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264" r:id="rId4"/>
    <p:sldId id="269" r:id="rId5"/>
    <p:sldId id="266" r:id="rId6"/>
    <p:sldId id="258" r:id="rId7"/>
    <p:sldId id="257" r:id="rId8"/>
    <p:sldId id="267" r:id="rId9"/>
    <p:sldId id="268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2C6"/>
    <a:srgbClr val="0072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9" autoAdjust="0"/>
    <p:restoredTop sz="95405" autoAdjust="0"/>
  </p:normalViewPr>
  <p:slideViewPr>
    <p:cSldViewPr snapToGrid="0">
      <p:cViewPr varScale="1">
        <p:scale>
          <a:sx n="90" d="100"/>
          <a:sy n="90" d="100"/>
        </p:scale>
        <p:origin x="307" y="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DBDA2F-9A9F-40F1-B01C-C51D513EB6F4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4F29-68DB-4116-84A7-7C31DD9B9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182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04F29-68DB-4116-84A7-7C31DD9B908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840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2F32C-5B20-4841-8DFC-C4D4D2D47BCC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2D9F-186F-4C4A-B423-100C2C346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570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2F32C-5B20-4841-8DFC-C4D4D2D47BCC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2D9F-186F-4C4A-B423-100C2C346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565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2F32C-5B20-4841-8DFC-C4D4D2D47BCC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2D9F-186F-4C4A-B423-100C2C346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54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2F32C-5B20-4841-8DFC-C4D4D2D47BCC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2D9F-186F-4C4A-B423-100C2C346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484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2F32C-5B20-4841-8DFC-C4D4D2D47BCC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2D9F-186F-4C4A-B423-100C2C346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43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2F32C-5B20-4841-8DFC-C4D4D2D47BCC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2D9F-186F-4C4A-B423-100C2C346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56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2F32C-5B20-4841-8DFC-C4D4D2D47BCC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2D9F-186F-4C4A-B423-100C2C346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250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2F32C-5B20-4841-8DFC-C4D4D2D47BCC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2D9F-186F-4C4A-B423-100C2C346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072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2F32C-5B20-4841-8DFC-C4D4D2D47BCC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2D9F-186F-4C4A-B423-100C2C346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829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2F32C-5B20-4841-8DFC-C4D4D2D47BCC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2D9F-186F-4C4A-B423-100C2C346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254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2F32C-5B20-4841-8DFC-C4D4D2D47BCC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2D9F-186F-4C4A-B423-100C2C346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543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2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2F32C-5B20-4841-8DFC-C4D4D2D47BCC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72D9F-186F-4C4A-B423-100C2C346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770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599" y="3047762"/>
            <a:ext cx="10972800" cy="9064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How is CSUSB Doing So Far with GI2025?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599" y="4325938"/>
            <a:ext cx="10972800" cy="1570037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Muriel C. Lopez-Wagner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May 10, 2018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GI2025 Collaboration, Coherence, and Commitment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199" y="502444"/>
            <a:ext cx="3657599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061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399" y="464344"/>
            <a:ext cx="2743200" cy="1371600"/>
          </a:xfrm>
          <a:prstGeom prst="rect">
            <a:avLst/>
          </a:prstGeo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2632492" y="4097921"/>
            <a:ext cx="6927011" cy="21917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</a:rPr>
              <a:t>Contact Us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</a:rPr>
              <a:t>AD 170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</a:rPr>
              <a:t>909.537.5052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nstitutional_research@csusb.edu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222684" y="2664080"/>
            <a:ext cx="5746629" cy="873125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</a:rPr>
              <a:t>Thank You!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18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First-Time, Full-Time, First-Year Cohorts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7355" y="5719763"/>
            <a:ext cx="2011679" cy="10058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282" y="1143000"/>
            <a:ext cx="9159240" cy="4930140"/>
          </a:xfrm>
          <a:prstGeom prst="rect">
            <a:avLst/>
          </a:prstGeom>
          <a:solidFill>
            <a:srgbClr val="FF0000"/>
          </a:solidFill>
        </p:spPr>
      </p:pic>
      <p:sp>
        <p:nvSpPr>
          <p:cNvPr id="6" name="5-Point Star 5"/>
          <p:cNvSpPr/>
          <p:nvPr/>
        </p:nvSpPr>
        <p:spPr>
          <a:xfrm>
            <a:off x="6096000" y="4718649"/>
            <a:ext cx="278921" cy="267419"/>
          </a:xfrm>
          <a:prstGeom prst="star5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/>
          <p:cNvSpPr/>
          <p:nvPr/>
        </p:nvSpPr>
        <p:spPr>
          <a:xfrm>
            <a:off x="4980317" y="2240714"/>
            <a:ext cx="278921" cy="267419"/>
          </a:xfrm>
          <a:prstGeom prst="star5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571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Transfer Student Cohorts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7355" y="5719763"/>
            <a:ext cx="2011679" cy="10058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153" y="1143000"/>
            <a:ext cx="9105900" cy="4930140"/>
          </a:xfrm>
          <a:prstGeom prst="rect">
            <a:avLst/>
          </a:prstGeom>
        </p:spPr>
      </p:pic>
      <p:sp>
        <p:nvSpPr>
          <p:cNvPr id="10" name="5-Point Star 9"/>
          <p:cNvSpPr/>
          <p:nvPr/>
        </p:nvSpPr>
        <p:spPr>
          <a:xfrm>
            <a:off x="5615257" y="2251184"/>
            <a:ext cx="278921" cy="267419"/>
          </a:xfrm>
          <a:prstGeom prst="star5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/>
          <p:cNvSpPr/>
          <p:nvPr/>
        </p:nvSpPr>
        <p:spPr>
          <a:xfrm>
            <a:off x="6581596" y="4053563"/>
            <a:ext cx="278921" cy="267419"/>
          </a:xfrm>
          <a:prstGeom prst="star5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621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Oval 61"/>
          <p:cNvSpPr/>
          <p:nvPr/>
        </p:nvSpPr>
        <p:spPr>
          <a:xfrm>
            <a:off x="5900428" y="5943271"/>
            <a:ext cx="4296764" cy="429880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5900428" y="4444407"/>
            <a:ext cx="4296764" cy="429880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5900428" y="2961785"/>
            <a:ext cx="4296764" cy="429880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5900428" y="5322288"/>
            <a:ext cx="4296764" cy="42988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5900428" y="3858852"/>
            <a:ext cx="4296764" cy="42988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900429" y="2305222"/>
            <a:ext cx="4296764" cy="42988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7874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Intent vs. Action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7355" y="5719763"/>
            <a:ext cx="2011679" cy="1005840"/>
          </a:xfrm>
          <a:prstGeom prst="rect">
            <a:avLst/>
          </a:prstGeom>
        </p:spPr>
      </p:pic>
      <p:sp>
        <p:nvSpPr>
          <p:cNvPr id="13" name="Subtitle 2"/>
          <p:cNvSpPr txBox="1">
            <a:spLocks/>
          </p:cNvSpPr>
          <p:nvPr/>
        </p:nvSpPr>
        <p:spPr>
          <a:xfrm>
            <a:off x="839788" y="1152526"/>
            <a:ext cx="10744199" cy="10903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“How many years do you expect it will take you to graduate from CSUSB?” (Fall 2017 FTF Survey)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1367594" y="2209375"/>
            <a:ext cx="1440612" cy="1345721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546385" y="2471492"/>
            <a:ext cx="10696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&lt; 4 years</a:t>
            </a:r>
          </a:p>
          <a:p>
            <a:pPr algn="ctr"/>
            <a:r>
              <a:rPr lang="en-US" dirty="0" smtClean="0"/>
              <a:t>n=27</a:t>
            </a:r>
          </a:p>
          <a:p>
            <a:pPr algn="ctr"/>
            <a:r>
              <a:rPr lang="en-US" dirty="0" smtClean="0"/>
              <a:t>8%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1367594" y="3669635"/>
            <a:ext cx="1440612" cy="1345721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553062" y="3903992"/>
            <a:ext cx="10696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 years n=712 76%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1367594" y="5134384"/>
            <a:ext cx="1440612" cy="1345721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553062" y="5370072"/>
            <a:ext cx="10696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&gt; 4 years n=153 16%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937601" y="2577910"/>
            <a:ext cx="948906" cy="232913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937601" y="2994375"/>
            <a:ext cx="948906" cy="187384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886507" y="2327347"/>
            <a:ext cx="1155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15 + units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86507" y="2985748"/>
            <a:ext cx="1155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&lt; 15 units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2937601" y="4119323"/>
            <a:ext cx="948906" cy="232913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2937601" y="4535788"/>
            <a:ext cx="948906" cy="187384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886507" y="3868760"/>
            <a:ext cx="1155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15 + units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886507" y="4527161"/>
            <a:ext cx="1155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&lt; 15 units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2937601" y="5590199"/>
            <a:ext cx="948906" cy="232913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937601" y="6006664"/>
            <a:ext cx="948906" cy="187384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886507" y="5339636"/>
            <a:ext cx="1155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15 + units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886507" y="5998037"/>
            <a:ext cx="1155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&lt; 15 units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992221" y="1861275"/>
            <a:ext cx="595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F17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430886" y="1861275"/>
            <a:ext cx="682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W18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9088894" y="1861275"/>
            <a:ext cx="682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</a:t>
            </a:r>
            <a:r>
              <a:rPr lang="en-US" dirty="0" smtClean="0">
                <a:solidFill>
                  <a:schemeClr val="bg1"/>
                </a:solidFill>
              </a:rPr>
              <a:t>18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991353" y="2994375"/>
            <a:ext cx="1231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56% (15)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430886" y="2994375"/>
            <a:ext cx="1182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48% (13)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9088894" y="2994458"/>
            <a:ext cx="1108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41% (11)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998182" y="4457990"/>
            <a:ext cx="1159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63% (452)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437715" y="4457990"/>
            <a:ext cx="1175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54% (384)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9095723" y="4458073"/>
            <a:ext cx="1184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55% (390)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998182" y="5959615"/>
            <a:ext cx="1133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78% (119)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437714" y="5959615"/>
            <a:ext cx="1175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67% (102)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9095723" y="5959698"/>
            <a:ext cx="1101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64% (98)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983595" y="2327347"/>
            <a:ext cx="1072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44% (12)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456492" y="2327347"/>
            <a:ext cx="1270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52% (14)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9095723" y="2327347"/>
            <a:ext cx="1407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59% (16)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983595" y="3869388"/>
            <a:ext cx="1173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37% (260)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423128" y="3869388"/>
            <a:ext cx="1190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4</a:t>
            </a:r>
            <a:r>
              <a:rPr lang="en-US" dirty="0" smtClean="0">
                <a:solidFill>
                  <a:schemeClr val="bg1"/>
                </a:solidFill>
              </a:rPr>
              <a:t>6% (328)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9097519" y="3858852"/>
            <a:ext cx="1182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45% (322)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991353" y="5339636"/>
            <a:ext cx="1046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22% (34)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430886" y="5339636"/>
            <a:ext cx="1010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33% (51)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9088894" y="5331093"/>
            <a:ext cx="1051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36% (55)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63" name="Straight Arrow Connector 62"/>
          <p:cNvCxnSpPr/>
          <p:nvPr/>
        </p:nvCxnSpPr>
        <p:spPr>
          <a:xfrm flipV="1">
            <a:off x="5068674" y="2512013"/>
            <a:ext cx="566158" cy="16235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V="1">
            <a:off x="5084682" y="3170923"/>
            <a:ext cx="566158" cy="16235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V="1">
            <a:off x="5068674" y="4113329"/>
            <a:ext cx="566158" cy="16235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5084682" y="4716139"/>
            <a:ext cx="566158" cy="16235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flipV="1">
            <a:off x="5043296" y="5499441"/>
            <a:ext cx="566158" cy="16235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5050125" y="6201294"/>
            <a:ext cx="566158" cy="16235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6293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1" grpId="0" animBg="1"/>
      <p:bldP spid="60" grpId="0" animBg="1"/>
      <p:bldP spid="65" grpId="0" animBg="1"/>
      <p:bldP spid="6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3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FTFT and On-Track Unit Accumulation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1552" y="5724144"/>
            <a:ext cx="2011679" cy="1005840"/>
          </a:xfr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029003"/>
              </p:ext>
            </p:extLst>
          </p:nvPr>
        </p:nvGraphicFramePr>
        <p:xfrm>
          <a:off x="1010728" y="2081872"/>
          <a:ext cx="2921000" cy="2537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0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91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699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Fall 2014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Cohort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Year 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Year 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Year 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All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2654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31%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23%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21%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URM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1964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29%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21%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18%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Non-URM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690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37%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31%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29%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Pell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1782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30%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21%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19%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Non-Pell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872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28%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25%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First Gen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1449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22%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19%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Non-First Gen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522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35%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29%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27%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Female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1604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33%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23%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Male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1050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29%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21%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18%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686359"/>
              </p:ext>
            </p:extLst>
          </p:nvPr>
        </p:nvGraphicFramePr>
        <p:xfrm>
          <a:off x="4809140" y="2081872"/>
          <a:ext cx="2413000" cy="2537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0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Fall 2015 </a:t>
                      </a:r>
                      <a:r>
                        <a:rPr lang="en-US" sz="1400" u="none" strike="noStrike" dirty="0" smtClean="0">
                          <a:effectLst/>
                        </a:rPr>
                        <a:t>FTF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Cohort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Year 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Year 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All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2944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30%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22%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URM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2238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28%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Non-URM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706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38%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Pell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1981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29%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21%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Non-Pell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963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33%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25%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First Gen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1637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29%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22%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Non-First Gen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447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40%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31%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Female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1778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32%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24%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Male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1166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27%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19%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477399"/>
              </p:ext>
            </p:extLst>
          </p:nvPr>
        </p:nvGraphicFramePr>
        <p:xfrm>
          <a:off x="8099552" y="2081872"/>
          <a:ext cx="2032000" cy="2537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0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Fall </a:t>
                      </a:r>
                      <a:r>
                        <a:rPr lang="en-US" sz="1400" u="none" strike="noStrike" dirty="0" smtClean="0">
                          <a:effectLst/>
                        </a:rPr>
                        <a:t>2016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Cohort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Year 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All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2736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28%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URM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2111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27%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Non-URM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625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Pell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1813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26%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Non-Pell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923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First Gen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1474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28%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Non-First Gen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474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Female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1680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29%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Male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1056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27%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1" name="Subtitle 2"/>
          <p:cNvSpPr txBox="1">
            <a:spLocks/>
          </p:cNvSpPr>
          <p:nvPr/>
        </p:nvSpPr>
        <p:spPr>
          <a:xfrm>
            <a:off x="913680" y="5107146"/>
            <a:ext cx="10744199" cy="61699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Note: Percent of students who progressed into the next class level when they returned the next year.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9747849" y="2553420"/>
            <a:ext cx="448573" cy="33535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86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FTFT and Unit Load Attempted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Content Placeholder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7355" y="5719763"/>
            <a:ext cx="2011679" cy="1005840"/>
          </a:xfrm>
          <a:prstGeom prst="rect">
            <a:avLst/>
          </a:prstGeom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424145"/>
              </p:ext>
            </p:extLst>
          </p:nvPr>
        </p:nvGraphicFramePr>
        <p:xfrm>
          <a:off x="295275" y="1130061"/>
          <a:ext cx="6350000" cy="26653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0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91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699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13"/>
                    </a:ext>
                  </a:extLst>
                </a:gridCol>
              </a:tblGrid>
              <a:tr h="676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Fall </a:t>
                      </a:r>
                      <a:r>
                        <a:rPr lang="en-US" sz="1400" u="none" strike="noStrike" dirty="0" smtClean="0">
                          <a:effectLst/>
                        </a:rPr>
                        <a:t>2014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Cohort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Yr1: Fall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Yr1: Win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Yr1: Spr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Yr2: Fall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Yr2: Win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Yr2: Spr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Yr3: Fall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Yr3: Win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Yr3: Spr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Yr4: Fall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Yr4: Win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Yr4: Spr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2654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12.5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13.4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13.8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13.8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13.7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13.6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13.8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13.9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14.0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14.3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14.3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14.1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URM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1964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12.4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13.3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13.5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13.5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13.6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13.8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14.2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14.2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Non-URM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690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14.2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14.0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Pell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1782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12.4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13.6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13.6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13.8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13.8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14.2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Non-Pell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872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14.1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14.3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14.4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13.9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First Gen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1449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12.3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13.3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13.5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13.8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13.9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14.2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14.2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Non-First Gen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522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14.5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13.9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Female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1604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12.4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14.1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Male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1050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13.6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13.5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14.2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14.2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13.9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479374"/>
              </p:ext>
            </p:extLst>
          </p:nvPr>
        </p:nvGraphicFramePr>
        <p:xfrm>
          <a:off x="6832600" y="1121434"/>
          <a:ext cx="5080000" cy="26739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0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</a:tblGrid>
              <a:tr h="68514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Fall </a:t>
                      </a:r>
                      <a:r>
                        <a:rPr lang="en-US" sz="1400" u="none" strike="noStrike" dirty="0" smtClean="0">
                          <a:effectLst/>
                        </a:rPr>
                        <a:t>2015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Cohort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Yr1: Fall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Yr1: Win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Yr1: Spr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Yr2: Fall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Yr2: Win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Yr2: Spr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Yr3: Fall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Yr3: Win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Yr3: Spr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2944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12.7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13.4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13.6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13.7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13.6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13.7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13.9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14.0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14.0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URM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2238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12.5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13.4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13.6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13.8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Non-URM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706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14.0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14.0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Pell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1981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12.6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13.3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13.7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13.6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14.0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Non-Pell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963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13.7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13.6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13.8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14.1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First Gen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1637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12.4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13.4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13.6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14.0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Non-First Gen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447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13.8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14.0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Female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1778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12.6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14.0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14.1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Male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1166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13.3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13.4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13.6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13.5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13.5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13.8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13.9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13.9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027081"/>
              </p:ext>
            </p:extLst>
          </p:nvPr>
        </p:nvGraphicFramePr>
        <p:xfrm>
          <a:off x="3141992" y="3976777"/>
          <a:ext cx="3937000" cy="26775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0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68873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Fall </a:t>
                      </a:r>
                      <a:r>
                        <a:rPr lang="en-US" sz="1400" u="none" strike="noStrike" dirty="0" smtClean="0">
                          <a:effectLst/>
                        </a:rPr>
                        <a:t>2016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Cohort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Yr1: Fall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Yr1: Win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Yr1: Spr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Yr2: Fall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Yr2: Win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Yr2: </a:t>
                      </a:r>
                      <a:r>
                        <a:rPr lang="en-US" sz="1400" u="none" strike="noStrike" dirty="0" err="1">
                          <a:effectLst/>
                        </a:rPr>
                        <a:t>Spr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All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2736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12.3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13.0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13.4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13.8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13.8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13.9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URM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2111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12.2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13.0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Non-URM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625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13.2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Pell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1813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12.2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12.9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13.4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Non-Pell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923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13.5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First Gen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1474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12.0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12.9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13.4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13.8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Non-First Gen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474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13.7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Female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1680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12.2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13.9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Male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1056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13.3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13.6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13.8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6" name="Oval 15"/>
          <p:cNvSpPr/>
          <p:nvPr/>
        </p:nvSpPr>
        <p:spPr>
          <a:xfrm>
            <a:off x="4779034" y="4606506"/>
            <a:ext cx="448573" cy="33535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513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3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FTFT and Cumulative GPA &lt; 2.0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1552" y="5724144"/>
            <a:ext cx="2011679" cy="1005840"/>
          </a:xfr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381877"/>
              </p:ext>
            </p:extLst>
          </p:nvPr>
        </p:nvGraphicFramePr>
        <p:xfrm>
          <a:off x="985808" y="2047364"/>
          <a:ext cx="3302000" cy="2537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0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91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699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Fall </a:t>
                      </a:r>
                      <a:r>
                        <a:rPr lang="en-US" sz="1400" u="none" strike="noStrike" dirty="0" smtClean="0">
                          <a:effectLst/>
                        </a:rPr>
                        <a:t>2014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Cohort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Year 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Year 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Year 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Year 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2654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24%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15%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10%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6%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URM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1964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26%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17%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Non-URM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690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18%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9%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6%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3%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Pell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1782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26%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17%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Non-Pell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872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First Gen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1449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27%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18%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Non-First Gen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522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18%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9%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6%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3%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Female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1604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24%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Male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1050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25%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16%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817278"/>
              </p:ext>
            </p:extLst>
          </p:nvPr>
        </p:nvGraphicFramePr>
        <p:xfrm>
          <a:off x="4880154" y="2047364"/>
          <a:ext cx="2794000" cy="2537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0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Fall </a:t>
                      </a:r>
                      <a:r>
                        <a:rPr lang="en-US" sz="1400" u="none" strike="noStrike" dirty="0" smtClean="0">
                          <a:effectLst/>
                        </a:rPr>
                        <a:t>2015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Cohort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Year 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Year 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Year 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2944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28%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18%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10%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URM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2238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29%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11%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Non-URM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706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22%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Pell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1981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29%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19%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11%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Non-Pell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963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25%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First Gen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1637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30%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19%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11%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Non-First Gen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447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16%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11%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5%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Female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1778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27%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18%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Male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1166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29%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19%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8716210"/>
              </p:ext>
            </p:extLst>
          </p:nvPr>
        </p:nvGraphicFramePr>
        <p:xfrm>
          <a:off x="8271054" y="2047364"/>
          <a:ext cx="2413000" cy="2537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0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Fall </a:t>
                      </a:r>
                      <a:r>
                        <a:rPr lang="en-US" sz="1400" u="none" strike="noStrike" dirty="0" smtClean="0">
                          <a:effectLst/>
                        </a:rPr>
                        <a:t>2016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Cohort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Year 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Year 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All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2736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24%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15%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URM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2111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25%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17%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Non-URM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625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11%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Pell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1813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26%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17%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Non-Pell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923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21%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First Gen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1474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26%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18%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Non-First Gen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474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17%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10%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Female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1680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Male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1056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29%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18%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Subtitle 2"/>
          <p:cNvSpPr txBox="1">
            <a:spLocks/>
          </p:cNvSpPr>
          <p:nvPr/>
        </p:nvSpPr>
        <p:spPr>
          <a:xfrm>
            <a:off x="905054" y="4878027"/>
            <a:ext cx="10744199" cy="6169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Note: Percent of students whose cumulative GPA went below 2.0.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46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3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Transfers and Unit Load Attempted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1552" y="5724144"/>
            <a:ext cx="2011679" cy="1005840"/>
          </a:xfr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533748"/>
              </p:ext>
            </p:extLst>
          </p:nvPr>
        </p:nvGraphicFramePr>
        <p:xfrm>
          <a:off x="242977" y="1138689"/>
          <a:ext cx="6350000" cy="26151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0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91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699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13"/>
                    </a:ext>
                  </a:extLst>
                </a:gridCol>
              </a:tblGrid>
              <a:tr h="62632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Fall </a:t>
                      </a:r>
                      <a:r>
                        <a:rPr lang="en-US" sz="1400" u="none" strike="noStrike" dirty="0" smtClean="0">
                          <a:effectLst/>
                        </a:rPr>
                        <a:t>2014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Cohort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Yr1: Fall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Yr1: Win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Yr1: Spr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Yr2: Fall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Yr2: Win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Yr2: Spr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Yr3: Fall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Yr3: Win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Yr3: Spr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Yr4: Fall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Yr4: Win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Yr4: Spr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2138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12.5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13.2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13.3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13.6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13.6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13.2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12.4</a:t>
                      </a:r>
                      <a:endParaRPr lang="en-US" sz="1400" b="0" i="0" u="none" strike="noStrike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12.1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11.9</a:t>
                      </a:r>
                      <a:endParaRPr lang="en-US" sz="1400" b="0" i="0" u="none" strike="noStrike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11.3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11.4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10.5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URM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1282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12.4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13.1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13.1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13.5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13.5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13.1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12.3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12.0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11.8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11.1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11.2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10.4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Non-URM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856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13.2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12.6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12.1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11.7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11.6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10.7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Pell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1411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11.9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11.1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11.3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Non-Pell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727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12.0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13.1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13.5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13.5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11.9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12.0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11.8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First Gen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960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13.1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13.5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13.4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13.1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12.3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11.9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11.7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10.9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10.8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10.3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Non-First Gen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473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11.9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11.8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11.3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11.5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Female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1347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13.5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13.5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11.8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11.2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11.3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10.4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Male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791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10.7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655861"/>
              </p:ext>
            </p:extLst>
          </p:nvPr>
        </p:nvGraphicFramePr>
        <p:xfrm>
          <a:off x="6851290" y="1138689"/>
          <a:ext cx="5080000" cy="26496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0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</a:tblGrid>
              <a:tr h="66083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Fall </a:t>
                      </a:r>
                      <a:r>
                        <a:rPr lang="en-US" sz="1400" u="none" strike="noStrike" dirty="0" smtClean="0">
                          <a:effectLst/>
                        </a:rPr>
                        <a:t>2015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Cohort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Yr1: Fall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Yr1: Win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Yr1: Spr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Yr2: Fall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Yr2: Win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Yr2: Spr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Yr3: Fall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Yr3: Win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Yr3: Spr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2331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12.4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13.2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13.3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13.4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13.5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13.3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12.4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12.2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11.9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URM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1385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12.3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13.2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13.1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13.3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12.2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12.0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11.8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Non-URM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946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13.4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13.6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Pell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1545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13.4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13.5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Non-Pell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786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12.3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13.5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12.3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11.9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11.6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First Gen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977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12.3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13.1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13.3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13.4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13.3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12.4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Non-First Gen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422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12.6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Female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1373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12.3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Male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958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12.1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11.9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318441"/>
              </p:ext>
            </p:extLst>
          </p:nvPr>
        </p:nvGraphicFramePr>
        <p:xfrm>
          <a:off x="3722058" y="3968152"/>
          <a:ext cx="3937000" cy="26864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0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6976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Fall </a:t>
                      </a:r>
                      <a:r>
                        <a:rPr lang="en-US" sz="1400" u="none" strike="noStrike" dirty="0" smtClean="0">
                          <a:effectLst/>
                        </a:rPr>
                        <a:t>2016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Cohort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Yr1: Fall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Yr1: Win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Yr1: Spr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Yr2: Fall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Yr2: Win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Yr2: Spr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2387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12.4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13.2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13.1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13.4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13.7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13.2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URM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1572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12.3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Non-URM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815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12.5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13.4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13.6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13.1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Pell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1586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13.1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Non-Pell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801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12.1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13.2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13.4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13.5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12.9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First Gen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1069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12.3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13.1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13.4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13.6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13.1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Non-First Gen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456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13.7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Female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1427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12.3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13.3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13.2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Male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960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13.1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13.6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13.1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1" name="Oval 10"/>
          <p:cNvSpPr/>
          <p:nvPr/>
        </p:nvSpPr>
        <p:spPr>
          <a:xfrm>
            <a:off x="5365631" y="4597879"/>
            <a:ext cx="448573" cy="335353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082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3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Transfers and Cumulative GPA &lt; 2.0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1552" y="5724144"/>
            <a:ext cx="2011679" cy="1005840"/>
          </a:xfr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605990"/>
              </p:ext>
            </p:extLst>
          </p:nvPr>
        </p:nvGraphicFramePr>
        <p:xfrm>
          <a:off x="1036607" y="1656272"/>
          <a:ext cx="3302000" cy="2571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0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91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699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58267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Fall </a:t>
                      </a:r>
                      <a:r>
                        <a:rPr lang="en-US" sz="1400" u="none" strike="noStrike" dirty="0" smtClean="0">
                          <a:effectLst/>
                        </a:rPr>
                        <a:t>2014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Cohort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Year 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Year 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Year 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Year 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All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2138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16%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8%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7%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6%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URM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1282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16%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Non-URM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856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14%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Pell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1411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Non-Pell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727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First Gen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960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8%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Non-First Gen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473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8%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Female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1347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Male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791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18%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8%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131605"/>
              </p:ext>
            </p:extLst>
          </p:nvPr>
        </p:nvGraphicFramePr>
        <p:xfrm>
          <a:off x="4956114" y="1639019"/>
          <a:ext cx="2794000" cy="25887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0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9992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Fall </a:t>
                      </a:r>
                      <a:r>
                        <a:rPr lang="en-US" sz="1400" u="none" strike="noStrike" dirty="0" smtClean="0">
                          <a:effectLst/>
                        </a:rPr>
                        <a:t>2015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Cohort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Year 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Year 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Year 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All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2331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17%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9%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6%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URM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1385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19%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11%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Non-URM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946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Pell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1545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18%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Non-Pell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786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8%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First Gen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977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18%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Non-First Gen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422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Female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1373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18%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8%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Male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958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731215"/>
              </p:ext>
            </p:extLst>
          </p:nvPr>
        </p:nvGraphicFramePr>
        <p:xfrm>
          <a:off x="8367622" y="1630393"/>
          <a:ext cx="2413000" cy="25973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0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085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Fall </a:t>
                      </a:r>
                      <a:r>
                        <a:rPr lang="en-US" sz="1400" u="none" strike="noStrike" dirty="0" smtClean="0">
                          <a:effectLst/>
                        </a:rPr>
                        <a:t>2016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Cohort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Year 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Year 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vert="vert27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All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2387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16%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6%</a:t>
                      </a:r>
                      <a:endParaRPr lang="en-US" sz="14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URM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1572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17%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Non-URM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815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Pell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1586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18%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Non-Pell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801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First Gen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1069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16%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Non-First Gen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456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Female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1427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Male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960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Subtitle 2"/>
          <p:cNvSpPr txBox="1">
            <a:spLocks/>
          </p:cNvSpPr>
          <p:nvPr/>
        </p:nvSpPr>
        <p:spPr>
          <a:xfrm>
            <a:off x="905054" y="4619909"/>
            <a:ext cx="10744199" cy="6169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Note: Percent of students whose cumulative GPA went below 2.0.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84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R Office PowerPoint Template" id="{8E0D3528-070B-4260-994C-1772989019BF}" vid="{F7A60006-8148-4869-82D2-4A9E5D3663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IR Office PowerPoint Template</Template>
  <TotalTime>632</TotalTime>
  <Words>1741</Words>
  <Application>Microsoft Office PowerPoint</Application>
  <PresentationFormat>Widescreen</PresentationFormat>
  <Paragraphs>1134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How is CSUSB Doing So Far with GI2025?</vt:lpstr>
      <vt:lpstr>First-Time, Full-Time, First-Year Cohorts</vt:lpstr>
      <vt:lpstr>Transfer Student Cohorts</vt:lpstr>
      <vt:lpstr>Intent vs. Action</vt:lpstr>
      <vt:lpstr>FTFT and On-Track Unit Accumulation</vt:lpstr>
      <vt:lpstr>FTFT and Unit Load Attempted</vt:lpstr>
      <vt:lpstr>FTFT and Cumulative GPA &lt; 2.0</vt:lpstr>
      <vt:lpstr>Transfers and Unit Load Attempted</vt:lpstr>
      <vt:lpstr>Transfers and Cumulative GPA &lt; 2.0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Muriel Lopez-Wagner</dc:creator>
  <cp:lastModifiedBy>Muriel Lopez-Wagner</cp:lastModifiedBy>
  <cp:revision>76</cp:revision>
  <dcterms:created xsi:type="dcterms:W3CDTF">2018-05-07T17:13:59Z</dcterms:created>
  <dcterms:modified xsi:type="dcterms:W3CDTF">2018-05-09T22:52:00Z</dcterms:modified>
</cp:coreProperties>
</file>