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6576000"/>
  <p:notesSz cx="6858000" cy="9144000"/>
  <p:defaultTextStyle>
    <a:defPPr>
      <a:defRPr lang="en-US"/>
    </a:defPPr>
    <a:lvl1pPr algn="l" rtl="0" fontAlgn="base">
      <a:spcBef>
        <a:spcPct val="0"/>
      </a:spcBef>
      <a:spcAft>
        <a:spcPct val="0"/>
      </a:spcAft>
      <a:defRPr sz="10700" kern="1200">
        <a:solidFill>
          <a:schemeClr val="tx1"/>
        </a:solidFill>
        <a:latin typeface="Arial" charset="0"/>
        <a:ea typeface="+mn-ea"/>
        <a:cs typeface="+mn-cs"/>
      </a:defRPr>
    </a:lvl1pPr>
    <a:lvl2pPr marL="548640" algn="l" rtl="0" fontAlgn="base">
      <a:spcBef>
        <a:spcPct val="0"/>
      </a:spcBef>
      <a:spcAft>
        <a:spcPct val="0"/>
      </a:spcAft>
      <a:defRPr sz="10700" kern="1200">
        <a:solidFill>
          <a:schemeClr val="tx1"/>
        </a:solidFill>
        <a:latin typeface="Arial" charset="0"/>
        <a:ea typeface="+mn-ea"/>
        <a:cs typeface="+mn-cs"/>
      </a:defRPr>
    </a:lvl2pPr>
    <a:lvl3pPr marL="1097280" algn="l" rtl="0" fontAlgn="base">
      <a:spcBef>
        <a:spcPct val="0"/>
      </a:spcBef>
      <a:spcAft>
        <a:spcPct val="0"/>
      </a:spcAft>
      <a:defRPr sz="10700" kern="1200">
        <a:solidFill>
          <a:schemeClr val="tx1"/>
        </a:solidFill>
        <a:latin typeface="Arial" charset="0"/>
        <a:ea typeface="+mn-ea"/>
        <a:cs typeface="+mn-cs"/>
      </a:defRPr>
    </a:lvl3pPr>
    <a:lvl4pPr marL="1645920" algn="l" rtl="0" fontAlgn="base">
      <a:spcBef>
        <a:spcPct val="0"/>
      </a:spcBef>
      <a:spcAft>
        <a:spcPct val="0"/>
      </a:spcAft>
      <a:defRPr sz="10700" kern="1200">
        <a:solidFill>
          <a:schemeClr val="tx1"/>
        </a:solidFill>
        <a:latin typeface="Arial" charset="0"/>
        <a:ea typeface="+mn-ea"/>
        <a:cs typeface="+mn-cs"/>
      </a:defRPr>
    </a:lvl4pPr>
    <a:lvl5pPr marL="2194560" algn="l" rtl="0" fontAlgn="base">
      <a:spcBef>
        <a:spcPct val="0"/>
      </a:spcBef>
      <a:spcAft>
        <a:spcPct val="0"/>
      </a:spcAft>
      <a:defRPr sz="10700" kern="1200">
        <a:solidFill>
          <a:schemeClr val="tx1"/>
        </a:solidFill>
        <a:latin typeface="Arial" charset="0"/>
        <a:ea typeface="+mn-ea"/>
        <a:cs typeface="+mn-cs"/>
      </a:defRPr>
    </a:lvl5pPr>
    <a:lvl6pPr marL="2743200" algn="l" defTabSz="1097280" rtl="0" eaLnBrk="1" latinLnBrk="0" hangingPunct="1">
      <a:defRPr sz="10700" kern="1200">
        <a:solidFill>
          <a:schemeClr val="tx1"/>
        </a:solidFill>
        <a:latin typeface="Arial" charset="0"/>
        <a:ea typeface="+mn-ea"/>
        <a:cs typeface="+mn-cs"/>
      </a:defRPr>
    </a:lvl6pPr>
    <a:lvl7pPr marL="3291840" algn="l" defTabSz="1097280" rtl="0" eaLnBrk="1" latinLnBrk="0" hangingPunct="1">
      <a:defRPr sz="10700" kern="1200">
        <a:solidFill>
          <a:schemeClr val="tx1"/>
        </a:solidFill>
        <a:latin typeface="Arial" charset="0"/>
        <a:ea typeface="+mn-ea"/>
        <a:cs typeface="+mn-cs"/>
      </a:defRPr>
    </a:lvl7pPr>
    <a:lvl8pPr marL="3840480" algn="l" defTabSz="1097280" rtl="0" eaLnBrk="1" latinLnBrk="0" hangingPunct="1">
      <a:defRPr sz="10700" kern="1200">
        <a:solidFill>
          <a:schemeClr val="tx1"/>
        </a:solidFill>
        <a:latin typeface="Arial" charset="0"/>
        <a:ea typeface="+mn-ea"/>
        <a:cs typeface="+mn-cs"/>
      </a:defRPr>
    </a:lvl8pPr>
    <a:lvl9pPr marL="4389120" algn="l" defTabSz="1097280" rtl="0" eaLnBrk="1" latinLnBrk="0" hangingPunct="1">
      <a:defRPr sz="10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B4"/>
    <a:srgbClr val="003C69"/>
    <a:srgbClr val="CCFF66"/>
    <a:srgbClr val="FF9933"/>
    <a:srgbClr val="FF0066"/>
    <a:srgbClr val="663300"/>
    <a:srgbClr val="6600CC"/>
    <a:srgbClr val="0099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115" autoAdjust="0"/>
  </p:normalViewPr>
  <p:slideViewPr>
    <p:cSldViewPr>
      <p:cViewPr varScale="1">
        <p:scale>
          <a:sx n="20" d="100"/>
          <a:sy n="20" d="100"/>
        </p:scale>
        <p:origin x="234" y="132"/>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151" y="11362767"/>
            <a:ext cx="43524098" cy="7840382"/>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626" y="20727147"/>
            <a:ext cx="35845151" cy="9345706"/>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D988D-9458-4E64-8A73-C5B705953C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EE254-4B20-45D6-A8D8-9D7421CF06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978" y="1464236"/>
            <a:ext cx="11521775" cy="312083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651" y="1464236"/>
            <a:ext cx="34404300" cy="312083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504010-0D5F-40BB-A926-221346BD4F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A282D-669C-4E20-84BE-328EEA3227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5788" y="23504341"/>
            <a:ext cx="43524098" cy="7263279"/>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4045788" y="15503339"/>
            <a:ext cx="43524098" cy="8001000"/>
          </a:xfrm>
        </p:spPr>
        <p:txBody>
          <a:bodyPr anchor="b"/>
          <a:lstStyle>
            <a:lvl1pPr marL="0" indent="0">
              <a:buNone/>
              <a:defRPr sz="2400"/>
            </a:lvl1pPr>
            <a:lvl2pPr marL="548640" indent="0">
              <a:buNone/>
              <a:defRPr sz="2200"/>
            </a:lvl2pPr>
            <a:lvl3pPr marL="1097280" indent="0">
              <a:buNone/>
              <a:defRPr sz="1900"/>
            </a:lvl3pPr>
            <a:lvl4pPr marL="1645920" indent="0">
              <a:buNone/>
              <a:defRPr sz="1700"/>
            </a:lvl4pPr>
            <a:lvl5pPr marL="2194560" indent="0">
              <a:buNone/>
              <a:defRPr sz="1700"/>
            </a:lvl5pPr>
            <a:lvl6pPr marL="2743200" indent="0">
              <a:buNone/>
              <a:defRPr sz="1700"/>
            </a:lvl6pPr>
            <a:lvl7pPr marL="3291840" indent="0">
              <a:buNone/>
              <a:defRPr sz="1700"/>
            </a:lvl7pPr>
            <a:lvl8pPr marL="3840480" indent="0">
              <a:buNone/>
              <a:defRPr sz="1700"/>
            </a:lvl8pPr>
            <a:lvl9pPr marL="4389120"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8741C-4233-4F96-AF2B-1EC27E2D46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650" y="8535147"/>
            <a:ext cx="22963037" cy="2413747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83714" y="8535147"/>
            <a:ext cx="22963037" cy="2413747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441708-560B-416A-8942-175B65334F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649" y="8187765"/>
            <a:ext cx="22625889" cy="341219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2559649" y="11599957"/>
            <a:ext cx="22625889" cy="21072661"/>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477" y="8187765"/>
            <a:ext cx="22634276" cy="341219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26012477" y="11599957"/>
            <a:ext cx="22634276" cy="21072661"/>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7B7413-AB09-4080-8123-2D6DBDFD36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EC59C-EEF3-4A22-8079-F76A20D16D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8BB663-04C2-4D67-A022-8A52DB88A8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49" y="1456766"/>
            <a:ext cx="16847388" cy="6196853"/>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20020952" y="1456765"/>
            <a:ext cx="28625800" cy="31215853"/>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649" y="7653618"/>
            <a:ext cx="16847388" cy="25019000"/>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C3CF69-FC79-42E4-AAE6-E72E40079E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313" y="25603576"/>
            <a:ext cx="30724176" cy="3021853"/>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0037313" y="3268383"/>
            <a:ext cx="30724176" cy="21944853"/>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smtClean="0"/>
          </a:p>
        </p:txBody>
      </p:sp>
      <p:sp>
        <p:nvSpPr>
          <p:cNvPr id="4" name="Text Placeholder 3"/>
          <p:cNvSpPr>
            <a:spLocks noGrp="1"/>
          </p:cNvSpPr>
          <p:nvPr>
            <p:ph type="body" sz="half" idx="2"/>
          </p:nvPr>
        </p:nvSpPr>
        <p:spPr>
          <a:xfrm>
            <a:off x="10037313" y="28625427"/>
            <a:ext cx="30724176" cy="4293720"/>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2DD251-790E-40F7-BFFE-565E882CB2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649" y="1464235"/>
            <a:ext cx="46087102" cy="6096000"/>
          </a:xfrm>
          <a:prstGeom prst="rect">
            <a:avLst/>
          </a:prstGeom>
          <a:noFill/>
          <a:ln w="9525">
            <a:noFill/>
            <a:miter lim="800000"/>
            <a:headEnd/>
            <a:tailEnd/>
          </a:ln>
        </p:spPr>
        <p:txBody>
          <a:bodyPr vert="horz" wrap="square" lIns="545227" tIns="272614" rIns="545227" bIns="2726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59649" y="8535147"/>
            <a:ext cx="46087102" cy="24137471"/>
          </a:xfrm>
          <a:prstGeom prst="rect">
            <a:avLst/>
          </a:prstGeom>
          <a:noFill/>
          <a:ln w="9525">
            <a:noFill/>
            <a:miter lim="800000"/>
            <a:headEnd/>
            <a:tailEnd/>
          </a:ln>
        </p:spPr>
        <p:txBody>
          <a:bodyPr vert="horz" wrap="square" lIns="545227" tIns="272614" rIns="545227" bIns="2726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59649" y="33307618"/>
            <a:ext cx="11949502" cy="2540000"/>
          </a:xfrm>
          <a:prstGeom prst="rect">
            <a:avLst/>
          </a:prstGeom>
          <a:noFill/>
          <a:ln w="9525">
            <a:noFill/>
            <a:miter lim="800000"/>
            <a:headEnd/>
            <a:tailEnd/>
          </a:ln>
          <a:effectLst/>
        </p:spPr>
        <p:txBody>
          <a:bodyPr vert="horz" wrap="square" lIns="545227" tIns="272614" rIns="545227" bIns="272614" numCol="1" anchor="t" anchorCtr="0" compatLnSpc="1">
            <a:prstTxWarp prst="textNoShape">
              <a:avLst/>
            </a:prstTxWarp>
          </a:bodyPr>
          <a:lstStyle>
            <a:lvl1pPr>
              <a:defRPr sz="8400"/>
            </a:lvl1pPr>
          </a:lstStyle>
          <a:p>
            <a:pPr>
              <a:defRPr/>
            </a:pPr>
            <a:endParaRPr lang="en-US"/>
          </a:p>
        </p:txBody>
      </p:sp>
      <p:sp>
        <p:nvSpPr>
          <p:cNvPr id="1029" name="Rectangle 5"/>
          <p:cNvSpPr>
            <a:spLocks noGrp="1" noChangeArrowheads="1"/>
          </p:cNvSpPr>
          <p:nvPr>
            <p:ph type="ftr" sz="quarter" idx="3"/>
          </p:nvPr>
        </p:nvSpPr>
        <p:spPr bwMode="auto">
          <a:xfrm>
            <a:off x="17494849" y="33307618"/>
            <a:ext cx="16216702" cy="2540000"/>
          </a:xfrm>
          <a:prstGeom prst="rect">
            <a:avLst/>
          </a:prstGeom>
          <a:noFill/>
          <a:ln w="9525">
            <a:noFill/>
            <a:miter lim="800000"/>
            <a:headEnd/>
            <a:tailEnd/>
          </a:ln>
          <a:effectLst/>
        </p:spPr>
        <p:txBody>
          <a:bodyPr vert="horz" wrap="square" lIns="545227" tIns="272614" rIns="545227" bIns="272614" numCol="1" anchor="t" anchorCtr="0" compatLnSpc="1">
            <a:prstTxWarp prst="textNoShape">
              <a:avLst/>
            </a:prstTxWarp>
          </a:bodyPr>
          <a:lstStyle>
            <a:lvl1pPr algn="ctr">
              <a:defRPr sz="8400"/>
            </a:lvl1pPr>
          </a:lstStyle>
          <a:p>
            <a:pPr>
              <a:defRPr/>
            </a:pPr>
            <a:endParaRPr lang="en-US"/>
          </a:p>
        </p:txBody>
      </p:sp>
      <p:sp>
        <p:nvSpPr>
          <p:cNvPr id="1030" name="Rectangle 6"/>
          <p:cNvSpPr>
            <a:spLocks noGrp="1" noChangeArrowheads="1"/>
          </p:cNvSpPr>
          <p:nvPr>
            <p:ph type="sldNum" sz="quarter" idx="4"/>
          </p:nvPr>
        </p:nvSpPr>
        <p:spPr bwMode="auto">
          <a:xfrm>
            <a:off x="36697249" y="33307618"/>
            <a:ext cx="11949502" cy="2540000"/>
          </a:xfrm>
          <a:prstGeom prst="rect">
            <a:avLst/>
          </a:prstGeom>
          <a:noFill/>
          <a:ln w="9525">
            <a:noFill/>
            <a:miter lim="800000"/>
            <a:headEnd/>
            <a:tailEnd/>
          </a:ln>
          <a:effectLst/>
        </p:spPr>
        <p:txBody>
          <a:bodyPr vert="horz" wrap="square" lIns="545227" tIns="272614" rIns="545227" bIns="272614" numCol="1" anchor="t" anchorCtr="0" compatLnSpc="1">
            <a:prstTxWarp prst="textNoShape">
              <a:avLst/>
            </a:prstTxWarp>
          </a:bodyPr>
          <a:lstStyle>
            <a:lvl1pPr algn="r">
              <a:defRPr sz="8400"/>
            </a:lvl1pPr>
          </a:lstStyle>
          <a:p>
            <a:pPr>
              <a:defRPr/>
            </a:pPr>
            <a:fld id="{8644B565-317C-4C05-90F6-309172C78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55920" rtl="0" eaLnBrk="0" fontAlgn="base" hangingPunct="0">
        <a:spcBef>
          <a:spcPct val="0"/>
        </a:spcBef>
        <a:spcAft>
          <a:spcPct val="0"/>
        </a:spcAft>
        <a:defRPr sz="26300">
          <a:solidFill>
            <a:schemeClr val="tx2"/>
          </a:solidFill>
          <a:latin typeface="+mj-lt"/>
          <a:ea typeface="+mj-ea"/>
          <a:cs typeface="+mj-cs"/>
        </a:defRPr>
      </a:lvl1pPr>
      <a:lvl2pPr algn="ctr" defTabSz="5455920" rtl="0" eaLnBrk="0" fontAlgn="base" hangingPunct="0">
        <a:spcBef>
          <a:spcPct val="0"/>
        </a:spcBef>
        <a:spcAft>
          <a:spcPct val="0"/>
        </a:spcAft>
        <a:defRPr sz="26300">
          <a:solidFill>
            <a:schemeClr val="tx2"/>
          </a:solidFill>
          <a:latin typeface="Arial" charset="0"/>
        </a:defRPr>
      </a:lvl2pPr>
      <a:lvl3pPr algn="ctr" defTabSz="5455920" rtl="0" eaLnBrk="0" fontAlgn="base" hangingPunct="0">
        <a:spcBef>
          <a:spcPct val="0"/>
        </a:spcBef>
        <a:spcAft>
          <a:spcPct val="0"/>
        </a:spcAft>
        <a:defRPr sz="26300">
          <a:solidFill>
            <a:schemeClr val="tx2"/>
          </a:solidFill>
          <a:latin typeface="Arial" charset="0"/>
        </a:defRPr>
      </a:lvl3pPr>
      <a:lvl4pPr algn="ctr" defTabSz="5455920" rtl="0" eaLnBrk="0" fontAlgn="base" hangingPunct="0">
        <a:spcBef>
          <a:spcPct val="0"/>
        </a:spcBef>
        <a:spcAft>
          <a:spcPct val="0"/>
        </a:spcAft>
        <a:defRPr sz="26300">
          <a:solidFill>
            <a:schemeClr val="tx2"/>
          </a:solidFill>
          <a:latin typeface="Arial" charset="0"/>
        </a:defRPr>
      </a:lvl4pPr>
      <a:lvl5pPr algn="ctr" defTabSz="5455920" rtl="0" eaLnBrk="0" fontAlgn="base" hangingPunct="0">
        <a:spcBef>
          <a:spcPct val="0"/>
        </a:spcBef>
        <a:spcAft>
          <a:spcPct val="0"/>
        </a:spcAft>
        <a:defRPr sz="26300">
          <a:solidFill>
            <a:schemeClr val="tx2"/>
          </a:solidFill>
          <a:latin typeface="Arial" charset="0"/>
        </a:defRPr>
      </a:lvl5pPr>
      <a:lvl6pPr marL="548640" algn="ctr" defTabSz="5455920" rtl="0" fontAlgn="base">
        <a:spcBef>
          <a:spcPct val="0"/>
        </a:spcBef>
        <a:spcAft>
          <a:spcPct val="0"/>
        </a:spcAft>
        <a:defRPr sz="26300">
          <a:solidFill>
            <a:schemeClr val="tx2"/>
          </a:solidFill>
          <a:latin typeface="Arial" charset="0"/>
        </a:defRPr>
      </a:lvl6pPr>
      <a:lvl7pPr marL="1097280" algn="ctr" defTabSz="5455920" rtl="0" fontAlgn="base">
        <a:spcBef>
          <a:spcPct val="0"/>
        </a:spcBef>
        <a:spcAft>
          <a:spcPct val="0"/>
        </a:spcAft>
        <a:defRPr sz="26300">
          <a:solidFill>
            <a:schemeClr val="tx2"/>
          </a:solidFill>
          <a:latin typeface="Arial" charset="0"/>
        </a:defRPr>
      </a:lvl7pPr>
      <a:lvl8pPr marL="1645920" algn="ctr" defTabSz="5455920" rtl="0" fontAlgn="base">
        <a:spcBef>
          <a:spcPct val="0"/>
        </a:spcBef>
        <a:spcAft>
          <a:spcPct val="0"/>
        </a:spcAft>
        <a:defRPr sz="26300">
          <a:solidFill>
            <a:schemeClr val="tx2"/>
          </a:solidFill>
          <a:latin typeface="Arial" charset="0"/>
        </a:defRPr>
      </a:lvl8pPr>
      <a:lvl9pPr marL="2194560" algn="ctr" defTabSz="5455920" rtl="0" fontAlgn="base">
        <a:spcBef>
          <a:spcPct val="0"/>
        </a:spcBef>
        <a:spcAft>
          <a:spcPct val="0"/>
        </a:spcAft>
        <a:defRPr sz="26300">
          <a:solidFill>
            <a:schemeClr val="tx2"/>
          </a:solidFill>
          <a:latin typeface="Arial" charset="0"/>
        </a:defRPr>
      </a:lvl9pPr>
    </p:titleStyle>
    <p:bodyStyle>
      <a:lvl1pPr marL="2045970" indent="-2045970" algn="l" defTabSz="5455920" rtl="0" eaLnBrk="0" fontAlgn="base" hangingPunct="0">
        <a:spcBef>
          <a:spcPct val="20000"/>
        </a:spcBef>
        <a:spcAft>
          <a:spcPct val="0"/>
        </a:spcAft>
        <a:buChar char="•"/>
        <a:defRPr sz="19100">
          <a:solidFill>
            <a:schemeClr val="tx1"/>
          </a:solidFill>
          <a:latin typeface="+mn-lt"/>
          <a:ea typeface="+mn-ea"/>
          <a:cs typeface="+mn-cs"/>
        </a:defRPr>
      </a:lvl1pPr>
      <a:lvl2pPr marL="4432936" indent="-1704976" algn="l" defTabSz="5455920" rtl="0" eaLnBrk="0" fontAlgn="base" hangingPunct="0">
        <a:spcBef>
          <a:spcPct val="20000"/>
        </a:spcBef>
        <a:spcAft>
          <a:spcPct val="0"/>
        </a:spcAft>
        <a:buChar char="–"/>
        <a:defRPr sz="16700">
          <a:solidFill>
            <a:schemeClr val="tx1"/>
          </a:solidFill>
          <a:latin typeface="+mn-lt"/>
        </a:defRPr>
      </a:lvl2pPr>
      <a:lvl3pPr marL="6817996" indent="-1362076" algn="l" defTabSz="5455920" rtl="0" eaLnBrk="0" fontAlgn="base" hangingPunct="0">
        <a:spcBef>
          <a:spcPct val="20000"/>
        </a:spcBef>
        <a:spcAft>
          <a:spcPct val="0"/>
        </a:spcAft>
        <a:buChar char="•"/>
        <a:defRPr sz="14300">
          <a:solidFill>
            <a:schemeClr val="tx1"/>
          </a:solidFill>
          <a:latin typeface="+mn-lt"/>
        </a:defRPr>
      </a:lvl3pPr>
      <a:lvl4pPr marL="9545956" indent="-1363980" algn="l" defTabSz="5455920" rtl="0" eaLnBrk="0" fontAlgn="base" hangingPunct="0">
        <a:spcBef>
          <a:spcPct val="20000"/>
        </a:spcBef>
        <a:spcAft>
          <a:spcPct val="0"/>
        </a:spcAft>
        <a:buChar char="–"/>
        <a:defRPr sz="11900">
          <a:solidFill>
            <a:schemeClr val="tx1"/>
          </a:solidFill>
          <a:latin typeface="+mn-lt"/>
        </a:defRPr>
      </a:lvl4pPr>
      <a:lvl5pPr marL="12273916" indent="-1363980" algn="l" defTabSz="5455920" rtl="0" eaLnBrk="0" fontAlgn="base" hangingPunct="0">
        <a:spcBef>
          <a:spcPct val="20000"/>
        </a:spcBef>
        <a:spcAft>
          <a:spcPct val="0"/>
        </a:spcAft>
        <a:buChar char="»"/>
        <a:defRPr sz="11900">
          <a:solidFill>
            <a:schemeClr val="tx1"/>
          </a:solidFill>
          <a:latin typeface="+mn-lt"/>
        </a:defRPr>
      </a:lvl5pPr>
      <a:lvl6pPr marL="12822556" indent="-1363980" algn="l" defTabSz="5455920" rtl="0" fontAlgn="base">
        <a:spcBef>
          <a:spcPct val="20000"/>
        </a:spcBef>
        <a:spcAft>
          <a:spcPct val="0"/>
        </a:spcAft>
        <a:buChar char="»"/>
        <a:defRPr sz="11900">
          <a:solidFill>
            <a:schemeClr val="tx1"/>
          </a:solidFill>
          <a:latin typeface="+mn-lt"/>
        </a:defRPr>
      </a:lvl6pPr>
      <a:lvl7pPr marL="13371196" indent="-1363980" algn="l" defTabSz="5455920" rtl="0" fontAlgn="base">
        <a:spcBef>
          <a:spcPct val="20000"/>
        </a:spcBef>
        <a:spcAft>
          <a:spcPct val="0"/>
        </a:spcAft>
        <a:buChar char="»"/>
        <a:defRPr sz="11900">
          <a:solidFill>
            <a:schemeClr val="tx1"/>
          </a:solidFill>
          <a:latin typeface="+mn-lt"/>
        </a:defRPr>
      </a:lvl7pPr>
      <a:lvl8pPr marL="13919836" indent="-1363980" algn="l" defTabSz="5455920" rtl="0" fontAlgn="base">
        <a:spcBef>
          <a:spcPct val="20000"/>
        </a:spcBef>
        <a:spcAft>
          <a:spcPct val="0"/>
        </a:spcAft>
        <a:buChar char="»"/>
        <a:defRPr sz="11900">
          <a:solidFill>
            <a:schemeClr val="tx1"/>
          </a:solidFill>
          <a:latin typeface="+mn-lt"/>
        </a:defRPr>
      </a:lvl8pPr>
      <a:lvl9pPr marL="14468476" indent="-1363980" algn="l" defTabSz="5455920" rtl="0" fontAlgn="base">
        <a:spcBef>
          <a:spcPct val="20000"/>
        </a:spcBef>
        <a:spcAft>
          <a:spcPct val="0"/>
        </a:spcAft>
        <a:buChar char="»"/>
        <a:defRPr sz="11900">
          <a:solidFill>
            <a:schemeClr val="tx1"/>
          </a:solidFill>
          <a:latin typeface="+mn-lt"/>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extBox 40"/>
          <p:cNvSpPr txBox="1"/>
          <p:nvPr/>
        </p:nvSpPr>
        <p:spPr>
          <a:xfrm>
            <a:off x="14050617" y="17614730"/>
            <a:ext cx="23012400" cy="17700230"/>
          </a:xfrm>
          <a:prstGeom prst="rect">
            <a:avLst/>
          </a:prstGeom>
          <a:noFill/>
          <a:ln w="127000">
            <a:solidFill>
              <a:srgbClr val="003C69"/>
            </a:solidFill>
          </a:ln>
        </p:spPr>
        <p:txBody>
          <a:bodyPr wrap="square" lIns="109728" tIns="54864" rIns="109728" bIns="54864" rtlCol="0">
            <a:spAutoFit/>
          </a:bodyPr>
          <a:lstStyle/>
          <a:p>
            <a:pPr algn="ctr"/>
            <a:r>
              <a:rPr lang="en-US" sz="5800" dirty="0" smtClean="0"/>
              <a:t>Qualitative Results</a:t>
            </a:r>
            <a:endParaRPr lang="en-US" sz="4300" dirty="0"/>
          </a:p>
          <a:p>
            <a:pPr marL="857250" indent="-857250">
              <a:buFont typeface="Wingdings" panose="05000000000000000000" pitchFamily="2" charset="2"/>
              <a:buChar char="q"/>
            </a:pPr>
            <a:r>
              <a:rPr lang="en-US" sz="4300" dirty="0" smtClean="0"/>
              <a:t>Improved academic and job performances</a:t>
            </a:r>
          </a:p>
          <a:p>
            <a:pPr marL="857250" indent="-857250">
              <a:buFont typeface="Wingdings" panose="05000000000000000000" pitchFamily="2" charset="2"/>
              <a:buChar char="q"/>
            </a:pPr>
            <a:r>
              <a:rPr lang="en-US" sz="4300" dirty="0" smtClean="0"/>
              <a:t>Improved initiatives</a:t>
            </a:r>
          </a:p>
          <a:p>
            <a:pPr marL="857250" indent="-857250">
              <a:buFont typeface="Wingdings" panose="05000000000000000000" pitchFamily="2" charset="2"/>
              <a:buChar char="q"/>
            </a:pPr>
            <a:r>
              <a:rPr lang="en-US" sz="4300" dirty="0" smtClean="0"/>
              <a:t>Paraprofessionals held themselves to a higher standard</a:t>
            </a:r>
          </a:p>
          <a:p>
            <a:pPr marL="857250" indent="-857250">
              <a:buFont typeface="Wingdings" panose="05000000000000000000" pitchFamily="2" charset="2"/>
              <a:buChar char="q"/>
            </a:pPr>
            <a:r>
              <a:rPr lang="en-US" sz="4300" dirty="0" smtClean="0"/>
              <a:t>Collaboration and cohesiveness between units was higher</a:t>
            </a:r>
          </a:p>
          <a:p>
            <a:pPr marL="857250" indent="-857250">
              <a:buFont typeface="Wingdings" panose="05000000000000000000" pitchFamily="2" charset="2"/>
              <a:buChar char="q"/>
            </a:pPr>
            <a:r>
              <a:rPr lang="en-US" sz="4300" dirty="0" smtClean="0"/>
              <a:t>Improved communication</a:t>
            </a:r>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a:p>
            <a:pPr marL="857250" indent="-857250">
              <a:buFont typeface="Wingdings" panose="05000000000000000000" pitchFamily="2" charset="2"/>
              <a:buChar char="q"/>
            </a:pPr>
            <a:endParaRPr lang="en-US" sz="5800" dirty="0"/>
          </a:p>
          <a:p>
            <a:pPr marL="857250" indent="-857250">
              <a:buFont typeface="Wingdings" panose="05000000000000000000" pitchFamily="2" charset="2"/>
              <a:buChar char="q"/>
            </a:pPr>
            <a:endParaRPr lang="en-US" sz="5800" dirty="0" smtClean="0"/>
          </a:p>
        </p:txBody>
      </p:sp>
      <p:sp>
        <p:nvSpPr>
          <p:cNvPr id="37" name="TextBox 36"/>
          <p:cNvSpPr txBox="1"/>
          <p:nvPr/>
        </p:nvSpPr>
        <p:spPr>
          <a:xfrm>
            <a:off x="14096999" y="7978588"/>
            <a:ext cx="23009087" cy="8943987"/>
          </a:xfrm>
          <a:prstGeom prst="rect">
            <a:avLst/>
          </a:prstGeom>
          <a:noFill/>
          <a:ln w="127000">
            <a:solidFill>
              <a:srgbClr val="003C69"/>
            </a:solidFill>
          </a:ln>
        </p:spPr>
        <p:txBody>
          <a:bodyPr wrap="square" lIns="109728" tIns="54864" rIns="109728" bIns="54864" rtlCol="0">
            <a:spAutoFit/>
          </a:bodyPr>
          <a:lstStyle/>
          <a:p>
            <a:pPr algn="ctr"/>
            <a:r>
              <a:rPr lang="en-US" sz="5800" dirty="0" smtClean="0"/>
              <a:t>Methodology</a:t>
            </a:r>
            <a:endParaRPr lang="en-US" sz="5800" dirty="0" smtClean="0"/>
          </a:p>
          <a:p>
            <a:pPr marL="571500" indent="-571500">
              <a:buFont typeface="Wingdings" panose="05000000000000000000" pitchFamily="2" charset="2"/>
              <a:buChar char="q"/>
            </a:pPr>
            <a:r>
              <a:rPr lang="en-US" sz="4300" dirty="0"/>
              <a:t>Our Implementation for this program was focused on 3 things:</a:t>
            </a:r>
          </a:p>
          <a:p>
            <a:pPr marL="1120140" lvl="1" indent="-571500">
              <a:buFont typeface="Wingdings" panose="05000000000000000000" pitchFamily="2" charset="2"/>
              <a:buChar char="q"/>
            </a:pPr>
            <a:r>
              <a:rPr lang="en-US" sz="4300" dirty="0"/>
              <a:t>Challenge</a:t>
            </a:r>
          </a:p>
          <a:p>
            <a:pPr marL="1120140" lvl="1" indent="-571500">
              <a:buFont typeface="Wingdings" panose="05000000000000000000" pitchFamily="2" charset="2"/>
              <a:buChar char="q"/>
            </a:pPr>
            <a:r>
              <a:rPr lang="en-US" sz="4300" dirty="0"/>
              <a:t>Support </a:t>
            </a:r>
          </a:p>
          <a:p>
            <a:pPr marL="1120140" lvl="1" indent="-571500">
              <a:buFont typeface="Wingdings" panose="05000000000000000000" pitchFamily="2" charset="2"/>
              <a:buChar char="q"/>
            </a:pPr>
            <a:r>
              <a:rPr lang="en-US" sz="4300" dirty="0"/>
              <a:t>Readiness</a:t>
            </a:r>
          </a:p>
          <a:p>
            <a:pPr marL="571500" indent="-571500">
              <a:buFont typeface="Wingdings" panose="05000000000000000000" pitchFamily="2" charset="2"/>
              <a:buChar char="q"/>
            </a:pPr>
            <a:r>
              <a:rPr lang="en-US" sz="4300" dirty="0" smtClean="0"/>
              <a:t>Created a centralized structure</a:t>
            </a:r>
          </a:p>
          <a:p>
            <a:pPr marL="571500" indent="-571500">
              <a:buFont typeface="Wingdings" panose="05000000000000000000" pitchFamily="2" charset="2"/>
              <a:buChar char="q"/>
            </a:pPr>
            <a:r>
              <a:rPr lang="en-US" sz="4300" dirty="0" smtClean="0"/>
              <a:t>Developed more consistent standards of work</a:t>
            </a:r>
          </a:p>
          <a:p>
            <a:pPr marL="571500" indent="-571500">
              <a:buFont typeface="Wingdings" panose="05000000000000000000" pitchFamily="2" charset="2"/>
              <a:buChar char="q"/>
            </a:pPr>
            <a:r>
              <a:rPr lang="en-US" sz="4300" dirty="0" smtClean="0"/>
              <a:t>Set standards for academic performance and participation</a:t>
            </a:r>
          </a:p>
          <a:p>
            <a:pPr marL="571500" indent="-571500">
              <a:buFont typeface="Wingdings" panose="05000000000000000000" pitchFamily="2" charset="2"/>
              <a:buChar char="q"/>
            </a:pPr>
            <a:r>
              <a:rPr lang="en-US" sz="4300" dirty="0" smtClean="0"/>
              <a:t>Established a cause and effect to performance; with the effect focused on academic improvement and encouragement to visit more academic resources.</a:t>
            </a:r>
          </a:p>
          <a:p>
            <a:pPr marL="571500" indent="-571500">
              <a:buFont typeface="Wingdings" panose="05000000000000000000" pitchFamily="2" charset="2"/>
              <a:buChar char="q"/>
            </a:pPr>
            <a:r>
              <a:rPr lang="en-US" sz="4300" dirty="0" smtClean="0"/>
              <a:t>Evaluations were done of all paraprofessionals after every quarter and were given the opportunity to reflect on the work they do. </a:t>
            </a:r>
            <a:endParaRPr lang="en-US" sz="4300" dirty="0" smtClean="0"/>
          </a:p>
          <a:p>
            <a:pPr algn="ctr"/>
            <a:endParaRPr lang="en-US" sz="4300" dirty="0" smtClean="0"/>
          </a:p>
        </p:txBody>
      </p:sp>
      <p:sp>
        <p:nvSpPr>
          <p:cNvPr id="2050" name="Text Box 4"/>
          <p:cNvSpPr txBox="1">
            <a:spLocks noChangeArrowheads="1"/>
          </p:cNvSpPr>
          <p:nvPr/>
        </p:nvSpPr>
        <p:spPr bwMode="auto">
          <a:xfrm>
            <a:off x="1113182" y="896471"/>
            <a:ext cx="48887270" cy="4629929"/>
          </a:xfrm>
          <a:prstGeom prst="rect">
            <a:avLst/>
          </a:prstGeom>
          <a:solidFill>
            <a:srgbClr val="003C69"/>
          </a:solidFill>
          <a:ln w="190500" cmpd="thickThin">
            <a:noFill/>
            <a:miter lim="800000"/>
            <a:headEnd/>
            <a:tailEnd/>
          </a:ln>
        </p:spPr>
        <p:txBody>
          <a:bodyPr wrap="square" lIns="109673" tIns="54836" rIns="109673" bIns="54836">
            <a:spAutoFit/>
          </a:bodyPr>
          <a:lstStyle/>
          <a:p>
            <a:pPr algn="ctr" defTabSz="5455920">
              <a:spcBef>
                <a:spcPts val="0"/>
              </a:spcBef>
              <a:spcAft>
                <a:spcPts val="2160"/>
              </a:spcAft>
            </a:pPr>
            <a:r>
              <a:rPr lang="en-US" sz="11300" b="1" dirty="0" smtClean="0">
                <a:solidFill>
                  <a:schemeClr val="bg1"/>
                </a:solidFill>
              </a:rPr>
              <a:t>Creating a Dynamic Mentorship Program</a:t>
            </a:r>
            <a:endParaRPr lang="en-US" sz="11300" b="1" dirty="0">
              <a:solidFill>
                <a:schemeClr val="bg1"/>
              </a:solidFill>
            </a:endParaRPr>
          </a:p>
          <a:p>
            <a:pPr algn="ctr" defTabSz="5455920">
              <a:spcBef>
                <a:spcPts val="0"/>
              </a:spcBef>
              <a:spcAft>
                <a:spcPts val="2160"/>
              </a:spcAft>
            </a:pPr>
            <a:r>
              <a:rPr lang="en-US" sz="7900" dirty="0" smtClean="0">
                <a:solidFill>
                  <a:schemeClr val="bg1"/>
                </a:solidFill>
              </a:rPr>
              <a:t>Melissa Davila, M.S. and Jonathan Gonzalez-Montelongo</a:t>
            </a:r>
            <a:endParaRPr lang="en-US" sz="7900" baseline="30000" dirty="0" smtClean="0">
              <a:solidFill>
                <a:schemeClr val="bg1"/>
              </a:solidFill>
            </a:endParaRPr>
          </a:p>
          <a:p>
            <a:pPr algn="ctr" defTabSz="5455920">
              <a:spcBef>
                <a:spcPts val="0"/>
              </a:spcBef>
              <a:spcAft>
                <a:spcPts val="2160"/>
              </a:spcAft>
            </a:pPr>
            <a:r>
              <a:rPr lang="en-US" sz="6500" i="1" dirty="0">
                <a:solidFill>
                  <a:schemeClr val="bg1"/>
                </a:solidFill>
              </a:rPr>
              <a:t>C</a:t>
            </a:r>
            <a:r>
              <a:rPr lang="en-US" sz="6500" i="1" dirty="0" smtClean="0">
                <a:solidFill>
                  <a:schemeClr val="bg1"/>
                </a:solidFill>
              </a:rPr>
              <a:t>alifornia State University, San Bernardino</a:t>
            </a:r>
            <a:endParaRPr lang="en-US" sz="6500" i="1" baseline="30000" dirty="0" smtClean="0">
              <a:solidFill>
                <a:schemeClr val="bg1"/>
              </a:solidFill>
            </a:endParaRPr>
          </a:p>
        </p:txBody>
      </p:sp>
      <p:sp>
        <p:nvSpPr>
          <p:cNvPr id="2051" name="Text Box 6"/>
          <p:cNvSpPr txBox="1">
            <a:spLocks noChangeArrowheads="1"/>
          </p:cNvSpPr>
          <p:nvPr/>
        </p:nvSpPr>
        <p:spPr bwMode="auto">
          <a:xfrm>
            <a:off x="1209376" y="8873192"/>
            <a:ext cx="13200812" cy="1757348"/>
          </a:xfrm>
          <a:prstGeom prst="rect">
            <a:avLst/>
          </a:prstGeom>
          <a:noFill/>
          <a:ln w="9525">
            <a:noFill/>
            <a:miter lim="800000"/>
            <a:headEnd/>
            <a:tailEnd/>
          </a:ln>
        </p:spPr>
        <p:txBody>
          <a:bodyPr lIns="109673" tIns="54836" rIns="109673" bIns="54836">
            <a:spAutoFit/>
          </a:bodyPr>
          <a:lstStyle/>
          <a:p>
            <a:pPr defTabSz="5455920">
              <a:spcBef>
                <a:spcPct val="50000"/>
              </a:spcBef>
            </a:pPr>
            <a:endParaRPr lang="en-US" dirty="0"/>
          </a:p>
        </p:txBody>
      </p:sp>
      <p:sp>
        <p:nvSpPr>
          <p:cNvPr id="2055" name="Text Box 7"/>
          <p:cNvSpPr txBox="1">
            <a:spLocks noChangeArrowheads="1"/>
          </p:cNvSpPr>
          <p:nvPr/>
        </p:nvSpPr>
        <p:spPr bwMode="auto">
          <a:xfrm>
            <a:off x="1113182" y="7978589"/>
            <a:ext cx="12245009" cy="8813125"/>
          </a:xfrm>
          <a:prstGeom prst="rect">
            <a:avLst/>
          </a:prstGeom>
          <a:noFill/>
          <a:ln w="127000">
            <a:solidFill>
              <a:srgbClr val="003C69"/>
            </a:solidFill>
            <a:bevel/>
            <a:headEnd/>
            <a:tailEnd/>
          </a:ln>
          <a:effectLst>
            <a:outerShdw blurRad="50800" dist="50800" dir="5400000" algn="ctr" rotWithShape="0">
              <a:schemeClr val="bg1"/>
            </a:outerShdw>
          </a:effectLst>
        </p:spPr>
        <p:txBody>
          <a:bodyPr wrap="square" lIns="109673" tIns="54836" rIns="109673" bIns="54836">
            <a:spAutoFit/>
          </a:bodyPr>
          <a:lstStyle/>
          <a:p>
            <a:pPr algn="ctr" defTabSz="5455920">
              <a:spcBef>
                <a:spcPct val="50000"/>
              </a:spcBef>
              <a:defRPr/>
            </a:pPr>
            <a:r>
              <a:rPr lang="en-US" sz="5800" dirty="0"/>
              <a:t>Introduction</a:t>
            </a:r>
          </a:p>
          <a:p>
            <a:pPr indent="438150" defTabSz="5455920">
              <a:spcBef>
                <a:spcPts val="720"/>
              </a:spcBef>
              <a:spcAft>
                <a:spcPts val="3600"/>
              </a:spcAft>
              <a:defRPr/>
            </a:pPr>
            <a:r>
              <a:rPr lang="en-US" sz="4300" dirty="0"/>
              <a:t>The Office of Admissions and Student Recruitment (ASR) at CSUSB has implemented a dynamic mentorship program, Coyote </a:t>
            </a:r>
            <a:r>
              <a:rPr lang="en-US" sz="4300" dirty="0" smtClean="0"/>
              <a:t>GROW</a:t>
            </a:r>
            <a:r>
              <a:rPr lang="en-US" sz="4300" baseline="30000" dirty="0"/>
              <a:t>1</a:t>
            </a:r>
            <a:r>
              <a:rPr lang="en-US" sz="4300" dirty="0" smtClean="0"/>
              <a:t>, a dynamic mentorship </a:t>
            </a:r>
            <a:r>
              <a:rPr lang="en-US" sz="4300" dirty="0"/>
              <a:t>program. </a:t>
            </a:r>
            <a:endParaRPr lang="en-US" sz="4300" dirty="0" smtClean="0"/>
          </a:p>
          <a:p>
            <a:pPr indent="438150" defTabSz="5455920">
              <a:spcBef>
                <a:spcPts val="720"/>
              </a:spcBef>
              <a:spcAft>
                <a:spcPts val="3600"/>
              </a:spcAft>
              <a:defRPr/>
            </a:pPr>
            <a:r>
              <a:rPr lang="en-US" sz="4300" dirty="0" smtClean="0"/>
              <a:t>Coyote </a:t>
            </a:r>
            <a:r>
              <a:rPr lang="en-US" sz="4300" dirty="0"/>
              <a:t>GROW has proven to help students make meaningful connections between what they are learning in the classroom and learning in their job, through feedback provided by their </a:t>
            </a:r>
            <a:r>
              <a:rPr lang="en-US" sz="4300" dirty="0" smtClean="0"/>
              <a:t>supervisor</a:t>
            </a:r>
          </a:p>
          <a:p>
            <a:pPr indent="438150" defTabSz="5455920">
              <a:spcBef>
                <a:spcPts val="720"/>
              </a:spcBef>
              <a:spcAft>
                <a:spcPts val="3600"/>
              </a:spcAft>
              <a:defRPr/>
            </a:pPr>
            <a:endParaRPr lang="en-US" sz="4300" dirty="0" smtClean="0"/>
          </a:p>
        </p:txBody>
      </p:sp>
      <p:sp>
        <p:nvSpPr>
          <p:cNvPr id="2053" name="Text Box 8"/>
          <p:cNvSpPr txBox="1">
            <a:spLocks noChangeArrowheads="1"/>
          </p:cNvSpPr>
          <p:nvPr/>
        </p:nvSpPr>
        <p:spPr bwMode="auto">
          <a:xfrm>
            <a:off x="1125214" y="17536462"/>
            <a:ext cx="12221817" cy="8702839"/>
          </a:xfrm>
          <a:prstGeom prst="rect">
            <a:avLst/>
          </a:prstGeom>
          <a:noFill/>
          <a:ln w="127000">
            <a:solidFill>
              <a:srgbClr val="003C69"/>
            </a:solidFill>
            <a:round/>
            <a:headEnd/>
            <a:tailEnd/>
          </a:ln>
        </p:spPr>
        <p:txBody>
          <a:bodyPr wrap="square" lIns="109673" tIns="54836" rIns="109673" bIns="54836">
            <a:spAutoFit/>
          </a:bodyPr>
          <a:lstStyle/>
          <a:p>
            <a:pPr algn="ctr" defTabSz="5455920">
              <a:spcBef>
                <a:spcPts val="2160"/>
              </a:spcBef>
            </a:pPr>
            <a:r>
              <a:rPr lang="en-US" sz="5800" dirty="0" smtClean="0"/>
              <a:t>Learning Objectives</a:t>
            </a:r>
            <a:endParaRPr lang="en-US" sz="5800" dirty="0" smtClean="0"/>
          </a:p>
          <a:p>
            <a:pPr marL="571500" indent="-571500" defTabSz="5455920">
              <a:spcBef>
                <a:spcPts val="2160"/>
              </a:spcBef>
              <a:buFont typeface="Wingdings" panose="05000000000000000000" pitchFamily="2" charset="2"/>
              <a:buChar char="q"/>
            </a:pPr>
            <a:r>
              <a:rPr lang="en-US" sz="4300" dirty="0" smtClean="0"/>
              <a:t>Growth through their paraprofessional experience during their college career</a:t>
            </a:r>
          </a:p>
          <a:p>
            <a:pPr marL="571500" indent="-571500" defTabSz="5455920">
              <a:spcBef>
                <a:spcPts val="2160"/>
              </a:spcBef>
              <a:buFont typeface="Wingdings" panose="05000000000000000000" pitchFamily="2" charset="2"/>
              <a:buChar char="q"/>
            </a:pPr>
            <a:r>
              <a:rPr lang="en-US" sz="4300" dirty="0" smtClean="0"/>
              <a:t>Incorporation of co-curricular development</a:t>
            </a:r>
          </a:p>
          <a:p>
            <a:pPr marL="571500" indent="-571500" defTabSz="5455920">
              <a:spcBef>
                <a:spcPts val="2160"/>
              </a:spcBef>
              <a:buFont typeface="Wingdings" panose="05000000000000000000" pitchFamily="2" charset="2"/>
              <a:buChar char="q"/>
            </a:pPr>
            <a:r>
              <a:rPr lang="en-US" sz="4300" dirty="0" smtClean="0"/>
              <a:t>Standardized Expectations</a:t>
            </a:r>
          </a:p>
          <a:p>
            <a:pPr marL="571500" indent="-571500" defTabSz="5455920">
              <a:spcBef>
                <a:spcPts val="2160"/>
              </a:spcBef>
              <a:buFont typeface="Wingdings" panose="05000000000000000000" pitchFamily="2" charset="2"/>
              <a:buChar char="q"/>
            </a:pPr>
            <a:r>
              <a:rPr lang="en-US" sz="4300" dirty="0" smtClean="0"/>
              <a:t>Increased time-management skills</a:t>
            </a:r>
          </a:p>
          <a:p>
            <a:pPr marL="571500" indent="-571500" defTabSz="5455920">
              <a:spcBef>
                <a:spcPts val="2160"/>
              </a:spcBef>
              <a:buFont typeface="Wingdings" panose="05000000000000000000" pitchFamily="2" charset="2"/>
              <a:buChar char="q"/>
            </a:pPr>
            <a:r>
              <a:rPr lang="en-US" sz="4300" dirty="0" smtClean="0"/>
              <a:t>Creating a safe environment that encourages dialogue</a:t>
            </a:r>
          </a:p>
          <a:p>
            <a:pPr marL="571500" indent="-571500" defTabSz="5455920">
              <a:spcBef>
                <a:spcPts val="2160"/>
              </a:spcBef>
              <a:buFont typeface="Wingdings" panose="05000000000000000000" pitchFamily="2" charset="2"/>
              <a:buChar char="q"/>
            </a:pPr>
            <a:r>
              <a:rPr lang="en-US" sz="4300" dirty="0" smtClean="0"/>
              <a:t>Staff development</a:t>
            </a:r>
            <a:endParaRPr lang="en-US" sz="2800" dirty="0" smtClean="0"/>
          </a:p>
          <a:p>
            <a:pPr defTabSz="5455920">
              <a:spcBef>
                <a:spcPts val="2160"/>
              </a:spcBef>
            </a:pPr>
            <a:endParaRPr lang="en-US" sz="2800" dirty="0" smtClean="0"/>
          </a:p>
        </p:txBody>
      </p:sp>
      <p:sp>
        <p:nvSpPr>
          <p:cNvPr id="2058" name="Rectangle 17"/>
          <p:cNvSpPr>
            <a:spLocks noChangeArrowheads="1"/>
          </p:cNvSpPr>
          <p:nvPr/>
        </p:nvSpPr>
        <p:spPr bwMode="auto">
          <a:xfrm>
            <a:off x="21336001" y="25818353"/>
            <a:ext cx="9178506" cy="1880515"/>
          </a:xfrm>
          <a:prstGeom prst="rect">
            <a:avLst/>
          </a:prstGeom>
          <a:noFill/>
          <a:ln w="9525">
            <a:noFill/>
            <a:miter lim="800000"/>
            <a:headEnd/>
            <a:tailEnd/>
          </a:ln>
        </p:spPr>
        <p:txBody>
          <a:bodyPr lIns="109728" tIns="54864" rIns="109728" bIns="54864">
            <a:spAutoFit/>
          </a:bodyPr>
          <a:lstStyle/>
          <a:p>
            <a:r>
              <a:rPr lang="en-US" sz="11500" dirty="0"/>
              <a:t> </a:t>
            </a:r>
            <a:endParaRPr lang="en-US" dirty="0"/>
          </a:p>
        </p:txBody>
      </p:sp>
      <p:sp>
        <p:nvSpPr>
          <p:cNvPr id="2064" name="AutoShape 18" descr="See full size image"/>
          <p:cNvSpPr>
            <a:spLocks noChangeAspect="1" noChangeArrowheads="1"/>
          </p:cNvSpPr>
          <p:nvPr/>
        </p:nvSpPr>
        <p:spPr bwMode="auto">
          <a:xfrm>
            <a:off x="429405" y="-797486"/>
            <a:ext cx="322052" cy="358588"/>
          </a:xfrm>
          <a:prstGeom prst="rect">
            <a:avLst/>
          </a:prstGeom>
          <a:noFill/>
          <a:ln w="9525">
            <a:noFill/>
            <a:miter lim="800000"/>
            <a:headEnd/>
            <a:tailEnd/>
          </a:ln>
        </p:spPr>
        <p:txBody>
          <a:bodyPr lIns="109728" tIns="54864" rIns="109728" bIns="54864"/>
          <a:lstStyle/>
          <a:p>
            <a:endParaRPr lang="en-US"/>
          </a:p>
        </p:txBody>
      </p:sp>
      <p:sp>
        <p:nvSpPr>
          <p:cNvPr id="2065" name="AutoShape 20" descr="See full size image"/>
          <p:cNvSpPr>
            <a:spLocks noChangeAspect="1" noChangeArrowheads="1"/>
          </p:cNvSpPr>
          <p:nvPr/>
        </p:nvSpPr>
        <p:spPr bwMode="auto">
          <a:xfrm>
            <a:off x="429405" y="-797486"/>
            <a:ext cx="322052" cy="358588"/>
          </a:xfrm>
          <a:prstGeom prst="rect">
            <a:avLst/>
          </a:prstGeom>
          <a:noFill/>
          <a:ln w="9525">
            <a:noFill/>
            <a:miter lim="800000"/>
            <a:headEnd/>
            <a:tailEnd/>
          </a:ln>
        </p:spPr>
        <p:txBody>
          <a:bodyPr lIns="109728" tIns="54864" rIns="109728" bIns="54864"/>
          <a:lstStyle/>
          <a:p>
            <a:endParaRPr lang="en-US"/>
          </a:p>
        </p:txBody>
      </p:sp>
      <p:grpSp>
        <p:nvGrpSpPr>
          <p:cNvPr id="30" name="Group 29"/>
          <p:cNvGrpSpPr/>
          <p:nvPr/>
        </p:nvGrpSpPr>
        <p:grpSpPr>
          <a:xfrm>
            <a:off x="26097357" y="22768990"/>
            <a:ext cx="10575235" cy="11444809"/>
            <a:chOff x="21945600" y="11340934"/>
            <a:chExt cx="8991600" cy="7433385"/>
          </a:xfrm>
          <a:solidFill>
            <a:srgbClr val="003C69"/>
          </a:solidFill>
        </p:grpSpPr>
        <p:sp>
          <p:nvSpPr>
            <p:cNvPr id="19" name="Rectangle 18"/>
            <p:cNvSpPr/>
            <p:nvPr/>
          </p:nvSpPr>
          <p:spPr bwMode="auto">
            <a:xfrm>
              <a:off x="21945600" y="11340934"/>
              <a:ext cx="8991600" cy="7433385"/>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455920"/>
              <a:endParaRPr lang="en-US" dirty="0" smtClean="0"/>
            </a:p>
          </p:txBody>
        </p:sp>
        <p:sp>
          <p:nvSpPr>
            <p:cNvPr id="20" name="TextBox 19"/>
            <p:cNvSpPr txBox="1"/>
            <p:nvPr/>
          </p:nvSpPr>
          <p:spPr>
            <a:xfrm>
              <a:off x="22768140" y="16809289"/>
              <a:ext cx="7414126" cy="1199402"/>
            </a:xfrm>
            <a:prstGeom prst="rect">
              <a:avLst/>
            </a:prstGeom>
            <a:grpFill/>
          </p:spPr>
          <p:txBody>
            <a:bodyPr wrap="square" rtlCol="0">
              <a:spAutoFit/>
            </a:bodyPr>
            <a:lstStyle/>
            <a:p>
              <a:pPr algn="ctr"/>
              <a:r>
                <a:rPr lang="en-US" sz="3800" dirty="0">
                  <a:solidFill>
                    <a:schemeClr val="bg1"/>
                  </a:solidFill>
                </a:rPr>
                <a:t>“I have learned how to utilize campus resources and make the right connections to be successful in college”</a:t>
              </a:r>
            </a:p>
          </p:txBody>
        </p:sp>
      </p:grpSp>
      <p:sp>
        <p:nvSpPr>
          <p:cNvPr id="25" name="TextBox 24"/>
          <p:cNvSpPr txBox="1"/>
          <p:nvPr/>
        </p:nvSpPr>
        <p:spPr>
          <a:xfrm>
            <a:off x="37859273" y="21994946"/>
            <a:ext cx="12109174" cy="8943987"/>
          </a:xfrm>
          <a:prstGeom prst="rect">
            <a:avLst/>
          </a:prstGeom>
          <a:noFill/>
          <a:ln w="127000">
            <a:solidFill>
              <a:srgbClr val="003C69"/>
            </a:solidFill>
          </a:ln>
        </p:spPr>
        <p:txBody>
          <a:bodyPr wrap="square" lIns="109728" tIns="54864" rIns="109728" bIns="54864" rtlCol="0">
            <a:spAutoFit/>
          </a:bodyPr>
          <a:lstStyle/>
          <a:p>
            <a:pPr algn="ctr"/>
            <a:r>
              <a:rPr lang="en-US" sz="5800" dirty="0" smtClean="0"/>
              <a:t>Conclusions</a:t>
            </a:r>
          </a:p>
          <a:p>
            <a:r>
              <a:rPr lang="en-US" sz="4300" dirty="0" smtClean="0"/>
              <a:t>In order to create a dynamic mentorship program we recommend modeling a theory where you challenge, support and ready your paraprofessionals. </a:t>
            </a:r>
          </a:p>
          <a:p>
            <a:endParaRPr lang="en-US" sz="4300" dirty="0"/>
          </a:p>
          <a:p>
            <a:r>
              <a:rPr lang="en-US" sz="4300" dirty="0" smtClean="0"/>
              <a:t>An experience that has all three of these components allows students to naturally grow within their field and their academic career. These components must be implemented not only by supervising staff and paraprofessionals but the office staff as a whole. The support of the entire office is crucial to a successful program</a:t>
            </a:r>
            <a:endParaRPr lang="en-US" sz="43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30543" y="23952091"/>
            <a:ext cx="8538111" cy="5693852"/>
          </a:xfrm>
          <a:prstGeom prst="rect">
            <a:avLst/>
          </a:prstGeom>
          <a:noFill/>
          <a:ln w="9525">
            <a:noFill/>
            <a:miter lim="800000"/>
            <a:headEnd/>
            <a:tailEnd/>
          </a:ln>
        </p:spPr>
      </p:pic>
      <p:sp>
        <p:nvSpPr>
          <p:cNvPr id="43" name="TextBox 42"/>
          <p:cNvSpPr txBox="1"/>
          <p:nvPr/>
        </p:nvSpPr>
        <p:spPr>
          <a:xfrm>
            <a:off x="37871400" y="7978588"/>
            <a:ext cx="12109174" cy="13499080"/>
          </a:xfrm>
          <a:prstGeom prst="rect">
            <a:avLst/>
          </a:prstGeom>
          <a:noFill/>
          <a:ln w="127000">
            <a:solidFill>
              <a:srgbClr val="003C69"/>
            </a:solidFill>
          </a:ln>
        </p:spPr>
        <p:txBody>
          <a:bodyPr wrap="square" lIns="109728" tIns="54864" rIns="109728" bIns="54864" rtlCol="0">
            <a:spAutoFit/>
          </a:bodyPr>
          <a:lstStyle/>
          <a:p>
            <a:pPr algn="ctr"/>
            <a:r>
              <a:rPr lang="en-US" sz="5800" dirty="0" smtClean="0"/>
              <a:t>Quantitative Results</a:t>
            </a:r>
          </a:p>
          <a:p>
            <a:endParaRPr lang="en-US" sz="5800" dirty="0" smtClean="0"/>
          </a:p>
          <a:p>
            <a:r>
              <a:rPr lang="en-US" sz="5800" dirty="0" smtClean="0"/>
              <a:t>Fall 2016: 7 Students</a:t>
            </a:r>
          </a:p>
          <a:p>
            <a:r>
              <a:rPr lang="en-US" sz="5800" dirty="0" smtClean="0"/>
              <a:t>Spring 2017: 2 </a:t>
            </a:r>
            <a:r>
              <a:rPr lang="en-US" sz="5800" b="1" dirty="0" smtClean="0"/>
              <a:t>Different</a:t>
            </a:r>
            <a:r>
              <a:rPr lang="en-US" sz="5800" dirty="0" smtClean="0"/>
              <a:t> students</a:t>
            </a:r>
            <a:endParaRPr lang="en-US" sz="5800" dirty="0"/>
          </a:p>
          <a:p>
            <a:pPr algn="ctr"/>
            <a:endParaRPr lang="en-US" sz="5800" dirty="0" smtClean="0"/>
          </a:p>
          <a:p>
            <a:pPr algn="ctr"/>
            <a:endParaRPr lang="en-US" sz="5800" dirty="0" smtClean="0"/>
          </a:p>
          <a:p>
            <a:pPr algn="ctr"/>
            <a:endParaRPr lang="en-US" sz="5800" dirty="0" smtClean="0"/>
          </a:p>
          <a:p>
            <a:pPr algn="ctr"/>
            <a:endParaRPr lang="en-US" sz="5800" dirty="0"/>
          </a:p>
          <a:p>
            <a:pPr algn="ctr"/>
            <a:endParaRPr lang="en-US" sz="5800" dirty="0" smtClean="0"/>
          </a:p>
          <a:p>
            <a:pPr algn="ctr"/>
            <a:endParaRPr lang="en-US" sz="5800" dirty="0"/>
          </a:p>
          <a:p>
            <a:pPr algn="ctr"/>
            <a:endParaRPr lang="en-US" sz="5800" dirty="0" smtClean="0"/>
          </a:p>
          <a:p>
            <a:pPr algn="ctr"/>
            <a:endParaRPr lang="en-US" sz="5800" dirty="0"/>
          </a:p>
          <a:p>
            <a:pPr algn="ctr"/>
            <a:endParaRPr lang="en-US" sz="5800" dirty="0" smtClean="0"/>
          </a:p>
          <a:p>
            <a:pPr algn="ctr"/>
            <a:endParaRPr lang="en-US" sz="5800" dirty="0"/>
          </a:p>
          <a:p>
            <a:pPr algn="ctr"/>
            <a:endParaRPr lang="en-US" sz="5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0" y="892460"/>
            <a:ext cx="6073837" cy="46161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626" y="240006"/>
            <a:ext cx="7619047" cy="5942857"/>
          </a:xfrm>
          <a:prstGeom prst="rect">
            <a:avLst/>
          </a:prstGeom>
        </p:spPr>
      </p:pic>
      <p:sp>
        <p:nvSpPr>
          <p:cNvPr id="33" name="Text Box 8"/>
          <p:cNvSpPr txBox="1">
            <a:spLocks noChangeArrowheads="1"/>
          </p:cNvSpPr>
          <p:nvPr/>
        </p:nvSpPr>
        <p:spPr bwMode="auto">
          <a:xfrm>
            <a:off x="1073252" y="26758610"/>
            <a:ext cx="12221817" cy="8825949"/>
          </a:xfrm>
          <a:prstGeom prst="rect">
            <a:avLst/>
          </a:prstGeom>
          <a:noFill/>
          <a:ln w="127000">
            <a:solidFill>
              <a:srgbClr val="003C69"/>
            </a:solidFill>
            <a:round/>
            <a:headEnd/>
            <a:tailEnd/>
          </a:ln>
        </p:spPr>
        <p:txBody>
          <a:bodyPr wrap="square" lIns="109673" tIns="54836" rIns="109673" bIns="54836">
            <a:spAutoFit/>
          </a:bodyPr>
          <a:lstStyle/>
          <a:p>
            <a:pPr algn="ctr" defTabSz="5455920">
              <a:spcBef>
                <a:spcPts val="2160"/>
              </a:spcBef>
            </a:pPr>
            <a:r>
              <a:rPr lang="en-US" sz="5800" dirty="0" smtClean="0"/>
              <a:t>Theory</a:t>
            </a:r>
          </a:p>
          <a:p>
            <a:pPr defTabSz="5455920">
              <a:spcBef>
                <a:spcPts val="2160"/>
              </a:spcBef>
            </a:pPr>
            <a:r>
              <a:rPr lang="en-US" sz="4300" b="1" dirty="0" smtClean="0">
                <a:latin typeface="+mn-lt"/>
              </a:rPr>
              <a:t>Sanford’s Theory of Challenge and Support</a:t>
            </a:r>
            <a:r>
              <a:rPr lang="en-US" sz="4300" baseline="30000" dirty="0" smtClean="0"/>
              <a:t>2</a:t>
            </a:r>
            <a:endParaRPr lang="en-US" sz="4300" b="1" dirty="0" smtClean="0">
              <a:latin typeface="+mn-lt"/>
            </a:endParaRPr>
          </a:p>
          <a:p>
            <a:pPr defTabSz="5455920">
              <a:spcBef>
                <a:spcPts val="2160"/>
              </a:spcBef>
            </a:pPr>
            <a:endParaRPr lang="en-US" sz="4300" b="1" dirty="0">
              <a:latin typeface="+mn-lt"/>
            </a:endParaRPr>
          </a:p>
          <a:p>
            <a:pPr defTabSz="5455920">
              <a:spcBef>
                <a:spcPts val="2160"/>
              </a:spcBef>
            </a:pPr>
            <a:endParaRPr lang="en-US" sz="4300" b="1" dirty="0" smtClean="0">
              <a:latin typeface="+mn-lt"/>
            </a:endParaRPr>
          </a:p>
          <a:p>
            <a:pPr defTabSz="5455920">
              <a:spcBef>
                <a:spcPts val="2160"/>
              </a:spcBef>
            </a:pPr>
            <a:endParaRPr lang="en-US" sz="2800" dirty="0" smtClean="0"/>
          </a:p>
          <a:p>
            <a:pPr defTabSz="5455920">
              <a:spcBef>
                <a:spcPts val="2160"/>
              </a:spcBef>
            </a:pPr>
            <a:endParaRPr lang="en-US" sz="2800" dirty="0" smtClean="0"/>
          </a:p>
          <a:p>
            <a:pPr defTabSz="5455920">
              <a:spcBef>
                <a:spcPts val="2160"/>
              </a:spcBef>
            </a:pPr>
            <a:endParaRPr lang="en-US" sz="2800" dirty="0" smtClean="0"/>
          </a:p>
          <a:p>
            <a:pPr defTabSz="5455920">
              <a:spcBef>
                <a:spcPts val="2160"/>
              </a:spcBef>
            </a:pPr>
            <a:endParaRPr lang="en-US" sz="2800" dirty="0" smtClean="0"/>
          </a:p>
          <a:p>
            <a:pPr defTabSz="5455920">
              <a:spcBef>
                <a:spcPts val="2160"/>
              </a:spcBef>
            </a:pPr>
            <a:endParaRPr lang="en-US" sz="2800" dirty="0" smtClean="0"/>
          </a:p>
          <a:p>
            <a:pPr defTabSz="5455920">
              <a:spcBef>
                <a:spcPts val="2160"/>
              </a:spcBef>
            </a:pPr>
            <a:endParaRPr lang="en-US" sz="2800" dirty="0" smtClean="0"/>
          </a:p>
          <a:p>
            <a:pPr defTabSz="5455920">
              <a:spcBef>
                <a:spcPts val="2160"/>
              </a:spcBef>
            </a:pPr>
            <a:endParaRPr lang="en-US" sz="2800" dirty="0" smtClean="0"/>
          </a:p>
        </p:txBody>
      </p:sp>
      <p:pic>
        <p:nvPicPr>
          <p:cNvPr id="6" name="Picture 5"/>
          <p:cNvPicPr>
            <a:picLocks noChangeAspect="1"/>
          </p:cNvPicPr>
          <p:nvPr/>
        </p:nvPicPr>
        <p:blipFill>
          <a:blip r:embed="rId5"/>
          <a:stretch>
            <a:fillRect/>
          </a:stretch>
        </p:blipFill>
        <p:spPr>
          <a:xfrm>
            <a:off x="4317135" y="29505955"/>
            <a:ext cx="5734050" cy="5724525"/>
          </a:xfrm>
          <a:prstGeom prst="rect">
            <a:avLst/>
          </a:prstGeom>
        </p:spPr>
      </p:pic>
      <p:grpSp>
        <p:nvGrpSpPr>
          <p:cNvPr id="38" name="Group 37"/>
          <p:cNvGrpSpPr/>
          <p:nvPr/>
        </p:nvGrpSpPr>
        <p:grpSpPr>
          <a:xfrm>
            <a:off x="15131698" y="22768990"/>
            <a:ext cx="10575235" cy="11444809"/>
            <a:chOff x="11125200" y="11658600"/>
            <a:chExt cx="8991600" cy="7772400"/>
          </a:xfrm>
          <a:solidFill>
            <a:srgbClr val="003C69"/>
          </a:solidFill>
        </p:grpSpPr>
        <p:sp>
          <p:nvSpPr>
            <p:cNvPr id="39" name="Rectangle 38"/>
            <p:cNvSpPr/>
            <p:nvPr/>
          </p:nvSpPr>
          <p:spPr bwMode="auto">
            <a:xfrm>
              <a:off x="11125200" y="11658600"/>
              <a:ext cx="8991600" cy="77724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5455920"/>
              <a:endParaRPr lang="en-US" dirty="0" smtClean="0"/>
            </a:p>
          </p:txBody>
        </p:sp>
        <p:sp>
          <p:nvSpPr>
            <p:cNvPr id="40" name="TextBox 39"/>
            <p:cNvSpPr txBox="1"/>
            <p:nvPr/>
          </p:nvSpPr>
          <p:spPr>
            <a:xfrm>
              <a:off x="11913938" y="17343964"/>
              <a:ext cx="7414126" cy="1254103"/>
            </a:xfrm>
            <a:prstGeom prst="rect">
              <a:avLst/>
            </a:prstGeom>
            <a:grpFill/>
          </p:spPr>
          <p:txBody>
            <a:bodyPr wrap="square" rtlCol="0">
              <a:spAutoFit/>
            </a:bodyPr>
            <a:lstStyle/>
            <a:p>
              <a:pPr algn="ctr"/>
              <a:r>
                <a:rPr lang="en-US" sz="3800" dirty="0">
                  <a:solidFill>
                    <a:schemeClr val="bg1"/>
                  </a:solidFill>
                </a:rPr>
                <a:t>“I have learned how to speak professionally in large crowds and to people”</a:t>
              </a: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35552" y="23954565"/>
            <a:ext cx="8534400" cy="5691378"/>
          </a:xfrm>
          <a:prstGeom prst="rect">
            <a:avLst/>
          </a:prstGeom>
          <a:noFill/>
          <a:ln w="9525">
            <a:noFill/>
            <a:miter lim="800000"/>
            <a:headEnd/>
            <a:tailEnd/>
          </a:ln>
        </p:spPr>
      </p:pic>
      <p:pic>
        <p:nvPicPr>
          <p:cNvPr id="9" name="Picture 8"/>
          <p:cNvPicPr>
            <a:picLocks noChangeAspect="1"/>
          </p:cNvPicPr>
          <p:nvPr/>
        </p:nvPicPr>
        <p:blipFill>
          <a:blip r:embed="rId7"/>
          <a:stretch>
            <a:fillRect/>
          </a:stretch>
        </p:blipFill>
        <p:spPr>
          <a:xfrm>
            <a:off x="37667312" y="12193759"/>
            <a:ext cx="11938888" cy="8837441"/>
          </a:xfrm>
          <a:prstGeom prst="rect">
            <a:avLst/>
          </a:prstGeom>
        </p:spPr>
      </p:pic>
      <p:sp>
        <p:nvSpPr>
          <p:cNvPr id="42" name="TextBox 41"/>
          <p:cNvSpPr txBox="1"/>
          <p:nvPr/>
        </p:nvSpPr>
        <p:spPr>
          <a:xfrm>
            <a:off x="37871400" y="31645412"/>
            <a:ext cx="12115800" cy="3578416"/>
          </a:xfrm>
          <a:prstGeom prst="rect">
            <a:avLst/>
          </a:prstGeom>
          <a:noFill/>
          <a:ln w="127000">
            <a:solidFill>
              <a:srgbClr val="003C69"/>
            </a:solidFill>
          </a:ln>
        </p:spPr>
        <p:txBody>
          <a:bodyPr wrap="square" lIns="109728" tIns="54864" rIns="109728" bIns="54864" rtlCol="0">
            <a:spAutoFit/>
          </a:bodyPr>
          <a:lstStyle/>
          <a:p>
            <a:r>
              <a:rPr lang="en-US" sz="2900" baseline="30000" dirty="0" smtClean="0"/>
              <a:t>1</a:t>
            </a:r>
            <a:r>
              <a:rPr lang="en-US" sz="4800" baseline="30000" dirty="0" smtClean="0"/>
              <a:t> </a:t>
            </a:r>
            <a:r>
              <a:rPr lang="en-US" sz="2900" dirty="0" smtClean="0"/>
              <a:t>Hansen, Sarah (2012). </a:t>
            </a:r>
            <a:r>
              <a:rPr lang="en-US" sz="2900" i="1" dirty="0" smtClean="0"/>
              <a:t>Iowa GROW: Guided Reflection on Work [</a:t>
            </a:r>
            <a:r>
              <a:rPr lang="en-US" sz="2900" dirty="0" smtClean="0"/>
              <a:t>PowerPoint]. </a:t>
            </a:r>
            <a:r>
              <a:rPr lang="en-US" sz="2900" dirty="0"/>
              <a:t>Retrieved from https://vp.studentlife.uiowa.edu/assets/Iowa-Grow-2012.pdf</a:t>
            </a:r>
            <a:endParaRPr lang="en-US" sz="2900" dirty="0" smtClean="0"/>
          </a:p>
          <a:p>
            <a:endParaRPr lang="en-US" sz="2900" i="1" dirty="0" smtClean="0"/>
          </a:p>
          <a:p>
            <a:r>
              <a:rPr lang="en-US" sz="2900" baseline="30000" dirty="0" smtClean="0"/>
              <a:t>2</a:t>
            </a:r>
            <a:r>
              <a:rPr lang="en-US" sz="2900" dirty="0" smtClean="0"/>
              <a:t> </a:t>
            </a:r>
            <a:r>
              <a:rPr lang="en-US" sz="2900" dirty="0"/>
              <a:t>Evans, N. J., Forney, D. S., Guido, F. M., Patton, L. D., &amp; </a:t>
            </a:r>
            <a:r>
              <a:rPr lang="en-US" sz="2900" dirty="0" err="1"/>
              <a:t>Renn</a:t>
            </a:r>
            <a:r>
              <a:rPr lang="en-US" sz="2900" dirty="0"/>
              <a:t>, K. A. (2009). Student development in college: Theory, research, and practice. John Wiley &amp; Sons.</a:t>
            </a:r>
          </a:p>
          <a:p>
            <a:endParaRPr lang="en-US" sz="2900" baseline="300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46600" rtl="0" eaLnBrk="1" fontAlgn="base" latinLnBrk="0" hangingPunct="1">
          <a:lnSpc>
            <a:spcPct val="100000"/>
          </a:lnSpc>
          <a:spcBef>
            <a:spcPct val="0"/>
          </a:spcBef>
          <a:spcAft>
            <a:spcPct val="0"/>
          </a:spcAft>
          <a:buClrTx/>
          <a:buSzTx/>
          <a:buFontTx/>
          <a:buNone/>
          <a:tabLst/>
          <a:defRPr kumimoji="0" lang="en-US" sz="8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46600" rtl="0" eaLnBrk="1" fontAlgn="base" latinLnBrk="0" hangingPunct="1">
          <a:lnSpc>
            <a:spcPct val="100000"/>
          </a:lnSpc>
          <a:spcBef>
            <a:spcPct val="0"/>
          </a:spcBef>
          <a:spcAft>
            <a:spcPct val="0"/>
          </a:spcAft>
          <a:buClrTx/>
          <a:buSzTx/>
          <a:buFontTx/>
          <a:buNone/>
          <a:tabLst/>
          <a:defRPr kumimoji="0" lang="en-US" sz="8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Eclipse</Template>
  <TotalTime>2482</TotalTime>
  <Words>416</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easton</dc:creator>
  <cp:lastModifiedBy>Jonathan Gonzalez-Montelongo</cp:lastModifiedBy>
  <cp:revision>219</cp:revision>
  <dcterms:created xsi:type="dcterms:W3CDTF">2008-01-29T16:33:43Z</dcterms:created>
  <dcterms:modified xsi:type="dcterms:W3CDTF">2018-05-08T00:12:47Z</dcterms:modified>
</cp:coreProperties>
</file>