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59" r:id="rId6"/>
    <p:sldId id="260" r:id="rId7"/>
    <p:sldId id="261" r:id="rId8"/>
    <p:sldId id="262" r:id="rId9"/>
    <p:sldId id="263" r:id="rId10"/>
    <p:sldId id="265" r:id="rId11"/>
    <p:sldId id="264"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6" d="100"/>
          <a:sy n="106" d="100"/>
        </p:scale>
        <p:origin x="78"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28E930-CF30-4C0A-A097-2EAFA1F0D957}"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523BF-EA7F-4480-917A-DEF5779A937C}" type="slidenum">
              <a:rPr lang="en-US" smtClean="0"/>
              <a:t>‹#›</a:t>
            </a:fld>
            <a:endParaRPr lang="en-US"/>
          </a:p>
        </p:txBody>
      </p:sp>
    </p:spTree>
    <p:extLst>
      <p:ext uri="{BB962C8B-B14F-4D97-AF65-F5344CB8AC3E}">
        <p14:creationId xmlns:p14="http://schemas.microsoft.com/office/powerpoint/2010/main" val="1772651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28E930-CF30-4C0A-A097-2EAFA1F0D957}"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523BF-EA7F-4480-917A-DEF5779A937C}" type="slidenum">
              <a:rPr lang="en-US" smtClean="0"/>
              <a:t>‹#›</a:t>
            </a:fld>
            <a:endParaRPr lang="en-US"/>
          </a:p>
        </p:txBody>
      </p:sp>
    </p:spTree>
    <p:extLst>
      <p:ext uri="{BB962C8B-B14F-4D97-AF65-F5344CB8AC3E}">
        <p14:creationId xmlns:p14="http://schemas.microsoft.com/office/powerpoint/2010/main" val="4078880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28E930-CF30-4C0A-A097-2EAFA1F0D957}"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523BF-EA7F-4480-917A-DEF5779A937C}" type="slidenum">
              <a:rPr lang="en-US" smtClean="0"/>
              <a:t>‹#›</a:t>
            </a:fld>
            <a:endParaRPr lang="en-US"/>
          </a:p>
        </p:txBody>
      </p:sp>
    </p:spTree>
    <p:extLst>
      <p:ext uri="{BB962C8B-B14F-4D97-AF65-F5344CB8AC3E}">
        <p14:creationId xmlns:p14="http://schemas.microsoft.com/office/powerpoint/2010/main" val="1069782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28E930-CF30-4C0A-A097-2EAFA1F0D957}"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523BF-EA7F-4480-917A-DEF5779A937C}" type="slidenum">
              <a:rPr lang="en-US" smtClean="0"/>
              <a:t>‹#›</a:t>
            </a:fld>
            <a:endParaRPr lang="en-US"/>
          </a:p>
        </p:txBody>
      </p:sp>
    </p:spTree>
    <p:extLst>
      <p:ext uri="{BB962C8B-B14F-4D97-AF65-F5344CB8AC3E}">
        <p14:creationId xmlns:p14="http://schemas.microsoft.com/office/powerpoint/2010/main" val="1773801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828E930-CF30-4C0A-A097-2EAFA1F0D957}"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523BF-EA7F-4480-917A-DEF5779A937C}" type="slidenum">
              <a:rPr lang="en-US" smtClean="0"/>
              <a:t>‹#›</a:t>
            </a:fld>
            <a:endParaRPr lang="en-US"/>
          </a:p>
        </p:txBody>
      </p:sp>
    </p:spTree>
    <p:extLst>
      <p:ext uri="{BB962C8B-B14F-4D97-AF65-F5344CB8AC3E}">
        <p14:creationId xmlns:p14="http://schemas.microsoft.com/office/powerpoint/2010/main" val="2314537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28E930-CF30-4C0A-A097-2EAFA1F0D957}" type="datetimeFigureOut">
              <a:rPr lang="en-US" smtClean="0"/>
              <a:t>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2523BF-EA7F-4480-917A-DEF5779A937C}" type="slidenum">
              <a:rPr lang="en-US" smtClean="0"/>
              <a:t>‹#›</a:t>
            </a:fld>
            <a:endParaRPr lang="en-US"/>
          </a:p>
        </p:txBody>
      </p:sp>
    </p:spTree>
    <p:extLst>
      <p:ext uri="{BB962C8B-B14F-4D97-AF65-F5344CB8AC3E}">
        <p14:creationId xmlns:p14="http://schemas.microsoft.com/office/powerpoint/2010/main" val="2683048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28E930-CF30-4C0A-A097-2EAFA1F0D957}" type="datetimeFigureOut">
              <a:rPr lang="en-US" smtClean="0"/>
              <a:t>2/15/2019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2523BF-EA7F-4480-917A-DEF5779A937C}" type="slidenum">
              <a:rPr lang="en-US" smtClean="0"/>
              <a:t>‹#›</a:t>
            </a:fld>
            <a:endParaRPr lang="en-US"/>
          </a:p>
        </p:txBody>
      </p:sp>
    </p:spTree>
    <p:extLst>
      <p:ext uri="{BB962C8B-B14F-4D97-AF65-F5344CB8AC3E}">
        <p14:creationId xmlns:p14="http://schemas.microsoft.com/office/powerpoint/2010/main" val="1614428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28E930-CF30-4C0A-A097-2EAFA1F0D957}" type="datetimeFigureOut">
              <a:rPr lang="en-US" smtClean="0"/>
              <a:t>2/15/2019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2523BF-EA7F-4480-917A-DEF5779A937C}" type="slidenum">
              <a:rPr lang="en-US" smtClean="0"/>
              <a:t>‹#›</a:t>
            </a:fld>
            <a:endParaRPr lang="en-US"/>
          </a:p>
        </p:txBody>
      </p:sp>
    </p:spTree>
    <p:extLst>
      <p:ext uri="{BB962C8B-B14F-4D97-AF65-F5344CB8AC3E}">
        <p14:creationId xmlns:p14="http://schemas.microsoft.com/office/powerpoint/2010/main" val="2270854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28E930-CF30-4C0A-A097-2EAFA1F0D957}" type="datetimeFigureOut">
              <a:rPr lang="en-US" smtClean="0"/>
              <a:t>2/15/2019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2523BF-EA7F-4480-917A-DEF5779A937C}" type="slidenum">
              <a:rPr lang="en-US" smtClean="0"/>
              <a:t>‹#›</a:t>
            </a:fld>
            <a:endParaRPr lang="en-US"/>
          </a:p>
        </p:txBody>
      </p:sp>
    </p:spTree>
    <p:extLst>
      <p:ext uri="{BB962C8B-B14F-4D97-AF65-F5344CB8AC3E}">
        <p14:creationId xmlns:p14="http://schemas.microsoft.com/office/powerpoint/2010/main" val="1929877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828E930-CF30-4C0A-A097-2EAFA1F0D957}" type="datetimeFigureOut">
              <a:rPr lang="en-US" smtClean="0"/>
              <a:t>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2523BF-EA7F-4480-917A-DEF5779A937C}" type="slidenum">
              <a:rPr lang="en-US" smtClean="0"/>
              <a:t>‹#›</a:t>
            </a:fld>
            <a:endParaRPr lang="en-US"/>
          </a:p>
        </p:txBody>
      </p:sp>
    </p:spTree>
    <p:extLst>
      <p:ext uri="{BB962C8B-B14F-4D97-AF65-F5344CB8AC3E}">
        <p14:creationId xmlns:p14="http://schemas.microsoft.com/office/powerpoint/2010/main" val="728179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828E930-CF30-4C0A-A097-2EAFA1F0D957}" type="datetimeFigureOut">
              <a:rPr lang="en-US" smtClean="0"/>
              <a:t>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2523BF-EA7F-4480-917A-DEF5779A937C}" type="slidenum">
              <a:rPr lang="en-US" smtClean="0"/>
              <a:t>‹#›</a:t>
            </a:fld>
            <a:endParaRPr lang="en-US"/>
          </a:p>
        </p:txBody>
      </p:sp>
    </p:spTree>
    <p:extLst>
      <p:ext uri="{BB962C8B-B14F-4D97-AF65-F5344CB8AC3E}">
        <p14:creationId xmlns:p14="http://schemas.microsoft.com/office/powerpoint/2010/main" val="2652344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8E930-CF30-4C0A-A097-2EAFA1F0D957}" type="datetimeFigureOut">
              <a:rPr lang="en-US" smtClean="0"/>
              <a:t>2/15/2019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523BF-EA7F-4480-917A-DEF5779A937C}" type="slidenum">
              <a:rPr lang="en-US" smtClean="0"/>
              <a:t>‹#›</a:t>
            </a:fld>
            <a:endParaRPr lang="en-US"/>
          </a:p>
        </p:txBody>
      </p:sp>
    </p:spTree>
    <p:extLst>
      <p:ext uri="{BB962C8B-B14F-4D97-AF65-F5344CB8AC3E}">
        <p14:creationId xmlns:p14="http://schemas.microsoft.com/office/powerpoint/2010/main" val="2120951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004" y="0"/>
            <a:ext cx="11521440" cy="1546167"/>
          </a:xfrm>
        </p:spPr>
        <p:txBody>
          <a:bodyPr>
            <a:normAutofit/>
          </a:bodyPr>
          <a:lstStyle/>
          <a:p>
            <a:r>
              <a:rPr lang="en-US" sz="4400" b="1" dirty="0" smtClean="0"/>
              <a:t>Personal Mobile Device Reimbursement– Concur</a:t>
            </a:r>
            <a:endParaRPr lang="en-US" sz="4400" dirty="0"/>
          </a:p>
        </p:txBody>
      </p:sp>
      <p:sp>
        <p:nvSpPr>
          <p:cNvPr id="3" name="Subtitle 2"/>
          <p:cNvSpPr>
            <a:spLocks noGrp="1"/>
          </p:cNvSpPr>
          <p:nvPr>
            <p:ph type="subTitle" idx="1"/>
          </p:nvPr>
        </p:nvSpPr>
        <p:spPr>
          <a:xfrm>
            <a:off x="972589" y="1695796"/>
            <a:ext cx="10199716" cy="2793077"/>
          </a:xfrm>
        </p:spPr>
        <p:txBody>
          <a:bodyPr>
            <a:noAutofit/>
          </a:bodyPr>
          <a:lstStyle/>
          <a:p>
            <a:endParaRPr lang="en-US" sz="2800" dirty="0" smtClean="0"/>
          </a:p>
          <a:p>
            <a:r>
              <a:rPr lang="en-US" sz="2800" dirty="0" smtClean="0"/>
              <a:t>Personal Mobile Device Reimbursement </a:t>
            </a:r>
            <a:r>
              <a:rPr lang="en-US" sz="2800" dirty="0"/>
              <a:t>is now possible, via Concur. Please view the following slides, to create </a:t>
            </a:r>
            <a:r>
              <a:rPr lang="en-US" sz="2800" dirty="0" smtClean="0"/>
              <a:t>an Authorization Request </a:t>
            </a:r>
            <a:r>
              <a:rPr lang="en-US" sz="2800" dirty="0"/>
              <a:t>in </a:t>
            </a:r>
            <a:r>
              <a:rPr lang="en-US" sz="2800" dirty="0" smtClean="0"/>
              <a:t>Concur(one time; to </a:t>
            </a:r>
            <a:r>
              <a:rPr lang="en-US" sz="2800" dirty="0"/>
              <a:t>secure the authorization of the full fiscal year, from your department) and the Expense </a:t>
            </a:r>
            <a:r>
              <a:rPr lang="en-US" sz="2800" dirty="0" smtClean="0"/>
              <a:t>Reports ( each month; to </a:t>
            </a:r>
            <a:r>
              <a:rPr lang="en-US" sz="2800" dirty="0"/>
              <a:t>seek </a:t>
            </a:r>
            <a:r>
              <a:rPr lang="en-US" sz="2800" dirty="0" smtClean="0"/>
              <a:t>reimbursement). </a:t>
            </a:r>
            <a:endParaRPr lang="en-US" sz="2800" i="1" dirty="0" smtClean="0">
              <a:solidFill>
                <a:schemeClr val="tx1"/>
              </a:solidFill>
            </a:endParaRPr>
          </a:p>
          <a:p>
            <a:endParaRPr lang="en-US" sz="2800" dirty="0"/>
          </a:p>
        </p:txBody>
      </p:sp>
    </p:spTree>
    <p:extLst>
      <p:ext uri="{BB962C8B-B14F-4D97-AF65-F5344CB8AC3E}">
        <p14:creationId xmlns:p14="http://schemas.microsoft.com/office/powerpoint/2010/main" val="2947504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9696" y="79400"/>
            <a:ext cx="11798531" cy="369332"/>
          </a:xfrm>
          <a:prstGeom prst="rect">
            <a:avLst/>
          </a:prstGeom>
        </p:spPr>
        <p:txBody>
          <a:bodyPr wrap="square">
            <a:spAutoFit/>
          </a:bodyPr>
          <a:lstStyle/>
          <a:p>
            <a:r>
              <a:rPr lang="en-US" dirty="0" smtClean="0">
                <a:solidFill>
                  <a:srgbClr val="FF0000"/>
                </a:solidFill>
              </a:rPr>
              <a:t>The certification page appears, and once that is reviewed, click on Accept and Submit, at the bottom. </a:t>
            </a:r>
            <a:endParaRPr lang="en-US" dirty="0">
              <a:solidFill>
                <a:srgbClr val="FF0000"/>
              </a:solidFill>
            </a:endParaRPr>
          </a:p>
        </p:txBody>
      </p:sp>
      <p:pic>
        <p:nvPicPr>
          <p:cNvPr id="7" name="Picture 6"/>
          <p:cNvPicPr>
            <a:picLocks noChangeAspect="1"/>
          </p:cNvPicPr>
          <p:nvPr/>
        </p:nvPicPr>
        <p:blipFill>
          <a:blip r:embed="rId2"/>
          <a:stretch>
            <a:fillRect/>
          </a:stretch>
        </p:blipFill>
        <p:spPr>
          <a:xfrm>
            <a:off x="143932" y="448732"/>
            <a:ext cx="11901209" cy="6248401"/>
          </a:xfrm>
          <a:prstGeom prst="rect">
            <a:avLst/>
          </a:prstGeom>
        </p:spPr>
      </p:pic>
    </p:spTree>
    <p:extLst>
      <p:ext uri="{BB962C8B-B14F-4D97-AF65-F5344CB8AC3E}">
        <p14:creationId xmlns:p14="http://schemas.microsoft.com/office/powerpoint/2010/main" val="1316623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01" y="0"/>
            <a:ext cx="12006966" cy="769441"/>
          </a:xfrm>
          <a:prstGeom prst="rect">
            <a:avLst/>
          </a:prstGeom>
        </p:spPr>
        <p:txBody>
          <a:bodyPr wrap="square">
            <a:spAutoFit/>
          </a:bodyPr>
          <a:lstStyle/>
          <a:p>
            <a:r>
              <a:rPr lang="en-US" sz="2800" b="1" dirty="0" smtClean="0"/>
              <a:t>Expense Report </a:t>
            </a:r>
            <a:r>
              <a:rPr lang="en-US" sz="2800" dirty="0" smtClean="0"/>
              <a:t>– </a:t>
            </a:r>
            <a:r>
              <a:rPr lang="en-US" sz="2800" i="1" dirty="0" smtClean="0"/>
              <a:t>Approval Flow- </a:t>
            </a:r>
            <a:r>
              <a:rPr lang="en-US" sz="1600" i="1" dirty="0" smtClean="0">
                <a:solidFill>
                  <a:srgbClr val="FF0000"/>
                </a:solidFill>
              </a:rPr>
              <a:t>Once the approval flow is updated/reviewed, click on the Submit Report again, to actually submit the Report. </a:t>
            </a:r>
            <a:r>
              <a:rPr lang="en-US" sz="1600" i="1" dirty="0">
                <a:solidFill>
                  <a:srgbClr val="FF0000"/>
                </a:solidFill>
              </a:rPr>
              <a:t>The employee will </a:t>
            </a:r>
            <a:r>
              <a:rPr lang="en-US" sz="1600" i="1" dirty="0" smtClean="0">
                <a:solidFill>
                  <a:srgbClr val="FF0000"/>
                </a:solidFill>
              </a:rPr>
              <a:t>then receive a </a:t>
            </a:r>
            <a:r>
              <a:rPr lang="en-US" sz="1600" i="1" dirty="0">
                <a:solidFill>
                  <a:srgbClr val="FF0000"/>
                </a:solidFill>
              </a:rPr>
              <a:t>confirmation that the </a:t>
            </a:r>
            <a:r>
              <a:rPr lang="en-US" sz="1600" i="1" dirty="0" smtClean="0">
                <a:solidFill>
                  <a:srgbClr val="FF0000"/>
                </a:solidFill>
              </a:rPr>
              <a:t>Report </a:t>
            </a:r>
            <a:r>
              <a:rPr lang="en-US" sz="1600" i="1" dirty="0">
                <a:solidFill>
                  <a:srgbClr val="FF0000"/>
                </a:solidFill>
              </a:rPr>
              <a:t>was successfully submitted! </a:t>
            </a:r>
            <a:endParaRPr lang="en-US" sz="1600" dirty="0">
              <a:solidFill>
                <a:srgbClr val="FF0000"/>
              </a:solidFill>
            </a:endParaRPr>
          </a:p>
        </p:txBody>
      </p:sp>
      <p:pic>
        <p:nvPicPr>
          <p:cNvPr id="4" name="Picture 3"/>
          <p:cNvPicPr>
            <a:picLocks noChangeAspect="1"/>
          </p:cNvPicPr>
          <p:nvPr/>
        </p:nvPicPr>
        <p:blipFill>
          <a:blip r:embed="rId2"/>
          <a:stretch>
            <a:fillRect/>
          </a:stretch>
        </p:blipFill>
        <p:spPr>
          <a:xfrm>
            <a:off x="66500" y="914400"/>
            <a:ext cx="12006967" cy="5885411"/>
          </a:xfrm>
          <a:prstGeom prst="rect">
            <a:avLst/>
          </a:prstGeom>
        </p:spPr>
      </p:pic>
      <p:pic>
        <p:nvPicPr>
          <p:cNvPr id="3" name="Picture 2"/>
          <p:cNvPicPr>
            <a:picLocks noChangeAspect="1"/>
          </p:cNvPicPr>
          <p:nvPr/>
        </p:nvPicPr>
        <p:blipFill>
          <a:blip r:embed="rId3"/>
          <a:stretch>
            <a:fillRect/>
          </a:stretch>
        </p:blipFill>
        <p:spPr>
          <a:xfrm>
            <a:off x="5597357" y="2477193"/>
            <a:ext cx="1776032" cy="216131"/>
          </a:xfrm>
          <a:prstGeom prst="rect">
            <a:avLst/>
          </a:prstGeom>
        </p:spPr>
      </p:pic>
      <p:pic>
        <p:nvPicPr>
          <p:cNvPr id="5" name="Picture 4"/>
          <p:cNvPicPr>
            <a:picLocks noChangeAspect="1"/>
          </p:cNvPicPr>
          <p:nvPr/>
        </p:nvPicPr>
        <p:blipFill>
          <a:blip r:embed="rId4"/>
          <a:stretch>
            <a:fillRect/>
          </a:stretch>
        </p:blipFill>
        <p:spPr>
          <a:xfrm>
            <a:off x="5597358" y="2477193"/>
            <a:ext cx="1634716" cy="216131"/>
          </a:xfrm>
          <a:prstGeom prst="rect">
            <a:avLst/>
          </a:prstGeom>
        </p:spPr>
      </p:pic>
    </p:spTree>
    <p:extLst>
      <p:ext uri="{BB962C8B-B14F-4D97-AF65-F5344CB8AC3E}">
        <p14:creationId xmlns:p14="http://schemas.microsoft.com/office/powerpoint/2010/main" val="1450776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9714" y="-513857"/>
            <a:ext cx="13971428" cy="7885714"/>
          </a:xfrm>
          <a:prstGeom prst="rect">
            <a:avLst/>
          </a:prstGeom>
        </p:spPr>
      </p:pic>
    </p:spTree>
    <p:extLst>
      <p:ext uri="{BB962C8B-B14F-4D97-AF65-F5344CB8AC3E}">
        <p14:creationId xmlns:p14="http://schemas.microsoft.com/office/powerpoint/2010/main" val="1081371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983" y="333400"/>
            <a:ext cx="12073202" cy="615553"/>
          </a:xfrm>
          <a:prstGeom prst="rect">
            <a:avLst/>
          </a:prstGeom>
        </p:spPr>
        <p:txBody>
          <a:bodyPr wrap="square">
            <a:spAutoFit/>
          </a:bodyPr>
          <a:lstStyle/>
          <a:p>
            <a:r>
              <a:rPr lang="en-US" b="1" dirty="0" smtClean="0"/>
              <a:t>Request</a:t>
            </a:r>
            <a:r>
              <a:rPr lang="en-US" dirty="0" smtClean="0"/>
              <a:t> – </a:t>
            </a:r>
            <a:r>
              <a:rPr lang="en-US" i="1" dirty="0" smtClean="0"/>
              <a:t>Request Header – </a:t>
            </a:r>
            <a:r>
              <a:rPr lang="en-US" sz="1600" i="1" dirty="0" smtClean="0">
                <a:solidFill>
                  <a:srgbClr val="FF0000"/>
                </a:solidFill>
              </a:rPr>
              <a:t>Start creating the Online Authorization Request to secure the authorization for the full FY, by clicking on New Request, and filling up all the details as per the below instructions. </a:t>
            </a:r>
            <a:r>
              <a:rPr lang="en-US" sz="1600" dirty="0">
                <a:solidFill>
                  <a:srgbClr val="FF0000"/>
                </a:solidFill>
              </a:rPr>
              <a:t>All the fields with a red line, are required fields that needs to be entered. </a:t>
            </a:r>
          </a:p>
        </p:txBody>
      </p:sp>
      <p:pic>
        <p:nvPicPr>
          <p:cNvPr id="2" name="Picture 1"/>
          <p:cNvPicPr>
            <a:picLocks noChangeAspect="1"/>
          </p:cNvPicPr>
          <p:nvPr/>
        </p:nvPicPr>
        <p:blipFill>
          <a:blip r:embed="rId2"/>
          <a:stretch>
            <a:fillRect/>
          </a:stretch>
        </p:blipFill>
        <p:spPr>
          <a:xfrm>
            <a:off x="152400" y="948953"/>
            <a:ext cx="11962785" cy="5784356"/>
          </a:xfrm>
          <a:prstGeom prst="rect">
            <a:avLst/>
          </a:prstGeom>
        </p:spPr>
      </p:pic>
    </p:spTree>
    <p:extLst>
      <p:ext uri="{BB962C8B-B14F-4D97-AF65-F5344CB8AC3E}">
        <p14:creationId xmlns:p14="http://schemas.microsoft.com/office/powerpoint/2010/main" val="795466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132" y="110436"/>
            <a:ext cx="11877195" cy="923330"/>
          </a:xfrm>
          <a:prstGeom prst="rect">
            <a:avLst/>
          </a:prstGeom>
        </p:spPr>
        <p:txBody>
          <a:bodyPr wrap="square">
            <a:spAutoFit/>
          </a:bodyPr>
          <a:lstStyle/>
          <a:p>
            <a:r>
              <a:rPr lang="en-US" b="1" dirty="0" smtClean="0"/>
              <a:t>Request</a:t>
            </a:r>
            <a:r>
              <a:rPr lang="en-US" dirty="0" smtClean="0"/>
              <a:t> – </a:t>
            </a:r>
            <a:r>
              <a:rPr lang="en-US" i="1" dirty="0" smtClean="0"/>
              <a:t>Expenses – </a:t>
            </a:r>
            <a:r>
              <a:rPr lang="en-US" i="1" dirty="0" smtClean="0">
                <a:solidFill>
                  <a:srgbClr val="FF0000"/>
                </a:solidFill>
              </a:rPr>
              <a:t>The Segments tab needs to be skipped, and based on the type of reimbursement levels, any one of the </a:t>
            </a:r>
            <a:r>
              <a:rPr lang="en-US" i="1" dirty="0" smtClean="0">
                <a:solidFill>
                  <a:srgbClr val="FF0000"/>
                </a:solidFill>
              </a:rPr>
              <a:t>2 </a:t>
            </a:r>
            <a:r>
              <a:rPr lang="en-US" i="1" dirty="0" smtClean="0">
                <a:solidFill>
                  <a:srgbClr val="FF0000"/>
                </a:solidFill>
              </a:rPr>
              <a:t>Mobile Phone Levels are added, in the expenses tab. </a:t>
            </a:r>
          </a:p>
          <a:p>
            <a:endParaRPr lang="en-US" dirty="0">
              <a:solidFill>
                <a:srgbClr val="FF0000"/>
              </a:solidFill>
            </a:endParaRPr>
          </a:p>
        </p:txBody>
      </p:sp>
      <p:pic>
        <p:nvPicPr>
          <p:cNvPr id="3" name="Picture 2"/>
          <p:cNvPicPr>
            <a:picLocks noChangeAspect="1"/>
          </p:cNvPicPr>
          <p:nvPr/>
        </p:nvPicPr>
        <p:blipFill>
          <a:blip r:embed="rId2"/>
          <a:stretch>
            <a:fillRect/>
          </a:stretch>
        </p:blipFill>
        <p:spPr>
          <a:xfrm>
            <a:off x="93132" y="823866"/>
            <a:ext cx="11957031" cy="4562278"/>
          </a:xfrm>
          <a:prstGeom prst="rect">
            <a:avLst/>
          </a:prstGeom>
        </p:spPr>
      </p:pic>
      <p:pic>
        <p:nvPicPr>
          <p:cNvPr id="4" name="Picture 3"/>
          <p:cNvPicPr>
            <a:picLocks noChangeAspect="1"/>
          </p:cNvPicPr>
          <p:nvPr/>
        </p:nvPicPr>
        <p:blipFill>
          <a:blip r:embed="rId3"/>
          <a:stretch>
            <a:fillRect/>
          </a:stretch>
        </p:blipFill>
        <p:spPr>
          <a:xfrm>
            <a:off x="93132" y="5386143"/>
            <a:ext cx="11957031" cy="1471857"/>
          </a:xfrm>
          <a:prstGeom prst="rect">
            <a:avLst/>
          </a:prstGeom>
        </p:spPr>
      </p:pic>
    </p:spTree>
    <p:extLst>
      <p:ext uri="{BB962C8B-B14F-4D97-AF65-F5344CB8AC3E}">
        <p14:creationId xmlns:p14="http://schemas.microsoft.com/office/powerpoint/2010/main" val="3645696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3377"/>
            <a:ext cx="11607338" cy="646331"/>
          </a:xfrm>
          <a:prstGeom prst="rect">
            <a:avLst/>
          </a:prstGeom>
        </p:spPr>
        <p:txBody>
          <a:bodyPr wrap="square">
            <a:spAutoFit/>
          </a:bodyPr>
          <a:lstStyle/>
          <a:p>
            <a:r>
              <a:rPr lang="en-US" dirty="0">
                <a:solidFill>
                  <a:srgbClr val="FF0000"/>
                </a:solidFill>
              </a:rPr>
              <a:t>When all information has been </a:t>
            </a:r>
            <a:r>
              <a:rPr lang="en-US" dirty="0" smtClean="0">
                <a:solidFill>
                  <a:srgbClr val="FF0000"/>
                </a:solidFill>
              </a:rPr>
              <a:t>entered, as per the below instructions, scroll </a:t>
            </a:r>
            <a:r>
              <a:rPr lang="en-US" dirty="0">
                <a:solidFill>
                  <a:srgbClr val="FF0000"/>
                </a:solidFill>
              </a:rPr>
              <a:t>to the bottom of the screen and hit Save, and submit the </a:t>
            </a:r>
            <a:r>
              <a:rPr lang="en-US" dirty="0" smtClean="0">
                <a:solidFill>
                  <a:srgbClr val="FF0000"/>
                </a:solidFill>
              </a:rPr>
              <a:t>request. </a:t>
            </a:r>
            <a:endParaRPr lang="en-US" dirty="0">
              <a:solidFill>
                <a:srgbClr val="FF0000"/>
              </a:solidFill>
            </a:endParaRPr>
          </a:p>
        </p:txBody>
      </p:sp>
      <p:pic>
        <p:nvPicPr>
          <p:cNvPr id="3" name="Picture 2"/>
          <p:cNvPicPr>
            <a:picLocks noChangeAspect="1"/>
          </p:cNvPicPr>
          <p:nvPr/>
        </p:nvPicPr>
        <p:blipFill>
          <a:blip r:embed="rId2"/>
          <a:stretch>
            <a:fillRect/>
          </a:stretch>
        </p:blipFill>
        <p:spPr>
          <a:xfrm>
            <a:off x="110067" y="709708"/>
            <a:ext cx="11929533" cy="6048539"/>
          </a:xfrm>
          <a:prstGeom prst="rect">
            <a:avLst/>
          </a:prstGeom>
        </p:spPr>
      </p:pic>
    </p:spTree>
    <p:extLst>
      <p:ext uri="{BB962C8B-B14F-4D97-AF65-F5344CB8AC3E}">
        <p14:creationId xmlns:p14="http://schemas.microsoft.com/office/powerpoint/2010/main" val="375312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0451" y="118749"/>
            <a:ext cx="11754567" cy="954107"/>
          </a:xfrm>
          <a:prstGeom prst="rect">
            <a:avLst/>
          </a:prstGeom>
        </p:spPr>
        <p:txBody>
          <a:bodyPr wrap="square">
            <a:spAutoFit/>
          </a:bodyPr>
          <a:lstStyle/>
          <a:p>
            <a:r>
              <a:rPr lang="en-US" sz="2400" b="1" dirty="0" smtClean="0"/>
              <a:t>Request</a:t>
            </a:r>
            <a:r>
              <a:rPr lang="en-US" sz="2400" dirty="0" smtClean="0"/>
              <a:t> – </a:t>
            </a:r>
            <a:r>
              <a:rPr lang="en-US" sz="2400" i="1" dirty="0" smtClean="0"/>
              <a:t>Approval Flow – </a:t>
            </a:r>
            <a:r>
              <a:rPr lang="en-US" sz="1600" i="1" dirty="0" smtClean="0">
                <a:solidFill>
                  <a:srgbClr val="FF0000"/>
                </a:solidFill>
              </a:rPr>
              <a:t>The Request approval workflow requires a name in each box. Concur sends approval emails only to the approvers needed based on the information that is included in your Request. A name in each approval field does not necessarily mean each approver will need to approve a particular request(that is why the comment, "this step may be skipped” appears).</a:t>
            </a:r>
            <a:endParaRPr lang="en-US" sz="1600" dirty="0">
              <a:solidFill>
                <a:srgbClr val="FF0000"/>
              </a:solidFill>
            </a:endParaRPr>
          </a:p>
        </p:txBody>
      </p:sp>
      <p:pic>
        <p:nvPicPr>
          <p:cNvPr id="3" name="Picture 2"/>
          <p:cNvPicPr>
            <a:picLocks noChangeAspect="1"/>
          </p:cNvPicPr>
          <p:nvPr/>
        </p:nvPicPr>
        <p:blipFill>
          <a:blip r:embed="rId2"/>
          <a:stretch>
            <a:fillRect/>
          </a:stretch>
        </p:blipFill>
        <p:spPr>
          <a:xfrm>
            <a:off x="166255" y="1072856"/>
            <a:ext cx="11928763" cy="5582152"/>
          </a:xfrm>
          <a:prstGeom prst="rect">
            <a:avLst/>
          </a:prstGeom>
        </p:spPr>
      </p:pic>
      <p:pic>
        <p:nvPicPr>
          <p:cNvPr id="4" name="Picture 3"/>
          <p:cNvPicPr>
            <a:picLocks noChangeAspect="1"/>
          </p:cNvPicPr>
          <p:nvPr/>
        </p:nvPicPr>
        <p:blipFill>
          <a:blip r:embed="rId3"/>
          <a:stretch>
            <a:fillRect/>
          </a:stretch>
        </p:blipFill>
        <p:spPr>
          <a:xfrm>
            <a:off x="224444" y="1787236"/>
            <a:ext cx="2576945" cy="847899"/>
          </a:xfrm>
          <a:prstGeom prst="rect">
            <a:avLst/>
          </a:prstGeom>
        </p:spPr>
      </p:pic>
      <p:pic>
        <p:nvPicPr>
          <p:cNvPr id="5" name="Picture 4"/>
          <p:cNvPicPr>
            <a:picLocks noChangeAspect="1"/>
          </p:cNvPicPr>
          <p:nvPr/>
        </p:nvPicPr>
        <p:blipFill>
          <a:blip r:embed="rId4"/>
          <a:stretch>
            <a:fillRect/>
          </a:stretch>
        </p:blipFill>
        <p:spPr>
          <a:xfrm>
            <a:off x="340451" y="2211186"/>
            <a:ext cx="1770982" cy="199506"/>
          </a:xfrm>
          <a:prstGeom prst="rect">
            <a:avLst/>
          </a:prstGeom>
        </p:spPr>
      </p:pic>
    </p:spTree>
    <p:extLst>
      <p:ext uri="{BB962C8B-B14F-4D97-AF65-F5344CB8AC3E}">
        <p14:creationId xmlns:p14="http://schemas.microsoft.com/office/powerpoint/2010/main" val="2754870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338" y="0"/>
            <a:ext cx="12105661" cy="769441"/>
          </a:xfrm>
          <a:prstGeom prst="rect">
            <a:avLst/>
          </a:prstGeom>
        </p:spPr>
        <p:txBody>
          <a:bodyPr wrap="square">
            <a:spAutoFit/>
          </a:bodyPr>
          <a:lstStyle/>
          <a:p>
            <a:r>
              <a:rPr lang="en-US" sz="2800" b="1" dirty="0" smtClean="0"/>
              <a:t>Expense Report- </a:t>
            </a:r>
            <a:r>
              <a:rPr lang="en-US" sz="1600" dirty="0" smtClean="0">
                <a:solidFill>
                  <a:srgbClr val="FF0000"/>
                </a:solidFill>
              </a:rPr>
              <a:t>Once the Authorization Request is approved for the full FY, in order to seek reimbursement, the employee will have to submit the expense report each month, by attaching just the 1</a:t>
            </a:r>
            <a:r>
              <a:rPr lang="en-US" sz="1600" baseline="30000" dirty="0" smtClean="0">
                <a:solidFill>
                  <a:srgbClr val="FF0000"/>
                </a:solidFill>
              </a:rPr>
              <a:t>st</a:t>
            </a:r>
            <a:r>
              <a:rPr lang="en-US" sz="1600" dirty="0" smtClean="0">
                <a:solidFill>
                  <a:srgbClr val="FF0000"/>
                </a:solidFill>
              </a:rPr>
              <a:t> page of the Personal Mobile Device Invoice.</a:t>
            </a:r>
            <a:endParaRPr lang="en-US" sz="1600" dirty="0">
              <a:solidFill>
                <a:srgbClr val="FF0000"/>
              </a:solidFill>
            </a:endParaRPr>
          </a:p>
        </p:txBody>
      </p:sp>
      <p:pic>
        <p:nvPicPr>
          <p:cNvPr id="3" name="Picture 2"/>
          <p:cNvPicPr>
            <a:picLocks noChangeAspect="1"/>
          </p:cNvPicPr>
          <p:nvPr/>
        </p:nvPicPr>
        <p:blipFill>
          <a:blip r:embed="rId2"/>
          <a:stretch>
            <a:fillRect/>
          </a:stretch>
        </p:blipFill>
        <p:spPr>
          <a:xfrm>
            <a:off x="108686" y="1050202"/>
            <a:ext cx="11887156" cy="5649362"/>
          </a:xfrm>
          <a:prstGeom prst="rect">
            <a:avLst/>
          </a:prstGeom>
        </p:spPr>
      </p:pic>
    </p:spTree>
    <p:extLst>
      <p:ext uri="{BB962C8B-B14F-4D97-AF65-F5344CB8AC3E}">
        <p14:creationId xmlns:p14="http://schemas.microsoft.com/office/powerpoint/2010/main" val="2435459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733" y="74644"/>
            <a:ext cx="11985721" cy="923330"/>
          </a:xfrm>
          <a:prstGeom prst="rect">
            <a:avLst/>
          </a:prstGeom>
        </p:spPr>
        <p:txBody>
          <a:bodyPr wrap="square">
            <a:spAutoFit/>
          </a:bodyPr>
          <a:lstStyle/>
          <a:p>
            <a:r>
              <a:rPr lang="en-US" b="1" dirty="0"/>
              <a:t>Expense </a:t>
            </a:r>
            <a:r>
              <a:rPr lang="en-US" b="1" dirty="0" smtClean="0"/>
              <a:t>Report Header - </a:t>
            </a:r>
            <a:r>
              <a:rPr lang="en-US" dirty="0" smtClean="0">
                <a:solidFill>
                  <a:srgbClr val="FF0000"/>
                </a:solidFill>
              </a:rPr>
              <a:t>All </a:t>
            </a:r>
            <a:r>
              <a:rPr lang="en-US" dirty="0">
                <a:solidFill>
                  <a:srgbClr val="FF0000"/>
                </a:solidFill>
              </a:rPr>
              <a:t>the fields with a red </a:t>
            </a:r>
            <a:r>
              <a:rPr lang="en-US" dirty="0" smtClean="0">
                <a:solidFill>
                  <a:srgbClr val="FF0000"/>
                </a:solidFill>
              </a:rPr>
              <a:t>line, are required fields that needs to </a:t>
            </a:r>
            <a:r>
              <a:rPr lang="en-US" dirty="0">
                <a:solidFill>
                  <a:srgbClr val="FF0000"/>
                </a:solidFill>
              </a:rPr>
              <a:t>be </a:t>
            </a:r>
            <a:r>
              <a:rPr lang="en-US" dirty="0" smtClean="0">
                <a:solidFill>
                  <a:srgbClr val="FF0000"/>
                </a:solidFill>
              </a:rPr>
              <a:t>entered. When </a:t>
            </a:r>
            <a:r>
              <a:rPr lang="en-US" dirty="0">
                <a:solidFill>
                  <a:srgbClr val="FF0000"/>
                </a:solidFill>
              </a:rPr>
              <a:t>all information has been entered, scroll to the bottom of the </a:t>
            </a:r>
            <a:r>
              <a:rPr lang="en-US" dirty="0" smtClean="0">
                <a:solidFill>
                  <a:srgbClr val="FF0000"/>
                </a:solidFill>
              </a:rPr>
              <a:t>screen, </a:t>
            </a:r>
            <a:r>
              <a:rPr lang="en-US" dirty="0">
                <a:solidFill>
                  <a:srgbClr val="FF0000"/>
                </a:solidFill>
              </a:rPr>
              <a:t>and click on</a:t>
            </a:r>
            <a:r>
              <a:rPr lang="en-US" dirty="0"/>
              <a:t>                    </a:t>
            </a:r>
            <a:r>
              <a:rPr lang="en-US" dirty="0" smtClean="0">
                <a:solidFill>
                  <a:srgbClr val="FF0000"/>
                </a:solidFill>
              </a:rPr>
              <a:t>to </a:t>
            </a:r>
            <a:r>
              <a:rPr lang="en-US" dirty="0">
                <a:solidFill>
                  <a:srgbClr val="FF0000"/>
                </a:solidFill>
              </a:rPr>
              <a:t>move to the next </a:t>
            </a:r>
            <a:r>
              <a:rPr lang="en-US" dirty="0" smtClean="0">
                <a:solidFill>
                  <a:srgbClr val="FF0000"/>
                </a:solidFill>
              </a:rPr>
              <a:t>screen, and begin creating the Personal Mobile Device Reimbursement expense report.</a:t>
            </a:r>
            <a:endParaRPr lang="en-US" dirty="0">
              <a:solidFill>
                <a:srgbClr val="FF0000"/>
              </a:solidFill>
            </a:endParaRPr>
          </a:p>
        </p:txBody>
      </p:sp>
      <p:pic>
        <p:nvPicPr>
          <p:cNvPr id="3" name="Content Placeholder 3" descr="Screen Shot 2015-05-14 at 3.23.26 PM.png"/>
          <p:cNvPicPr>
            <a:picLocks noChangeAspect="1"/>
          </p:cNvPicPr>
          <p:nvPr/>
        </p:nvPicPr>
        <p:blipFill>
          <a:blip r:embed="rId2">
            <a:extLst>
              <a:ext uri="{28A0092B-C50C-407E-A947-70E740481C1C}">
                <a14:useLocalDpi xmlns:a14="http://schemas.microsoft.com/office/drawing/2010/main" val="0"/>
              </a:ext>
            </a:extLst>
          </a:blip>
          <a:srcRect l="19695" r="19695"/>
          <a:stretch>
            <a:fillRect/>
          </a:stretch>
        </p:blipFill>
        <p:spPr>
          <a:xfrm>
            <a:off x="5929745" y="399011"/>
            <a:ext cx="838200" cy="321964"/>
          </a:xfrm>
          <a:prstGeom prst="rect">
            <a:avLst/>
          </a:prstGeom>
        </p:spPr>
      </p:pic>
      <p:pic>
        <p:nvPicPr>
          <p:cNvPr id="1026" name="Picture 2" descr="C:\Users\006177~1\AppData\Local\Temp\SNAGHTML4a0f9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 y="1045341"/>
            <a:ext cx="11985721" cy="5618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520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7061"/>
            <a:ext cx="12111644" cy="769441"/>
          </a:xfrm>
          <a:prstGeom prst="rect">
            <a:avLst/>
          </a:prstGeom>
        </p:spPr>
        <p:txBody>
          <a:bodyPr wrap="square">
            <a:spAutoFit/>
          </a:bodyPr>
          <a:lstStyle/>
          <a:p>
            <a:r>
              <a:rPr lang="en-US" sz="2800" b="1" dirty="0" smtClean="0"/>
              <a:t>Expense Report – </a:t>
            </a:r>
            <a:r>
              <a:rPr lang="en-US" sz="1600" dirty="0" smtClean="0">
                <a:solidFill>
                  <a:srgbClr val="FF0000"/>
                </a:solidFill>
              </a:rPr>
              <a:t>Based on the Personal Mobile Device Reimbursement Levels, approved by the department, the expense type is added, and the employee may now begin entering the details, as per the instructions on the next slide. </a:t>
            </a:r>
            <a:endParaRPr lang="en-US" sz="1600" dirty="0">
              <a:solidFill>
                <a:srgbClr val="FF0000"/>
              </a:solidFill>
            </a:endParaRPr>
          </a:p>
        </p:txBody>
      </p:sp>
      <p:pic>
        <p:nvPicPr>
          <p:cNvPr id="4" name="Picture 3"/>
          <p:cNvPicPr>
            <a:picLocks noChangeAspect="1"/>
          </p:cNvPicPr>
          <p:nvPr/>
        </p:nvPicPr>
        <p:blipFill>
          <a:blip r:embed="rId2"/>
          <a:stretch>
            <a:fillRect/>
          </a:stretch>
        </p:blipFill>
        <p:spPr>
          <a:xfrm>
            <a:off x="153909" y="1129000"/>
            <a:ext cx="11957735" cy="5470976"/>
          </a:xfrm>
          <a:prstGeom prst="rect">
            <a:avLst/>
          </a:prstGeom>
        </p:spPr>
      </p:pic>
    </p:spTree>
    <p:extLst>
      <p:ext uri="{BB962C8B-B14F-4D97-AF65-F5344CB8AC3E}">
        <p14:creationId xmlns:p14="http://schemas.microsoft.com/office/powerpoint/2010/main" val="2415939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0" y="3105835"/>
            <a:ext cx="6096000" cy="369332"/>
          </a:xfrm>
          <a:prstGeom prst="rect">
            <a:avLst/>
          </a:prstGeom>
        </p:spPr>
        <p:txBody>
          <a:bodyPr>
            <a:spAutoFit/>
          </a:bodyPr>
          <a:lstStyle/>
          <a:p>
            <a:endParaRPr lang="en-US" dirty="0"/>
          </a:p>
        </p:txBody>
      </p:sp>
      <p:sp>
        <p:nvSpPr>
          <p:cNvPr id="5" name="Rectangle 4"/>
          <p:cNvSpPr/>
          <p:nvPr/>
        </p:nvSpPr>
        <p:spPr>
          <a:xfrm>
            <a:off x="67733" y="0"/>
            <a:ext cx="11919219" cy="369332"/>
          </a:xfrm>
          <a:prstGeom prst="rect">
            <a:avLst/>
          </a:prstGeom>
        </p:spPr>
        <p:txBody>
          <a:bodyPr wrap="square">
            <a:spAutoFit/>
          </a:bodyPr>
          <a:lstStyle/>
          <a:p>
            <a:r>
              <a:rPr lang="en-US" dirty="0" smtClean="0">
                <a:solidFill>
                  <a:srgbClr val="FF0000"/>
                </a:solidFill>
              </a:rPr>
              <a:t>        When </a:t>
            </a:r>
            <a:r>
              <a:rPr lang="en-US" dirty="0">
                <a:solidFill>
                  <a:srgbClr val="FF0000"/>
                </a:solidFill>
              </a:rPr>
              <a:t>all information has been entered, scroll to the bottom of the screen and </a:t>
            </a:r>
            <a:r>
              <a:rPr lang="en-US" dirty="0" smtClean="0">
                <a:solidFill>
                  <a:srgbClr val="FF0000"/>
                </a:solidFill>
              </a:rPr>
              <a:t>hit Save, and submit the report. </a:t>
            </a: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177800" y="369332"/>
            <a:ext cx="11809152" cy="6277001"/>
          </a:xfrm>
          <a:prstGeom prst="rect">
            <a:avLst/>
          </a:prstGeom>
        </p:spPr>
      </p:pic>
    </p:spTree>
    <p:extLst>
      <p:ext uri="{BB962C8B-B14F-4D97-AF65-F5344CB8AC3E}">
        <p14:creationId xmlns:p14="http://schemas.microsoft.com/office/powerpoint/2010/main" val="986800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9152</TotalTime>
  <Words>475</Words>
  <Application>Microsoft Office PowerPoint</Application>
  <PresentationFormat>Widescreen</PresentationFormat>
  <Paragraphs>13</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Personal Mobile Device Reimbursement– Concur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Phone Stipend Reimbursement– via Concur</dc:title>
  <dc:creator>Manorama Sinha</dc:creator>
  <cp:lastModifiedBy>Manorama Sinha</cp:lastModifiedBy>
  <cp:revision>75</cp:revision>
  <dcterms:created xsi:type="dcterms:W3CDTF">2018-08-13T19:02:44Z</dcterms:created>
  <dcterms:modified xsi:type="dcterms:W3CDTF">2019-02-15T21:14:20Z</dcterms:modified>
</cp:coreProperties>
</file>