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9" r:id="rId3"/>
    <p:sldId id="260" r:id="rId4"/>
    <p:sldId id="273" r:id="rId5"/>
    <p:sldId id="274" r:id="rId6"/>
    <p:sldId id="263" r:id="rId7"/>
    <p:sldId id="264" r:id="rId8"/>
    <p:sldId id="278" r:id="rId9"/>
    <p:sldId id="265" r:id="rId10"/>
    <p:sldId id="266" r:id="rId11"/>
    <p:sldId id="267" r:id="rId12"/>
    <p:sldId id="285" r:id="rId1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7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store\Career%20Center\CAREER%20CENTER%20SHARED%20DRIVE\INTERNSHIPS\Internship%20Awards\Internship%20%20Award%20-%20Spring%202018\2017-2018%20SUSB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store\Career%20Center\CAREER%20CENTER%20SHARED%20DRIVE\INTERNSHIPS\Internship%20Awards\Internship%20%20Award%20-%20Spring%202018\2017-2018%20SUSB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store\Career%20Center\CAREER%20CENTER%20SHARED%20DRIVE\INTERNSHIPS\Internship%20Awards\Internship%20%20Award%20-%20Spring%202018\2017-2018%20SUSB%20Re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store\Career%20Center\CAREER%20CENTER%20SHARED%20DRIVE\INTERNSHIPS\Internship%20Awards\Internship%20Award%20-%20Winter%202018\Winter%202018%20-%20Applicants\Data%20-%20Applicants%20presentation%20Staff%20Mt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First Generation </c:v>
                </c:pt>
                <c:pt idx="1">
                  <c:v>Non FG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8-4E01-94E5-F2A54355F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551407"/>
        <c:axId val="1654544335"/>
      </c:barChart>
      <c:catAx>
        <c:axId val="16545514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Student</a:t>
                </a:r>
                <a:r>
                  <a:rPr lang="en-US" baseline="0" dirty="0" smtClean="0"/>
                  <a:t>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544335"/>
        <c:crosses val="autoZero"/>
        <c:auto val="1"/>
        <c:lblAlgn val="ctr"/>
        <c:lblOffset val="100"/>
        <c:noMultiLvlLbl val="0"/>
      </c:catAx>
      <c:valAx>
        <c:axId val="165454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Attainment Percentage</a:t>
                </a:r>
                <a:r>
                  <a:rPr lang="en-US" baseline="0" dirty="0" smtClean="0"/>
                  <a:t> 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551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Stand Up for San Bernardino Interns </a:t>
            </a:r>
            <a:r>
              <a:rPr lang="en-US"/>
              <a:t/>
            </a:r>
            <a:br>
              <a:rPr lang="en-US"/>
            </a:br>
            <a:r>
              <a:rPr lang="en-US"/>
              <a:t>Class Level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'2017-2018'!$B$50:$B$53</c:f>
              <c:strCache>
                <c:ptCount val="4"/>
                <c:pt idx="0">
                  <c:v>Graduate</c:v>
                </c:pt>
                <c:pt idx="1">
                  <c:v>Junior</c:v>
                </c:pt>
                <c:pt idx="2">
                  <c:v>Senior</c:v>
                </c:pt>
                <c:pt idx="3">
                  <c:v>Sophomore</c:v>
                </c:pt>
              </c:strCache>
            </c:strRef>
          </c:cat>
          <c:val>
            <c:numRef>
              <c:f>'2017-2018'!$C$50:$C$53</c:f>
              <c:numCache>
                <c:formatCode>General</c:formatCode>
                <c:ptCount val="4"/>
                <c:pt idx="0">
                  <c:v>15</c:v>
                </c:pt>
                <c:pt idx="1">
                  <c:v>2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F-489F-8572-A5339DC56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474447"/>
        <c:axId val="1387466127"/>
      </c:barChart>
      <c:catAx>
        <c:axId val="1387474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Class</a:t>
                </a:r>
                <a:r>
                  <a:rPr lang="en-US" baseline="0"/>
                  <a:t> Level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466127"/>
        <c:crosses val="autoZero"/>
        <c:auto val="1"/>
        <c:lblAlgn val="ctr"/>
        <c:lblOffset val="100"/>
        <c:noMultiLvlLbl val="0"/>
      </c:catAx>
      <c:valAx>
        <c:axId val="138746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Students </a:t>
                </a:r>
                <a:br>
                  <a:rPr lang="en-US"/>
                </a:br>
                <a:r>
                  <a:rPr lang="en-US"/>
                  <a:t>n=42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474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Stand Up for San Bernardino Interns </a:t>
            </a:r>
            <a:r>
              <a:rPr lang="en-US" sz="1400" b="0" i="0" baseline="0">
                <a:effectLst/>
              </a:rPr>
              <a:t/>
            </a:r>
            <a:br>
              <a:rPr lang="en-US" sz="1400" b="0" i="0" baseline="0">
                <a:effectLst/>
              </a:rPr>
            </a:br>
            <a:r>
              <a:rPr lang="en-US" sz="1400" b="0" i="0" baseline="0">
                <a:effectLst/>
              </a:rPr>
              <a:t>College Representation</a:t>
            </a:r>
            <a:endParaRPr lang="en-US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'2017-2018'!$B$42:$B$46</c:f>
              <c:strCache>
                <c:ptCount val="5"/>
                <c:pt idx="0">
                  <c:v>Arts and Letters</c:v>
                </c:pt>
                <c:pt idx="1">
                  <c:v>Business and Public Administration</c:v>
                </c:pt>
                <c:pt idx="2">
                  <c:v>Education</c:v>
                </c:pt>
                <c:pt idx="3">
                  <c:v>Natural Science</c:v>
                </c:pt>
                <c:pt idx="4">
                  <c:v>Social and Behavioral Sciences</c:v>
                </c:pt>
              </c:strCache>
            </c:strRef>
          </c:cat>
          <c:val>
            <c:numRef>
              <c:f>'2017-2018'!$C$42:$C$46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8</c:v>
                </c:pt>
                <c:pt idx="3">
                  <c:v>4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0-4B0A-A55F-2DC6ACDE6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942271"/>
        <c:axId val="1385952671"/>
      </c:barChart>
      <c:catAx>
        <c:axId val="1385942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Name of College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952671"/>
        <c:crosses val="autoZero"/>
        <c:auto val="1"/>
        <c:lblAlgn val="ctr"/>
        <c:lblOffset val="100"/>
        <c:noMultiLvlLbl val="0"/>
      </c:catAx>
      <c:valAx>
        <c:axId val="138595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Students</a:t>
                </a:r>
                <a:br>
                  <a:rPr lang="en-US" baseline="0"/>
                </a:br>
                <a:r>
                  <a:rPr lang="en-US" baseline="0"/>
                  <a:t>n=42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942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Internship</a:t>
            </a:r>
            <a:r>
              <a:rPr lang="en-US" b="1" baseline="0"/>
              <a:t> Outcomes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'F17 - LOs'!$A$15:$A$17</c:f>
              <c:strCache>
                <c:ptCount val="3"/>
                <c:pt idx="0">
                  <c:v>Had a fulfilling internship experience and one that will help with my career preparation.</c:v>
                </c:pt>
                <c:pt idx="1">
                  <c:v>Was offered a full-time position</c:v>
                </c:pt>
                <c:pt idx="2">
                  <c:v>Utilized networking skills and identified other future opportunities</c:v>
                </c:pt>
              </c:strCache>
            </c:strRef>
          </c:cat>
          <c:val>
            <c:numRef>
              <c:f>'F17 - LOs'!$B$15:$B$17</c:f>
              <c:numCache>
                <c:formatCode>General</c:formatCode>
                <c:ptCount val="3"/>
                <c:pt idx="0">
                  <c:v>25</c:v>
                </c:pt>
                <c:pt idx="1">
                  <c:v>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C-4DEA-B98F-1F6EA7F26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6584127"/>
        <c:axId val="1326587455"/>
      </c:barChart>
      <c:catAx>
        <c:axId val="13265841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Outcomes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587455"/>
        <c:crosses val="autoZero"/>
        <c:auto val="1"/>
        <c:lblAlgn val="ctr"/>
        <c:lblOffset val="100"/>
        <c:noMultiLvlLbl val="0"/>
      </c:catAx>
      <c:valAx>
        <c:axId val="1326587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Students</a:t>
                </a:r>
              </a:p>
              <a:p>
                <a:pPr>
                  <a:defRPr/>
                </a:pPr>
                <a:r>
                  <a:rPr lang="en-US" baseline="0"/>
                  <a:t>n=27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58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HACU Conference </a:t>
            </a:r>
            <a:br>
              <a:rPr lang="en-US"/>
            </a:br>
            <a:r>
              <a:rPr lang="en-US"/>
              <a:t>Student Outcomes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Sheet2!$A$2:$A$10</c:f>
              <c:strCache>
                <c:ptCount val="9"/>
                <c:pt idx="0">
                  <c:v>Internship </c:v>
                </c:pt>
                <c:pt idx="1">
                  <c:v>Study Abroad Programs</c:v>
                </c:pt>
                <c:pt idx="2">
                  <c:v>Full-Time Jobs</c:v>
                </c:pt>
                <c:pt idx="3">
                  <c:v>Interviews</c:v>
                </c:pt>
                <c:pt idx="4">
                  <c:v>Informational Interviews</c:v>
                </c:pt>
                <c:pt idx="5">
                  <c:v>LinkedIn Connections</c:v>
                </c:pt>
                <c:pt idx="6">
                  <c:v>Graduate Programs</c:v>
                </c:pt>
                <c:pt idx="7">
                  <c:v>Research Opportunity</c:v>
                </c:pt>
                <c:pt idx="8">
                  <c:v>Graduate Assistantship</c:v>
                </c:pt>
              </c:strCache>
            </c:strRef>
          </c:cat>
          <c:val>
            <c:numRef>
              <c:f>Sheet2!$B$2:$B$10</c:f>
              <c:numCache>
                <c:formatCode>General</c:formatCode>
                <c:ptCount val="9"/>
                <c:pt idx="0">
                  <c:v>13</c:v>
                </c:pt>
                <c:pt idx="1">
                  <c:v>9</c:v>
                </c:pt>
                <c:pt idx="2">
                  <c:v>7</c:v>
                </c:pt>
                <c:pt idx="3">
                  <c:v>16</c:v>
                </c:pt>
                <c:pt idx="4">
                  <c:v>12</c:v>
                </c:pt>
                <c:pt idx="5">
                  <c:v>25</c:v>
                </c:pt>
                <c:pt idx="6">
                  <c:v>9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1-44DF-BB1F-59856A0EC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6903695"/>
        <c:axId val="1636898703"/>
      </c:barChart>
      <c:catAx>
        <c:axId val="1636903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</a:t>
                </a:r>
                <a:r>
                  <a:rPr lang="en-US" baseline="0"/>
                  <a:t> Outcomes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898703"/>
        <c:crosses val="autoZero"/>
        <c:auto val="1"/>
        <c:lblAlgn val="ctr"/>
        <c:lblOffset val="100"/>
        <c:noMultiLvlLbl val="0"/>
      </c:catAx>
      <c:valAx>
        <c:axId val="1636898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Students </a:t>
                </a:r>
                <a:br>
                  <a:rPr lang="en-US" dirty="0"/>
                </a:br>
                <a:r>
                  <a:rPr lang="en-US" dirty="0"/>
                  <a:t>n= </a:t>
                </a:r>
                <a:r>
                  <a:rPr lang="en-US" dirty="0" smtClean="0"/>
                  <a:t>33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90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4434D-97F8-43BF-813E-861B282BC53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981CF4-AEB3-4350-85C8-911270DBBB3C}">
      <dgm:prSet phldrT="[Text]"/>
      <dgm:spPr/>
      <dgm:t>
        <a:bodyPr/>
        <a:lstStyle/>
        <a:p>
          <a:r>
            <a:rPr lang="en-US" b="1" dirty="0" smtClean="0"/>
            <a:t>Programs</a:t>
          </a:r>
          <a:endParaRPr lang="en-US" b="1" dirty="0"/>
        </a:p>
      </dgm:t>
    </dgm:pt>
    <dgm:pt modelId="{AED3B248-1446-4ECE-B68D-E5A6E5FB7D38}" type="parTrans" cxnId="{9B34F3C0-7625-4CCC-9610-E4C77325CBDB}">
      <dgm:prSet/>
      <dgm:spPr/>
      <dgm:t>
        <a:bodyPr/>
        <a:lstStyle/>
        <a:p>
          <a:endParaRPr lang="en-US"/>
        </a:p>
      </dgm:t>
    </dgm:pt>
    <dgm:pt modelId="{E47236B2-0A25-4D49-92F9-36B56E1F8C98}" type="sibTrans" cxnId="{9B34F3C0-7625-4CCC-9610-E4C77325CBDB}">
      <dgm:prSet/>
      <dgm:spPr/>
      <dgm:t>
        <a:bodyPr/>
        <a:lstStyle/>
        <a:p>
          <a:endParaRPr lang="en-US"/>
        </a:p>
      </dgm:t>
    </dgm:pt>
    <dgm:pt modelId="{8C1A2378-6892-4221-93D5-704F0847407B}">
      <dgm:prSet phldrT="[Text]"/>
      <dgm:spPr/>
      <dgm:t>
        <a:bodyPr/>
        <a:lstStyle/>
        <a:p>
          <a:r>
            <a:rPr lang="en-US" dirty="0" smtClean="0"/>
            <a:t>HACU Student Track Scholarship</a:t>
          </a:r>
          <a:endParaRPr lang="en-US" dirty="0"/>
        </a:p>
      </dgm:t>
    </dgm:pt>
    <dgm:pt modelId="{39A18A02-61C8-46B4-A2E9-CD8F0CB86FD6}" type="parTrans" cxnId="{B0C72E10-B16C-4CDF-ACB6-6348850D5EC1}">
      <dgm:prSet/>
      <dgm:spPr/>
      <dgm:t>
        <a:bodyPr/>
        <a:lstStyle/>
        <a:p>
          <a:endParaRPr lang="en-US"/>
        </a:p>
      </dgm:t>
    </dgm:pt>
    <dgm:pt modelId="{BAB93452-CF93-44DE-AF99-42D8CB874C5B}" type="sibTrans" cxnId="{B0C72E10-B16C-4CDF-ACB6-6348850D5EC1}">
      <dgm:prSet/>
      <dgm:spPr/>
      <dgm:t>
        <a:bodyPr/>
        <a:lstStyle/>
        <a:p>
          <a:endParaRPr lang="en-US"/>
        </a:p>
      </dgm:t>
    </dgm:pt>
    <dgm:pt modelId="{35F0D20A-D033-4B8E-8EA1-226A3F0C93D9}">
      <dgm:prSet phldrT="[Text]"/>
      <dgm:spPr/>
      <dgm:t>
        <a:bodyPr/>
        <a:lstStyle/>
        <a:p>
          <a:r>
            <a:rPr lang="en-US" dirty="0" smtClean="0"/>
            <a:t>Career Center Internship Award</a:t>
          </a:r>
          <a:endParaRPr lang="en-US" dirty="0"/>
        </a:p>
      </dgm:t>
    </dgm:pt>
    <dgm:pt modelId="{654995D5-7419-48B8-A54D-FEEC3B5D4781}" type="parTrans" cxnId="{7100184F-F33E-4A39-91FC-3E84856C9BC6}">
      <dgm:prSet/>
      <dgm:spPr/>
      <dgm:t>
        <a:bodyPr/>
        <a:lstStyle/>
        <a:p>
          <a:endParaRPr lang="en-US"/>
        </a:p>
      </dgm:t>
    </dgm:pt>
    <dgm:pt modelId="{C3FC6BF2-5AA5-4CF5-8724-8A902374E0D8}" type="sibTrans" cxnId="{7100184F-F33E-4A39-91FC-3E84856C9BC6}">
      <dgm:prSet/>
      <dgm:spPr/>
      <dgm:t>
        <a:bodyPr/>
        <a:lstStyle/>
        <a:p>
          <a:endParaRPr lang="en-US"/>
        </a:p>
      </dgm:t>
    </dgm:pt>
    <dgm:pt modelId="{C3A1671E-D14D-4269-B5E0-F29D0B930C79}">
      <dgm:prSet phldrT="[Text]"/>
      <dgm:spPr/>
      <dgm:t>
        <a:bodyPr/>
        <a:lstStyle/>
        <a:p>
          <a:r>
            <a:rPr lang="en-US" dirty="0" smtClean="0"/>
            <a:t>Stand Up for San Bernardino Internship Award</a:t>
          </a:r>
          <a:endParaRPr lang="en-US" dirty="0"/>
        </a:p>
      </dgm:t>
    </dgm:pt>
    <dgm:pt modelId="{849DF235-CA82-41AF-B526-B7583F601BC2}" type="parTrans" cxnId="{B03496D7-F971-4DD6-BF14-E71B138CA944}">
      <dgm:prSet/>
      <dgm:spPr/>
      <dgm:t>
        <a:bodyPr/>
        <a:lstStyle/>
        <a:p>
          <a:endParaRPr lang="en-US"/>
        </a:p>
      </dgm:t>
    </dgm:pt>
    <dgm:pt modelId="{D7CBA39F-3B96-47C4-B4C9-52AB2614431D}" type="sibTrans" cxnId="{B03496D7-F971-4DD6-BF14-E71B138CA944}">
      <dgm:prSet/>
      <dgm:spPr/>
      <dgm:t>
        <a:bodyPr/>
        <a:lstStyle/>
        <a:p>
          <a:endParaRPr lang="en-US"/>
        </a:p>
      </dgm:t>
    </dgm:pt>
    <dgm:pt modelId="{FCE06BF3-EDC5-45FA-9318-BD1D32B2F4E0}" type="pres">
      <dgm:prSet presAssocID="{5C84434D-97F8-43BF-813E-861B282BC53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B05A2D-B7E0-4779-9CD4-FC7B34B16E93}" type="pres">
      <dgm:prSet presAssocID="{81981CF4-AEB3-4350-85C8-911270DBBB3C}" presName="centerShape" presStyleLbl="node0" presStyleIdx="0" presStyleCnt="1"/>
      <dgm:spPr/>
    </dgm:pt>
    <dgm:pt modelId="{A80B3922-6F2F-488E-A6C8-FD5DD0E4D87E}" type="pres">
      <dgm:prSet presAssocID="{39A18A02-61C8-46B4-A2E9-CD8F0CB86FD6}" presName="Name9" presStyleLbl="parChTrans1D2" presStyleIdx="0" presStyleCnt="3"/>
      <dgm:spPr/>
    </dgm:pt>
    <dgm:pt modelId="{830E37C1-7066-4C0E-92C9-5EB9BE96315B}" type="pres">
      <dgm:prSet presAssocID="{39A18A02-61C8-46B4-A2E9-CD8F0CB86FD6}" presName="connTx" presStyleLbl="parChTrans1D2" presStyleIdx="0" presStyleCnt="3"/>
      <dgm:spPr/>
    </dgm:pt>
    <dgm:pt modelId="{4E510F4B-F57D-4251-BFBA-98292B250733}" type="pres">
      <dgm:prSet presAssocID="{8C1A2378-6892-4221-93D5-704F084740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5B9DB-80B6-4E51-8A24-652B7C4F3520}" type="pres">
      <dgm:prSet presAssocID="{654995D5-7419-48B8-A54D-FEEC3B5D4781}" presName="Name9" presStyleLbl="parChTrans1D2" presStyleIdx="1" presStyleCnt="3"/>
      <dgm:spPr/>
    </dgm:pt>
    <dgm:pt modelId="{6FF3B1B9-9F16-4CE1-92FF-976F2318D5CC}" type="pres">
      <dgm:prSet presAssocID="{654995D5-7419-48B8-A54D-FEEC3B5D4781}" presName="connTx" presStyleLbl="parChTrans1D2" presStyleIdx="1" presStyleCnt="3"/>
      <dgm:spPr/>
    </dgm:pt>
    <dgm:pt modelId="{EE82CDD1-A5D5-42DD-B1B0-C96359B48D21}" type="pres">
      <dgm:prSet presAssocID="{35F0D20A-D033-4B8E-8EA1-226A3F0C93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8B5DF-C911-4D26-A63D-951711F83962}" type="pres">
      <dgm:prSet presAssocID="{849DF235-CA82-41AF-B526-B7583F601BC2}" presName="Name9" presStyleLbl="parChTrans1D2" presStyleIdx="2" presStyleCnt="3"/>
      <dgm:spPr/>
    </dgm:pt>
    <dgm:pt modelId="{6EC10BC2-0D32-47E0-BA34-69BD1BF72912}" type="pres">
      <dgm:prSet presAssocID="{849DF235-CA82-41AF-B526-B7583F601BC2}" presName="connTx" presStyleLbl="parChTrans1D2" presStyleIdx="2" presStyleCnt="3"/>
      <dgm:spPr/>
    </dgm:pt>
    <dgm:pt modelId="{425127C0-44CB-4E16-9A70-90ED0ECC7F31}" type="pres">
      <dgm:prSet presAssocID="{C3A1671E-D14D-4269-B5E0-F29D0B930C7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C72E10-B16C-4CDF-ACB6-6348850D5EC1}" srcId="{81981CF4-AEB3-4350-85C8-911270DBBB3C}" destId="{8C1A2378-6892-4221-93D5-704F0847407B}" srcOrd="0" destOrd="0" parTransId="{39A18A02-61C8-46B4-A2E9-CD8F0CB86FD6}" sibTransId="{BAB93452-CF93-44DE-AF99-42D8CB874C5B}"/>
    <dgm:cxn modelId="{B03496D7-F971-4DD6-BF14-E71B138CA944}" srcId="{81981CF4-AEB3-4350-85C8-911270DBBB3C}" destId="{C3A1671E-D14D-4269-B5E0-F29D0B930C79}" srcOrd="2" destOrd="0" parTransId="{849DF235-CA82-41AF-B526-B7583F601BC2}" sibTransId="{D7CBA39F-3B96-47C4-B4C9-52AB2614431D}"/>
    <dgm:cxn modelId="{9B34F3C0-7625-4CCC-9610-E4C77325CBDB}" srcId="{5C84434D-97F8-43BF-813E-861B282BC53B}" destId="{81981CF4-AEB3-4350-85C8-911270DBBB3C}" srcOrd="0" destOrd="0" parTransId="{AED3B248-1446-4ECE-B68D-E5A6E5FB7D38}" sibTransId="{E47236B2-0A25-4D49-92F9-36B56E1F8C98}"/>
    <dgm:cxn modelId="{3073CCAA-F44E-4C24-9461-BA2F3475F474}" type="presOf" srcId="{849DF235-CA82-41AF-B526-B7583F601BC2}" destId="{A9F8B5DF-C911-4D26-A63D-951711F83962}" srcOrd="0" destOrd="0" presId="urn:microsoft.com/office/officeart/2005/8/layout/radial1"/>
    <dgm:cxn modelId="{B491339F-DEDD-4E68-A9B3-FD3DC607C05C}" type="presOf" srcId="{654995D5-7419-48B8-A54D-FEEC3B5D4781}" destId="{6FF3B1B9-9F16-4CE1-92FF-976F2318D5CC}" srcOrd="1" destOrd="0" presId="urn:microsoft.com/office/officeart/2005/8/layout/radial1"/>
    <dgm:cxn modelId="{B91DE8FE-663E-419A-9330-20E46296EB1B}" type="presOf" srcId="{654995D5-7419-48B8-A54D-FEEC3B5D4781}" destId="{89B5B9DB-80B6-4E51-8A24-652B7C4F3520}" srcOrd="0" destOrd="0" presId="urn:microsoft.com/office/officeart/2005/8/layout/radial1"/>
    <dgm:cxn modelId="{A0EB665B-4D39-4669-8467-3746990BBBC7}" type="presOf" srcId="{35F0D20A-D033-4B8E-8EA1-226A3F0C93D9}" destId="{EE82CDD1-A5D5-42DD-B1B0-C96359B48D21}" srcOrd="0" destOrd="0" presId="urn:microsoft.com/office/officeart/2005/8/layout/radial1"/>
    <dgm:cxn modelId="{B191DF0E-24D5-47EF-A865-7F876EB8EFEE}" type="presOf" srcId="{81981CF4-AEB3-4350-85C8-911270DBBB3C}" destId="{74B05A2D-B7E0-4779-9CD4-FC7B34B16E93}" srcOrd="0" destOrd="0" presId="urn:microsoft.com/office/officeart/2005/8/layout/radial1"/>
    <dgm:cxn modelId="{182DB969-22DB-47DA-866F-03D922A0544A}" type="presOf" srcId="{8C1A2378-6892-4221-93D5-704F0847407B}" destId="{4E510F4B-F57D-4251-BFBA-98292B250733}" srcOrd="0" destOrd="0" presId="urn:microsoft.com/office/officeart/2005/8/layout/radial1"/>
    <dgm:cxn modelId="{7100184F-F33E-4A39-91FC-3E84856C9BC6}" srcId="{81981CF4-AEB3-4350-85C8-911270DBBB3C}" destId="{35F0D20A-D033-4B8E-8EA1-226A3F0C93D9}" srcOrd="1" destOrd="0" parTransId="{654995D5-7419-48B8-A54D-FEEC3B5D4781}" sibTransId="{C3FC6BF2-5AA5-4CF5-8724-8A902374E0D8}"/>
    <dgm:cxn modelId="{DCD95BCA-DBB0-4EA6-B5CA-BC1AF0E9CB81}" type="presOf" srcId="{39A18A02-61C8-46B4-A2E9-CD8F0CB86FD6}" destId="{830E37C1-7066-4C0E-92C9-5EB9BE96315B}" srcOrd="1" destOrd="0" presId="urn:microsoft.com/office/officeart/2005/8/layout/radial1"/>
    <dgm:cxn modelId="{7E4A70ED-F7EE-4201-BFEF-E7C61012D3FE}" type="presOf" srcId="{5C84434D-97F8-43BF-813E-861B282BC53B}" destId="{FCE06BF3-EDC5-45FA-9318-BD1D32B2F4E0}" srcOrd="0" destOrd="0" presId="urn:microsoft.com/office/officeart/2005/8/layout/radial1"/>
    <dgm:cxn modelId="{6D94818D-F012-4B8A-A55B-7508859E55BB}" type="presOf" srcId="{849DF235-CA82-41AF-B526-B7583F601BC2}" destId="{6EC10BC2-0D32-47E0-BA34-69BD1BF72912}" srcOrd="1" destOrd="0" presId="urn:microsoft.com/office/officeart/2005/8/layout/radial1"/>
    <dgm:cxn modelId="{11D040C8-3D42-46C5-BED8-9A86B0665E55}" type="presOf" srcId="{39A18A02-61C8-46B4-A2E9-CD8F0CB86FD6}" destId="{A80B3922-6F2F-488E-A6C8-FD5DD0E4D87E}" srcOrd="0" destOrd="0" presId="urn:microsoft.com/office/officeart/2005/8/layout/radial1"/>
    <dgm:cxn modelId="{EEB7BF86-20F3-4710-817A-D7D7C8FA3C73}" type="presOf" srcId="{C3A1671E-D14D-4269-B5E0-F29D0B930C79}" destId="{425127C0-44CB-4E16-9A70-90ED0ECC7F31}" srcOrd="0" destOrd="0" presId="urn:microsoft.com/office/officeart/2005/8/layout/radial1"/>
    <dgm:cxn modelId="{9F0161C1-FB20-42C4-8961-BA9F005A5606}" type="presParOf" srcId="{FCE06BF3-EDC5-45FA-9318-BD1D32B2F4E0}" destId="{74B05A2D-B7E0-4779-9CD4-FC7B34B16E93}" srcOrd="0" destOrd="0" presId="urn:microsoft.com/office/officeart/2005/8/layout/radial1"/>
    <dgm:cxn modelId="{1E27F593-C12D-4623-A95E-4FA16DAC573F}" type="presParOf" srcId="{FCE06BF3-EDC5-45FA-9318-BD1D32B2F4E0}" destId="{A80B3922-6F2F-488E-A6C8-FD5DD0E4D87E}" srcOrd="1" destOrd="0" presId="urn:microsoft.com/office/officeart/2005/8/layout/radial1"/>
    <dgm:cxn modelId="{B72FA81B-5A0A-43E8-8C32-CD035FEA6730}" type="presParOf" srcId="{A80B3922-6F2F-488E-A6C8-FD5DD0E4D87E}" destId="{830E37C1-7066-4C0E-92C9-5EB9BE96315B}" srcOrd="0" destOrd="0" presId="urn:microsoft.com/office/officeart/2005/8/layout/radial1"/>
    <dgm:cxn modelId="{F30A8A04-1331-4FE9-A3FA-CBAC4117285E}" type="presParOf" srcId="{FCE06BF3-EDC5-45FA-9318-BD1D32B2F4E0}" destId="{4E510F4B-F57D-4251-BFBA-98292B250733}" srcOrd="2" destOrd="0" presId="urn:microsoft.com/office/officeart/2005/8/layout/radial1"/>
    <dgm:cxn modelId="{DCFF71BA-E83C-4A65-8E12-9E9DAEFA7B63}" type="presParOf" srcId="{FCE06BF3-EDC5-45FA-9318-BD1D32B2F4E0}" destId="{89B5B9DB-80B6-4E51-8A24-652B7C4F3520}" srcOrd="3" destOrd="0" presId="urn:microsoft.com/office/officeart/2005/8/layout/radial1"/>
    <dgm:cxn modelId="{D053D7C5-C41B-4657-90CE-C2EE187AAF0B}" type="presParOf" srcId="{89B5B9DB-80B6-4E51-8A24-652B7C4F3520}" destId="{6FF3B1B9-9F16-4CE1-92FF-976F2318D5CC}" srcOrd="0" destOrd="0" presId="urn:microsoft.com/office/officeart/2005/8/layout/radial1"/>
    <dgm:cxn modelId="{2F9329FD-7D02-47D4-BFF3-C49F072F560D}" type="presParOf" srcId="{FCE06BF3-EDC5-45FA-9318-BD1D32B2F4E0}" destId="{EE82CDD1-A5D5-42DD-B1B0-C96359B48D21}" srcOrd="4" destOrd="0" presId="urn:microsoft.com/office/officeart/2005/8/layout/radial1"/>
    <dgm:cxn modelId="{2FF7E5BE-8F9F-4C13-8926-11553030728D}" type="presParOf" srcId="{FCE06BF3-EDC5-45FA-9318-BD1D32B2F4E0}" destId="{A9F8B5DF-C911-4D26-A63D-951711F83962}" srcOrd="5" destOrd="0" presId="urn:microsoft.com/office/officeart/2005/8/layout/radial1"/>
    <dgm:cxn modelId="{B5AE5030-EF1F-4F44-9A82-E61F22249465}" type="presParOf" srcId="{A9F8B5DF-C911-4D26-A63D-951711F83962}" destId="{6EC10BC2-0D32-47E0-BA34-69BD1BF72912}" srcOrd="0" destOrd="0" presId="urn:microsoft.com/office/officeart/2005/8/layout/radial1"/>
    <dgm:cxn modelId="{895A211A-2CB8-4BE9-B0EC-AE8C5B61F8BE}" type="presParOf" srcId="{FCE06BF3-EDC5-45FA-9318-BD1D32B2F4E0}" destId="{425127C0-44CB-4E16-9A70-90ED0ECC7F3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05A2D-B7E0-4779-9CD4-FC7B34B16E93}">
      <dsp:nvSpPr>
        <dsp:cNvPr id="0" name=""/>
        <dsp:cNvSpPr/>
      </dsp:nvSpPr>
      <dsp:spPr>
        <a:xfrm>
          <a:off x="3208569" y="2522173"/>
          <a:ext cx="1920747" cy="1920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Programs</a:t>
          </a:r>
          <a:endParaRPr lang="en-US" sz="2200" b="1" kern="1200" dirty="0"/>
        </a:p>
      </dsp:txBody>
      <dsp:txXfrm>
        <a:off x="3489856" y="2803460"/>
        <a:ext cx="1358173" cy="1358173"/>
      </dsp:txXfrm>
    </dsp:sp>
    <dsp:sp modelId="{A80B3922-6F2F-488E-A6C8-FD5DD0E4D87E}">
      <dsp:nvSpPr>
        <dsp:cNvPr id="0" name=""/>
        <dsp:cNvSpPr/>
      </dsp:nvSpPr>
      <dsp:spPr>
        <a:xfrm rot="16200000">
          <a:off x="3879223" y="2211720"/>
          <a:ext cx="579439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79439" y="20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4457" y="2217967"/>
        <a:ext cx="28971" cy="28971"/>
      </dsp:txXfrm>
    </dsp:sp>
    <dsp:sp modelId="{4E510F4B-F57D-4251-BFBA-98292B250733}">
      <dsp:nvSpPr>
        <dsp:cNvPr id="0" name=""/>
        <dsp:cNvSpPr/>
      </dsp:nvSpPr>
      <dsp:spPr>
        <a:xfrm>
          <a:off x="3208569" y="21985"/>
          <a:ext cx="1920747" cy="1920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HACU Student Track Scholarship</a:t>
          </a:r>
          <a:endParaRPr lang="en-US" sz="2000" kern="1200" dirty="0"/>
        </a:p>
      </dsp:txBody>
      <dsp:txXfrm>
        <a:off x="3489856" y="303272"/>
        <a:ext cx="1358173" cy="1358173"/>
      </dsp:txXfrm>
    </dsp:sp>
    <dsp:sp modelId="{89B5B9DB-80B6-4E51-8A24-652B7C4F3520}">
      <dsp:nvSpPr>
        <dsp:cNvPr id="0" name=""/>
        <dsp:cNvSpPr/>
      </dsp:nvSpPr>
      <dsp:spPr>
        <a:xfrm rot="1800000">
          <a:off x="4961835" y="4086860"/>
          <a:ext cx="579439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79439" y="20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7069" y="4093107"/>
        <a:ext cx="28971" cy="28971"/>
      </dsp:txXfrm>
    </dsp:sp>
    <dsp:sp modelId="{EE82CDD1-A5D5-42DD-B1B0-C96359B48D21}">
      <dsp:nvSpPr>
        <dsp:cNvPr id="0" name=""/>
        <dsp:cNvSpPr/>
      </dsp:nvSpPr>
      <dsp:spPr>
        <a:xfrm>
          <a:off x="5373794" y="3772266"/>
          <a:ext cx="1920747" cy="1920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Career Center Internship Award</a:t>
          </a:r>
          <a:endParaRPr lang="en-US" sz="2000" kern="1200" dirty="0"/>
        </a:p>
      </dsp:txBody>
      <dsp:txXfrm>
        <a:off x="5655081" y="4053553"/>
        <a:ext cx="1358173" cy="1358173"/>
      </dsp:txXfrm>
    </dsp:sp>
    <dsp:sp modelId="{A9F8B5DF-C911-4D26-A63D-951711F83962}">
      <dsp:nvSpPr>
        <dsp:cNvPr id="0" name=""/>
        <dsp:cNvSpPr/>
      </dsp:nvSpPr>
      <dsp:spPr>
        <a:xfrm rot="9000000">
          <a:off x="2796610" y="4086860"/>
          <a:ext cx="579439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79439" y="20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71844" y="4093107"/>
        <a:ext cx="28971" cy="28971"/>
      </dsp:txXfrm>
    </dsp:sp>
    <dsp:sp modelId="{425127C0-44CB-4E16-9A70-90ED0ECC7F31}">
      <dsp:nvSpPr>
        <dsp:cNvPr id="0" name=""/>
        <dsp:cNvSpPr/>
      </dsp:nvSpPr>
      <dsp:spPr>
        <a:xfrm>
          <a:off x="1043343" y="3772266"/>
          <a:ext cx="1920747" cy="1920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Stand Up for San Bernardino Internship Award</a:t>
          </a:r>
          <a:endParaRPr lang="en-US" sz="2000" kern="1200" dirty="0"/>
        </a:p>
      </dsp:txBody>
      <dsp:txXfrm>
        <a:off x="1324630" y="4053553"/>
        <a:ext cx="1358173" cy="1358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tYfykzoNE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smtClean="0"/>
              <a:t>84% first gen </a:t>
            </a:r>
            <a:r>
              <a:rPr lang="en-US" dirty="0" err="1" smtClean="0"/>
              <a:t>csusb</a:t>
            </a:r>
            <a:r>
              <a:rPr lang="en-US" baseline="0" dirty="0" smtClean="0"/>
              <a:t> 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 b="0" i="0" u="sng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https://youtu.be/UtYfykzoNEM&#10;Cmd+Click or tap to follow the link"/>
              </a:rPr>
              <a:t>https://youtu.be/UtYfykzoNEM</a:t>
            </a:r>
            <a:endParaRPr dirty="0"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Funding $40,000 academic affairs, </a:t>
            </a:r>
            <a:endParaRPr/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$10,000 from ASI </a:t>
            </a:r>
            <a:endParaRPr/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romanLcPeriod"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Introduce HACU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HSI Consortium NMSU Full circle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alibri"/>
              <a:buAutoNum type="arabicPeriod"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Various programs, and services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romanLcPeriod"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Student Track Scholarship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The center has been overseeing it since 2015, each year we take 40-45 students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include HACU Preconference outcomes</a:t>
            </a: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11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1">
  <p:cSld name="Title Slide-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mo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Char char="&lt;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3521868" y="-1159669"/>
            <a:ext cx="2100263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Char char="&l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 rot="5400000">
            <a:off x="5674518" y="992982"/>
            <a:ext cx="3624263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1712118" y="-873918"/>
            <a:ext cx="3624263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Char char="&l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hape 124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125" name="Shape 12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5760" rtl="0">
              <a:spcBef>
                <a:spcPts val="480"/>
              </a:spcBef>
              <a:spcAft>
                <a:spcPts val="0"/>
              </a:spcAft>
              <a:buSzPts val="2160"/>
              <a:buChar char="&lt;"/>
              <a:defRPr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rtl="0">
              <a:spcBef>
                <a:spcPts val="320"/>
              </a:spcBef>
              <a:spcAft>
                <a:spcPts val="0"/>
              </a:spcAft>
              <a:buSzPts val="1600"/>
              <a:buChar char="–"/>
              <a:defRPr/>
            </a:lvl4pPr>
            <a:lvl5pPr marL="2286000" lvl="4" indent="-330200" rtl="0">
              <a:spcBef>
                <a:spcPts val="320"/>
              </a:spcBef>
              <a:spcAft>
                <a:spcPts val="0"/>
              </a:spcAft>
              <a:buSzPts val="1600"/>
              <a:buChar char="»"/>
              <a:defRPr/>
            </a:lvl5pPr>
            <a:lvl6pPr marL="2743200" lvl="5" indent="-330200" rtl="0">
              <a:spcBef>
                <a:spcPts val="320"/>
              </a:spcBef>
              <a:spcAft>
                <a:spcPts val="0"/>
              </a:spcAft>
              <a:buSzPts val="1600"/>
              <a:buChar char="»"/>
              <a:defRPr/>
            </a:lvl6pPr>
            <a:lvl7pPr marL="3200400" lvl="6" indent="-330200" rtl="0">
              <a:spcBef>
                <a:spcPts val="320"/>
              </a:spcBef>
              <a:spcAft>
                <a:spcPts val="0"/>
              </a:spcAft>
              <a:buSzPts val="1600"/>
              <a:buChar char="»"/>
              <a:defRPr/>
            </a:lvl7pPr>
            <a:lvl8pPr marL="3657600" lvl="7" indent="-330200" rtl="0">
              <a:spcBef>
                <a:spcPts val="320"/>
              </a:spcBef>
              <a:spcAft>
                <a:spcPts val="0"/>
              </a:spcAft>
              <a:buSzPts val="1600"/>
              <a:buChar char="»"/>
              <a:defRPr/>
            </a:lvl8pPr>
            <a:lvl9pPr marL="4114800" lvl="8" indent="-330200" rtl="0">
              <a:spcBef>
                <a:spcPts val="320"/>
              </a:spcBef>
              <a:spcAft>
                <a:spcPts val="0"/>
              </a:spcAft>
              <a:buSzPts val="1600"/>
              <a:buChar char="»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20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16_867-Generic_PowerPoint_Layout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5029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Char char="&l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 rot="-254638">
            <a:off x="6281435" y="2226971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idx="3"/>
          </p:nvPr>
        </p:nvSpPr>
        <p:spPr>
          <a:xfrm rot="297885">
            <a:off x="6229621" y="4223517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4"/>
          </p:nvPr>
        </p:nvSpPr>
        <p:spPr>
          <a:xfrm rot="207395">
            <a:off x="6146021" y="381230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Char char="&l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16_867-Generic_PowerPoint_Layout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5029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mo"/>
              <a:buChar char="&lt;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 rot="-254638">
            <a:off x="6281434" y="2226970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3"/>
          </p:nvPr>
        </p:nvSpPr>
        <p:spPr>
          <a:xfrm rot="297885">
            <a:off x="6229620" y="4223516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4"/>
          </p:nvPr>
        </p:nvSpPr>
        <p:spPr>
          <a:xfrm rot="207395">
            <a:off x="6146019" y="381231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mo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Arimo"/>
              <a:buChar char="&lt;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8100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Arimo"/>
              <a:buChar char="&lt;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Char char="&l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Char char="&l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Char char="&l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Shape 12" descr="16_867-Generic_PowerPoint_BLUEfooter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6015037"/>
            <a:ext cx="9144000" cy="8429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B4447"/>
                </a:solidFill>
                <a:highlight>
                  <a:srgbClr val="FFFFFF"/>
                </a:highlight>
              </a:rPr>
              <a:t>Internship Programming as a High Impact Practice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1371600" y="3114050"/>
            <a:ext cx="70866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Presented By: Sarai Maldonado &amp; Guadalupe Saldivar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567419" y="461210"/>
            <a:ext cx="8442300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Hispanic Association of Colleges and Universities (HACU)</a:t>
            </a:r>
            <a:endParaRPr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Student Track Scholarship</a:t>
            </a:r>
            <a:endParaRPr sz="2400" dirty="0"/>
          </a:p>
        </p:txBody>
      </p:sp>
      <p:sp>
        <p:nvSpPr>
          <p:cNvPr id="178" name="Shape 178"/>
          <p:cNvSpPr txBox="1"/>
          <p:nvPr/>
        </p:nvSpPr>
        <p:spPr>
          <a:xfrm>
            <a:off x="729550" y="1912800"/>
            <a:ext cx="4250522" cy="406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■"/>
            </a:pPr>
            <a:r>
              <a:rPr lang="en-US" sz="1800" dirty="0" smtClean="0">
                <a:solidFill>
                  <a:schemeClr val="dk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What is HACU?</a:t>
            </a:r>
            <a:endParaRPr sz="1800" dirty="0" smtClean="0">
              <a:solidFill>
                <a:schemeClr val="dk1"/>
              </a:solidFill>
              <a:latin typeface="+mj-lt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Verdana"/>
              <a:buChar char="■"/>
            </a:pPr>
            <a:endParaRPr lang="en-US" sz="1800" dirty="0" smtClean="0">
              <a:latin typeface="+mj-lt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Verdana"/>
              <a:buChar char="■"/>
            </a:pPr>
            <a:r>
              <a:rPr lang="en-US" sz="1800" dirty="0" smtClean="0"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HACU’s </a:t>
            </a:r>
            <a:r>
              <a:rPr lang="en-US" sz="1800" dirty="0"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Annual </a:t>
            </a:r>
            <a:r>
              <a:rPr lang="en-US" sz="1800" dirty="0" smtClean="0"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Conference</a:t>
            </a: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Verdana"/>
              <a:buChar char="■"/>
            </a:pPr>
            <a:endParaRPr lang="en-US" sz="1800" dirty="0" smtClean="0">
              <a:solidFill>
                <a:schemeClr val="dk1"/>
              </a:solidFill>
              <a:latin typeface="+mj-lt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Verdana"/>
              <a:buChar char="■"/>
            </a:pPr>
            <a:r>
              <a:rPr lang="en-US" sz="1800" dirty="0" smtClean="0">
                <a:solidFill>
                  <a:schemeClr val="dk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Student Track Scholarship</a:t>
            </a: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Verdana"/>
              <a:buChar char="■"/>
            </a:pPr>
            <a:endParaRPr lang="en-US" sz="1800" dirty="0">
              <a:solidFill>
                <a:schemeClr val="dk1"/>
              </a:solidFill>
              <a:latin typeface="+mj-lt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Verdana"/>
              <a:buChar char="■"/>
            </a:pPr>
            <a:r>
              <a:rPr lang="en-US" sz="1800" dirty="0" smtClean="0">
                <a:solidFill>
                  <a:schemeClr val="dk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Funding</a:t>
            </a:r>
          </a:p>
          <a:p>
            <a:pPr marL="1524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800" dirty="0" smtClean="0">
              <a:solidFill>
                <a:schemeClr val="dk1"/>
              </a:solidFill>
              <a:latin typeface="+mj-lt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■"/>
            </a:pPr>
            <a:r>
              <a:rPr lang="en-US" sz="1800" dirty="0" smtClean="0">
                <a:solidFill>
                  <a:schemeClr val="dk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Preparation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Workshop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■"/>
            </a:pPr>
            <a:endParaRPr lang="en-US" sz="1800" dirty="0" smtClean="0">
              <a:solidFill>
                <a:schemeClr val="dk1"/>
              </a:solidFill>
              <a:latin typeface="+mj-lt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50" y="176675"/>
            <a:ext cx="832000" cy="17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1842" y="1912800"/>
            <a:ext cx="4316296" cy="332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800" y="344950"/>
            <a:ext cx="7143750" cy="971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985473"/>
              </p:ext>
            </p:extLst>
          </p:nvPr>
        </p:nvGraphicFramePr>
        <p:xfrm>
          <a:off x="1085856" y="1588168"/>
          <a:ext cx="7122694" cy="389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04"/>
          <p:cNvSpPr txBox="1">
            <a:spLocks noGrp="1"/>
          </p:cNvSpPr>
          <p:nvPr>
            <p:ph type="ctrTitle"/>
          </p:nvPr>
        </p:nvSpPr>
        <p:spPr>
          <a:xfrm>
            <a:off x="1708485" y="2285833"/>
            <a:ext cx="5967663" cy="1470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Questions?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1" y="613611"/>
            <a:ext cx="1751297" cy="8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National Association of Colleges and Employers (NACE)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240632" y="1711050"/>
            <a:ext cx="8722894" cy="23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/>
              <a:t>“Starting and navigating the career planning process is unfamiliar territory for many students, but it can be undoubtedly overwhelming for first generation (FG) college students” (NACE, 2016).</a:t>
            </a:r>
            <a:endParaRPr sz="2000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39159599"/>
              </p:ext>
            </p:extLst>
          </p:nvPr>
        </p:nvGraphicFramePr>
        <p:xfrm>
          <a:off x="1691054" y="2927838"/>
          <a:ext cx="5413131" cy="256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4294967295"/>
          </p:nvPr>
        </p:nvSpPr>
        <p:spPr>
          <a:xfrm>
            <a:off x="629700" y="1195875"/>
            <a:ext cx="4335300" cy="49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 sz="26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NACE CORE COMPETENCIES</a:t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50" y="1129899"/>
            <a:ext cx="609475" cy="5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50" y="1642625"/>
            <a:ext cx="624408" cy="51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350" y="2231550"/>
            <a:ext cx="609475" cy="4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975" y="2820474"/>
            <a:ext cx="611850" cy="5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350" y="3409400"/>
            <a:ext cx="609475" cy="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4975" y="3998325"/>
            <a:ext cx="626783" cy="52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975" y="4587249"/>
            <a:ext cx="626783" cy="5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7350" y="5176174"/>
            <a:ext cx="658633" cy="5795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1942425" y="1201775"/>
            <a:ext cx="3689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Critical Thinking/Problem Solving</a:t>
            </a:r>
            <a:endParaRPr b="1" dirty="0"/>
          </a:p>
        </p:txBody>
      </p:sp>
      <p:sp>
        <p:nvSpPr>
          <p:cNvPr id="116" name="Shape 116"/>
          <p:cNvSpPr txBox="1"/>
          <p:nvPr/>
        </p:nvSpPr>
        <p:spPr>
          <a:xfrm>
            <a:off x="1942425" y="1667675"/>
            <a:ext cx="28572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Oral/Written</a:t>
            </a:r>
            <a:r>
              <a:rPr lang="en-US" dirty="0"/>
              <a:t> </a:t>
            </a:r>
            <a:r>
              <a:rPr lang="en-US" b="1" dirty="0"/>
              <a:t>Communications</a:t>
            </a:r>
            <a:endParaRPr b="1" dirty="0"/>
          </a:p>
        </p:txBody>
      </p:sp>
      <p:sp>
        <p:nvSpPr>
          <p:cNvPr id="117" name="Shape 117"/>
          <p:cNvSpPr txBox="1"/>
          <p:nvPr/>
        </p:nvSpPr>
        <p:spPr>
          <a:xfrm>
            <a:off x="1942425" y="3466775"/>
            <a:ext cx="26553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Leadership</a:t>
            </a:r>
            <a:endParaRPr b="1" dirty="0"/>
          </a:p>
        </p:txBody>
      </p:sp>
      <p:sp>
        <p:nvSpPr>
          <p:cNvPr id="118" name="Shape 118"/>
          <p:cNvSpPr txBox="1"/>
          <p:nvPr/>
        </p:nvSpPr>
        <p:spPr>
          <a:xfrm>
            <a:off x="1942425" y="2874550"/>
            <a:ext cx="26553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Digital Technology</a:t>
            </a:r>
            <a:endParaRPr b="1" dirty="0"/>
          </a:p>
        </p:txBody>
      </p:sp>
      <p:sp>
        <p:nvSpPr>
          <p:cNvPr id="119" name="Shape 119"/>
          <p:cNvSpPr txBox="1"/>
          <p:nvPr/>
        </p:nvSpPr>
        <p:spPr>
          <a:xfrm>
            <a:off x="1942425" y="2285975"/>
            <a:ext cx="27639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Teamwork/Collaboration</a:t>
            </a:r>
            <a:endParaRPr b="1" dirty="0"/>
          </a:p>
        </p:txBody>
      </p:sp>
      <p:sp>
        <p:nvSpPr>
          <p:cNvPr id="120" name="Shape 120"/>
          <p:cNvSpPr txBox="1"/>
          <p:nvPr/>
        </p:nvSpPr>
        <p:spPr>
          <a:xfrm>
            <a:off x="1942425" y="4058000"/>
            <a:ext cx="27639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Professionalism/Work Ethic</a:t>
            </a:r>
            <a:endParaRPr b="1"/>
          </a:p>
        </p:txBody>
      </p:sp>
      <p:sp>
        <p:nvSpPr>
          <p:cNvPr id="121" name="Shape 121"/>
          <p:cNvSpPr txBox="1"/>
          <p:nvPr/>
        </p:nvSpPr>
        <p:spPr>
          <a:xfrm>
            <a:off x="1942425" y="4648750"/>
            <a:ext cx="26553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Career Management</a:t>
            </a:r>
            <a:endParaRPr b="1"/>
          </a:p>
        </p:txBody>
      </p:sp>
      <p:sp>
        <p:nvSpPr>
          <p:cNvPr id="122" name="Shape 122"/>
          <p:cNvSpPr txBox="1"/>
          <p:nvPr/>
        </p:nvSpPr>
        <p:spPr>
          <a:xfrm>
            <a:off x="1890750" y="5239500"/>
            <a:ext cx="26553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Global/Intercultural Fluency</a:t>
            </a:r>
            <a:endParaRPr b="1"/>
          </a:p>
        </p:txBody>
      </p:sp>
      <p:sp>
        <p:nvSpPr>
          <p:cNvPr id="123" name="Shape 123"/>
          <p:cNvSpPr txBox="1"/>
          <p:nvPr/>
        </p:nvSpPr>
        <p:spPr>
          <a:xfrm>
            <a:off x="4965000" y="1201775"/>
            <a:ext cx="4018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Ex. </a:t>
            </a:r>
            <a:r>
              <a:rPr lang="en-US" dirty="0" smtClean="0"/>
              <a:t>Ability to analyze solutions</a:t>
            </a:r>
            <a:endParaRPr dirty="0"/>
          </a:p>
        </p:txBody>
      </p:sp>
      <p:sp>
        <p:nvSpPr>
          <p:cNvPr id="124" name="Shape 124"/>
          <p:cNvSpPr txBox="1"/>
          <p:nvPr/>
        </p:nvSpPr>
        <p:spPr>
          <a:xfrm>
            <a:off x="4965000" y="1667675"/>
            <a:ext cx="4018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Ex. Email etiquette, public speaking</a:t>
            </a:r>
            <a:endParaRPr dirty="0"/>
          </a:p>
        </p:txBody>
      </p:sp>
      <p:sp>
        <p:nvSpPr>
          <p:cNvPr id="125" name="Shape 125"/>
          <p:cNvSpPr txBox="1"/>
          <p:nvPr/>
        </p:nvSpPr>
        <p:spPr>
          <a:xfrm>
            <a:off x="4999225" y="2309200"/>
            <a:ext cx="4018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Ex. Manage workplace conflict </a:t>
            </a:r>
            <a:endParaRPr dirty="0"/>
          </a:p>
        </p:txBody>
      </p:sp>
      <p:sp>
        <p:nvSpPr>
          <p:cNvPr id="126" name="Shape 126"/>
          <p:cNvSpPr txBox="1"/>
          <p:nvPr/>
        </p:nvSpPr>
        <p:spPr>
          <a:xfrm>
            <a:off x="4999225" y="2887988"/>
            <a:ext cx="4018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Ex. Computer systems and programs</a:t>
            </a:r>
            <a:endParaRPr dirty="0"/>
          </a:p>
        </p:txBody>
      </p:sp>
      <p:sp>
        <p:nvSpPr>
          <p:cNvPr id="127" name="Shape 127"/>
          <p:cNvSpPr txBox="1"/>
          <p:nvPr/>
        </p:nvSpPr>
        <p:spPr>
          <a:xfrm>
            <a:off x="4999225" y="3400750"/>
            <a:ext cx="4018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Ex. Taking initiative, </a:t>
            </a:r>
            <a:r>
              <a:rPr lang="en-US" dirty="0" smtClean="0"/>
              <a:t>uplifting </a:t>
            </a:r>
            <a:r>
              <a:rPr lang="en-US" dirty="0"/>
              <a:t>others</a:t>
            </a:r>
            <a:endParaRPr dirty="0"/>
          </a:p>
        </p:txBody>
      </p:sp>
      <p:sp>
        <p:nvSpPr>
          <p:cNvPr id="128" name="Shape 128"/>
          <p:cNvSpPr txBox="1"/>
          <p:nvPr/>
        </p:nvSpPr>
        <p:spPr>
          <a:xfrm>
            <a:off x="4996850" y="4058000"/>
            <a:ext cx="4018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Ex. Time management, </a:t>
            </a:r>
            <a:r>
              <a:rPr lang="en-US" dirty="0" smtClean="0"/>
              <a:t>body language, accountability</a:t>
            </a:r>
            <a:endParaRPr dirty="0"/>
          </a:p>
        </p:txBody>
      </p:sp>
      <p:sp>
        <p:nvSpPr>
          <p:cNvPr id="129" name="Shape 129"/>
          <p:cNvSpPr txBox="1"/>
          <p:nvPr/>
        </p:nvSpPr>
        <p:spPr>
          <a:xfrm>
            <a:off x="4999225" y="4648750"/>
            <a:ext cx="4018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Ex. Identify goals and potential growth and development</a:t>
            </a:r>
            <a:endParaRPr dirty="0"/>
          </a:p>
        </p:txBody>
      </p:sp>
      <p:sp>
        <p:nvSpPr>
          <p:cNvPr id="130" name="Shape 130"/>
          <p:cNvSpPr txBox="1"/>
          <p:nvPr/>
        </p:nvSpPr>
        <p:spPr>
          <a:xfrm>
            <a:off x="4999225" y="5239500"/>
            <a:ext cx="4018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Ex. Value, respect and learn from others different from self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3846102"/>
              </p:ext>
            </p:extLst>
          </p:nvPr>
        </p:nvGraphicFramePr>
        <p:xfrm>
          <a:off x="445168" y="156411"/>
          <a:ext cx="833788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599" y="433137"/>
            <a:ext cx="37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Internship Programs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8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578" y="1540043"/>
            <a:ext cx="7844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Internship Awards fund CSUSB students who are interning off-campus at an unpaid/academic internship. Selected students may be eligible to receive the $1,000 award.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191126" y="2788226"/>
            <a:ext cx="735129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Application Requirements*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Secured an off-campus unpaid/academic off-campus internship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Enrolled in an internship course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Meet GPA requirement of 2.5 (Undergraduate) or 3.0 (Graduate)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Have an assigned supervisor for their internship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Internship site is located in the City of San Bernardino (SUSB)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 Internship and Internship Course enrollment need to be within their respective </a:t>
            </a:r>
            <a:r>
              <a:rPr lang="en-US" dirty="0"/>
              <a:t>quarter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Shape 147"/>
          <p:cNvPicPr preferRelativeResize="0"/>
          <p:nvPr/>
        </p:nvPicPr>
        <p:blipFill rotWithShape="1">
          <a:blip r:embed="rId2">
            <a:alphaModFix/>
          </a:blip>
          <a:srcRect l="56371" r="14543" b="78474"/>
          <a:stretch/>
        </p:blipFill>
        <p:spPr>
          <a:xfrm>
            <a:off x="6340639" y="99507"/>
            <a:ext cx="2201780" cy="121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78" y="199015"/>
            <a:ext cx="2737701" cy="101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30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SUSB: Testimonial Video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728411" y="304800"/>
            <a:ext cx="4355431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Interns</a:t>
            </a:r>
            <a:br>
              <a:rPr lang="en-US" dirty="0" smtClean="0"/>
            </a:br>
            <a:r>
              <a:rPr lang="en-US" sz="2400" b="0" dirty="0" smtClean="0"/>
              <a:t>Fall 2017- Winter 2018</a:t>
            </a:r>
            <a:endParaRPr b="0" dirty="0"/>
          </a:p>
        </p:txBody>
      </p:sp>
      <p:pic>
        <p:nvPicPr>
          <p:cNvPr id="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05" y="431625"/>
            <a:ext cx="2737701" cy="1016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5570"/>
              </p:ext>
            </p:extLst>
          </p:nvPr>
        </p:nvGraphicFramePr>
        <p:xfrm>
          <a:off x="1287379" y="1892718"/>
          <a:ext cx="6545179" cy="389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1420" y="350141"/>
            <a:ext cx="2737701" cy="10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60"/>
          <p:cNvSpPr txBox="1">
            <a:spLocks noGrp="1"/>
          </p:cNvSpPr>
          <p:nvPr>
            <p:ph type="title"/>
          </p:nvPr>
        </p:nvSpPr>
        <p:spPr>
          <a:xfrm>
            <a:off x="4728411" y="304800"/>
            <a:ext cx="4355431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Interns</a:t>
            </a:r>
            <a:br>
              <a:rPr lang="en-US" dirty="0" smtClean="0"/>
            </a:br>
            <a:r>
              <a:rPr lang="en-US" sz="2400" b="0" dirty="0" smtClean="0"/>
              <a:t>Fall 2017- Winter 2018</a:t>
            </a:r>
            <a:endParaRPr b="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442506"/>
              </p:ext>
            </p:extLst>
          </p:nvPr>
        </p:nvGraphicFramePr>
        <p:xfrm>
          <a:off x="1910270" y="1732547"/>
          <a:ext cx="5775158" cy="386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057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SUSB Internship </a:t>
            </a:r>
            <a:r>
              <a:rPr lang="en-US" dirty="0"/>
              <a:t>Outcomes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/>
              <a:t>Winter 2018</a:t>
            </a:r>
            <a:endParaRPr sz="1800" b="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232475"/>
              </p:ext>
            </p:extLst>
          </p:nvPr>
        </p:nvGraphicFramePr>
        <p:xfrm>
          <a:off x="1278355" y="1552072"/>
          <a:ext cx="6587289" cy="412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SUSB">
      <a:dk1>
        <a:srgbClr val="000000"/>
      </a:dk1>
      <a:lt1>
        <a:srgbClr val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381</Words>
  <Application>Microsoft Office PowerPoint</Application>
  <PresentationFormat>On-screen Show (4:3)</PresentationFormat>
  <Paragraphs>94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Arimo</vt:lpstr>
      <vt:lpstr>Calibri</vt:lpstr>
      <vt:lpstr>Times New Roman</vt:lpstr>
      <vt:lpstr>Verdana</vt:lpstr>
      <vt:lpstr>Blank Presentation</vt:lpstr>
      <vt:lpstr>Internship Programming as a High Impact Practice</vt:lpstr>
      <vt:lpstr>National Association of Colleges and Employers (NACE)</vt:lpstr>
      <vt:lpstr>NACE CORE COMPETENCIES</vt:lpstr>
      <vt:lpstr>PowerPoint Presentation</vt:lpstr>
      <vt:lpstr>PowerPoint Presentation</vt:lpstr>
      <vt:lpstr>SUSB: Testimonial Video</vt:lpstr>
      <vt:lpstr>Interns Fall 2017- Winter 2018</vt:lpstr>
      <vt:lpstr>Interns Fall 2017- Winter 2018</vt:lpstr>
      <vt:lpstr>SUSB Internship Outcomes Winter 2018</vt:lpstr>
      <vt:lpstr>Hispanic Association of Colleges and Universities (HACU) Student Track Scholarship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Programming as a High Impact Practice</dc:title>
  <dc:creator>Guadalupe Felix Saldivar</dc:creator>
  <cp:lastModifiedBy>Guadalupe Felix Saldivar</cp:lastModifiedBy>
  <cp:revision>24</cp:revision>
  <dcterms:modified xsi:type="dcterms:W3CDTF">2018-05-08T23:21:03Z</dcterms:modified>
</cp:coreProperties>
</file>