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410" r:id="rId2"/>
    <p:sldId id="398" r:id="rId3"/>
    <p:sldId id="399" r:id="rId4"/>
    <p:sldId id="394" r:id="rId5"/>
    <p:sldId id="404" r:id="rId6"/>
    <p:sldId id="400" r:id="rId7"/>
    <p:sldId id="401" r:id="rId8"/>
    <p:sldId id="388" r:id="rId9"/>
    <p:sldId id="383" r:id="rId10"/>
    <p:sldId id="405" r:id="rId11"/>
    <p:sldId id="382" r:id="rId12"/>
    <p:sldId id="407" r:id="rId13"/>
    <p:sldId id="409" r:id="rId14"/>
    <p:sldId id="396" r:id="rId15"/>
  </p:sldIdLst>
  <p:sldSz cx="9144000" cy="6858000" type="screen4x3"/>
  <p:notesSz cx="7077075" cy="9363075"/>
  <p:defaultTextStyle>
    <a:defPPr>
      <a:defRPr lang="en-US"/>
    </a:defPPr>
    <a:lvl1pPr algn="r" rtl="0" eaLnBrk="0" fontAlgn="base" hangingPunct="0">
      <a:spcBef>
        <a:spcPct val="0"/>
      </a:spcBef>
      <a:spcAft>
        <a:spcPct val="0"/>
      </a:spcAft>
      <a:defRPr sz="1200" kern="1200">
        <a:solidFill>
          <a:schemeClr val="bg1"/>
        </a:solidFill>
        <a:latin typeface="Arial" charset="0"/>
        <a:ea typeface="ＭＳ Ｐゴシック" charset="-128"/>
        <a:cs typeface="ＭＳ Ｐゴシック" charset="-128"/>
      </a:defRPr>
    </a:lvl1pPr>
    <a:lvl2pPr marL="457200" algn="r" rtl="0" eaLnBrk="0" fontAlgn="base" hangingPunct="0">
      <a:spcBef>
        <a:spcPct val="0"/>
      </a:spcBef>
      <a:spcAft>
        <a:spcPct val="0"/>
      </a:spcAft>
      <a:defRPr sz="1200" kern="1200">
        <a:solidFill>
          <a:schemeClr val="bg1"/>
        </a:solidFill>
        <a:latin typeface="Arial" charset="0"/>
        <a:ea typeface="ＭＳ Ｐゴシック" charset="-128"/>
        <a:cs typeface="ＭＳ Ｐゴシック" charset="-128"/>
      </a:defRPr>
    </a:lvl2pPr>
    <a:lvl3pPr marL="914400" algn="r" rtl="0" eaLnBrk="0" fontAlgn="base" hangingPunct="0">
      <a:spcBef>
        <a:spcPct val="0"/>
      </a:spcBef>
      <a:spcAft>
        <a:spcPct val="0"/>
      </a:spcAft>
      <a:defRPr sz="1200" kern="1200">
        <a:solidFill>
          <a:schemeClr val="bg1"/>
        </a:solidFill>
        <a:latin typeface="Arial" charset="0"/>
        <a:ea typeface="ＭＳ Ｐゴシック" charset="-128"/>
        <a:cs typeface="ＭＳ Ｐゴシック" charset="-128"/>
      </a:defRPr>
    </a:lvl3pPr>
    <a:lvl4pPr marL="1371600" algn="r" rtl="0" eaLnBrk="0" fontAlgn="base" hangingPunct="0">
      <a:spcBef>
        <a:spcPct val="0"/>
      </a:spcBef>
      <a:spcAft>
        <a:spcPct val="0"/>
      </a:spcAft>
      <a:defRPr sz="1200" kern="1200">
        <a:solidFill>
          <a:schemeClr val="bg1"/>
        </a:solidFill>
        <a:latin typeface="Arial" charset="0"/>
        <a:ea typeface="ＭＳ Ｐゴシック" charset="-128"/>
        <a:cs typeface="ＭＳ Ｐゴシック" charset="-128"/>
      </a:defRPr>
    </a:lvl4pPr>
    <a:lvl5pPr marL="1828800" algn="r" rtl="0" eaLnBrk="0" fontAlgn="base" hangingPunct="0">
      <a:spcBef>
        <a:spcPct val="0"/>
      </a:spcBef>
      <a:spcAft>
        <a:spcPct val="0"/>
      </a:spcAft>
      <a:defRPr sz="1200" kern="1200">
        <a:solidFill>
          <a:schemeClr val="bg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1200" kern="1200">
        <a:solidFill>
          <a:schemeClr val="bg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1200" kern="1200">
        <a:solidFill>
          <a:schemeClr val="bg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1200" kern="1200">
        <a:solidFill>
          <a:schemeClr val="bg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1200" kern="1200">
        <a:solidFill>
          <a:schemeClr val="bg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1488">
          <p15:clr>
            <a:srgbClr val="A4A3A4"/>
          </p15:clr>
        </p15:guide>
        <p15:guide id="2" pos="2880">
          <p15:clr>
            <a:srgbClr val="A4A3A4"/>
          </p15:clr>
        </p15:guide>
        <p15:guide id="3" pos="432">
          <p15:clr>
            <a:srgbClr val="A4A3A4"/>
          </p15:clr>
        </p15:guide>
        <p15:guide id="4" pos="5280">
          <p15:clr>
            <a:srgbClr val="A4A3A4"/>
          </p15:clr>
        </p15:guide>
        <p15:guide id="5" pos="720">
          <p15:clr>
            <a:srgbClr val="A4A3A4"/>
          </p15:clr>
        </p15:guide>
        <p15:guide id="6" pos="9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49" userDrawn="1">
          <p15:clr>
            <a:srgbClr val="A4A3A4"/>
          </p15:clr>
        </p15:guide>
        <p15:guide id="2" pos="222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clrMode="gray" frameSlides="1"/>
  <p:clrMru>
    <a:srgbClr val="0066CC"/>
    <a:srgbClr val="D1D1D1"/>
    <a:srgbClr val="F4F4F4"/>
    <a:srgbClr val="F7092C"/>
    <a:srgbClr val="7BBE49"/>
    <a:srgbClr val="2A7E41"/>
    <a:srgbClr val="F2D362"/>
    <a:srgbClr val="2446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70" autoAdjust="0"/>
    <p:restoredTop sz="96405" autoAdjust="0"/>
  </p:normalViewPr>
  <p:slideViewPr>
    <p:cSldViewPr showGuides="1">
      <p:cViewPr varScale="1">
        <p:scale>
          <a:sx n="80" d="100"/>
          <a:sy n="80" d="100"/>
        </p:scale>
        <p:origin x="778" y="53"/>
      </p:cViewPr>
      <p:guideLst>
        <p:guide orient="horz" pos="1488"/>
        <p:guide pos="2880"/>
        <p:guide pos="432"/>
        <p:guide pos="5280"/>
        <p:guide pos="720"/>
        <p:guide pos="9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144" d="100"/>
          <a:sy n="144" d="100"/>
        </p:scale>
        <p:origin x="-3872" y="-96"/>
      </p:cViewPr>
      <p:guideLst>
        <p:guide orient="horz" pos="2949"/>
        <p:guide pos="222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66733" cy="46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6" tIns="46968" rIns="93936" bIns="46968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17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08705" y="0"/>
            <a:ext cx="3066733" cy="46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6" tIns="46968" rIns="93936" bIns="46968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17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93296"/>
            <a:ext cx="3066733" cy="46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6" tIns="46968" rIns="93936" bIns="46968" numCol="1" anchor="b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17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08705" y="8893296"/>
            <a:ext cx="3066733" cy="46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6" tIns="46968" rIns="93936" bIns="46968" numCol="1" anchor="b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DEA8CCA5-0865-E648-80F1-6D199FD558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747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66733" cy="46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936" tIns="46968" rIns="93936" bIns="46968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10342" y="0"/>
            <a:ext cx="3066733" cy="46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936" tIns="46968" rIns="93936" bIns="46968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6975" y="701675"/>
            <a:ext cx="4683125" cy="3511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3610" y="4447461"/>
            <a:ext cx="5189855" cy="4213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936" tIns="46968" rIns="93936" bIns="469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94921"/>
            <a:ext cx="3066733" cy="46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936" tIns="46968" rIns="93936" bIns="46968" numCol="1" anchor="b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0342" y="8894921"/>
            <a:ext cx="3066733" cy="46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936" tIns="46968" rIns="93936" bIns="46968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756FA5F3-902D-2A46-A9CC-2BC5350313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4206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Low Food Security:</a:t>
            </a:r>
          </a:p>
          <a:p>
            <a:r>
              <a:rPr lang="en-US" dirty="0" smtClean="0"/>
              <a:t>I got food from [the pantry] once and I just, I remember leaving and thinking to myself, “Damn, this is meant for somebody who actually needs it.” In my head, I was like, “I don’t actually need it.” So, I tried to never go again, because to my understanding I was like, “Well, I can afford food. I can’t afford great food, but I can afford food.” Umm…It was tough.</a:t>
            </a:r>
          </a:p>
          <a:p>
            <a:r>
              <a:rPr lang="en-US" dirty="0" smtClean="0"/>
              <a:t>Very Low Food Insecurity:</a:t>
            </a:r>
          </a:p>
          <a:p>
            <a:r>
              <a:rPr lang="en-US" dirty="0" smtClean="0"/>
              <a:t>It’s been difficult. Well, </a:t>
            </a:r>
            <a:r>
              <a:rPr lang="en-US" dirty="0" err="1" smtClean="0"/>
              <a:t>‘cause</a:t>
            </a:r>
            <a:r>
              <a:rPr lang="en-US" dirty="0" smtClean="0"/>
              <a:t> in the beginning when I first got here I didn’t really have a lot of money and I didn’t have any grants. So basically what I used to eat 3 days out of the week was like Minute Maid and chips and that’d be it…I had maybe a dollar and then I had to make it like, stretch out of like, 2 days and then 3rd day…I wouldn’t eat anything cause I didn’t have any money.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6FA5F3-902D-2A46-A9CC-2BC53503133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341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Low Food Security:</a:t>
            </a:r>
          </a:p>
          <a:p>
            <a:r>
              <a:rPr lang="en-US" dirty="0" smtClean="0"/>
              <a:t>I got food from [the pantry] once and I just, I remember leaving and thinking to myself, “Damn, this is meant for somebody who actually needs it.” In my head, I was like, “I don’t actually need it.” So, I tried to never go again, because to my understanding I was like, “Well, I can afford food. I can’t afford great food, but I can afford food.” Umm…It was tough.</a:t>
            </a:r>
          </a:p>
          <a:p>
            <a:r>
              <a:rPr lang="en-US" dirty="0" smtClean="0"/>
              <a:t>Very Low Food Insecurity:</a:t>
            </a:r>
          </a:p>
          <a:p>
            <a:r>
              <a:rPr lang="en-US" dirty="0" smtClean="0"/>
              <a:t>It’s been difficult. Well, </a:t>
            </a:r>
            <a:r>
              <a:rPr lang="en-US" dirty="0" err="1" smtClean="0"/>
              <a:t>‘cause</a:t>
            </a:r>
            <a:r>
              <a:rPr lang="en-US" dirty="0" smtClean="0"/>
              <a:t> in the beginning when I first got here I didn’t really have a lot of money and I didn’t have any grants. So basically what I used to eat 3 days out of the week was like Minute Maid and chips and that’d be it…I had maybe a dollar and then I had to make it like, stretch out of like, 2 days and then 3rd day…I wouldn’t eat anything cause I didn’t have any money.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6FA5F3-902D-2A46-A9CC-2BC53503133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29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Low Food Security:</a:t>
            </a:r>
          </a:p>
          <a:p>
            <a:r>
              <a:rPr lang="en-US" dirty="0" smtClean="0"/>
              <a:t>I got food from [the pantry] once and I just, I remember leaving and thinking to myself, “Damn, this is meant for somebody who actually needs it.” In my head, I was like, “I don’t actually need it.” So, I tried to never go again, because to my understanding I was like, “Well, I can afford food. I can’t afford great food, but I can afford food.” Umm…It was tough.</a:t>
            </a:r>
          </a:p>
          <a:p>
            <a:r>
              <a:rPr lang="en-US" dirty="0" smtClean="0"/>
              <a:t>Very Low Food Insecurity:</a:t>
            </a:r>
          </a:p>
          <a:p>
            <a:r>
              <a:rPr lang="en-US" dirty="0" smtClean="0"/>
              <a:t>It’s been difficult. Well, </a:t>
            </a:r>
            <a:r>
              <a:rPr lang="en-US" dirty="0" err="1" smtClean="0"/>
              <a:t>‘cause</a:t>
            </a:r>
            <a:r>
              <a:rPr lang="en-US" dirty="0" smtClean="0"/>
              <a:t> in the beginning when I first got here I didn’t really have a lot of money and I didn’t have any grants. So basically what I used to eat 3 days out of the week was like Minute Maid and chips and that’d be it…I had maybe a dollar and then I had to make it like, stretch out of like, 2 days and then 3rd day…I wouldn’t eat anything cause I didn’t have any money.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6FA5F3-902D-2A46-A9CC-2BC53503133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244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048000"/>
            <a:ext cx="7772400" cy="1362075"/>
          </a:xfrm>
        </p:spPr>
        <p:txBody>
          <a:bodyPr anchor="t"/>
          <a:lstStyle>
            <a:lvl1pPr algn="l">
              <a:defRPr sz="4000" b="1" cap="all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5478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3570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52400"/>
            <a:ext cx="1943100" cy="36242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76900" cy="36242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2313" y="3048000"/>
            <a:ext cx="7772400" cy="1362075"/>
          </a:xfrm>
        </p:spPr>
        <p:txBody>
          <a:bodyPr anchor="t"/>
          <a:lstStyle>
            <a:lvl1pPr algn="l">
              <a:defRPr sz="4000" b="1" cap="all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722313" y="15478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6_867-Generic_PowerPoint_Layout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484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50292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685800" y="1676400"/>
            <a:ext cx="5029200" cy="4191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idx="11"/>
          </p:nvPr>
        </p:nvSpPr>
        <p:spPr>
          <a:xfrm rot="21345362">
            <a:off x="6281435" y="2226971"/>
            <a:ext cx="2587752" cy="173736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21" name="Picture Placeholder 2"/>
          <p:cNvSpPr>
            <a:spLocks noGrp="1"/>
          </p:cNvSpPr>
          <p:nvPr>
            <p:ph type="pic" idx="12"/>
          </p:nvPr>
        </p:nvSpPr>
        <p:spPr>
          <a:xfrm rot="297885">
            <a:off x="6229621" y="4223517"/>
            <a:ext cx="2587752" cy="173736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19" name="Picture Placeholder 2"/>
          <p:cNvSpPr>
            <a:spLocks noGrp="1"/>
          </p:cNvSpPr>
          <p:nvPr>
            <p:ph type="pic" idx="1"/>
          </p:nvPr>
        </p:nvSpPr>
        <p:spPr>
          <a:xfrm rot="207395">
            <a:off x="6146021" y="381230"/>
            <a:ext cx="2587752" cy="173736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6_867-Generic_PowerPoint_Layout2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484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50292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685800" y="1676400"/>
            <a:ext cx="5029200" cy="41910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idx="11"/>
          </p:nvPr>
        </p:nvSpPr>
        <p:spPr>
          <a:xfrm rot="21345362">
            <a:off x="6281434" y="2226970"/>
            <a:ext cx="2587752" cy="173736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21" name="Picture Placeholder 2"/>
          <p:cNvSpPr>
            <a:spLocks noGrp="1"/>
          </p:cNvSpPr>
          <p:nvPr>
            <p:ph type="pic" idx="12"/>
          </p:nvPr>
        </p:nvSpPr>
        <p:spPr>
          <a:xfrm rot="297885">
            <a:off x="6229620" y="4223516"/>
            <a:ext cx="2587752" cy="173736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19" name="Picture Placeholder 2"/>
          <p:cNvSpPr>
            <a:spLocks noGrp="1"/>
          </p:cNvSpPr>
          <p:nvPr>
            <p:ph type="pic" idx="1"/>
          </p:nvPr>
        </p:nvSpPr>
        <p:spPr>
          <a:xfrm rot="207395">
            <a:off x="6146019" y="381231"/>
            <a:ext cx="2587752" cy="173736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10000" cy="21002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810000" cy="21002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772400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 descr="16_867-Generic_PowerPoint_BLUEfooter.png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15037"/>
            <a:ext cx="9144000" cy="84296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59" r:id="rId2"/>
    <p:sldLayoutId id="2147483761" r:id="rId3"/>
    <p:sldLayoutId id="2147483770" r:id="rId4"/>
    <p:sldLayoutId id="2147483772" r:id="rId5"/>
    <p:sldLayoutId id="2147483760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lnSpc>
          <a:spcPct val="140000"/>
        </a:lnSpc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ebdings" charset="2"/>
        <a:buChar char="&lt;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fif"/><Relationship Id="rId2" Type="http://schemas.openxmlformats.org/officeDocument/2006/relationships/image" Target="../media/image19.jf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f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886200"/>
            <a:ext cx="7772400" cy="1719263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000" dirty="0"/>
              <a:t>Supporting Student </a:t>
            </a:r>
            <a:r>
              <a:rPr lang="en-US" sz="4000" dirty="0" smtClean="0"/>
              <a:t>Success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4000" dirty="0" smtClean="0"/>
              <a:t>through </a:t>
            </a:r>
            <a:r>
              <a:rPr lang="en-US" sz="4000" dirty="0"/>
              <a:t>the Basic Needs Initiative</a:t>
            </a:r>
          </a:p>
        </p:txBody>
      </p:sp>
      <p:pic>
        <p:nvPicPr>
          <p:cNvPr id="1028" name="Picture 4" descr="Basic Needs Initiative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275" y="457200"/>
            <a:ext cx="3067050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23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 smtClean="0"/>
              <a:t>Obershaw</a:t>
            </a:r>
            <a:r>
              <a:rPr lang="en-US" sz="2800" dirty="0" smtClean="0"/>
              <a:t> DEN Demographics</a:t>
            </a:r>
            <a:br>
              <a:rPr lang="en-US" sz="2800" dirty="0" smtClean="0"/>
            </a:br>
            <a:r>
              <a:rPr lang="en-US" sz="2800" dirty="0" smtClean="0"/>
              <a:t>by Basis of Admission</a:t>
            </a:r>
            <a:endParaRPr lang="en-US" sz="28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3063637"/>
              </p:ext>
            </p:extLst>
          </p:nvPr>
        </p:nvGraphicFramePr>
        <p:xfrm>
          <a:off x="990600" y="1600200"/>
          <a:ext cx="7391401" cy="38099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319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110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755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220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0440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2497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44127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01776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Category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06" marR="2720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First-Time Freshmen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06" marR="2720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Transfers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06" marR="27206" marT="0" marB="0" anchor="ctr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PB/Grad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06" marR="2720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065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First Gen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06" marR="2720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80%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06" marR="2720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70%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06" marR="27206" marT="0" marB="0" anchor="ctr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69%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06" marR="2720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458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Pell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06" marR="2720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72%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06" marR="2720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64%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06" marR="27206" marT="0" marB="0" anchor="ctr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6%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06" marR="2720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1065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URM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06" marR="2720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76%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06" marR="2720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62%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06" marR="27206" marT="0" marB="0" anchor="ctr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66%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06" marR="2720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3812">
                <a:tc gridSpan="7">
                  <a:txBody>
                    <a:bodyPr/>
                    <a:lstStyle/>
                    <a:p>
                      <a:pPr marL="0" marR="8509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Note: Unique student usage of </a:t>
                      </a:r>
                      <a:r>
                        <a:rPr lang="en-US" sz="1600" dirty="0" smtClean="0">
                          <a:effectLst/>
                        </a:rPr>
                        <a:t>The </a:t>
                      </a:r>
                      <a:r>
                        <a:rPr lang="en-US" sz="1600" dirty="0">
                          <a:effectLst/>
                        </a:rPr>
                        <a:t>DEN from January 2015-April 2018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06" marR="2720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3812">
                <a:tc gridSpan="5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Excludes 8 transitory students and 5 </a:t>
                      </a:r>
                      <a:r>
                        <a:rPr lang="en-US" sz="1600" dirty="0" smtClean="0">
                          <a:effectLst/>
                        </a:rPr>
                        <a:t>CEL students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06" marR="2720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8715">
                <a:tc gridSpan="4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CSUSB Office of Institutional Research, 4/2018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206" marR="2720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955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5029200" cy="914400"/>
          </a:xfrm>
        </p:spPr>
        <p:txBody>
          <a:bodyPr/>
          <a:lstStyle/>
          <a:p>
            <a:r>
              <a:rPr lang="en-US" dirty="0" smtClean="0"/>
              <a:t>Emergency Housing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85800" y="1219200"/>
            <a:ext cx="5029200" cy="4648200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Students can stay in campus housing for up to 14 days at no cost; discounted rate for remainder of </a:t>
            </a:r>
            <a:r>
              <a:rPr lang="en-US" sz="1800" dirty="0" smtClean="0"/>
              <a:t>quarter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en-US" sz="1800" dirty="0"/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Linens, hygiene packs, 10 pre-packaged food packs and two on-campus hot meal vouchers </a:t>
            </a:r>
            <a:r>
              <a:rPr lang="en-US" sz="1800" dirty="0" smtClean="0"/>
              <a:t>provided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en-US" sz="1800" dirty="0"/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Housing staff and the CARE Case Management Specialist meet with </a:t>
            </a:r>
            <a:r>
              <a:rPr lang="en-US" sz="1800" dirty="0" smtClean="0"/>
              <a:t>students to develop longer-term housing plan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en-US" sz="1800" dirty="0"/>
          </a:p>
          <a:p>
            <a:pPr>
              <a:lnSpc>
                <a:spcPct val="100000"/>
              </a:lnSpc>
            </a:pPr>
            <a:r>
              <a:rPr lang="en-US" sz="1800" dirty="0"/>
              <a:t>In </a:t>
            </a:r>
            <a:r>
              <a:rPr lang="en-US" sz="1800" dirty="0" smtClean="0"/>
              <a:t>spring </a:t>
            </a:r>
            <a:r>
              <a:rPr lang="en-US" sz="1800" dirty="0"/>
              <a:t>2017, </a:t>
            </a:r>
            <a:r>
              <a:rPr lang="en-US" sz="1800" dirty="0" smtClean="0"/>
              <a:t>2 students stayed for 7 days; </a:t>
            </a:r>
            <a:r>
              <a:rPr lang="en-US" sz="1800" dirty="0"/>
              <a:t>F</a:t>
            </a:r>
            <a:r>
              <a:rPr lang="en-US" sz="1800" dirty="0" smtClean="0"/>
              <a:t>all 2017*, 2 students for 81 days; Winter 2018, 7 students for 107 days</a:t>
            </a:r>
            <a:endParaRPr lang="en-US" sz="18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1800" dirty="0" smtClean="0"/>
              <a:t>* Students paid discounted rate for &gt; 14 days</a:t>
            </a:r>
            <a:endParaRPr lang="en-US" sz="1800" dirty="0"/>
          </a:p>
        </p:txBody>
      </p:sp>
      <p:pic>
        <p:nvPicPr>
          <p:cNvPr id="8" name="Picture Placeholder 7" descr="BB0U3352-RETV2.png"/>
          <p:cNvPicPr>
            <a:picLocks noGrp="1" noChangeAspect="1"/>
          </p:cNvPicPr>
          <p:nvPr>
            <p:ph type="pic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" b="75"/>
          <a:stretch>
            <a:fillRect/>
          </a:stretch>
        </p:blipFill>
        <p:spPr/>
      </p:pic>
      <p:pic>
        <p:nvPicPr>
          <p:cNvPr id="9" name="Picture Placeholder 8" descr="Turner_A14I0090.png"/>
          <p:cNvPicPr>
            <a:picLocks noGrp="1" noChangeAspect="1"/>
          </p:cNvPicPr>
          <p:nvPr>
            <p:ph type="pic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" b="29"/>
          <a:stretch>
            <a:fillRect/>
          </a:stretch>
        </p:blipFill>
        <p:spPr/>
      </p:pic>
      <p:pic>
        <p:nvPicPr>
          <p:cNvPr id="10" name="Picture Placeholder 9" descr="0H1A2097.jpg"/>
          <p:cNvPicPr>
            <a:picLocks noGrp="1" noChangeAspect="1"/>
          </p:cNvPicPr>
          <p:nvPr>
            <p:ph type="pic"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" r="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6351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Expanding Food Resources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33401" y="1524000"/>
            <a:ext cx="5416468" cy="4356396"/>
          </a:xfrm>
        </p:spPr>
        <p:txBody>
          <a:bodyPr/>
          <a:lstStyle/>
          <a:p>
            <a:r>
              <a:rPr lang="en-US" dirty="0" smtClean="0"/>
              <a:t>CalFresh – College students may qualify for an average of $150/month to purchase food</a:t>
            </a:r>
          </a:p>
          <a:p>
            <a:r>
              <a:rPr lang="en-US" dirty="0" smtClean="0"/>
              <a:t>CSUSB “Healthy Eating” Program teaches students to prepare low cost, nutritious meals</a:t>
            </a:r>
          </a:p>
          <a:p>
            <a:r>
              <a:rPr lang="en-US" dirty="0" smtClean="0"/>
              <a:t>Coyote Produce Stand brings fruit and vegetables to campus</a:t>
            </a: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1" b="14441"/>
          <a:stretch>
            <a:fillRect/>
          </a:stretch>
        </p:blipFill>
        <p:spPr/>
      </p:pic>
      <p:pic>
        <p:nvPicPr>
          <p:cNvPr id="9" name="Picture Placeholder 8"/>
          <p:cNvPicPr>
            <a:picLocks noGrp="1" noChangeAspect="1"/>
          </p:cNvPicPr>
          <p:nvPr>
            <p:ph type="pic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885">
            <a:off x="6654817" y="4223517"/>
            <a:ext cx="1737360" cy="1737360"/>
          </a:xfrm>
        </p:spPr>
      </p:pic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" r="4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212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5029200" cy="1066800"/>
          </a:xfrm>
        </p:spPr>
        <p:txBody>
          <a:bodyPr/>
          <a:lstStyle/>
          <a:p>
            <a:r>
              <a:rPr lang="en-US" dirty="0" smtClean="0"/>
              <a:t>Projects in Progress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85800" y="1282618"/>
            <a:ext cx="5029200" cy="4953000"/>
          </a:xfrm>
        </p:spPr>
        <p:txBody>
          <a:bodyPr/>
          <a:lstStyle/>
          <a:p>
            <a:r>
              <a:rPr lang="en-US" dirty="0" smtClean="0"/>
              <a:t>“One stop” website of basic needs resources</a:t>
            </a:r>
          </a:p>
          <a:p>
            <a:r>
              <a:rPr lang="en-US" dirty="0" smtClean="0"/>
              <a:t>Van purchase for transporting donated food and hygiene items</a:t>
            </a:r>
          </a:p>
          <a:p>
            <a:r>
              <a:rPr lang="en-US" dirty="0" smtClean="0"/>
              <a:t>Salvation Army collaboration to address housing insecurity</a:t>
            </a:r>
          </a:p>
          <a:p>
            <a:r>
              <a:rPr lang="en-US" dirty="0" smtClean="0"/>
              <a:t>On campus EBT so students may use CalFresh benefit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2" r="8282"/>
          <a:stretch>
            <a:fillRect/>
          </a:stretch>
        </p:blipFill>
        <p:spPr>
          <a:xfrm rot="21345362">
            <a:off x="6157559" y="2933884"/>
            <a:ext cx="2458329" cy="1650468"/>
          </a:xfrm>
        </p:spPr>
      </p:pic>
      <p:pic>
        <p:nvPicPr>
          <p:cNvPr id="9" name="Picture Placeholder 8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67" b="-2482"/>
          <a:stretch/>
        </p:blipFill>
        <p:spPr>
          <a:xfrm rot="207395">
            <a:off x="6217323" y="947502"/>
            <a:ext cx="2451554" cy="1721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482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5105400"/>
            <a:ext cx="5486400" cy="566738"/>
          </a:xfrm>
        </p:spPr>
        <p:txBody>
          <a:bodyPr/>
          <a:lstStyle/>
          <a:p>
            <a:pPr algn="ctr"/>
            <a:r>
              <a:rPr lang="en-US" sz="3200" dirty="0" smtClean="0"/>
              <a:t>Questions?</a:t>
            </a:r>
            <a:endParaRPr lang="en-US" sz="32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9" b="9549"/>
          <a:stretch>
            <a:fillRect/>
          </a:stretch>
        </p:blipFill>
        <p:spPr>
          <a:xfrm>
            <a:off x="1600200" y="120130"/>
            <a:ext cx="6201833" cy="4651375"/>
          </a:xfrm>
        </p:spPr>
      </p:pic>
    </p:spTree>
    <p:extLst>
      <p:ext uri="{BB962C8B-B14F-4D97-AF65-F5344CB8AC3E}">
        <p14:creationId xmlns:p14="http://schemas.microsoft.com/office/powerpoint/2010/main" val="395199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Defining </a:t>
            </a:r>
            <a:r>
              <a:rPr lang="en-US" dirty="0">
                <a:solidFill>
                  <a:schemeClr val="tx2"/>
                </a:solidFill>
              </a:rPr>
              <a:t>Food </a:t>
            </a:r>
            <a:r>
              <a:rPr lang="en-US" dirty="0" smtClean="0">
                <a:solidFill>
                  <a:schemeClr val="tx2"/>
                </a:solidFill>
              </a:rPr>
              <a:t>Insecurity</a:t>
            </a:r>
            <a:r>
              <a:rPr lang="en-US" dirty="0">
                <a:solidFill>
                  <a:schemeClr val="tx2"/>
                </a:solidFill>
              </a:rPr>
              <a:t/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sz="1100" b="0" i="1" dirty="0" smtClean="0"/>
              <a:t>The USDA ERS Ranges of Food Security</a:t>
            </a:r>
            <a:endParaRPr lang="en-US" sz="1100" b="0" i="1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2100263"/>
          </a:xfrm>
        </p:spPr>
        <p:txBody>
          <a:bodyPr/>
          <a:lstStyle/>
          <a:p>
            <a:r>
              <a:rPr lang="en-US" dirty="0" smtClean="0"/>
              <a:t>Low </a:t>
            </a:r>
            <a:r>
              <a:rPr lang="en-US" dirty="0"/>
              <a:t>food security: reports of reduced quality, variety, or desirability of diet. Little or no </a:t>
            </a:r>
            <a:r>
              <a:rPr lang="en-US" dirty="0" smtClean="0"/>
              <a:t>indication </a:t>
            </a:r>
            <a:r>
              <a:rPr lang="en-US" dirty="0"/>
              <a:t>of reduced food intake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Very </a:t>
            </a:r>
            <a:r>
              <a:rPr lang="en-US" dirty="0"/>
              <a:t>low food security: Reports of multiple indications of disrupted eating patterns and reduced food intake.</a:t>
            </a:r>
          </a:p>
        </p:txBody>
      </p:sp>
    </p:spTree>
    <p:extLst>
      <p:ext uri="{BB962C8B-B14F-4D97-AF65-F5344CB8AC3E}">
        <p14:creationId xmlns:p14="http://schemas.microsoft.com/office/powerpoint/2010/main" val="1264234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Defining Homelessness and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Housing Insecurity</a:t>
            </a:r>
            <a:r>
              <a:rPr lang="en-US" dirty="0"/>
              <a:t/>
            </a:r>
            <a:br>
              <a:rPr lang="en-US" dirty="0"/>
            </a:br>
            <a:r>
              <a:rPr lang="en-US" sz="1100" b="0" i="1" dirty="0"/>
              <a:t>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2100263"/>
          </a:xfrm>
        </p:spPr>
        <p:txBody>
          <a:bodyPr/>
          <a:lstStyle/>
          <a:p>
            <a:r>
              <a:rPr lang="en-US" sz="2000" dirty="0"/>
              <a:t>HUD defines homelessness as </a:t>
            </a:r>
            <a:r>
              <a:rPr lang="en-US" sz="2000" u="sng" dirty="0"/>
              <a:t>sheltered</a:t>
            </a:r>
            <a:r>
              <a:rPr lang="en-US" sz="2000" dirty="0"/>
              <a:t> (in a HUD funded emergency shelter, transitional housing, and supportive housing) and </a:t>
            </a:r>
            <a:r>
              <a:rPr lang="en-US" sz="2000" u="sng" dirty="0"/>
              <a:t>unsheltered</a:t>
            </a:r>
            <a:r>
              <a:rPr lang="en-US" sz="2000" dirty="0"/>
              <a:t> (on the streets, in abandoned buildings, </a:t>
            </a:r>
            <a:r>
              <a:rPr lang="en-US" sz="2000" dirty="0" smtClean="0"/>
              <a:t>cars, or </a:t>
            </a:r>
            <a:r>
              <a:rPr lang="en-US" sz="2000" dirty="0"/>
              <a:t>other places not meant for human habitation</a:t>
            </a:r>
            <a:r>
              <a:rPr lang="en-US" sz="2000" dirty="0" smtClean="0"/>
              <a:t>)</a:t>
            </a:r>
          </a:p>
          <a:p>
            <a:endParaRPr lang="en-US" sz="2000" dirty="0"/>
          </a:p>
          <a:p>
            <a:r>
              <a:rPr lang="en-US" sz="2000" dirty="0" smtClean="0"/>
              <a:t>U.S</a:t>
            </a:r>
            <a:r>
              <a:rPr lang="en-US" sz="2000" dirty="0"/>
              <a:t>. Department of Health and Human </a:t>
            </a:r>
            <a:r>
              <a:rPr lang="en-US" sz="2000" dirty="0" smtClean="0"/>
              <a:t>Services defines housing insecurity as </a:t>
            </a:r>
            <a:r>
              <a:rPr lang="en-US" sz="2000" dirty="0"/>
              <a:t>l</a:t>
            </a:r>
            <a:r>
              <a:rPr lang="en-US" sz="2000" dirty="0" smtClean="0"/>
              <a:t>imited </a:t>
            </a:r>
            <a:r>
              <a:rPr lang="en-US" sz="2000" dirty="0"/>
              <a:t>or uncertain availability of stable, safe, adequate, and affordable </a:t>
            </a:r>
            <a:r>
              <a:rPr lang="en-US" sz="2000" dirty="0" smtClean="0"/>
              <a:t>housing (examples: couch surfing, temporary arrangements, dorm crashing)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5570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85800" y="304800"/>
            <a:ext cx="4343400" cy="1600200"/>
          </a:xfrm>
        </p:spPr>
        <p:txBody>
          <a:bodyPr/>
          <a:lstStyle/>
          <a:p>
            <a:r>
              <a:rPr lang="en-US" sz="2400" dirty="0" smtClean="0"/>
              <a:t>Survey of Basic Needs for Community College Students (March, 2017)</a:t>
            </a:r>
            <a:endParaRPr lang="en-US" sz="240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577383" y="1952171"/>
            <a:ext cx="5029200" cy="3686628"/>
          </a:xfrm>
        </p:spPr>
        <p:txBody>
          <a:bodyPr/>
          <a:lstStyle/>
          <a:p>
            <a:pPr marL="0" indent="0">
              <a:buNone/>
            </a:pPr>
            <a:endParaRPr lang="en-US" sz="800" dirty="0"/>
          </a:p>
          <a:p>
            <a:pPr lvl="1"/>
            <a:r>
              <a:rPr lang="en-US" sz="3200" dirty="0" smtClean="0"/>
              <a:t>67% </a:t>
            </a:r>
            <a:r>
              <a:rPr lang="en-US" sz="2400" dirty="0" smtClean="0"/>
              <a:t>are </a:t>
            </a:r>
            <a:r>
              <a:rPr lang="en-US" sz="2400" dirty="0"/>
              <a:t>food </a:t>
            </a:r>
            <a:r>
              <a:rPr lang="en-US" sz="2400" dirty="0" smtClean="0"/>
              <a:t>insecure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3200" dirty="0" smtClean="0"/>
              <a:t>14% </a:t>
            </a:r>
            <a:r>
              <a:rPr lang="en-US" sz="2400" dirty="0" smtClean="0"/>
              <a:t>are homeless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3200" dirty="0"/>
              <a:t>51% </a:t>
            </a:r>
            <a:r>
              <a:rPr lang="en-US" sz="2400" dirty="0"/>
              <a:t>are housing insecure </a:t>
            </a:r>
          </a:p>
          <a:p>
            <a:pPr lvl="1"/>
            <a:endParaRPr lang="en-US" sz="2400" dirty="0" smtClean="0"/>
          </a:p>
          <a:p>
            <a:pPr marL="0" indent="0">
              <a:buNone/>
            </a:pPr>
            <a:endParaRPr lang="en-US" sz="1600" dirty="0" smtClean="0"/>
          </a:p>
        </p:txBody>
      </p:sp>
      <p:pic>
        <p:nvPicPr>
          <p:cNvPr id="19" name="Picture Placeholder 18"/>
          <p:cNvPicPr>
            <a:picLocks noGrp="1" noChangeAspect="1"/>
          </p:cNvPicPr>
          <p:nvPr>
            <p:ph type="pic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7" r="1793"/>
          <a:stretch/>
        </p:blipFill>
        <p:spPr>
          <a:xfrm rot="21345362">
            <a:off x="5303444" y="2385524"/>
            <a:ext cx="3640890" cy="1737360"/>
          </a:xfrm>
        </p:spPr>
      </p:pic>
      <p:pic>
        <p:nvPicPr>
          <p:cNvPr id="20" name="Picture Placeholder 19"/>
          <p:cNvPicPr>
            <a:picLocks noGrp="1" noChangeAspect="1"/>
          </p:cNvPicPr>
          <p:nvPr>
            <p:ph type="pic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573"/>
          <a:stretch/>
        </p:blipFill>
        <p:spPr>
          <a:xfrm rot="297885">
            <a:off x="5405928" y="4447811"/>
            <a:ext cx="3435919" cy="1737360"/>
          </a:xfrm>
        </p:spPr>
      </p:pic>
      <p:pic>
        <p:nvPicPr>
          <p:cNvPr id="18" name="Picture Placeholder 17"/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" r="3183"/>
          <a:stretch/>
        </p:blipFill>
        <p:spPr>
          <a:xfrm rot="207395">
            <a:off x="5445944" y="404387"/>
            <a:ext cx="3355887" cy="1737360"/>
          </a:xfrm>
        </p:spPr>
      </p:pic>
    </p:spTree>
    <p:extLst>
      <p:ext uri="{BB962C8B-B14F-4D97-AF65-F5344CB8AC3E}">
        <p14:creationId xmlns:p14="http://schemas.microsoft.com/office/powerpoint/2010/main" val="264158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CSU Study of Basic Needs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(January, 2018)</a:t>
            </a:r>
            <a:r>
              <a:rPr lang="en-US" dirty="0"/>
              <a:t/>
            </a:r>
            <a:br>
              <a:rPr lang="en-US" dirty="0"/>
            </a:br>
            <a:r>
              <a:rPr lang="en-US" sz="1100" b="0" i="1" dirty="0"/>
              <a:t>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85800" y="1828799"/>
            <a:ext cx="7772400" cy="1600201"/>
          </a:xfrm>
        </p:spPr>
        <p:txBody>
          <a:bodyPr/>
          <a:lstStyle/>
          <a:p>
            <a:r>
              <a:rPr lang="en-US" sz="4000" dirty="0" smtClean="0"/>
              <a:t>41.6% </a:t>
            </a:r>
            <a:r>
              <a:rPr lang="en-US" sz="2000" dirty="0" smtClean="0"/>
              <a:t>of </a:t>
            </a:r>
            <a:r>
              <a:rPr lang="en-US" sz="2000" dirty="0"/>
              <a:t>CSU students reported food </a:t>
            </a:r>
            <a:r>
              <a:rPr lang="en-US" sz="2000" dirty="0" smtClean="0"/>
              <a:t>insecurity; </a:t>
            </a:r>
            <a:r>
              <a:rPr lang="en-US" sz="2000" dirty="0"/>
              <a:t>20% experienced low food security and 21.6% very low food </a:t>
            </a:r>
            <a:r>
              <a:rPr lang="en-US" sz="2000" dirty="0" smtClean="0"/>
              <a:t>security.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Food </a:t>
            </a:r>
            <a:r>
              <a:rPr lang="en-US" sz="2000" dirty="0"/>
              <a:t>insecurity </a:t>
            </a:r>
            <a:r>
              <a:rPr lang="en-US" sz="2000" dirty="0" smtClean="0"/>
              <a:t>for U.S</a:t>
            </a:r>
            <a:r>
              <a:rPr lang="en-US" sz="2000" dirty="0"/>
              <a:t>. households </a:t>
            </a:r>
            <a:r>
              <a:rPr lang="en-US" sz="2000" dirty="0" smtClean="0"/>
              <a:t>was 12.3%</a:t>
            </a:r>
          </a:p>
          <a:p>
            <a:pPr marL="0" indent="0">
              <a:buNone/>
            </a:pPr>
            <a:r>
              <a:rPr lang="en-US" sz="2000" dirty="0"/>
              <a:t>	</a:t>
            </a:r>
          </a:p>
          <a:p>
            <a:r>
              <a:rPr lang="en-US" sz="4000" dirty="0"/>
              <a:t>10.9% </a:t>
            </a:r>
            <a:r>
              <a:rPr lang="en-US" sz="2000" dirty="0"/>
              <a:t>of CSU students reported experiencing homelessness one or more times in the last 12 months</a:t>
            </a:r>
          </a:p>
        </p:txBody>
      </p:sp>
    </p:spTree>
    <p:extLst>
      <p:ext uri="{BB962C8B-B14F-4D97-AF65-F5344CB8AC3E}">
        <p14:creationId xmlns:p14="http://schemas.microsoft.com/office/powerpoint/2010/main" val="222091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5029200" cy="1143000"/>
          </a:xfrm>
        </p:spPr>
        <p:txBody>
          <a:bodyPr/>
          <a:lstStyle/>
          <a:p>
            <a:r>
              <a:rPr lang="en-US" sz="2400" dirty="0" smtClean="0"/>
              <a:t>Food Insecurity by</a:t>
            </a:r>
            <a:br>
              <a:rPr lang="en-US" sz="2400" dirty="0" smtClean="0"/>
            </a:br>
            <a:r>
              <a:rPr lang="en-US" sz="2400" dirty="0" smtClean="0"/>
              <a:t>Demographic Groups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85800" y="1828800"/>
            <a:ext cx="5029200" cy="4038600"/>
          </a:xfrm>
        </p:spPr>
        <p:txBody>
          <a:bodyPr/>
          <a:lstStyle/>
          <a:p>
            <a:r>
              <a:rPr lang="en-US" sz="2000" dirty="0"/>
              <a:t>Students who identified as Black/African-American and first-generation to attend college experienced the highest rates of food insecurity (65.9%)  </a:t>
            </a:r>
            <a:r>
              <a:rPr lang="en-US" sz="2000" dirty="0" smtClean="0"/>
              <a:t>and homelessness </a:t>
            </a:r>
            <a:r>
              <a:rPr lang="en-US" sz="2000" dirty="0"/>
              <a:t>(18%).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72200" y="1828800"/>
            <a:ext cx="28194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chemeClr val="tx1"/>
                </a:solidFill>
              </a:rPr>
              <a:t>Other Food Insecurity rates:</a:t>
            </a:r>
          </a:p>
          <a:p>
            <a:pPr algn="l"/>
            <a:endParaRPr lang="en-US" sz="1600" dirty="0">
              <a:solidFill>
                <a:schemeClr val="tx1"/>
              </a:solidFill>
            </a:endParaRPr>
          </a:p>
          <a:p>
            <a:pPr algn="l"/>
            <a:r>
              <a:rPr lang="en-US" sz="1600" dirty="0" smtClean="0">
                <a:solidFill>
                  <a:schemeClr val="tx1"/>
                </a:solidFill>
              </a:rPr>
              <a:t>First gen students 49% </a:t>
            </a:r>
          </a:p>
          <a:p>
            <a:pPr algn="l"/>
            <a:endParaRPr lang="en-US" sz="1600" dirty="0">
              <a:solidFill>
                <a:schemeClr val="tx1"/>
              </a:solidFill>
            </a:endParaRPr>
          </a:p>
          <a:p>
            <a:pPr algn="l"/>
            <a:r>
              <a:rPr lang="en-US" sz="1600" dirty="0" smtClean="0">
                <a:solidFill>
                  <a:schemeClr val="tx1"/>
                </a:solidFill>
              </a:rPr>
              <a:t>Pell Grant recipients 51.4%</a:t>
            </a:r>
          </a:p>
          <a:p>
            <a:pPr algn="l"/>
            <a:endParaRPr lang="en-US" sz="1600" dirty="0">
              <a:solidFill>
                <a:schemeClr val="tx1"/>
              </a:solidFill>
            </a:endParaRPr>
          </a:p>
          <a:p>
            <a:pPr algn="l"/>
            <a:r>
              <a:rPr lang="en-US" sz="1600" dirty="0" smtClean="0">
                <a:solidFill>
                  <a:schemeClr val="tx1"/>
                </a:solidFill>
              </a:rPr>
              <a:t>Transfer </a:t>
            </a:r>
            <a:r>
              <a:rPr lang="en-US" sz="1600" dirty="0">
                <a:solidFill>
                  <a:schemeClr val="tx1"/>
                </a:solidFill>
              </a:rPr>
              <a:t>students </a:t>
            </a:r>
            <a:r>
              <a:rPr lang="en-US" sz="1600" dirty="0" smtClean="0">
                <a:solidFill>
                  <a:schemeClr val="tx1"/>
                </a:solidFill>
              </a:rPr>
              <a:t> 43.2%</a:t>
            </a:r>
          </a:p>
          <a:p>
            <a:pPr algn="l"/>
            <a:endParaRPr lang="en-US" sz="1600" dirty="0">
              <a:solidFill>
                <a:schemeClr val="tx1"/>
              </a:solidFill>
            </a:endParaRPr>
          </a:p>
          <a:p>
            <a:pPr algn="l"/>
            <a:r>
              <a:rPr lang="en-US" sz="1600" dirty="0">
                <a:solidFill>
                  <a:schemeClr val="tx1"/>
                </a:solidFill>
              </a:rPr>
              <a:t>F</a:t>
            </a:r>
            <a:r>
              <a:rPr lang="en-US" sz="1600" dirty="0" smtClean="0">
                <a:solidFill>
                  <a:schemeClr val="tx1"/>
                </a:solidFill>
              </a:rPr>
              <a:t>ormer </a:t>
            </a:r>
            <a:r>
              <a:rPr lang="en-US" sz="1600" dirty="0">
                <a:solidFill>
                  <a:schemeClr val="tx1"/>
                </a:solidFill>
              </a:rPr>
              <a:t>foster youth </a:t>
            </a:r>
            <a:r>
              <a:rPr lang="en-US" sz="1600" dirty="0" smtClean="0">
                <a:solidFill>
                  <a:schemeClr val="tx1"/>
                </a:solidFill>
              </a:rPr>
              <a:t>62.9% </a:t>
            </a:r>
          </a:p>
          <a:p>
            <a:pPr algn="l"/>
            <a:endParaRPr lang="en-US" sz="1600" dirty="0">
              <a:solidFill>
                <a:schemeClr val="tx1"/>
              </a:solidFill>
            </a:endParaRPr>
          </a:p>
          <a:p>
            <a:pPr algn="l"/>
            <a:r>
              <a:rPr lang="en-US" sz="1600" dirty="0" smtClean="0">
                <a:solidFill>
                  <a:schemeClr val="tx1"/>
                </a:solidFill>
              </a:rPr>
              <a:t>EOP students 57.8%</a:t>
            </a:r>
          </a:p>
          <a:p>
            <a:pPr algn="l"/>
            <a:endParaRPr lang="en-US" sz="1600" dirty="0">
              <a:solidFill>
                <a:schemeClr val="tx1"/>
              </a:solidFill>
            </a:endParaRPr>
          </a:p>
          <a:p>
            <a:pPr algn="l"/>
            <a:r>
              <a:rPr lang="en-US" sz="1600" dirty="0" smtClean="0">
                <a:solidFill>
                  <a:schemeClr val="tx1"/>
                </a:solidFill>
              </a:rPr>
              <a:t>ESL students 49.2%</a:t>
            </a:r>
          </a:p>
          <a:p>
            <a:pPr algn="l"/>
            <a:endParaRPr lang="en-US" sz="1600" dirty="0">
              <a:solidFill>
                <a:schemeClr val="tx1"/>
              </a:solidFill>
            </a:endParaRPr>
          </a:p>
          <a:p>
            <a:pPr algn="l"/>
            <a:r>
              <a:rPr lang="en-US" sz="1600" dirty="0" smtClean="0">
                <a:solidFill>
                  <a:schemeClr val="tx1"/>
                </a:solidFill>
              </a:rPr>
              <a:t>Dreamers 46.7%</a:t>
            </a:r>
            <a:endParaRPr lang="en-US" sz="1600" dirty="0">
              <a:solidFill>
                <a:schemeClr val="tx1"/>
              </a:solidFill>
            </a:endParaRPr>
          </a:p>
          <a:p>
            <a:pPr algn="l"/>
            <a:endParaRPr lang="en-US" sz="1600" dirty="0" smtClean="0">
              <a:solidFill>
                <a:schemeClr val="tx1"/>
              </a:solidFill>
            </a:endParaRPr>
          </a:p>
          <a:p>
            <a:pPr algn="l"/>
            <a:r>
              <a:rPr lang="en-US" sz="1600" dirty="0" smtClean="0">
                <a:solidFill>
                  <a:schemeClr val="tx1"/>
                </a:solidFill>
              </a:rPr>
              <a:t>DACA </a:t>
            </a:r>
            <a:r>
              <a:rPr lang="en-US" sz="1600" dirty="0">
                <a:solidFill>
                  <a:schemeClr val="tx1"/>
                </a:solidFill>
              </a:rPr>
              <a:t>students </a:t>
            </a:r>
            <a:r>
              <a:rPr lang="en-US" sz="1600" dirty="0" smtClean="0">
                <a:solidFill>
                  <a:schemeClr val="tx1"/>
                </a:solidFill>
              </a:rPr>
              <a:t>44.6%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46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0" dirty="0" smtClean="0">
                <a:solidFill>
                  <a:schemeClr val="tx2"/>
                </a:solidFill>
              </a:rPr>
              <a:t>How does food and/or housing insecurity impact students?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33400" y="1981200"/>
            <a:ext cx="3886200" cy="3810000"/>
          </a:xfrm>
        </p:spPr>
        <p:txBody>
          <a:bodyPr/>
          <a:lstStyle/>
          <a:p>
            <a:r>
              <a:rPr lang="en-US" sz="1800" dirty="0" smtClean="0"/>
              <a:t>Physical </a:t>
            </a:r>
            <a:r>
              <a:rPr lang="en-US" sz="1800" dirty="0"/>
              <a:t>and mental health consequences </a:t>
            </a:r>
            <a:r>
              <a:rPr lang="en-US" sz="1800" dirty="0" smtClean="0"/>
              <a:t>associated </a:t>
            </a:r>
            <a:r>
              <a:rPr lang="en-US" sz="1800" dirty="0"/>
              <a:t>with lower academic </a:t>
            </a:r>
            <a:r>
              <a:rPr lang="en-US" sz="1800" dirty="0" smtClean="0"/>
              <a:t>achievement</a:t>
            </a:r>
          </a:p>
          <a:p>
            <a:endParaRPr lang="en-US" sz="800" dirty="0" smtClean="0"/>
          </a:p>
          <a:p>
            <a:r>
              <a:rPr lang="en-US" sz="1800" dirty="0"/>
              <a:t>H</a:t>
            </a:r>
            <a:r>
              <a:rPr lang="en-US" sz="1800" dirty="0" smtClean="0"/>
              <a:t>igher </a:t>
            </a:r>
            <a:r>
              <a:rPr lang="en-US" sz="1800" dirty="0"/>
              <a:t>rates of “inactive days,” where poor physical or mental health kept them </a:t>
            </a:r>
            <a:r>
              <a:rPr lang="en-US" sz="1800" dirty="0" smtClean="0"/>
              <a:t>from </a:t>
            </a:r>
            <a:r>
              <a:rPr lang="en-US" sz="1800" dirty="0"/>
              <a:t>school, work, self-care, and recreational </a:t>
            </a:r>
            <a:r>
              <a:rPr lang="en-US" sz="1800" dirty="0" smtClean="0"/>
              <a:t>activities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4800600" y="1981200"/>
            <a:ext cx="3733800" cy="353943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 i="1" dirty="0" smtClean="0">
                <a:solidFill>
                  <a:schemeClr val="tx1"/>
                </a:solidFill>
              </a:rPr>
              <a:t>“I </a:t>
            </a:r>
            <a:r>
              <a:rPr lang="en-US" sz="1600" i="1" dirty="0">
                <a:solidFill>
                  <a:schemeClr val="tx1"/>
                </a:solidFill>
              </a:rPr>
              <a:t>would get bananas and I will cut it in half. I’d eat only half in the morning, and then I would wait five hours, then eat the other half, just so I have something in my stomach </a:t>
            </a:r>
            <a:r>
              <a:rPr lang="en-US" sz="1600" i="1" dirty="0" smtClean="0">
                <a:solidFill>
                  <a:schemeClr val="tx1"/>
                </a:solidFill>
              </a:rPr>
              <a:t>consistently…I would </a:t>
            </a:r>
            <a:r>
              <a:rPr lang="en-US" sz="1600" i="1" dirty="0">
                <a:solidFill>
                  <a:schemeClr val="tx1"/>
                </a:solidFill>
              </a:rPr>
              <a:t>struggle to concentrate for sure, because sometimes that’s all I could think about was where was my next meal going to come from. At the same time, I would always push myself to just keep going, just keep going, just keep going</a:t>
            </a:r>
            <a:r>
              <a:rPr lang="en-US" sz="1600" i="1" dirty="0" smtClean="0">
                <a:solidFill>
                  <a:schemeClr val="tx1"/>
                </a:solidFill>
              </a:rPr>
              <a:t>.”  </a:t>
            </a:r>
          </a:p>
          <a:p>
            <a:pPr algn="l"/>
            <a:endParaRPr lang="en-US" sz="1600" dirty="0">
              <a:solidFill>
                <a:schemeClr val="tx1"/>
              </a:solidFill>
            </a:endParaRPr>
          </a:p>
          <a:p>
            <a:pPr algn="l"/>
            <a:r>
              <a:rPr lang="en-US" sz="1600" dirty="0" smtClean="0">
                <a:solidFill>
                  <a:schemeClr val="tx1"/>
                </a:solidFill>
              </a:rPr>
              <a:t>Susan CSUDH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08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557" y="457200"/>
            <a:ext cx="4914901" cy="3276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70" y="3124200"/>
            <a:ext cx="4125774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73" y="152400"/>
            <a:ext cx="3826627" cy="28699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505200"/>
            <a:ext cx="3700014" cy="246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16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dirty="0"/>
              <a:t>DEN average monthly distribution: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200+ </a:t>
            </a:r>
            <a:r>
              <a:rPr lang="en-US" dirty="0"/>
              <a:t>individual lunch kits distributed at </a:t>
            </a:r>
            <a:r>
              <a:rPr lang="en-US" dirty="0" smtClean="0"/>
              <a:t>12 </a:t>
            </a:r>
            <a:r>
              <a:rPr lang="en-US" dirty="0"/>
              <a:t>campus </a:t>
            </a:r>
            <a:r>
              <a:rPr lang="en-US" dirty="0" smtClean="0"/>
              <a:t>locations and PDC</a:t>
            </a:r>
            <a:endParaRPr lang="en-US" dirty="0"/>
          </a:p>
          <a:p>
            <a:pPr>
              <a:spcBef>
                <a:spcPts val="0"/>
              </a:spcBef>
            </a:pPr>
            <a:r>
              <a:rPr lang="en-US" dirty="0" smtClean="0"/>
              <a:t>100+ </a:t>
            </a:r>
            <a:r>
              <a:rPr lang="en-US" dirty="0"/>
              <a:t>grocery bags of food 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50+ </a:t>
            </a:r>
            <a:r>
              <a:rPr lang="en-US" dirty="0"/>
              <a:t>hygiene </a:t>
            </a:r>
            <a:r>
              <a:rPr lang="en-US" dirty="0" smtClean="0"/>
              <a:t>kits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Grocery store gift cards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Hot meal vouchers</a:t>
            </a:r>
            <a:endParaRPr lang="en-US" dirty="0"/>
          </a:p>
        </p:txBody>
      </p:sp>
      <p:pic>
        <p:nvPicPr>
          <p:cNvPr id="8" name="Picture Placeholder 7" descr="DA0G8897-RET.png"/>
          <p:cNvPicPr>
            <a:picLocks noGrp="1" noChangeAspect="1"/>
          </p:cNvPicPr>
          <p:nvPr>
            <p:ph type="pic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" b="75"/>
          <a:stretch>
            <a:fillRect/>
          </a:stretch>
        </p:blipFill>
        <p:spPr>
          <a:ln>
            <a:solidFill>
              <a:srgbClr val="0066CC"/>
            </a:solidFill>
          </a:ln>
        </p:spPr>
      </p:pic>
      <p:pic>
        <p:nvPicPr>
          <p:cNvPr id="9" name="Picture Placeholder 8" descr="BB1U8657-RET.png"/>
          <p:cNvPicPr>
            <a:picLocks noGrp="1" noChangeAspect="1"/>
          </p:cNvPicPr>
          <p:nvPr>
            <p:ph type="pic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" b="29"/>
          <a:stretch>
            <a:fillRect/>
          </a:stretch>
        </p:blipFill>
        <p:spPr>
          <a:ln>
            <a:solidFill>
              <a:srgbClr val="0066CC"/>
            </a:solidFill>
          </a:ln>
        </p:spPr>
      </p:pic>
      <p:pic>
        <p:nvPicPr>
          <p:cNvPr id="7" name="Picture Placeholder 6" descr="BB0U5630-RET.png"/>
          <p:cNvPicPr>
            <a:picLocks noGrp="1" noChangeAspect="1"/>
          </p:cNvPicPr>
          <p:nvPr>
            <p:ph type="pic"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" b="29"/>
          <a:stretch>
            <a:fillRect/>
          </a:stretch>
        </p:blipFill>
        <p:spPr>
          <a:ln>
            <a:solidFill>
              <a:srgbClr val="0066CC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457200"/>
            <a:ext cx="3709598" cy="107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06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CSUSB">
      <a:dk1>
        <a:sysClr val="windowText" lastClr="000000"/>
      </a:dk1>
      <a:lt1>
        <a:sysClr val="window" lastClr="FFFFFF"/>
      </a:lt1>
      <a:dk2>
        <a:srgbClr val="00375F"/>
      </a:dk2>
      <a:lt2>
        <a:srgbClr val="EEECE1"/>
      </a:lt2>
      <a:accent1>
        <a:srgbClr val="0058B3"/>
      </a:accent1>
      <a:accent2>
        <a:srgbClr val="8C0E1E"/>
      </a:accent2>
      <a:accent3>
        <a:srgbClr val="61B035"/>
      </a:accent3>
      <a:accent4>
        <a:srgbClr val="E47C23"/>
      </a:accent4>
      <a:accent5>
        <a:srgbClr val="219ED0"/>
      </a:accent5>
      <a:accent6>
        <a:srgbClr val="006A2F"/>
      </a:accent6>
      <a:hlink>
        <a:srgbClr val="002B8A"/>
      </a:hlink>
      <a:folHlink>
        <a:srgbClr val="00247A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12739</TotalTime>
  <Words>1226</Words>
  <Application>Microsoft Office PowerPoint</Application>
  <PresentationFormat>On-screen Show (4:3)</PresentationFormat>
  <Paragraphs>114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ＭＳ Ｐゴシック</vt:lpstr>
      <vt:lpstr>Arial</vt:lpstr>
      <vt:lpstr>Calibri</vt:lpstr>
      <vt:lpstr>Times New Roman</vt:lpstr>
      <vt:lpstr>Webdings</vt:lpstr>
      <vt:lpstr>Blank Presentation</vt:lpstr>
      <vt:lpstr>PowerPoint Presentation</vt:lpstr>
      <vt:lpstr>Defining Food Insecurity The USDA ERS Ranges of Food Security</vt:lpstr>
      <vt:lpstr>Defining Homelessness and Housing Insecurity  </vt:lpstr>
      <vt:lpstr>Survey of Basic Needs for Community College Students (March, 2017)</vt:lpstr>
      <vt:lpstr>CSU Study of Basic Needs (January, 2018)  </vt:lpstr>
      <vt:lpstr>Food Insecurity by Demographic Groups</vt:lpstr>
      <vt:lpstr>How does food and/or housing insecurity impact students?</vt:lpstr>
      <vt:lpstr>PowerPoint Presentation</vt:lpstr>
      <vt:lpstr>PowerPoint Presentation</vt:lpstr>
      <vt:lpstr>Obershaw DEN Demographics by Basis of Admission</vt:lpstr>
      <vt:lpstr>Emergency Housing</vt:lpstr>
      <vt:lpstr>Expanding Food Resources</vt:lpstr>
      <vt:lpstr>Projects in Progress</vt:lpstr>
      <vt:lpstr>Questions?</vt:lpstr>
    </vt:vector>
  </TitlesOfParts>
  <Company>Public Affairs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Public Affairs</dc:creator>
  <cp:lastModifiedBy>Muriel Lopez-Wagner</cp:lastModifiedBy>
  <cp:revision>431</cp:revision>
  <cp:lastPrinted>2018-03-06T21:28:40Z</cp:lastPrinted>
  <dcterms:created xsi:type="dcterms:W3CDTF">2014-01-06T17:52:42Z</dcterms:created>
  <dcterms:modified xsi:type="dcterms:W3CDTF">2018-05-08T21:56:35Z</dcterms:modified>
</cp:coreProperties>
</file>