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387" r:id="rId2"/>
    <p:sldId id="392" r:id="rId3"/>
    <p:sldId id="393" r:id="rId4"/>
    <p:sldId id="395" r:id="rId5"/>
    <p:sldId id="394" r:id="rId6"/>
    <p:sldId id="389" r:id="rId7"/>
    <p:sldId id="396" r:id="rId8"/>
    <p:sldId id="414" r:id="rId9"/>
    <p:sldId id="415" r:id="rId10"/>
    <p:sldId id="416" r:id="rId11"/>
    <p:sldId id="418" r:id="rId12"/>
    <p:sldId id="397" r:id="rId13"/>
    <p:sldId id="403" r:id="rId14"/>
    <p:sldId id="410" r:id="rId15"/>
    <p:sldId id="399" r:id="rId16"/>
    <p:sldId id="402" r:id="rId17"/>
    <p:sldId id="404" r:id="rId18"/>
    <p:sldId id="419" r:id="rId19"/>
    <p:sldId id="411" r:id="rId20"/>
    <p:sldId id="420" r:id="rId21"/>
    <p:sldId id="406" r:id="rId22"/>
    <p:sldId id="407" r:id="rId23"/>
    <p:sldId id="408" r:id="rId24"/>
    <p:sldId id="409" r:id="rId25"/>
  </p:sldIdLst>
  <p:sldSz cx="9144000" cy="6858000" type="screen4x3"/>
  <p:notesSz cx="6858000" cy="9144000"/>
  <p:defaultTextStyle>
    <a:defPPr>
      <a:defRPr lang="en-US"/>
    </a:defPPr>
    <a:lvl1pPr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1pPr>
    <a:lvl2pPr marL="4572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2pPr>
    <a:lvl3pPr marL="9144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3pPr>
    <a:lvl4pPr marL="13716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4pPr>
    <a:lvl5pPr marL="1828800" algn="r" rtl="0" eaLnBrk="0" fontAlgn="base" hangingPunct="0">
      <a:spcBef>
        <a:spcPct val="0"/>
      </a:spcBef>
      <a:spcAft>
        <a:spcPct val="0"/>
      </a:spcAft>
      <a:defRPr sz="1200" kern="1200">
        <a:solidFill>
          <a:schemeClr val="bg1"/>
        </a:solidFill>
        <a:latin typeface="Arial" charset="0"/>
        <a:ea typeface="ＭＳ Ｐゴシック" charset="-128"/>
        <a:cs typeface="ＭＳ Ｐゴシック" charset="-128"/>
      </a:defRPr>
    </a:lvl5pPr>
    <a:lvl6pPr marL="2286000" algn="l" defTabSz="457200" rtl="0" eaLnBrk="1" latinLnBrk="0" hangingPunct="1">
      <a:defRPr sz="1200" kern="1200">
        <a:solidFill>
          <a:schemeClr val="bg1"/>
        </a:solidFill>
        <a:latin typeface="Arial" charset="0"/>
        <a:ea typeface="ＭＳ Ｐゴシック" charset="-128"/>
        <a:cs typeface="ＭＳ Ｐゴシック" charset="-128"/>
      </a:defRPr>
    </a:lvl6pPr>
    <a:lvl7pPr marL="2743200" algn="l" defTabSz="457200" rtl="0" eaLnBrk="1" latinLnBrk="0" hangingPunct="1">
      <a:defRPr sz="1200" kern="1200">
        <a:solidFill>
          <a:schemeClr val="bg1"/>
        </a:solidFill>
        <a:latin typeface="Arial" charset="0"/>
        <a:ea typeface="ＭＳ Ｐゴシック" charset="-128"/>
        <a:cs typeface="ＭＳ Ｐゴシック" charset="-128"/>
      </a:defRPr>
    </a:lvl7pPr>
    <a:lvl8pPr marL="3200400" algn="l" defTabSz="457200" rtl="0" eaLnBrk="1" latinLnBrk="0" hangingPunct="1">
      <a:defRPr sz="1200" kern="1200">
        <a:solidFill>
          <a:schemeClr val="bg1"/>
        </a:solidFill>
        <a:latin typeface="Arial" charset="0"/>
        <a:ea typeface="ＭＳ Ｐゴシック" charset="-128"/>
        <a:cs typeface="ＭＳ Ｐゴシック" charset="-128"/>
      </a:defRPr>
    </a:lvl8pPr>
    <a:lvl9pPr marL="3657600" algn="l" defTabSz="457200" rtl="0" eaLnBrk="1" latinLnBrk="0" hangingPunct="1">
      <a:defRPr sz="1200" kern="1200">
        <a:solidFill>
          <a:schemeClr val="bg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488">
          <p15:clr>
            <a:srgbClr val="A4A3A4"/>
          </p15:clr>
        </p15:guide>
        <p15:guide id="2" pos="2880">
          <p15:clr>
            <a:srgbClr val="A4A3A4"/>
          </p15:clr>
        </p15:guide>
        <p15:guide id="3" pos="432">
          <p15:clr>
            <a:srgbClr val="A4A3A4"/>
          </p15:clr>
        </p15:guide>
        <p15:guide id="4" pos="5280">
          <p15:clr>
            <a:srgbClr val="A4A3A4"/>
          </p15:clr>
        </p15:guide>
        <p15:guide id="5" pos="720">
          <p15:clr>
            <a:srgbClr val="A4A3A4"/>
          </p15:clr>
        </p15:guide>
        <p15:guide id="6" pos="9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D1D1D1"/>
    <a:srgbClr val="F4F4F4"/>
    <a:srgbClr val="F7092C"/>
    <a:srgbClr val="7BBE49"/>
    <a:srgbClr val="2A7E41"/>
    <a:srgbClr val="F2D362"/>
    <a:srgbClr val="2446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75" autoAdjust="0"/>
    <p:restoredTop sz="96405" autoAdjust="0"/>
  </p:normalViewPr>
  <p:slideViewPr>
    <p:cSldViewPr showGuides="1">
      <p:cViewPr varScale="1">
        <p:scale>
          <a:sx n="81" d="100"/>
          <a:sy n="81" d="100"/>
        </p:scale>
        <p:origin x="1474" y="41"/>
      </p:cViewPr>
      <p:guideLst>
        <p:guide orient="horz" pos="1488"/>
        <p:guide pos="2880"/>
        <p:guide pos="432"/>
        <p:guide pos="5280"/>
        <p:guide pos="720"/>
        <p:guide pos="9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144" d="100"/>
          <a:sy n="144" d="100"/>
        </p:scale>
        <p:origin x="-387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000">
                <a:solidFill>
                  <a:schemeClr val="tx1"/>
                </a:solidFill>
                <a:latin typeface="Arial" charset="0"/>
                <a:ea typeface="ＭＳ Ｐゴシック" charset="-128"/>
                <a:cs typeface="ＭＳ Ｐゴシック" charset="-128"/>
              </a:defRPr>
            </a:lvl1pPr>
          </a:lstStyle>
          <a:p>
            <a:pPr>
              <a:defRPr/>
            </a:pPr>
            <a:endParaRPr lang="en-US" dirty="0"/>
          </a:p>
        </p:txBody>
      </p:sp>
      <p:sp>
        <p:nvSpPr>
          <p:cNvPr id="3174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solidFill>
                  <a:schemeClr val="tx1"/>
                </a:solidFill>
                <a:latin typeface="Arial" charset="0"/>
                <a:ea typeface="ＭＳ Ｐゴシック" charset="-128"/>
                <a:cs typeface="ＭＳ Ｐゴシック" charset="-128"/>
              </a:defRPr>
            </a:lvl1pPr>
          </a:lstStyle>
          <a:p>
            <a:pPr>
              <a:defRPr/>
            </a:pPr>
            <a:fld id="{DEA8CCA5-0865-E648-80F1-6D199FD55835}" type="slidenum">
              <a:rPr lang="en-US"/>
              <a:pPr>
                <a:defRPr/>
              </a:pPr>
              <a:t>‹#›</a:t>
            </a:fld>
            <a:endParaRPr lang="en-US" dirty="0"/>
          </a:p>
        </p:txBody>
      </p:sp>
    </p:spTree>
    <p:extLst>
      <p:ext uri="{BB962C8B-B14F-4D97-AF65-F5344CB8AC3E}">
        <p14:creationId xmlns:p14="http://schemas.microsoft.com/office/powerpoint/2010/main" val="3853474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a:solidFill>
                  <a:schemeClr val="tx1"/>
                </a:solidFill>
                <a:latin typeface="Arial" charset="0"/>
                <a:ea typeface="ＭＳ Ｐゴシック" charset="-128"/>
                <a:cs typeface="ＭＳ Ｐゴシック" charset="-128"/>
              </a:defRPr>
            </a:lvl1pPr>
          </a:lstStyle>
          <a:p>
            <a:pPr>
              <a:defRPr/>
            </a:pPr>
            <a:endParaRPr lang="en-US" dirty="0"/>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a:solidFill>
                  <a:schemeClr val="tx1"/>
                </a:solidFill>
                <a:latin typeface="Arial" charset="0"/>
                <a:ea typeface="ＭＳ Ｐゴシック" charset="-128"/>
                <a:cs typeface="ＭＳ Ｐゴシック" charset="-128"/>
              </a:defRPr>
            </a:lvl1pPr>
          </a:lstStyle>
          <a:p>
            <a:pPr>
              <a:defRPr/>
            </a:pPr>
            <a:fld id="{756FA5F3-902D-2A46-A9CC-2BC535031338}" type="slidenum">
              <a:rPr lang="en-US"/>
              <a:pPr>
                <a:defRPr/>
              </a:pPr>
              <a:t>‹#›</a:t>
            </a:fld>
            <a:endParaRPr lang="en-US" dirty="0"/>
          </a:p>
        </p:txBody>
      </p:sp>
    </p:spTree>
    <p:extLst>
      <p:ext uri="{BB962C8B-B14F-4D97-AF65-F5344CB8AC3E}">
        <p14:creationId xmlns:p14="http://schemas.microsoft.com/office/powerpoint/2010/main" val="268342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sp>
        <p:nvSpPr>
          <p:cNvPr id="2" name="Title 1"/>
          <p:cNvSpPr>
            <a:spLocks noGrp="1"/>
          </p:cNvSpPr>
          <p:nvPr>
            <p:ph type="title"/>
          </p:nvPr>
        </p:nvSpPr>
        <p:spPr>
          <a:xfrm>
            <a:off x="722313" y="3048000"/>
            <a:ext cx="7772400" cy="1362075"/>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547813"/>
            <a:ext cx="7772400" cy="1500187"/>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3323570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3624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3624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3048000"/>
            <a:ext cx="7772400" cy="1362075"/>
          </a:xfrm>
        </p:spPr>
        <p:txBody>
          <a:bodyPr anchor="t"/>
          <a:lstStyle>
            <a:lvl1pPr algn="l">
              <a:defRPr sz="4000" b="1" cap="all">
                <a:effectLst>
                  <a:outerShdw blurRad="50800" dist="38100" dir="2700000" algn="tl" rotWithShape="0">
                    <a:srgbClr val="000000">
                      <a:alpha val="43000"/>
                    </a:srgbClr>
                  </a:outerShdw>
                </a:effectLst>
              </a:defRPr>
            </a:lvl1pPr>
          </a:lstStyle>
          <a:p>
            <a:r>
              <a:rPr lang="en-US" dirty="0" smtClean="0"/>
              <a:t>Click to edit Master title style</a:t>
            </a:r>
            <a:endParaRPr lang="en-US" dirty="0"/>
          </a:p>
        </p:txBody>
      </p:sp>
      <p:sp>
        <p:nvSpPr>
          <p:cNvPr id="5" name="Text Placeholder 2"/>
          <p:cNvSpPr>
            <a:spLocks noGrp="1"/>
          </p:cNvSpPr>
          <p:nvPr>
            <p:ph type="body" idx="1"/>
          </p:nvPr>
        </p:nvSpPr>
        <p:spPr>
          <a:xfrm>
            <a:off x="722313" y="1547813"/>
            <a:ext cx="7772400" cy="1500187"/>
          </a:xfrm>
        </p:spPr>
        <p:txBody>
          <a:bodyPr anchor="b"/>
          <a:lstStyle>
            <a:lvl1pPr marL="0" indent="0">
              <a:buNone/>
              <a:defRPr sz="2000">
                <a:effectLst>
                  <a:outerShdw blurRad="50800" dist="38100" dir="2700000" algn="tl" rotWithShape="0">
                    <a:srgbClr val="000000">
                      <a:alpha val="43000"/>
                    </a:srgbClr>
                  </a:outerShdw>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16_867-Generic_PowerPoint_Layout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48475"/>
          </a:xfrm>
          <a:prstGeom prst="rect">
            <a:avLst/>
          </a:prstGeom>
        </p:spPr>
      </p:pic>
      <p:sp>
        <p:nvSpPr>
          <p:cNvPr id="2" name="Title 1"/>
          <p:cNvSpPr>
            <a:spLocks noGrp="1"/>
          </p:cNvSpPr>
          <p:nvPr>
            <p:ph type="title"/>
          </p:nvPr>
        </p:nvSpPr>
        <p:spPr>
          <a:xfrm>
            <a:off x="685800" y="304800"/>
            <a:ext cx="5029200" cy="1143000"/>
          </a:xfrm>
        </p:spPr>
        <p:txBody>
          <a:bodyPr/>
          <a:lstStyle/>
          <a:p>
            <a:r>
              <a:rPr lang="en-US" dirty="0" smtClean="0"/>
              <a:t>Click to edit Master title style</a:t>
            </a:r>
            <a:endParaRPr lang="en-US" dirty="0"/>
          </a:p>
        </p:txBody>
      </p:sp>
      <p:sp>
        <p:nvSpPr>
          <p:cNvPr id="18" name="Text Placeholder 17"/>
          <p:cNvSpPr>
            <a:spLocks noGrp="1"/>
          </p:cNvSpPr>
          <p:nvPr>
            <p:ph type="body" sz="quarter" idx="10"/>
          </p:nvPr>
        </p:nvSpPr>
        <p:spPr>
          <a:xfrm>
            <a:off x="685800" y="1676400"/>
            <a:ext cx="50292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Picture Placeholder 2"/>
          <p:cNvSpPr>
            <a:spLocks noGrp="1"/>
          </p:cNvSpPr>
          <p:nvPr>
            <p:ph type="pic" idx="11"/>
          </p:nvPr>
        </p:nvSpPr>
        <p:spPr>
          <a:xfrm rot="21345362">
            <a:off x="6281435" y="2226971"/>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21" name="Picture Placeholder 2"/>
          <p:cNvSpPr>
            <a:spLocks noGrp="1"/>
          </p:cNvSpPr>
          <p:nvPr>
            <p:ph type="pic" idx="12"/>
          </p:nvPr>
        </p:nvSpPr>
        <p:spPr>
          <a:xfrm rot="297885">
            <a:off x="6229621" y="4223517"/>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19" name="Picture Placeholder 2"/>
          <p:cNvSpPr>
            <a:spLocks noGrp="1"/>
          </p:cNvSpPr>
          <p:nvPr>
            <p:ph type="pic" idx="1"/>
          </p:nvPr>
        </p:nvSpPr>
        <p:spPr>
          <a:xfrm rot="207395">
            <a:off x="6146021" y="381230"/>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3" descr="16_867-Generic_PowerPoint_Layout2.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48475"/>
          </a:xfrm>
          <a:prstGeom prst="rect">
            <a:avLst/>
          </a:prstGeom>
        </p:spPr>
      </p:pic>
      <p:sp>
        <p:nvSpPr>
          <p:cNvPr id="2" name="Title 1"/>
          <p:cNvSpPr>
            <a:spLocks noGrp="1"/>
          </p:cNvSpPr>
          <p:nvPr>
            <p:ph type="title"/>
          </p:nvPr>
        </p:nvSpPr>
        <p:spPr>
          <a:xfrm>
            <a:off x="685800" y="304800"/>
            <a:ext cx="5029200" cy="1143000"/>
          </a:xfrm>
        </p:spPr>
        <p:txBody>
          <a:bodyPr/>
          <a:lstStyle>
            <a:lvl1pPr>
              <a:defRPr>
                <a:solidFill>
                  <a:schemeClr val="bg1"/>
                </a:solidFill>
              </a:defRPr>
            </a:lvl1pPr>
          </a:lstStyle>
          <a:p>
            <a:r>
              <a:rPr lang="en-US" dirty="0" smtClean="0"/>
              <a:t>Click to edit Master title style</a:t>
            </a:r>
            <a:endParaRPr lang="en-US" dirty="0"/>
          </a:p>
        </p:txBody>
      </p:sp>
      <p:sp>
        <p:nvSpPr>
          <p:cNvPr id="18" name="Text Placeholder 17"/>
          <p:cNvSpPr>
            <a:spLocks noGrp="1"/>
          </p:cNvSpPr>
          <p:nvPr>
            <p:ph type="body" sz="quarter" idx="10"/>
          </p:nvPr>
        </p:nvSpPr>
        <p:spPr>
          <a:xfrm>
            <a:off x="685800" y="1676400"/>
            <a:ext cx="5029200" cy="4191000"/>
          </a:xfrm>
        </p:spPr>
        <p:txBody>
          <a:bodyPr/>
          <a:lstStyle>
            <a:lvl1pPr>
              <a:buClr>
                <a:schemeClr val="bg1"/>
              </a:buCl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Picture Placeholder 2"/>
          <p:cNvSpPr>
            <a:spLocks noGrp="1"/>
          </p:cNvSpPr>
          <p:nvPr>
            <p:ph type="pic" idx="11"/>
          </p:nvPr>
        </p:nvSpPr>
        <p:spPr>
          <a:xfrm rot="21345362">
            <a:off x="6281434" y="2226970"/>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21" name="Picture Placeholder 2"/>
          <p:cNvSpPr>
            <a:spLocks noGrp="1"/>
          </p:cNvSpPr>
          <p:nvPr>
            <p:ph type="pic" idx="12"/>
          </p:nvPr>
        </p:nvSpPr>
        <p:spPr>
          <a:xfrm rot="297885">
            <a:off x="6229620" y="4223516"/>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19" name="Picture Placeholder 2"/>
          <p:cNvSpPr>
            <a:spLocks noGrp="1"/>
          </p:cNvSpPr>
          <p:nvPr>
            <p:ph type="pic" idx="1"/>
          </p:nvPr>
        </p:nvSpPr>
        <p:spPr>
          <a:xfrm rot="207395">
            <a:off x="6146019" y="381231"/>
            <a:ext cx="2587752" cy="1737360"/>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2100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2100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685800" y="1676400"/>
            <a:ext cx="7772400" cy="21002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descr="16_867-Generic_PowerPoint_BLUEfooter.png"/>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0" y="6015037"/>
            <a:ext cx="9144000" cy="842963"/>
          </a:xfrm>
          <a:prstGeom prst="rect">
            <a:avLst/>
          </a:prstGeom>
        </p:spPr>
      </p:pic>
    </p:spTree>
  </p:cSld>
  <p:clrMap bg1="lt1" tx1="dk1" bg2="lt2" tx2="dk2" accent1="accent1" accent2="accent2" accent3="accent3" accent4="accent4" accent5="accent5" accent6="accent6" hlink="hlink" folHlink="folHlink"/>
  <p:sldLayoutIdLst>
    <p:sldLayoutId id="2147483773" r:id="rId1"/>
    <p:sldLayoutId id="2147483759" r:id="rId2"/>
    <p:sldLayoutId id="2147483761" r:id="rId3"/>
    <p:sldLayoutId id="2147483770" r:id="rId4"/>
    <p:sldLayoutId id="2147483772" r:id="rId5"/>
    <p:sldLayoutId id="2147483760"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Lst>
  <p:hf sldNum="0" hdr="0" ft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2pPr>
      <a:lvl3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3pPr>
      <a:lvl4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4pPr>
      <a:lvl5pPr algn="ctr" rtl="0" eaLnBrk="0" fontAlgn="base" hangingPunct="0">
        <a:spcBef>
          <a:spcPct val="0"/>
        </a:spcBef>
        <a:spcAft>
          <a:spcPct val="0"/>
        </a:spcAft>
        <a:defRPr sz="3200" b="1">
          <a:solidFill>
            <a:srgbClr val="000000"/>
          </a:solidFill>
          <a:latin typeface="Arial" charset="0"/>
          <a:ea typeface="ＭＳ Ｐゴシック" charset="-128"/>
          <a:cs typeface="ＭＳ Ｐゴシック" charset="-128"/>
        </a:defRPr>
      </a:lvl5pPr>
      <a:lvl6pPr marL="4572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6pPr>
      <a:lvl7pPr marL="9144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7pPr>
      <a:lvl8pPr marL="13716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8pPr>
      <a:lvl9pPr marL="1828800" algn="ctr" rtl="0" fontAlgn="base">
        <a:spcBef>
          <a:spcPct val="0"/>
        </a:spcBef>
        <a:spcAft>
          <a:spcPct val="0"/>
        </a:spcAft>
        <a:defRPr sz="3200" b="1">
          <a:solidFill>
            <a:srgbClr val="000000"/>
          </a:solidFill>
          <a:latin typeface="Arial" charset="0"/>
          <a:ea typeface="ＭＳ Ｐゴシック" charset="-128"/>
          <a:cs typeface="ＭＳ Ｐゴシック" charset="-128"/>
        </a:defRPr>
      </a:lvl9pPr>
    </p:titleStyle>
    <p:bodyStyle>
      <a:lvl1pPr marL="342900" indent="-342900" algn="l" rtl="0" eaLnBrk="0" fontAlgn="base" hangingPunct="0">
        <a:lnSpc>
          <a:spcPct val="140000"/>
        </a:lnSpc>
        <a:spcBef>
          <a:spcPct val="20000"/>
        </a:spcBef>
        <a:spcAft>
          <a:spcPct val="0"/>
        </a:spcAft>
        <a:buClr>
          <a:schemeClr val="accent1"/>
        </a:buClr>
        <a:buSzPct val="90000"/>
        <a:buFont typeface="Webdings" charset="2"/>
        <a:buChar char="&lt;"/>
        <a:defRPr sz="24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har char="–"/>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har char="•"/>
        <a:defRPr>
          <a:solidFill>
            <a:schemeClr val="tx1"/>
          </a:solidFill>
          <a:latin typeface="+mn-lt"/>
          <a:ea typeface="+mn-ea"/>
        </a:defRPr>
      </a:lvl3pPr>
      <a:lvl4pPr marL="1600200" indent="-228600" algn="l" rtl="0" eaLnBrk="0" fontAlgn="base" hangingPunct="0">
        <a:lnSpc>
          <a:spcPct val="120000"/>
        </a:lnSpc>
        <a:spcBef>
          <a:spcPct val="20000"/>
        </a:spcBef>
        <a:spcAft>
          <a:spcPct val="0"/>
        </a:spcAft>
        <a:buChar char="–"/>
        <a:defRPr sz="1600">
          <a:solidFill>
            <a:schemeClr val="tx1"/>
          </a:solidFill>
          <a:latin typeface="+mn-lt"/>
          <a:ea typeface="+mn-ea"/>
        </a:defRPr>
      </a:lvl4pPr>
      <a:lvl5pPr marL="2057400" indent="-228600" algn="l" rtl="0" eaLnBrk="0" fontAlgn="base" hangingPunct="0">
        <a:lnSpc>
          <a:spcPct val="120000"/>
        </a:lnSpc>
        <a:spcBef>
          <a:spcPct val="20000"/>
        </a:spcBef>
        <a:spcAft>
          <a:spcPct val="0"/>
        </a:spcAft>
        <a:buChar char="»"/>
        <a:defRPr sz="1600">
          <a:solidFill>
            <a:schemeClr val="tx1"/>
          </a:solidFill>
          <a:latin typeface="+mn-lt"/>
          <a:ea typeface="+mn-ea"/>
        </a:defRPr>
      </a:lvl5pPr>
      <a:lvl6pPr marL="2514600" indent="-228600" algn="l" rtl="0" fontAlgn="base">
        <a:lnSpc>
          <a:spcPct val="120000"/>
        </a:lnSpc>
        <a:spcBef>
          <a:spcPct val="20000"/>
        </a:spcBef>
        <a:spcAft>
          <a:spcPct val="0"/>
        </a:spcAft>
        <a:buChar char="»"/>
        <a:defRPr sz="1600">
          <a:solidFill>
            <a:schemeClr val="tx1"/>
          </a:solidFill>
          <a:latin typeface="+mn-lt"/>
          <a:ea typeface="+mn-ea"/>
        </a:defRPr>
      </a:lvl6pPr>
      <a:lvl7pPr marL="2971800" indent="-228600" algn="l" rtl="0" fontAlgn="base">
        <a:lnSpc>
          <a:spcPct val="120000"/>
        </a:lnSpc>
        <a:spcBef>
          <a:spcPct val="20000"/>
        </a:spcBef>
        <a:spcAft>
          <a:spcPct val="0"/>
        </a:spcAft>
        <a:buChar char="»"/>
        <a:defRPr sz="1600">
          <a:solidFill>
            <a:schemeClr val="tx1"/>
          </a:solidFill>
          <a:latin typeface="+mn-lt"/>
          <a:ea typeface="+mn-ea"/>
        </a:defRPr>
      </a:lvl7pPr>
      <a:lvl8pPr marL="3429000" indent="-228600" algn="l" rtl="0" fontAlgn="base">
        <a:lnSpc>
          <a:spcPct val="120000"/>
        </a:lnSpc>
        <a:spcBef>
          <a:spcPct val="20000"/>
        </a:spcBef>
        <a:spcAft>
          <a:spcPct val="0"/>
        </a:spcAft>
        <a:buChar char="»"/>
        <a:defRPr sz="1600">
          <a:solidFill>
            <a:schemeClr val="tx1"/>
          </a:solidFill>
          <a:latin typeface="+mn-lt"/>
          <a:ea typeface="+mn-ea"/>
        </a:defRPr>
      </a:lvl8pPr>
      <a:lvl9pPr marL="3886200" indent="-228600" algn="l" rtl="0" fontAlgn="base">
        <a:lnSpc>
          <a:spcPct val="120000"/>
        </a:lnSpc>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6_867-Generic_PowerPoint_CSUSBtitleslide.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848475"/>
          </a:xfrm>
          <a:prstGeom prst="rect">
            <a:avLst/>
          </a:prstGeom>
        </p:spPr>
      </p:pic>
      <p:pic>
        <p:nvPicPr>
          <p:cNvPr id="6" name="Picture 5" descr="16_867-Generic_PowerPoint_BLUEfoote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6015037"/>
            <a:ext cx="9144000" cy="842963"/>
          </a:xfrm>
          <a:prstGeom prst="rect">
            <a:avLst/>
          </a:prstGeom>
        </p:spPr>
      </p:pic>
    </p:spTree>
    <p:extLst>
      <p:ext uri="{BB962C8B-B14F-4D97-AF65-F5344CB8AC3E}">
        <p14:creationId xmlns:p14="http://schemas.microsoft.com/office/powerpoint/2010/main" val="3190579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High School GPA Predicts </a:t>
            </a:r>
            <a:r>
              <a:rPr lang="en-US" dirty="0"/>
              <a:t>U</a:t>
            </a:r>
            <a:r>
              <a:rPr lang="en-US" dirty="0" smtClean="0"/>
              <a:t>p </a:t>
            </a:r>
            <a:r>
              <a:rPr lang="en-US" dirty="0" smtClean="0"/>
              <a:t>to 90</a:t>
            </a:r>
            <a:r>
              <a:rPr lang="en-US" dirty="0" smtClean="0"/>
              <a:t>%</a:t>
            </a:r>
            <a:endParaRPr lang="en-US" dirty="0"/>
          </a:p>
        </p:txBody>
      </p:sp>
      <p:pic>
        <p:nvPicPr>
          <p:cNvPr id="5" name="Content Placeholder 4"/>
          <p:cNvPicPr>
            <a:picLocks noGrp="1" noChangeAspect="1"/>
          </p:cNvPicPr>
          <p:nvPr>
            <p:ph idx="1"/>
          </p:nvPr>
        </p:nvPicPr>
        <p:blipFill>
          <a:blip r:embed="rId2"/>
          <a:stretch>
            <a:fillRect/>
          </a:stretch>
        </p:blipFill>
        <p:spPr>
          <a:xfrm>
            <a:off x="1104900" y="914400"/>
            <a:ext cx="6934200" cy="5083165"/>
          </a:xfrm>
          <a:prstGeom prst="rect">
            <a:avLst/>
          </a:prstGeom>
        </p:spPr>
      </p:pic>
    </p:spTree>
    <p:extLst>
      <p:ext uri="{BB962C8B-B14F-4D97-AF65-F5344CB8AC3E}">
        <p14:creationId xmlns:p14="http://schemas.microsoft.com/office/powerpoint/2010/main" val="1370980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First Quarter GPA Predicts </a:t>
            </a:r>
            <a:r>
              <a:rPr lang="en-US" dirty="0"/>
              <a:t>U</a:t>
            </a:r>
            <a:r>
              <a:rPr lang="en-US" dirty="0" smtClean="0"/>
              <a:t>p </a:t>
            </a:r>
            <a:r>
              <a:rPr lang="en-US" dirty="0" smtClean="0"/>
              <a:t>to 90</a:t>
            </a:r>
            <a:r>
              <a:rPr lang="en-US" dirty="0" smtClean="0"/>
              <a:t>%</a:t>
            </a:r>
            <a:endParaRPr lang="en-US" dirty="0"/>
          </a:p>
        </p:txBody>
      </p:sp>
      <p:pic>
        <p:nvPicPr>
          <p:cNvPr id="4" name="Content Placeholder 3"/>
          <p:cNvPicPr>
            <a:picLocks noGrp="1" noChangeAspect="1"/>
          </p:cNvPicPr>
          <p:nvPr>
            <p:ph idx="1"/>
          </p:nvPr>
        </p:nvPicPr>
        <p:blipFill>
          <a:blip r:embed="rId2"/>
          <a:stretch>
            <a:fillRect/>
          </a:stretch>
        </p:blipFill>
        <p:spPr>
          <a:xfrm>
            <a:off x="1066800" y="838200"/>
            <a:ext cx="7021600" cy="5146834"/>
          </a:xfrm>
          <a:prstGeom prst="rect">
            <a:avLst/>
          </a:prstGeom>
        </p:spPr>
      </p:pic>
    </p:spTree>
    <p:extLst>
      <p:ext uri="{BB962C8B-B14F-4D97-AF65-F5344CB8AC3E}">
        <p14:creationId xmlns:p14="http://schemas.microsoft.com/office/powerpoint/2010/main" val="2734307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Factors Associated with Higher/Lower Probability of Graduating in Four Years</a:t>
            </a:r>
            <a:endParaRPr lang="en-US" dirty="0"/>
          </a:p>
        </p:txBody>
      </p:sp>
      <p:sp>
        <p:nvSpPr>
          <p:cNvPr id="3" name="Content Placeholder 2"/>
          <p:cNvSpPr>
            <a:spLocks noGrp="1"/>
          </p:cNvSpPr>
          <p:nvPr>
            <p:ph idx="1"/>
          </p:nvPr>
        </p:nvSpPr>
        <p:spPr>
          <a:xfrm>
            <a:off x="0" y="1676400"/>
            <a:ext cx="9144000" cy="4343400"/>
          </a:xfrm>
        </p:spPr>
        <p:txBody>
          <a:bodyPr/>
          <a:lstStyle/>
          <a:p>
            <a:pPr marL="0">
              <a:lnSpc>
                <a:spcPct val="100000"/>
              </a:lnSpc>
              <a:spcBef>
                <a:spcPts val="0"/>
              </a:spcBef>
            </a:pPr>
            <a:r>
              <a:rPr lang="en-US" sz="2000" dirty="0" smtClean="0"/>
              <a:t>Data – student level. </a:t>
            </a:r>
          </a:p>
          <a:p>
            <a:pPr marL="0" indent="0">
              <a:lnSpc>
                <a:spcPct val="100000"/>
              </a:lnSpc>
              <a:spcBef>
                <a:spcPts val="0"/>
              </a:spcBef>
              <a:buNone/>
            </a:pPr>
            <a:endParaRPr lang="en-US" sz="2000" dirty="0" smtClean="0"/>
          </a:p>
          <a:p>
            <a:pPr marL="0">
              <a:lnSpc>
                <a:spcPct val="100000"/>
              </a:lnSpc>
              <a:spcBef>
                <a:spcPts val="0"/>
              </a:spcBef>
            </a:pPr>
            <a:r>
              <a:rPr lang="en-US" sz="2000" dirty="0" smtClean="0"/>
              <a:t>Method – logistic regression.</a:t>
            </a:r>
          </a:p>
          <a:p>
            <a:pPr marL="0" indent="0">
              <a:lnSpc>
                <a:spcPct val="100000"/>
              </a:lnSpc>
              <a:spcBef>
                <a:spcPts val="0"/>
              </a:spcBef>
              <a:buNone/>
            </a:pPr>
            <a:endParaRPr lang="en-US" sz="2000" dirty="0" smtClean="0"/>
          </a:p>
          <a:p>
            <a:pPr marL="0">
              <a:lnSpc>
                <a:spcPct val="100000"/>
              </a:lnSpc>
              <a:spcBef>
                <a:spcPts val="0"/>
              </a:spcBef>
            </a:pPr>
            <a:r>
              <a:rPr lang="en-US" sz="2000" dirty="0" smtClean="0"/>
              <a:t>DV – graduated in four years.</a:t>
            </a:r>
          </a:p>
          <a:p>
            <a:pPr marL="0" indent="0">
              <a:lnSpc>
                <a:spcPct val="100000"/>
              </a:lnSpc>
              <a:spcBef>
                <a:spcPts val="0"/>
              </a:spcBef>
              <a:buNone/>
            </a:pPr>
            <a:endParaRPr lang="en-US" sz="2000" dirty="0" smtClean="0"/>
          </a:p>
          <a:p>
            <a:pPr marL="0">
              <a:lnSpc>
                <a:spcPct val="100000"/>
              </a:lnSpc>
              <a:spcBef>
                <a:spcPts val="0"/>
              </a:spcBef>
            </a:pPr>
            <a:r>
              <a:rPr lang="en-US" sz="2000" dirty="0" smtClean="0"/>
              <a:t>IVs/controls – (</a:t>
            </a:r>
            <a:r>
              <a:rPr lang="en-US" sz="2000" dirty="0"/>
              <a:t>1</a:t>
            </a:r>
            <a:r>
              <a:rPr lang="en-US" sz="2000" dirty="0" smtClean="0"/>
              <a:t>) gender (female), (2) lived in dorm, (3) EOP status, (4) federal unsecured loan recipient, (5) Hispanic student (6) needed English remediation, (7) needed Mathematics remediation, (8) parents’ education, (9) transfer units, (9) CAL, (10) CBP, (11) CSB, (12) CNS, (13) first quarter GPA,  (14) enrolled in more than 15 credits and (15) number of first quarter online courses. </a:t>
            </a:r>
            <a:endParaRPr lang="en-US" sz="1800" dirty="0" smtClean="0"/>
          </a:p>
        </p:txBody>
      </p:sp>
    </p:spTree>
    <p:extLst>
      <p:ext uri="{BB962C8B-B14F-4D97-AF65-F5344CB8AC3E}">
        <p14:creationId xmlns:p14="http://schemas.microsoft.com/office/powerpoint/2010/main" val="1365802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30997"/>
            <a:ext cx="9067800" cy="639762"/>
          </a:xfrm>
        </p:spPr>
        <p:txBody>
          <a:bodyPr/>
          <a:lstStyle/>
          <a:p>
            <a:r>
              <a:rPr lang="en-US" dirty="0" smtClean="0"/>
              <a:t>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10526583"/>
              </p:ext>
            </p:extLst>
          </p:nvPr>
        </p:nvGraphicFramePr>
        <p:xfrm>
          <a:off x="38094" y="5486399"/>
          <a:ext cx="1981200" cy="520287"/>
        </p:xfrm>
        <a:graphic>
          <a:graphicData uri="http://schemas.openxmlformats.org/drawingml/2006/table">
            <a:tbl>
              <a:tblPr/>
              <a:tblGrid>
                <a:gridCol w="1981200">
                  <a:extLst>
                    <a:ext uri="{9D8B030D-6E8A-4147-A177-3AD203B41FA5}">
                      <a16:colId xmlns:a16="http://schemas.microsoft.com/office/drawing/2014/main" val="3291886079"/>
                    </a:ext>
                  </a:extLst>
                </a:gridCol>
              </a:tblGrid>
              <a:tr h="173429">
                <a:tc>
                  <a:txBody>
                    <a:bodyPr/>
                    <a:lstStyle/>
                    <a:p>
                      <a:pPr algn="l" fontAlgn="b"/>
                      <a:r>
                        <a:rPr lang="en-US" sz="1100" b="0" i="1" u="none" strike="noStrike" dirty="0">
                          <a:solidFill>
                            <a:srgbClr val="000000"/>
                          </a:solidFill>
                          <a:effectLst/>
                          <a:latin typeface="Arial" panose="020B0604020202020204" pitchFamily="34" charset="0"/>
                        </a:rPr>
                        <a:t>Log likelihood = </a:t>
                      </a:r>
                      <a:r>
                        <a:rPr lang="en-US" sz="1100" b="0" i="1" u="none" strike="noStrike" dirty="0" smtClean="0">
                          <a:solidFill>
                            <a:srgbClr val="000000"/>
                          </a:solidFill>
                          <a:effectLst/>
                          <a:latin typeface="Arial" panose="020B0604020202020204" pitchFamily="34" charset="0"/>
                        </a:rPr>
                        <a:t>-538.24705</a:t>
                      </a:r>
                      <a:endParaRPr lang="en-US" sz="1100" b="0" i="1" u="none" strike="noStrike" dirty="0">
                        <a:solidFill>
                          <a:srgbClr val="000000"/>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2323289219"/>
                  </a:ext>
                </a:extLst>
              </a:tr>
              <a:tr h="173429">
                <a:tc>
                  <a:txBody>
                    <a:bodyPr/>
                    <a:lstStyle/>
                    <a:p>
                      <a:pPr algn="l" fontAlgn="b"/>
                      <a:r>
                        <a:rPr lang="en-US" sz="1100" b="0" i="1" u="none" strike="noStrike" dirty="0">
                          <a:solidFill>
                            <a:srgbClr val="000000"/>
                          </a:solidFill>
                          <a:effectLst/>
                          <a:latin typeface="Arial" panose="020B0604020202020204" pitchFamily="34" charset="0"/>
                        </a:rPr>
                        <a:t>Pseudo R</a:t>
                      </a:r>
                      <a:r>
                        <a:rPr lang="en-US" sz="1100" b="0" i="1" u="none" strike="noStrike" baseline="30000" dirty="0">
                          <a:solidFill>
                            <a:srgbClr val="000000"/>
                          </a:solidFill>
                          <a:effectLst/>
                          <a:latin typeface="Arial" panose="020B0604020202020204" pitchFamily="34" charset="0"/>
                        </a:rPr>
                        <a:t>2</a:t>
                      </a:r>
                      <a:r>
                        <a:rPr lang="en-US" sz="1100" b="0" i="1" u="none" strike="noStrike" dirty="0">
                          <a:solidFill>
                            <a:srgbClr val="000000"/>
                          </a:solidFill>
                          <a:effectLst/>
                          <a:latin typeface="Arial" panose="020B0604020202020204" pitchFamily="34" charset="0"/>
                        </a:rPr>
                        <a:t> = </a:t>
                      </a:r>
                      <a:r>
                        <a:rPr lang="en-US" sz="1100" b="0" i="1" u="none" strike="noStrike" dirty="0" smtClean="0">
                          <a:solidFill>
                            <a:srgbClr val="000000"/>
                          </a:solidFill>
                          <a:effectLst/>
                          <a:latin typeface="Arial" panose="020B0604020202020204" pitchFamily="34" charset="0"/>
                        </a:rPr>
                        <a:t>.212</a:t>
                      </a:r>
                      <a:endParaRPr lang="en-US" sz="1100" b="0" i="1" u="none" strike="noStrike" dirty="0">
                        <a:solidFill>
                          <a:srgbClr val="000000"/>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404637245"/>
                  </a:ext>
                </a:extLst>
              </a:tr>
              <a:tr h="173429">
                <a:tc>
                  <a:txBody>
                    <a:bodyPr/>
                    <a:lstStyle/>
                    <a:p>
                      <a:pPr algn="l" fontAlgn="b"/>
                      <a:r>
                        <a:rPr lang="en-US" sz="1100" b="0" i="1" u="none" strike="noStrike" dirty="0">
                          <a:solidFill>
                            <a:srgbClr val="000000"/>
                          </a:solidFill>
                          <a:effectLst/>
                          <a:latin typeface="Arial" panose="020B0604020202020204" pitchFamily="34" charset="0"/>
                        </a:rPr>
                        <a:t>Correctly </a:t>
                      </a:r>
                      <a:r>
                        <a:rPr lang="en-US" sz="1100" b="0" i="1" u="none" strike="noStrike" dirty="0" smtClean="0">
                          <a:solidFill>
                            <a:srgbClr val="000000"/>
                          </a:solidFill>
                          <a:effectLst/>
                          <a:latin typeface="Arial" panose="020B0604020202020204" pitchFamily="34" charset="0"/>
                        </a:rPr>
                        <a:t>classified =</a:t>
                      </a:r>
                      <a:r>
                        <a:rPr lang="en-US" sz="1100" b="0" i="1" u="none" strike="noStrike" baseline="0" dirty="0" smtClean="0">
                          <a:solidFill>
                            <a:srgbClr val="000000"/>
                          </a:solidFill>
                          <a:effectLst/>
                          <a:latin typeface="Arial" panose="020B0604020202020204" pitchFamily="34" charset="0"/>
                        </a:rPr>
                        <a:t> </a:t>
                      </a:r>
                      <a:r>
                        <a:rPr lang="en-US" sz="1100" b="0" i="1" u="none" strike="noStrike" dirty="0" smtClean="0">
                          <a:solidFill>
                            <a:srgbClr val="000000"/>
                          </a:solidFill>
                          <a:effectLst/>
                          <a:latin typeface="Arial" panose="020B0604020202020204" pitchFamily="34" charset="0"/>
                        </a:rPr>
                        <a:t>90.59%</a:t>
                      </a:r>
                      <a:endParaRPr lang="en-US" sz="1100" b="0" i="1" u="none" strike="noStrike" dirty="0">
                        <a:solidFill>
                          <a:srgbClr val="000000"/>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170809834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325237000"/>
              </p:ext>
            </p:extLst>
          </p:nvPr>
        </p:nvGraphicFramePr>
        <p:xfrm>
          <a:off x="38096" y="670761"/>
          <a:ext cx="9105906" cy="4431690"/>
        </p:xfrm>
        <a:graphic>
          <a:graphicData uri="http://schemas.openxmlformats.org/drawingml/2006/table">
            <a:tbl>
              <a:tblPr/>
              <a:tblGrid>
                <a:gridCol w="3285045">
                  <a:extLst>
                    <a:ext uri="{9D8B030D-6E8A-4147-A177-3AD203B41FA5}">
                      <a16:colId xmlns:a16="http://schemas.microsoft.com/office/drawing/2014/main" val="1173965108"/>
                    </a:ext>
                  </a:extLst>
                </a:gridCol>
                <a:gridCol w="1018171">
                  <a:extLst>
                    <a:ext uri="{9D8B030D-6E8A-4147-A177-3AD203B41FA5}">
                      <a16:colId xmlns:a16="http://schemas.microsoft.com/office/drawing/2014/main" val="2905338118"/>
                    </a:ext>
                  </a:extLst>
                </a:gridCol>
                <a:gridCol w="960538">
                  <a:extLst>
                    <a:ext uri="{9D8B030D-6E8A-4147-A177-3AD203B41FA5}">
                      <a16:colId xmlns:a16="http://schemas.microsoft.com/office/drawing/2014/main" val="2333811196"/>
                    </a:ext>
                  </a:extLst>
                </a:gridCol>
                <a:gridCol w="960538">
                  <a:extLst>
                    <a:ext uri="{9D8B030D-6E8A-4147-A177-3AD203B41FA5}">
                      <a16:colId xmlns:a16="http://schemas.microsoft.com/office/drawing/2014/main" val="3168833019"/>
                    </a:ext>
                  </a:extLst>
                </a:gridCol>
                <a:gridCol w="960538">
                  <a:extLst>
                    <a:ext uri="{9D8B030D-6E8A-4147-A177-3AD203B41FA5}">
                      <a16:colId xmlns:a16="http://schemas.microsoft.com/office/drawing/2014/main" val="491238016"/>
                    </a:ext>
                  </a:extLst>
                </a:gridCol>
                <a:gridCol w="960538">
                  <a:extLst>
                    <a:ext uri="{9D8B030D-6E8A-4147-A177-3AD203B41FA5}">
                      <a16:colId xmlns:a16="http://schemas.microsoft.com/office/drawing/2014/main" val="7962839"/>
                    </a:ext>
                  </a:extLst>
                </a:gridCol>
                <a:gridCol w="960538">
                  <a:extLst>
                    <a:ext uri="{9D8B030D-6E8A-4147-A177-3AD203B41FA5}">
                      <a16:colId xmlns:a16="http://schemas.microsoft.com/office/drawing/2014/main" val="602168799"/>
                    </a:ext>
                  </a:extLst>
                </a:gridCol>
              </a:tblGrid>
              <a:tr h="203642">
                <a:tc>
                  <a:txBody>
                    <a:bodyPr/>
                    <a:lstStyle/>
                    <a:p>
                      <a:pPr algn="l" fontAlgn="b"/>
                      <a:r>
                        <a:rPr lang="en-US" sz="1600" b="0" i="0" u="none" strike="noStrike" dirty="0">
                          <a:solidFill>
                            <a:srgbClr val="000000"/>
                          </a:solidFill>
                          <a:effectLst/>
                          <a:latin typeface="Times New Roman" panose="02020603050405020304" pitchFamily="18" charset="0"/>
                        </a:rPr>
                        <a:t>Graduated in Four Years</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Odds Ratio</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Std. Err.</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z</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P&gt;z</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[95% Conf.</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Interval]</a:t>
                      </a:r>
                    </a:p>
                  </a:txBody>
                  <a:tcPr marL="2365" marR="2365" marT="236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6620065"/>
                  </a:ext>
                </a:extLst>
              </a:tr>
              <a:tr h="193360">
                <a:tc>
                  <a:txBody>
                    <a:bodyPr/>
                    <a:lstStyle/>
                    <a:p>
                      <a:pPr algn="l" fontAlgn="b"/>
                      <a:r>
                        <a:rPr lang="en-US" sz="1600" b="1" i="1" u="none" strike="noStrike" dirty="0">
                          <a:solidFill>
                            <a:srgbClr val="0070C0"/>
                          </a:solidFill>
                          <a:effectLst/>
                          <a:latin typeface="Times New Roman" panose="02020603050405020304" pitchFamily="18" charset="0"/>
                        </a:rPr>
                        <a:t>First Quarter GPA</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2.761</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0.412</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6.800</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0.000</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2.060</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3.700</a:t>
                      </a:r>
                    </a:p>
                  </a:txBody>
                  <a:tcPr marL="2365" marR="2365" marT="236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82781888"/>
                  </a:ext>
                </a:extLst>
              </a:tr>
              <a:tr h="193360">
                <a:tc>
                  <a:txBody>
                    <a:bodyPr/>
                    <a:lstStyle/>
                    <a:p>
                      <a:pPr algn="l" fontAlgn="b"/>
                      <a:r>
                        <a:rPr lang="en-US" sz="1600" b="1" i="1" u="none" strike="noStrike" dirty="0">
                          <a:solidFill>
                            <a:srgbClr val="0070C0"/>
                          </a:solidFill>
                          <a:effectLst/>
                          <a:latin typeface="Times New Roman" panose="02020603050405020304" pitchFamily="18" charset="0"/>
                        </a:rPr>
                        <a:t>Transfer Units</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1.052</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0.008</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6.540</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0.000</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1.036</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1.068</a:t>
                      </a:r>
                    </a:p>
                  </a:txBody>
                  <a:tcPr marL="2365" marR="2365" marT="2365" marB="0" anchor="b">
                    <a:lnL>
                      <a:noFill/>
                    </a:lnL>
                    <a:lnR>
                      <a:noFill/>
                    </a:lnR>
                    <a:lnT>
                      <a:noFill/>
                    </a:lnT>
                    <a:lnB>
                      <a:noFill/>
                    </a:lnB>
                  </a:tcPr>
                </a:tc>
                <a:extLst>
                  <a:ext uri="{0D108BD9-81ED-4DB2-BD59-A6C34878D82A}">
                    <a16:rowId xmlns:a16="http://schemas.microsoft.com/office/drawing/2014/main" val="3306246114"/>
                  </a:ext>
                </a:extLst>
              </a:tr>
              <a:tr h="193360">
                <a:tc>
                  <a:txBody>
                    <a:bodyPr/>
                    <a:lstStyle/>
                    <a:p>
                      <a:pPr algn="l" fontAlgn="b"/>
                      <a:r>
                        <a:rPr lang="en-US" sz="1600" b="1" i="1" u="none" strike="noStrike" dirty="0">
                          <a:solidFill>
                            <a:srgbClr val="0070C0"/>
                          </a:solidFill>
                          <a:effectLst/>
                          <a:latin typeface="Times New Roman" panose="02020603050405020304" pitchFamily="18" charset="0"/>
                        </a:rPr>
                        <a:t>15 or More First Quarter Units</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1.996</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0.335</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4.120</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0.000</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1.436</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2.773</a:t>
                      </a:r>
                    </a:p>
                  </a:txBody>
                  <a:tcPr marL="2365" marR="2365" marT="2365" marB="0" anchor="b">
                    <a:lnL>
                      <a:noFill/>
                    </a:lnL>
                    <a:lnR>
                      <a:noFill/>
                    </a:lnR>
                    <a:lnT>
                      <a:noFill/>
                    </a:lnT>
                    <a:lnB>
                      <a:noFill/>
                    </a:lnB>
                  </a:tcPr>
                </a:tc>
                <a:extLst>
                  <a:ext uri="{0D108BD9-81ED-4DB2-BD59-A6C34878D82A}">
                    <a16:rowId xmlns:a16="http://schemas.microsoft.com/office/drawing/2014/main" val="134060644"/>
                  </a:ext>
                </a:extLst>
              </a:tr>
              <a:tr h="193360">
                <a:tc>
                  <a:txBody>
                    <a:bodyPr/>
                    <a:lstStyle/>
                    <a:p>
                      <a:pPr algn="l" fontAlgn="b"/>
                      <a:r>
                        <a:rPr lang="en-US" sz="1600" b="1" i="1" u="none" strike="noStrike" dirty="0">
                          <a:solidFill>
                            <a:schemeClr val="accent2">
                              <a:lumMod val="40000"/>
                              <a:lumOff val="60000"/>
                            </a:schemeClr>
                          </a:solidFill>
                          <a:effectLst/>
                          <a:latin typeface="Times New Roman" panose="02020603050405020304" pitchFamily="18" charset="0"/>
                        </a:rPr>
                        <a:t>Hispanic</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0.532</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0.092</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-3.630</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0.000</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0.379</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0.748</a:t>
                      </a:r>
                    </a:p>
                  </a:txBody>
                  <a:tcPr marL="2365" marR="2365" marT="2365" marB="0" anchor="b">
                    <a:lnL>
                      <a:noFill/>
                    </a:lnL>
                    <a:lnR>
                      <a:noFill/>
                    </a:lnR>
                    <a:lnT>
                      <a:noFill/>
                    </a:lnT>
                    <a:lnB>
                      <a:noFill/>
                    </a:lnB>
                  </a:tcPr>
                </a:tc>
                <a:extLst>
                  <a:ext uri="{0D108BD9-81ED-4DB2-BD59-A6C34878D82A}">
                    <a16:rowId xmlns:a16="http://schemas.microsoft.com/office/drawing/2014/main" val="3087848895"/>
                  </a:ext>
                </a:extLst>
              </a:tr>
              <a:tr h="193360">
                <a:tc>
                  <a:txBody>
                    <a:bodyPr/>
                    <a:lstStyle/>
                    <a:p>
                      <a:pPr algn="l" fontAlgn="b"/>
                      <a:r>
                        <a:rPr lang="en-US" sz="1600" b="1" i="1" u="none" strike="noStrike" dirty="0">
                          <a:solidFill>
                            <a:srgbClr val="0070C0"/>
                          </a:solidFill>
                          <a:effectLst/>
                          <a:latin typeface="Times New Roman" panose="02020603050405020304" pitchFamily="18" charset="0"/>
                        </a:rPr>
                        <a:t>CSB </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2.631</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0.798</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3.190</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0.001</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1.452</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4.767</a:t>
                      </a:r>
                    </a:p>
                  </a:txBody>
                  <a:tcPr marL="2365" marR="2365" marT="2365" marB="0" anchor="b">
                    <a:lnL>
                      <a:noFill/>
                    </a:lnL>
                    <a:lnR>
                      <a:noFill/>
                    </a:lnR>
                    <a:lnT>
                      <a:noFill/>
                    </a:lnT>
                    <a:lnB>
                      <a:noFill/>
                    </a:lnB>
                  </a:tcPr>
                </a:tc>
                <a:extLst>
                  <a:ext uri="{0D108BD9-81ED-4DB2-BD59-A6C34878D82A}">
                    <a16:rowId xmlns:a16="http://schemas.microsoft.com/office/drawing/2014/main" val="268328229"/>
                  </a:ext>
                </a:extLst>
              </a:tr>
              <a:tr h="193360">
                <a:tc>
                  <a:txBody>
                    <a:bodyPr/>
                    <a:lstStyle/>
                    <a:p>
                      <a:pPr algn="l" fontAlgn="b"/>
                      <a:r>
                        <a:rPr lang="en-US" sz="1600" b="1" i="1" u="none" strike="noStrike" dirty="0">
                          <a:solidFill>
                            <a:schemeClr val="accent2">
                              <a:lumMod val="40000"/>
                              <a:lumOff val="60000"/>
                            </a:schemeClr>
                          </a:solidFill>
                          <a:effectLst/>
                          <a:latin typeface="Times New Roman" panose="02020603050405020304" pitchFamily="18" charset="0"/>
                        </a:rPr>
                        <a:t>Needed Math Remediation</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0.553</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0.110</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-2.990</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0.003</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0.375</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0.816</a:t>
                      </a:r>
                    </a:p>
                  </a:txBody>
                  <a:tcPr marL="2365" marR="2365" marT="2365" marB="0" anchor="b">
                    <a:lnL>
                      <a:noFill/>
                    </a:lnL>
                    <a:lnR>
                      <a:noFill/>
                    </a:lnR>
                    <a:lnT>
                      <a:noFill/>
                    </a:lnT>
                    <a:lnB>
                      <a:noFill/>
                    </a:lnB>
                  </a:tcPr>
                </a:tc>
                <a:extLst>
                  <a:ext uri="{0D108BD9-81ED-4DB2-BD59-A6C34878D82A}">
                    <a16:rowId xmlns:a16="http://schemas.microsoft.com/office/drawing/2014/main" val="1095062847"/>
                  </a:ext>
                </a:extLst>
              </a:tr>
              <a:tr h="193360">
                <a:tc>
                  <a:txBody>
                    <a:bodyPr/>
                    <a:lstStyle/>
                    <a:p>
                      <a:pPr algn="l" fontAlgn="b"/>
                      <a:r>
                        <a:rPr lang="en-US" sz="1600" b="1" i="1" u="none" strike="noStrike" dirty="0">
                          <a:solidFill>
                            <a:schemeClr val="accent2">
                              <a:lumMod val="40000"/>
                              <a:lumOff val="60000"/>
                            </a:schemeClr>
                          </a:solidFill>
                          <a:effectLst/>
                          <a:latin typeface="Times New Roman" panose="02020603050405020304" pitchFamily="18" charset="0"/>
                        </a:rPr>
                        <a:t>Fed Unsub. Load </a:t>
                      </a:r>
                      <a:r>
                        <a:rPr lang="en-US" sz="1600" b="1" i="1" u="none" strike="noStrike" dirty="0" smtClean="0">
                          <a:solidFill>
                            <a:schemeClr val="accent2">
                              <a:lumMod val="40000"/>
                              <a:lumOff val="60000"/>
                            </a:schemeClr>
                          </a:solidFill>
                          <a:effectLst/>
                          <a:latin typeface="Times New Roman" panose="02020603050405020304" pitchFamily="18" charset="0"/>
                        </a:rPr>
                        <a:t>Recipient</a:t>
                      </a:r>
                      <a:endParaRPr lang="en-US" sz="1600" b="1" i="1" u="none" strike="noStrike" dirty="0">
                        <a:solidFill>
                          <a:schemeClr val="accent2">
                            <a:lumMod val="40000"/>
                            <a:lumOff val="60000"/>
                          </a:schemeClr>
                        </a:solidFill>
                        <a:effectLst/>
                        <a:latin typeface="Times New Roman" panose="02020603050405020304" pitchFamily="18" charset="0"/>
                      </a:endParaRP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0.628</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0.120</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-2.430</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0.015</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0.431</a:t>
                      </a:r>
                    </a:p>
                  </a:txBody>
                  <a:tcPr marL="2365" marR="2365" marT="2365" marB="0" anchor="b">
                    <a:lnL>
                      <a:noFill/>
                    </a:lnL>
                    <a:lnR>
                      <a:noFill/>
                    </a:lnR>
                    <a:lnT>
                      <a:noFill/>
                    </a:lnT>
                    <a:lnB>
                      <a:noFill/>
                    </a:lnB>
                  </a:tcPr>
                </a:tc>
                <a:tc>
                  <a:txBody>
                    <a:bodyPr/>
                    <a:lstStyle/>
                    <a:p>
                      <a:pPr algn="ctr" fontAlgn="b"/>
                      <a:r>
                        <a:rPr lang="en-US" sz="1600" b="1" i="1" u="none" strike="noStrike" dirty="0">
                          <a:solidFill>
                            <a:schemeClr val="accent2">
                              <a:lumMod val="40000"/>
                              <a:lumOff val="60000"/>
                            </a:schemeClr>
                          </a:solidFill>
                          <a:effectLst/>
                          <a:latin typeface="Times New Roman" panose="02020603050405020304" pitchFamily="18" charset="0"/>
                        </a:rPr>
                        <a:t>0.914</a:t>
                      </a:r>
                    </a:p>
                  </a:txBody>
                  <a:tcPr marL="2365" marR="2365" marT="2365" marB="0" anchor="b">
                    <a:lnL>
                      <a:noFill/>
                    </a:lnL>
                    <a:lnR>
                      <a:noFill/>
                    </a:lnR>
                    <a:lnT>
                      <a:noFill/>
                    </a:lnT>
                    <a:lnB>
                      <a:noFill/>
                    </a:lnB>
                  </a:tcPr>
                </a:tc>
                <a:extLst>
                  <a:ext uri="{0D108BD9-81ED-4DB2-BD59-A6C34878D82A}">
                    <a16:rowId xmlns:a16="http://schemas.microsoft.com/office/drawing/2014/main" val="1037606092"/>
                  </a:ext>
                </a:extLst>
              </a:tr>
              <a:tr h="193360">
                <a:tc>
                  <a:txBody>
                    <a:bodyPr/>
                    <a:lstStyle/>
                    <a:p>
                      <a:pPr algn="l" fontAlgn="b"/>
                      <a:r>
                        <a:rPr lang="en-US" sz="1600" b="1" i="1" u="none" strike="noStrike" dirty="0">
                          <a:solidFill>
                            <a:srgbClr val="0070C0"/>
                          </a:solidFill>
                          <a:effectLst/>
                          <a:latin typeface="Times New Roman" panose="02020603050405020304" pitchFamily="18" charset="0"/>
                        </a:rPr>
                        <a:t>Female</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1.478</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0.262</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2.200</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0.027</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1.044</a:t>
                      </a:r>
                    </a:p>
                  </a:txBody>
                  <a:tcPr marL="2365" marR="2365" marT="236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2.092</a:t>
                      </a:r>
                    </a:p>
                  </a:txBody>
                  <a:tcPr marL="2365" marR="2365" marT="2365" marB="0" anchor="b">
                    <a:lnL>
                      <a:noFill/>
                    </a:lnL>
                    <a:lnR>
                      <a:noFill/>
                    </a:lnR>
                    <a:lnT>
                      <a:noFill/>
                    </a:lnT>
                    <a:lnB>
                      <a:noFill/>
                    </a:lnB>
                  </a:tcPr>
                </a:tc>
                <a:extLst>
                  <a:ext uri="{0D108BD9-81ED-4DB2-BD59-A6C34878D82A}">
                    <a16:rowId xmlns:a16="http://schemas.microsoft.com/office/drawing/2014/main" val="726047757"/>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EOP</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0.543</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0.186</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-1.790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0.074</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0.278</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1.061</a:t>
                      </a:r>
                    </a:p>
                  </a:txBody>
                  <a:tcPr marL="2365" marR="2365" marT="2365" marB="0" anchor="b">
                    <a:lnL>
                      <a:noFill/>
                    </a:lnL>
                    <a:lnR>
                      <a:noFill/>
                    </a:lnR>
                    <a:lnT>
                      <a:noFill/>
                    </a:lnT>
                    <a:lnB>
                      <a:noFill/>
                    </a:lnB>
                  </a:tcPr>
                </a:tc>
                <a:extLst>
                  <a:ext uri="{0D108BD9-81ED-4DB2-BD59-A6C34878D82A}">
                    <a16:rowId xmlns:a16="http://schemas.microsoft.com/office/drawing/2014/main" val="2003376402"/>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CBP </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1.885</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0.671</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1.780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0.075</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0.938</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3.788</a:t>
                      </a:r>
                    </a:p>
                  </a:txBody>
                  <a:tcPr marL="2365" marR="2365" marT="2365" marB="0" anchor="b">
                    <a:lnL>
                      <a:noFill/>
                    </a:lnL>
                    <a:lnR>
                      <a:noFill/>
                    </a:lnR>
                    <a:lnT>
                      <a:noFill/>
                    </a:lnT>
                    <a:lnB>
                      <a:noFill/>
                    </a:lnB>
                  </a:tcPr>
                </a:tc>
                <a:extLst>
                  <a:ext uri="{0D108BD9-81ED-4DB2-BD59-A6C34878D82A}">
                    <a16:rowId xmlns:a16="http://schemas.microsoft.com/office/drawing/2014/main" val="4159549693"/>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CAL</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1.671</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0.561</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1.530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0.126</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0.866</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3.226</a:t>
                      </a:r>
                    </a:p>
                  </a:txBody>
                  <a:tcPr marL="2365" marR="2365" marT="2365" marB="0" anchor="b">
                    <a:lnL>
                      <a:noFill/>
                    </a:lnL>
                    <a:lnR>
                      <a:noFill/>
                    </a:lnR>
                    <a:lnT>
                      <a:noFill/>
                    </a:lnT>
                    <a:lnB>
                      <a:noFill/>
                    </a:lnB>
                  </a:tcPr>
                </a:tc>
                <a:extLst>
                  <a:ext uri="{0D108BD9-81ED-4DB2-BD59-A6C34878D82A}">
                    <a16:rowId xmlns:a16="http://schemas.microsoft.com/office/drawing/2014/main" val="951332913"/>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Needed English Remediation</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0.795</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0.145</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-1.250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0.210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0.556</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1.138</a:t>
                      </a:r>
                    </a:p>
                  </a:txBody>
                  <a:tcPr marL="2365" marR="2365" marT="2365" marB="0" anchor="b">
                    <a:lnL>
                      <a:noFill/>
                    </a:lnL>
                    <a:lnR>
                      <a:noFill/>
                    </a:lnR>
                    <a:lnT>
                      <a:noFill/>
                    </a:lnT>
                    <a:lnB>
                      <a:noFill/>
                    </a:lnB>
                  </a:tcPr>
                </a:tc>
                <a:extLst>
                  <a:ext uri="{0D108BD9-81ED-4DB2-BD59-A6C34878D82A}">
                    <a16:rowId xmlns:a16="http://schemas.microsoft.com/office/drawing/2014/main" val="724753279"/>
                  </a:ext>
                </a:extLst>
              </a:tr>
              <a:tr h="182414">
                <a:tc>
                  <a:txBody>
                    <a:bodyPr/>
                    <a:lstStyle/>
                    <a:p>
                      <a:pPr algn="l" fontAlgn="b"/>
                      <a:r>
                        <a:rPr lang="en-US" sz="1600" b="0" i="0" u="none" strike="noStrike" dirty="0">
                          <a:solidFill>
                            <a:srgbClr val="000000"/>
                          </a:solidFill>
                          <a:effectLst/>
                          <a:latin typeface="Times New Roman" panose="02020603050405020304" pitchFamily="18" charset="0"/>
                        </a:rPr>
                        <a:t>Num. of First Quarter Online Courses</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2.838</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2.411</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1.230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0.220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0.537</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15.005</a:t>
                      </a:r>
                    </a:p>
                  </a:txBody>
                  <a:tcPr marL="2365" marR="2365" marT="2365" marB="0" anchor="b">
                    <a:lnL>
                      <a:noFill/>
                    </a:lnL>
                    <a:lnR>
                      <a:noFill/>
                    </a:lnR>
                    <a:lnT>
                      <a:noFill/>
                    </a:lnT>
                    <a:lnB>
                      <a:noFill/>
                    </a:lnB>
                  </a:tcPr>
                </a:tc>
                <a:extLst>
                  <a:ext uri="{0D108BD9-81ED-4DB2-BD59-A6C34878D82A}">
                    <a16:rowId xmlns:a16="http://schemas.microsoft.com/office/drawing/2014/main" val="3149204686"/>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Lived in Dormitory</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1.184</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0.259</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0.770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0.440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0.771</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1.818</a:t>
                      </a:r>
                    </a:p>
                  </a:txBody>
                  <a:tcPr marL="2365" marR="2365" marT="2365" marB="0" anchor="b">
                    <a:lnL>
                      <a:noFill/>
                    </a:lnL>
                    <a:lnR>
                      <a:noFill/>
                    </a:lnR>
                    <a:lnT>
                      <a:noFill/>
                    </a:lnT>
                    <a:lnB>
                      <a:noFill/>
                    </a:lnB>
                  </a:tcPr>
                </a:tc>
                <a:extLst>
                  <a:ext uri="{0D108BD9-81ED-4DB2-BD59-A6C34878D82A}">
                    <a16:rowId xmlns:a16="http://schemas.microsoft.com/office/drawing/2014/main" val="2059959685"/>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Parents' Education</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1.047</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0.120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0.400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0.687</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0.837</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1.311</a:t>
                      </a:r>
                    </a:p>
                  </a:txBody>
                  <a:tcPr marL="2365" marR="2365" marT="2365" marB="0" anchor="b">
                    <a:lnL>
                      <a:noFill/>
                    </a:lnL>
                    <a:lnR>
                      <a:noFill/>
                    </a:lnR>
                    <a:lnT>
                      <a:noFill/>
                    </a:lnT>
                    <a:lnB>
                      <a:noFill/>
                    </a:lnB>
                  </a:tcPr>
                </a:tc>
                <a:extLst>
                  <a:ext uri="{0D108BD9-81ED-4DB2-BD59-A6C34878D82A}">
                    <a16:rowId xmlns:a16="http://schemas.microsoft.com/office/drawing/2014/main" val="2103648202"/>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CNS</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0.969</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0.283</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-0.110</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0.915</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0.547</a:t>
                      </a:r>
                    </a:p>
                  </a:txBody>
                  <a:tcPr marL="2365" marR="2365" marT="236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1.716</a:t>
                      </a:r>
                    </a:p>
                  </a:txBody>
                  <a:tcPr marL="2365" marR="2365" marT="2365" marB="0" anchor="b">
                    <a:lnL>
                      <a:noFill/>
                    </a:lnL>
                    <a:lnR>
                      <a:noFill/>
                    </a:lnR>
                    <a:lnT>
                      <a:noFill/>
                    </a:lnT>
                    <a:lnB>
                      <a:noFill/>
                    </a:lnB>
                  </a:tcPr>
                </a:tc>
                <a:extLst>
                  <a:ext uri="{0D108BD9-81ED-4DB2-BD59-A6C34878D82A}">
                    <a16:rowId xmlns:a16="http://schemas.microsoft.com/office/drawing/2014/main" val="3685694061"/>
                  </a:ext>
                </a:extLst>
              </a:tr>
              <a:tr h="193360">
                <a:tc>
                  <a:txBody>
                    <a:bodyPr/>
                    <a:lstStyle/>
                    <a:p>
                      <a:pPr algn="l" fontAlgn="b"/>
                      <a:r>
                        <a:rPr lang="en-US" sz="1600" b="0" i="0" u="none" strike="noStrike" dirty="0">
                          <a:solidFill>
                            <a:srgbClr val="000000"/>
                          </a:solidFill>
                          <a:effectLst/>
                          <a:latin typeface="Times New Roman" panose="02020603050405020304" pitchFamily="18" charset="0"/>
                        </a:rPr>
                        <a:t>Intercept</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0.003</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0.002</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-9.320</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0.000</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0.001</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0.011</a:t>
                      </a:r>
                    </a:p>
                  </a:txBody>
                  <a:tcPr marL="2365" marR="2365" marT="236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2876805"/>
                  </a:ext>
                </a:extLst>
              </a:tr>
            </a:tbl>
          </a:graphicData>
        </a:graphic>
      </p:graphicFrame>
    </p:spTree>
    <p:extLst>
      <p:ext uri="{BB962C8B-B14F-4D97-AF65-F5344CB8AC3E}">
        <p14:creationId xmlns:p14="http://schemas.microsoft.com/office/powerpoint/2010/main" val="716988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30997"/>
            <a:ext cx="9067800" cy="639762"/>
          </a:xfrm>
        </p:spPr>
        <p:txBody>
          <a:bodyPr/>
          <a:lstStyle/>
          <a:p>
            <a:r>
              <a:rPr lang="en-US" dirty="0" smtClean="0"/>
              <a:t>Results (Hispanic Students Only)</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52203046"/>
              </p:ext>
            </p:extLst>
          </p:nvPr>
        </p:nvGraphicFramePr>
        <p:xfrm>
          <a:off x="1" y="5136045"/>
          <a:ext cx="2044700" cy="537210"/>
        </p:xfrm>
        <a:graphic>
          <a:graphicData uri="http://schemas.openxmlformats.org/drawingml/2006/table">
            <a:tbl>
              <a:tblPr/>
              <a:tblGrid>
                <a:gridCol w="2044700">
                  <a:extLst>
                    <a:ext uri="{9D8B030D-6E8A-4147-A177-3AD203B41FA5}">
                      <a16:colId xmlns:a16="http://schemas.microsoft.com/office/drawing/2014/main" val="4272698250"/>
                    </a:ext>
                  </a:extLst>
                </a:gridCol>
              </a:tblGrid>
              <a:tr h="179070">
                <a:tc>
                  <a:txBody>
                    <a:bodyPr/>
                    <a:lstStyle/>
                    <a:p>
                      <a:pPr algn="l" fontAlgn="b"/>
                      <a:r>
                        <a:rPr lang="en-US" sz="1100" b="0" i="1" u="none" strike="noStrike" dirty="0">
                          <a:solidFill>
                            <a:srgbClr val="000000"/>
                          </a:solidFill>
                          <a:effectLst/>
                          <a:latin typeface="Arial" panose="020B0604020202020204" pitchFamily="34" charset="0"/>
                        </a:rPr>
                        <a:t>Log likelihood = -301.74475 </a:t>
                      </a:r>
                    </a:p>
                  </a:txBody>
                  <a:tcPr marL="3810" marR="3810" marT="3810" marB="0" anchor="b">
                    <a:lnL>
                      <a:noFill/>
                    </a:lnL>
                    <a:lnR>
                      <a:noFill/>
                    </a:lnR>
                    <a:lnT>
                      <a:noFill/>
                    </a:lnT>
                    <a:lnB>
                      <a:noFill/>
                    </a:lnB>
                  </a:tcPr>
                </a:tc>
                <a:extLst>
                  <a:ext uri="{0D108BD9-81ED-4DB2-BD59-A6C34878D82A}">
                    <a16:rowId xmlns:a16="http://schemas.microsoft.com/office/drawing/2014/main" val="2750749044"/>
                  </a:ext>
                </a:extLst>
              </a:tr>
              <a:tr h="179070">
                <a:tc>
                  <a:txBody>
                    <a:bodyPr/>
                    <a:lstStyle/>
                    <a:p>
                      <a:pPr algn="l" fontAlgn="b"/>
                      <a:r>
                        <a:rPr lang="en-US" sz="1100" b="0" i="1" u="none" strike="noStrike" dirty="0">
                          <a:solidFill>
                            <a:srgbClr val="000000"/>
                          </a:solidFill>
                          <a:effectLst/>
                          <a:latin typeface="Arial" panose="020B0604020202020204" pitchFamily="34" charset="0"/>
                        </a:rPr>
                        <a:t>Pseudo R2 = 0.0959</a:t>
                      </a:r>
                    </a:p>
                  </a:txBody>
                  <a:tcPr marL="3810" marR="3810" marT="3810" marB="0" anchor="b">
                    <a:lnL>
                      <a:noFill/>
                    </a:lnL>
                    <a:lnR>
                      <a:noFill/>
                    </a:lnR>
                    <a:lnT>
                      <a:noFill/>
                    </a:lnT>
                    <a:lnB>
                      <a:noFill/>
                    </a:lnB>
                  </a:tcPr>
                </a:tc>
                <a:extLst>
                  <a:ext uri="{0D108BD9-81ED-4DB2-BD59-A6C34878D82A}">
                    <a16:rowId xmlns:a16="http://schemas.microsoft.com/office/drawing/2014/main" val="1868416359"/>
                  </a:ext>
                </a:extLst>
              </a:tr>
              <a:tr h="179070">
                <a:tc>
                  <a:txBody>
                    <a:bodyPr/>
                    <a:lstStyle/>
                    <a:p>
                      <a:pPr algn="l" fontAlgn="b"/>
                      <a:r>
                        <a:rPr lang="en-US" sz="1100" b="0" i="1" u="none" strike="noStrike" dirty="0">
                          <a:solidFill>
                            <a:srgbClr val="000000"/>
                          </a:solidFill>
                          <a:effectLst/>
                          <a:latin typeface="Arial" panose="020B0604020202020204" pitchFamily="34" charset="0"/>
                        </a:rPr>
                        <a:t>Correctly classified 92.92%</a:t>
                      </a:r>
                    </a:p>
                  </a:txBody>
                  <a:tcPr marL="3810" marR="3810" marT="3810" marB="0" anchor="b">
                    <a:lnL>
                      <a:noFill/>
                    </a:lnL>
                    <a:lnR>
                      <a:noFill/>
                    </a:lnR>
                    <a:lnT>
                      <a:noFill/>
                    </a:lnT>
                    <a:lnB>
                      <a:noFill/>
                    </a:lnB>
                  </a:tcPr>
                </a:tc>
                <a:extLst>
                  <a:ext uri="{0D108BD9-81ED-4DB2-BD59-A6C34878D82A}">
                    <a16:rowId xmlns:a16="http://schemas.microsoft.com/office/drawing/2014/main" val="419996372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102273049"/>
              </p:ext>
            </p:extLst>
          </p:nvPr>
        </p:nvGraphicFramePr>
        <p:xfrm>
          <a:off x="38100" y="914401"/>
          <a:ext cx="9067801" cy="4011984"/>
        </p:xfrm>
        <a:graphic>
          <a:graphicData uri="http://schemas.openxmlformats.org/drawingml/2006/table">
            <a:tbl>
              <a:tblPr/>
              <a:tblGrid>
                <a:gridCol w="3271295">
                  <a:extLst>
                    <a:ext uri="{9D8B030D-6E8A-4147-A177-3AD203B41FA5}">
                      <a16:colId xmlns:a16="http://schemas.microsoft.com/office/drawing/2014/main" val="2351615346"/>
                    </a:ext>
                  </a:extLst>
                </a:gridCol>
                <a:gridCol w="1013911">
                  <a:extLst>
                    <a:ext uri="{9D8B030D-6E8A-4147-A177-3AD203B41FA5}">
                      <a16:colId xmlns:a16="http://schemas.microsoft.com/office/drawing/2014/main" val="2766743872"/>
                    </a:ext>
                  </a:extLst>
                </a:gridCol>
                <a:gridCol w="956519">
                  <a:extLst>
                    <a:ext uri="{9D8B030D-6E8A-4147-A177-3AD203B41FA5}">
                      <a16:colId xmlns:a16="http://schemas.microsoft.com/office/drawing/2014/main" val="3611360579"/>
                    </a:ext>
                  </a:extLst>
                </a:gridCol>
                <a:gridCol w="956519">
                  <a:extLst>
                    <a:ext uri="{9D8B030D-6E8A-4147-A177-3AD203B41FA5}">
                      <a16:colId xmlns:a16="http://schemas.microsoft.com/office/drawing/2014/main" val="1010060428"/>
                    </a:ext>
                  </a:extLst>
                </a:gridCol>
                <a:gridCol w="956519">
                  <a:extLst>
                    <a:ext uri="{9D8B030D-6E8A-4147-A177-3AD203B41FA5}">
                      <a16:colId xmlns:a16="http://schemas.microsoft.com/office/drawing/2014/main" val="1958102469"/>
                    </a:ext>
                  </a:extLst>
                </a:gridCol>
                <a:gridCol w="956519">
                  <a:extLst>
                    <a:ext uri="{9D8B030D-6E8A-4147-A177-3AD203B41FA5}">
                      <a16:colId xmlns:a16="http://schemas.microsoft.com/office/drawing/2014/main" val="2079165973"/>
                    </a:ext>
                  </a:extLst>
                </a:gridCol>
                <a:gridCol w="956519">
                  <a:extLst>
                    <a:ext uri="{9D8B030D-6E8A-4147-A177-3AD203B41FA5}">
                      <a16:colId xmlns:a16="http://schemas.microsoft.com/office/drawing/2014/main" val="480112929"/>
                    </a:ext>
                  </a:extLst>
                </a:gridCol>
              </a:tblGrid>
              <a:tr h="314709">
                <a:tc>
                  <a:txBody>
                    <a:bodyPr/>
                    <a:lstStyle/>
                    <a:p>
                      <a:pPr algn="l" fontAlgn="b"/>
                      <a:r>
                        <a:rPr lang="en-US" sz="1600" b="0" i="0" u="none" strike="noStrike" dirty="0">
                          <a:solidFill>
                            <a:srgbClr val="000000"/>
                          </a:solidFill>
                          <a:effectLst/>
                          <a:latin typeface="Times New Roman" panose="02020603050405020304" pitchFamily="18" charset="0"/>
                        </a:rPr>
                        <a:t>Graduated in Four Years</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Odds Ratio</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Std. Err.</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z</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P&gt;z</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[95% Conf.</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Interval]</a:t>
                      </a:r>
                    </a:p>
                  </a:txBody>
                  <a:tcPr marL="2645" marR="2645" marT="264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947211"/>
                  </a:ext>
                </a:extLst>
              </a:tr>
              <a:tr h="233019">
                <a:tc>
                  <a:txBody>
                    <a:bodyPr/>
                    <a:lstStyle/>
                    <a:p>
                      <a:pPr algn="l" fontAlgn="b"/>
                      <a:r>
                        <a:rPr lang="en-US" sz="1600" b="1" i="1" u="none" strike="noStrike" dirty="0">
                          <a:solidFill>
                            <a:srgbClr val="0070C0"/>
                          </a:solidFill>
                          <a:effectLst/>
                          <a:latin typeface="Times New Roman" panose="02020603050405020304" pitchFamily="18" charset="0"/>
                        </a:rPr>
                        <a:t>Transfer Units</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1.049</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0.010</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4.950</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0.000</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1.029</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1.069</a:t>
                      </a:r>
                    </a:p>
                  </a:txBody>
                  <a:tcPr marL="2645" marR="2645" marT="264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73978348"/>
                  </a:ext>
                </a:extLst>
              </a:tr>
              <a:tr h="233019">
                <a:tc>
                  <a:txBody>
                    <a:bodyPr/>
                    <a:lstStyle/>
                    <a:p>
                      <a:pPr algn="l" fontAlgn="b"/>
                      <a:r>
                        <a:rPr lang="en-US" sz="1600" b="1" i="1" u="none" strike="noStrike" dirty="0">
                          <a:solidFill>
                            <a:srgbClr val="0070C0"/>
                          </a:solidFill>
                          <a:effectLst/>
                          <a:latin typeface="Times New Roman" panose="02020603050405020304" pitchFamily="18" charset="0"/>
                        </a:rPr>
                        <a:t>15 or More First Quarter Units</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2.929</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0.692</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4.550</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0.000</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1.844</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4.654</a:t>
                      </a:r>
                    </a:p>
                  </a:txBody>
                  <a:tcPr marL="2645" marR="2645" marT="2645" marB="0" anchor="b">
                    <a:lnL>
                      <a:noFill/>
                    </a:lnL>
                    <a:lnR>
                      <a:noFill/>
                    </a:lnR>
                    <a:lnT>
                      <a:noFill/>
                    </a:lnT>
                    <a:lnB>
                      <a:noFill/>
                    </a:lnB>
                  </a:tcPr>
                </a:tc>
                <a:extLst>
                  <a:ext uri="{0D108BD9-81ED-4DB2-BD59-A6C34878D82A}">
                    <a16:rowId xmlns:a16="http://schemas.microsoft.com/office/drawing/2014/main" val="633726649"/>
                  </a:ext>
                </a:extLst>
              </a:tr>
              <a:tr h="233019">
                <a:tc>
                  <a:txBody>
                    <a:bodyPr/>
                    <a:lstStyle/>
                    <a:p>
                      <a:pPr algn="l" fontAlgn="b"/>
                      <a:r>
                        <a:rPr lang="en-US" sz="1600" b="1" i="1" u="none" strike="noStrike" dirty="0">
                          <a:solidFill>
                            <a:srgbClr val="0070C0"/>
                          </a:solidFill>
                          <a:effectLst/>
                          <a:latin typeface="Times New Roman" panose="02020603050405020304" pitchFamily="18" charset="0"/>
                        </a:rPr>
                        <a:t>First Quarter GPA</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2.405</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0.469</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4.500</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0.000</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1.641</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3.525</a:t>
                      </a:r>
                    </a:p>
                  </a:txBody>
                  <a:tcPr marL="2645" marR="2645" marT="2645" marB="0" anchor="b">
                    <a:lnL>
                      <a:noFill/>
                    </a:lnL>
                    <a:lnR>
                      <a:noFill/>
                    </a:lnR>
                    <a:lnT>
                      <a:noFill/>
                    </a:lnT>
                    <a:lnB>
                      <a:noFill/>
                    </a:lnB>
                  </a:tcPr>
                </a:tc>
                <a:extLst>
                  <a:ext uri="{0D108BD9-81ED-4DB2-BD59-A6C34878D82A}">
                    <a16:rowId xmlns:a16="http://schemas.microsoft.com/office/drawing/2014/main" val="3581829835"/>
                  </a:ext>
                </a:extLst>
              </a:tr>
              <a:tr h="233019">
                <a:tc>
                  <a:txBody>
                    <a:bodyPr/>
                    <a:lstStyle/>
                    <a:p>
                      <a:pPr algn="l" fontAlgn="b"/>
                      <a:r>
                        <a:rPr lang="en-US" sz="1600" b="1" i="1" u="none" strike="noStrike" dirty="0">
                          <a:solidFill>
                            <a:srgbClr val="0070C0"/>
                          </a:solidFill>
                          <a:effectLst/>
                          <a:latin typeface="Times New Roman" panose="02020603050405020304" pitchFamily="18" charset="0"/>
                        </a:rPr>
                        <a:t>CSB</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2.531</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1.085</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2.170</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0.030</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1.093</a:t>
                      </a:r>
                    </a:p>
                  </a:txBody>
                  <a:tcPr marL="2645" marR="2645" marT="2645" marB="0" anchor="b">
                    <a:lnL>
                      <a:noFill/>
                    </a:lnL>
                    <a:lnR>
                      <a:noFill/>
                    </a:lnR>
                    <a:lnT>
                      <a:noFill/>
                    </a:lnT>
                    <a:lnB>
                      <a:noFill/>
                    </a:lnB>
                  </a:tcPr>
                </a:tc>
                <a:tc>
                  <a:txBody>
                    <a:bodyPr/>
                    <a:lstStyle/>
                    <a:p>
                      <a:pPr algn="ctr" fontAlgn="b"/>
                      <a:r>
                        <a:rPr lang="en-US" sz="1600" b="1" i="1" u="none" strike="noStrike" dirty="0">
                          <a:solidFill>
                            <a:srgbClr val="0070C0"/>
                          </a:solidFill>
                          <a:effectLst/>
                          <a:latin typeface="Times New Roman" panose="02020603050405020304" pitchFamily="18" charset="0"/>
                        </a:rPr>
                        <a:t>5.865</a:t>
                      </a:r>
                    </a:p>
                  </a:txBody>
                  <a:tcPr marL="2645" marR="2645" marT="2645" marB="0" anchor="b">
                    <a:lnL>
                      <a:noFill/>
                    </a:lnL>
                    <a:lnR>
                      <a:noFill/>
                    </a:lnR>
                    <a:lnT>
                      <a:noFill/>
                    </a:lnT>
                    <a:lnB>
                      <a:noFill/>
                    </a:lnB>
                  </a:tcPr>
                </a:tc>
                <a:extLst>
                  <a:ext uri="{0D108BD9-81ED-4DB2-BD59-A6C34878D82A}">
                    <a16:rowId xmlns:a16="http://schemas.microsoft.com/office/drawing/2014/main" val="877645246"/>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Needed Math Remediation</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0.643</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0.173</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-1.640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0.101</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0.379</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1.090</a:t>
                      </a:r>
                    </a:p>
                  </a:txBody>
                  <a:tcPr marL="2645" marR="2645" marT="2645" marB="0" anchor="b">
                    <a:lnL>
                      <a:noFill/>
                    </a:lnL>
                    <a:lnR>
                      <a:noFill/>
                    </a:lnR>
                    <a:lnT>
                      <a:noFill/>
                    </a:lnT>
                    <a:lnB>
                      <a:noFill/>
                    </a:lnB>
                  </a:tcPr>
                </a:tc>
                <a:extLst>
                  <a:ext uri="{0D108BD9-81ED-4DB2-BD59-A6C34878D82A}">
                    <a16:rowId xmlns:a16="http://schemas.microsoft.com/office/drawing/2014/main" val="3784691642"/>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Fed Unsub. Load </a:t>
                      </a:r>
                      <a:r>
                        <a:rPr lang="en-US" sz="1600" b="0" i="0" u="none" strike="noStrike" dirty="0" smtClean="0">
                          <a:solidFill>
                            <a:srgbClr val="000000"/>
                          </a:solidFill>
                          <a:effectLst/>
                          <a:latin typeface="Times New Roman" panose="02020603050405020304" pitchFamily="18" charset="0"/>
                        </a:rPr>
                        <a:t>Recipient</a:t>
                      </a:r>
                      <a:endParaRPr lang="en-US" sz="1600" b="0" i="0" u="none" strike="noStrike" dirty="0">
                        <a:solidFill>
                          <a:srgbClr val="000000"/>
                        </a:solidFill>
                        <a:effectLst/>
                        <a:latin typeface="Times New Roman" panose="02020603050405020304" pitchFamily="18" charset="0"/>
                      </a:endParaRP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0.660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0.174</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-1.570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0.115</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0.393</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1.107</a:t>
                      </a:r>
                    </a:p>
                  </a:txBody>
                  <a:tcPr marL="2645" marR="2645" marT="2645" marB="0" anchor="b">
                    <a:lnL>
                      <a:noFill/>
                    </a:lnL>
                    <a:lnR>
                      <a:noFill/>
                    </a:lnR>
                    <a:lnT>
                      <a:noFill/>
                    </a:lnT>
                    <a:lnB>
                      <a:noFill/>
                    </a:lnB>
                  </a:tcPr>
                </a:tc>
                <a:extLst>
                  <a:ext uri="{0D108BD9-81ED-4DB2-BD59-A6C34878D82A}">
                    <a16:rowId xmlns:a16="http://schemas.microsoft.com/office/drawing/2014/main" val="146318688"/>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CAL</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2.074</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0.985</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1.540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0.125</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0.817</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5.262</a:t>
                      </a:r>
                    </a:p>
                  </a:txBody>
                  <a:tcPr marL="2645" marR="2645" marT="2645" marB="0" anchor="b">
                    <a:lnL>
                      <a:noFill/>
                    </a:lnL>
                    <a:lnR>
                      <a:noFill/>
                    </a:lnR>
                    <a:lnT>
                      <a:noFill/>
                    </a:lnT>
                    <a:lnB>
                      <a:noFill/>
                    </a:lnB>
                  </a:tcPr>
                </a:tc>
                <a:extLst>
                  <a:ext uri="{0D108BD9-81ED-4DB2-BD59-A6C34878D82A}">
                    <a16:rowId xmlns:a16="http://schemas.microsoft.com/office/drawing/2014/main" val="2376855731"/>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EOP</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0.547</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0.219</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-1.500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0.133</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0.250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1.200</a:t>
                      </a:r>
                    </a:p>
                  </a:txBody>
                  <a:tcPr marL="2645" marR="2645" marT="2645" marB="0" anchor="b">
                    <a:lnL>
                      <a:noFill/>
                    </a:lnL>
                    <a:lnR>
                      <a:noFill/>
                    </a:lnR>
                    <a:lnT>
                      <a:noFill/>
                    </a:lnT>
                    <a:lnB>
                      <a:noFill/>
                    </a:lnB>
                  </a:tcPr>
                </a:tc>
                <a:extLst>
                  <a:ext uri="{0D108BD9-81ED-4DB2-BD59-A6C34878D82A}">
                    <a16:rowId xmlns:a16="http://schemas.microsoft.com/office/drawing/2014/main" val="1619079558"/>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Needed English Remediation</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0.692</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0.175</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-1.460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0.145</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0.422</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1.135</a:t>
                      </a:r>
                    </a:p>
                  </a:txBody>
                  <a:tcPr marL="2645" marR="2645" marT="2645" marB="0" anchor="b">
                    <a:lnL>
                      <a:noFill/>
                    </a:lnL>
                    <a:lnR>
                      <a:noFill/>
                    </a:lnR>
                    <a:lnT>
                      <a:noFill/>
                    </a:lnT>
                    <a:lnB>
                      <a:noFill/>
                    </a:lnB>
                  </a:tcPr>
                </a:tc>
                <a:extLst>
                  <a:ext uri="{0D108BD9-81ED-4DB2-BD59-A6C34878D82A}">
                    <a16:rowId xmlns:a16="http://schemas.microsoft.com/office/drawing/2014/main" val="2756788087"/>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Female</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1.430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0.360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1.420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0.156</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0.873</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2.343</a:t>
                      </a:r>
                    </a:p>
                  </a:txBody>
                  <a:tcPr marL="2645" marR="2645" marT="2645" marB="0" anchor="b">
                    <a:lnL>
                      <a:noFill/>
                    </a:lnL>
                    <a:lnR>
                      <a:noFill/>
                    </a:lnR>
                    <a:lnT>
                      <a:noFill/>
                    </a:lnT>
                    <a:lnB>
                      <a:noFill/>
                    </a:lnB>
                  </a:tcPr>
                </a:tc>
                <a:extLst>
                  <a:ext uri="{0D108BD9-81ED-4DB2-BD59-A6C34878D82A}">
                    <a16:rowId xmlns:a16="http://schemas.microsoft.com/office/drawing/2014/main" val="1133871148"/>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Parents' Education</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1.056</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0.193</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0.300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0.767</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0.738</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1.510</a:t>
                      </a:r>
                    </a:p>
                  </a:txBody>
                  <a:tcPr marL="2645" marR="2645" marT="2645" marB="0" anchor="b">
                    <a:lnL>
                      <a:noFill/>
                    </a:lnL>
                    <a:lnR>
                      <a:noFill/>
                    </a:lnR>
                    <a:lnT>
                      <a:noFill/>
                    </a:lnT>
                    <a:lnB>
                      <a:noFill/>
                    </a:lnB>
                  </a:tcPr>
                </a:tc>
                <a:extLst>
                  <a:ext uri="{0D108BD9-81ED-4DB2-BD59-A6C34878D82A}">
                    <a16:rowId xmlns:a16="http://schemas.microsoft.com/office/drawing/2014/main" val="727506244"/>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Lived in Dormitory</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0.959</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0.319</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-0.130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0.900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0.500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1.842</a:t>
                      </a:r>
                    </a:p>
                  </a:txBody>
                  <a:tcPr marL="2645" marR="2645" marT="2645" marB="0" anchor="b">
                    <a:lnL>
                      <a:noFill/>
                    </a:lnL>
                    <a:lnR>
                      <a:noFill/>
                    </a:lnR>
                    <a:lnT>
                      <a:noFill/>
                    </a:lnT>
                    <a:lnB>
                      <a:noFill/>
                    </a:lnB>
                  </a:tcPr>
                </a:tc>
                <a:extLst>
                  <a:ext uri="{0D108BD9-81ED-4DB2-BD59-A6C34878D82A}">
                    <a16:rowId xmlns:a16="http://schemas.microsoft.com/office/drawing/2014/main" val="1367644715"/>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CBP</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1.031</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0.596</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0.050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0.958</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0.332</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3.201</a:t>
                      </a:r>
                    </a:p>
                  </a:txBody>
                  <a:tcPr marL="2645" marR="2645" marT="2645" marB="0" anchor="b">
                    <a:lnL>
                      <a:noFill/>
                    </a:lnL>
                    <a:lnR>
                      <a:noFill/>
                    </a:lnR>
                    <a:lnT>
                      <a:noFill/>
                    </a:lnT>
                    <a:lnB>
                      <a:noFill/>
                    </a:lnB>
                  </a:tcPr>
                </a:tc>
                <a:extLst>
                  <a:ext uri="{0D108BD9-81ED-4DB2-BD59-A6C34878D82A}">
                    <a16:rowId xmlns:a16="http://schemas.microsoft.com/office/drawing/2014/main" val="2629684409"/>
                  </a:ext>
                </a:extLst>
              </a:tr>
              <a:tr h="214785">
                <a:tc>
                  <a:txBody>
                    <a:bodyPr/>
                    <a:lstStyle/>
                    <a:p>
                      <a:pPr algn="l" fontAlgn="b"/>
                      <a:r>
                        <a:rPr lang="en-US" sz="1600" b="0" i="0" u="none" strike="noStrike" dirty="0">
                          <a:solidFill>
                            <a:srgbClr val="000000"/>
                          </a:solidFill>
                          <a:effectLst/>
                          <a:latin typeface="Times New Roman" panose="02020603050405020304" pitchFamily="18" charset="0"/>
                        </a:rPr>
                        <a:t>CNS</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1.016</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0.440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0.040</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0.971</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0.434</a:t>
                      </a:r>
                    </a:p>
                  </a:txBody>
                  <a:tcPr marL="2645" marR="2645" marT="2645" marB="0" anchor="b">
                    <a:lnL>
                      <a:noFill/>
                    </a:lnL>
                    <a:lnR>
                      <a:noFill/>
                    </a:lnR>
                    <a:lnT>
                      <a:noFill/>
                    </a:lnT>
                    <a:lnB>
                      <a:noFill/>
                    </a:lnB>
                  </a:tcPr>
                </a:tc>
                <a:tc>
                  <a:txBody>
                    <a:bodyPr/>
                    <a:lstStyle/>
                    <a:p>
                      <a:pPr algn="ctr" fontAlgn="b"/>
                      <a:r>
                        <a:rPr lang="en-US" sz="1600" b="0" i="0" u="none" strike="noStrike" dirty="0">
                          <a:solidFill>
                            <a:srgbClr val="000000"/>
                          </a:solidFill>
                          <a:effectLst/>
                          <a:latin typeface="Times New Roman" panose="02020603050405020304" pitchFamily="18" charset="0"/>
                        </a:rPr>
                        <a:t>2.375</a:t>
                      </a:r>
                    </a:p>
                  </a:txBody>
                  <a:tcPr marL="2645" marR="2645" marT="2645" marB="0" anchor="b">
                    <a:lnL>
                      <a:noFill/>
                    </a:lnL>
                    <a:lnR>
                      <a:noFill/>
                    </a:lnR>
                    <a:lnT>
                      <a:noFill/>
                    </a:lnT>
                    <a:lnB>
                      <a:noFill/>
                    </a:lnB>
                  </a:tcPr>
                </a:tc>
                <a:extLst>
                  <a:ext uri="{0D108BD9-81ED-4DB2-BD59-A6C34878D82A}">
                    <a16:rowId xmlns:a16="http://schemas.microsoft.com/office/drawing/2014/main" val="3469947381"/>
                  </a:ext>
                </a:extLst>
              </a:tr>
              <a:tr h="233019">
                <a:tc>
                  <a:txBody>
                    <a:bodyPr/>
                    <a:lstStyle/>
                    <a:p>
                      <a:pPr algn="l" fontAlgn="b"/>
                      <a:r>
                        <a:rPr lang="en-US" sz="1600" b="0" i="0" u="none" strike="noStrike" dirty="0">
                          <a:solidFill>
                            <a:srgbClr val="000000"/>
                          </a:solidFill>
                          <a:effectLst/>
                          <a:latin typeface="Times New Roman" panose="02020603050405020304" pitchFamily="18" charset="0"/>
                        </a:rPr>
                        <a:t>Intercept</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0.003</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0.002</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-7.480</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0.000</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0.001</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Times New Roman" panose="02020603050405020304" pitchFamily="18" charset="0"/>
                        </a:rPr>
                        <a:t>0.012</a:t>
                      </a:r>
                    </a:p>
                  </a:txBody>
                  <a:tcPr marL="2645" marR="2645" marT="264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680050"/>
                  </a:ext>
                </a:extLst>
              </a:tr>
            </a:tbl>
          </a:graphicData>
        </a:graphic>
      </p:graphicFrame>
    </p:spTree>
    <p:extLst>
      <p:ext uri="{BB962C8B-B14F-4D97-AF65-F5344CB8AC3E}">
        <p14:creationId xmlns:p14="http://schemas.microsoft.com/office/powerpoint/2010/main" val="3688431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Factors Associated with Higher/Lower Probability of Dropping </a:t>
            </a:r>
            <a:endParaRPr lang="en-US" dirty="0"/>
          </a:p>
        </p:txBody>
      </p:sp>
      <p:sp>
        <p:nvSpPr>
          <p:cNvPr id="3" name="Content Placeholder 2"/>
          <p:cNvSpPr>
            <a:spLocks noGrp="1"/>
          </p:cNvSpPr>
          <p:nvPr>
            <p:ph idx="1"/>
          </p:nvPr>
        </p:nvSpPr>
        <p:spPr>
          <a:xfrm>
            <a:off x="0" y="1676400"/>
            <a:ext cx="9144000" cy="4343400"/>
          </a:xfrm>
        </p:spPr>
        <p:txBody>
          <a:bodyPr/>
          <a:lstStyle/>
          <a:p>
            <a:pPr>
              <a:lnSpc>
                <a:spcPct val="100000"/>
              </a:lnSpc>
              <a:spcBef>
                <a:spcPts val="0"/>
              </a:spcBef>
            </a:pPr>
            <a:r>
              <a:rPr lang="en-US" sz="2000" dirty="0" smtClean="0"/>
              <a:t>Data – quarter level. </a:t>
            </a:r>
          </a:p>
          <a:p>
            <a:pPr marL="0" indent="0">
              <a:lnSpc>
                <a:spcPct val="100000"/>
              </a:lnSpc>
              <a:spcBef>
                <a:spcPts val="0"/>
              </a:spcBef>
              <a:buNone/>
            </a:pPr>
            <a:endParaRPr lang="en-US" sz="2000" dirty="0" smtClean="0"/>
          </a:p>
          <a:p>
            <a:pPr>
              <a:lnSpc>
                <a:spcPct val="100000"/>
              </a:lnSpc>
              <a:spcBef>
                <a:spcPts val="0"/>
              </a:spcBef>
            </a:pPr>
            <a:r>
              <a:rPr lang="en-US" sz="2000" dirty="0" smtClean="0"/>
              <a:t>Method – survival analysis/Cox panel data regression (quarter level). </a:t>
            </a:r>
          </a:p>
          <a:p>
            <a:pPr>
              <a:lnSpc>
                <a:spcPct val="100000"/>
              </a:lnSpc>
              <a:spcBef>
                <a:spcPts val="0"/>
              </a:spcBef>
            </a:pPr>
            <a:endParaRPr lang="en-US" sz="2000" dirty="0" smtClean="0"/>
          </a:p>
          <a:p>
            <a:pPr>
              <a:lnSpc>
                <a:spcPct val="100000"/>
              </a:lnSpc>
              <a:spcBef>
                <a:spcPts val="0"/>
              </a:spcBef>
            </a:pPr>
            <a:r>
              <a:rPr lang="en-US" sz="2000" dirty="0" smtClean="0"/>
              <a:t>DV – dropping/not being retained.</a:t>
            </a:r>
          </a:p>
          <a:p>
            <a:pPr>
              <a:lnSpc>
                <a:spcPct val="100000"/>
              </a:lnSpc>
              <a:spcBef>
                <a:spcPts val="0"/>
              </a:spcBef>
            </a:pPr>
            <a:endParaRPr lang="en-US" sz="2000" dirty="0" smtClean="0"/>
          </a:p>
          <a:p>
            <a:pPr>
              <a:lnSpc>
                <a:spcPct val="100000"/>
              </a:lnSpc>
              <a:spcBef>
                <a:spcPts val="0"/>
              </a:spcBef>
            </a:pPr>
            <a:r>
              <a:rPr lang="en-US" sz="2000" dirty="0" smtClean="0"/>
              <a:t>IVs/controls – (1) GPA at the start of the quarter, (2) number of online courses taken during the quarter,(3) number of units attempted during the quarter, and (4) number of tenure track faculty “faced” during the quarter.</a:t>
            </a:r>
            <a:endParaRPr lang="en-US" sz="1800" dirty="0" smtClean="0"/>
          </a:p>
        </p:txBody>
      </p:sp>
    </p:spTree>
    <p:extLst>
      <p:ext uri="{BB962C8B-B14F-4D97-AF65-F5344CB8AC3E}">
        <p14:creationId xmlns:p14="http://schemas.microsoft.com/office/powerpoint/2010/main" val="508728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067800" cy="563562"/>
          </a:xfrm>
        </p:spPr>
        <p:txBody>
          <a:bodyPr/>
          <a:lstStyle/>
          <a:p>
            <a:r>
              <a:rPr lang="en-US" dirty="0" smtClean="0"/>
              <a:t>Raw Drop Numbers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6720745"/>
              </p:ext>
            </p:extLst>
          </p:nvPr>
        </p:nvGraphicFramePr>
        <p:xfrm>
          <a:off x="2628900" y="677216"/>
          <a:ext cx="3810000" cy="5255837"/>
        </p:xfrm>
        <a:graphic>
          <a:graphicData uri="http://schemas.openxmlformats.org/drawingml/2006/table">
            <a:tbl>
              <a:tblPr/>
              <a:tblGrid>
                <a:gridCol w="1370503">
                  <a:extLst>
                    <a:ext uri="{9D8B030D-6E8A-4147-A177-3AD203B41FA5}">
                      <a16:colId xmlns:a16="http://schemas.microsoft.com/office/drawing/2014/main" val="3628749955"/>
                    </a:ext>
                  </a:extLst>
                </a:gridCol>
                <a:gridCol w="2439497">
                  <a:extLst>
                    <a:ext uri="{9D8B030D-6E8A-4147-A177-3AD203B41FA5}">
                      <a16:colId xmlns:a16="http://schemas.microsoft.com/office/drawing/2014/main" val="2636430723"/>
                    </a:ext>
                  </a:extLst>
                </a:gridCol>
              </a:tblGrid>
              <a:tr h="256674">
                <a:tc>
                  <a:txBody>
                    <a:bodyPr/>
                    <a:lstStyle/>
                    <a:p>
                      <a:pPr algn="ctr" fontAlgn="b"/>
                      <a:r>
                        <a:rPr lang="en-US" sz="1800" b="0" i="0" u="none" strike="noStrike" dirty="0">
                          <a:solidFill>
                            <a:srgbClr val="000000"/>
                          </a:solidFill>
                          <a:effectLst/>
                          <a:latin typeface="Arial" panose="020B0604020202020204" pitchFamily="34" charset="0"/>
                        </a:rPr>
                        <a:t>Quarter</a:t>
                      </a:r>
                    </a:p>
                  </a:txBody>
                  <a:tcPr marL="2303" marR="2303" marT="23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Arial" panose="020B0604020202020204" pitchFamily="34" charset="0"/>
                        </a:rPr>
                        <a:t>Number of Drops</a:t>
                      </a:r>
                    </a:p>
                  </a:txBody>
                  <a:tcPr marL="2303" marR="2303" marT="230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7443419"/>
                  </a:ext>
                </a:extLst>
              </a:tr>
              <a:tr h="256674">
                <a:tc>
                  <a:txBody>
                    <a:bodyPr/>
                    <a:lstStyle/>
                    <a:p>
                      <a:pPr algn="ctr" fontAlgn="b"/>
                      <a:r>
                        <a:rPr lang="en-US" sz="1800" b="1" i="0" u="none" strike="noStrike" dirty="0">
                          <a:solidFill>
                            <a:srgbClr val="FF0000"/>
                          </a:solidFill>
                          <a:effectLst/>
                          <a:latin typeface="Arial" panose="020B0604020202020204" pitchFamily="34" charset="0"/>
                        </a:rPr>
                        <a:t>1</a:t>
                      </a:r>
                    </a:p>
                  </a:txBody>
                  <a:tcPr marL="2303" marR="2303" marT="230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0" u="none" strike="noStrike" dirty="0">
                          <a:solidFill>
                            <a:srgbClr val="FF0000"/>
                          </a:solidFill>
                          <a:effectLst/>
                          <a:latin typeface="Arial" panose="020B0604020202020204" pitchFamily="34" charset="0"/>
                        </a:rPr>
                        <a:t>110</a:t>
                      </a:r>
                    </a:p>
                  </a:txBody>
                  <a:tcPr marL="2303" marR="2303" marT="2303"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35702800"/>
                  </a:ext>
                </a:extLst>
              </a:tr>
              <a:tr h="256674">
                <a:tc>
                  <a:txBody>
                    <a:bodyPr/>
                    <a:lstStyle/>
                    <a:p>
                      <a:pPr algn="ctr" fontAlgn="b"/>
                      <a:r>
                        <a:rPr lang="en-US" sz="1800" b="1" i="0" u="none" strike="noStrike" dirty="0">
                          <a:solidFill>
                            <a:srgbClr val="FF0000"/>
                          </a:solidFill>
                          <a:effectLst/>
                          <a:latin typeface="Arial" panose="020B0604020202020204" pitchFamily="34" charset="0"/>
                        </a:rPr>
                        <a:t>2</a:t>
                      </a:r>
                    </a:p>
                  </a:txBody>
                  <a:tcPr marL="2303" marR="2303" marT="2303" marB="0" anchor="b">
                    <a:lnL>
                      <a:noFill/>
                    </a:lnL>
                    <a:lnR>
                      <a:noFill/>
                    </a:lnR>
                    <a:lnT>
                      <a:noFill/>
                    </a:lnT>
                    <a:lnB>
                      <a:noFill/>
                    </a:lnB>
                  </a:tcPr>
                </a:tc>
                <a:tc>
                  <a:txBody>
                    <a:bodyPr/>
                    <a:lstStyle/>
                    <a:p>
                      <a:pPr algn="ctr" fontAlgn="b"/>
                      <a:r>
                        <a:rPr lang="en-US" sz="1800" b="1" i="0" u="none" strike="noStrike" dirty="0">
                          <a:solidFill>
                            <a:srgbClr val="FF0000"/>
                          </a:solidFill>
                          <a:effectLst/>
                          <a:latin typeface="Arial" panose="020B0604020202020204" pitchFamily="34" charset="0"/>
                        </a:rPr>
                        <a:t>66</a:t>
                      </a:r>
                    </a:p>
                  </a:txBody>
                  <a:tcPr marL="2303" marR="2303" marT="2303" marB="0" anchor="b">
                    <a:lnL>
                      <a:noFill/>
                    </a:lnL>
                    <a:lnR>
                      <a:noFill/>
                    </a:lnR>
                    <a:lnT>
                      <a:noFill/>
                    </a:lnT>
                    <a:lnB>
                      <a:noFill/>
                    </a:lnB>
                  </a:tcPr>
                </a:tc>
                <a:extLst>
                  <a:ext uri="{0D108BD9-81ED-4DB2-BD59-A6C34878D82A}">
                    <a16:rowId xmlns:a16="http://schemas.microsoft.com/office/drawing/2014/main" val="2039585091"/>
                  </a:ext>
                </a:extLst>
              </a:tr>
              <a:tr h="256674">
                <a:tc>
                  <a:txBody>
                    <a:bodyPr/>
                    <a:lstStyle/>
                    <a:p>
                      <a:pPr algn="ctr" fontAlgn="b"/>
                      <a:r>
                        <a:rPr lang="en-US" sz="1800" b="0" i="0" u="none" strike="noStrike" dirty="0">
                          <a:solidFill>
                            <a:srgbClr val="000000"/>
                          </a:solidFill>
                          <a:effectLst/>
                          <a:latin typeface="Arial" panose="020B0604020202020204" pitchFamily="34" charset="0"/>
                        </a:rPr>
                        <a:t>3</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34</a:t>
                      </a:r>
                    </a:p>
                  </a:txBody>
                  <a:tcPr marL="2303" marR="2303" marT="2303" marB="0" anchor="b">
                    <a:lnL>
                      <a:noFill/>
                    </a:lnL>
                    <a:lnR>
                      <a:noFill/>
                    </a:lnR>
                    <a:lnT>
                      <a:noFill/>
                    </a:lnT>
                    <a:lnB>
                      <a:noFill/>
                    </a:lnB>
                  </a:tcPr>
                </a:tc>
                <a:extLst>
                  <a:ext uri="{0D108BD9-81ED-4DB2-BD59-A6C34878D82A}">
                    <a16:rowId xmlns:a16="http://schemas.microsoft.com/office/drawing/2014/main" val="1270556799"/>
                  </a:ext>
                </a:extLst>
              </a:tr>
              <a:tr h="197492">
                <a:tc>
                  <a:txBody>
                    <a:bodyPr/>
                    <a:lstStyle/>
                    <a:p>
                      <a:pPr algn="ctr" fontAlgn="b"/>
                      <a:r>
                        <a:rPr lang="en-US" sz="1800" b="1" i="0" u="none" strike="noStrike" dirty="0">
                          <a:solidFill>
                            <a:srgbClr val="FF0000"/>
                          </a:solidFill>
                          <a:effectLst/>
                          <a:latin typeface="Arial" panose="020B0604020202020204" pitchFamily="34" charset="0"/>
                        </a:rPr>
                        <a:t>4</a:t>
                      </a:r>
                    </a:p>
                  </a:txBody>
                  <a:tcPr marL="2303" marR="2303" marT="2303" marB="0" anchor="b">
                    <a:lnL>
                      <a:noFill/>
                    </a:lnL>
                    <a:lnR>
                      <a:noFill/>
                    </a:lnR>
                    <a:lnT>
                      <a:noFill/>
                    </a:lnT>
                    <a:lnB>
                      <a:noFill/>
                    </a:lnB>
                  </a:tcPr>
                </a:tc>
                <a:tc>
                  <a:txBody>
                    <a:bodyPr/>
                    <a:lstStyle/>
                    <a:p>
                      <a:pPr algn="ctr" fontAlgn="b"/>
                      <a:r>
                        <a:rPr lang="en-US" sz="1800" b="1" i="0" u="none" strike="noStrike" dirty="0">
                          <a:solidFill>
                            <a:srgbClr val="FF0000"/>
                          </a:solidFill>
                          <a:effectLst/>
                          <a:latin typeface="Arial" panose="020B0604020202020204" pitchFamily="34" charset="0"/>
                        </a:rPr>
                        <a:t>107</a:t>
                      </a:r>
                    </a:p>
                  </a:txBody>
                  <a:tcPr marL="2303" marR="2303" marT="2303" marB="0" anchor="b">
                    <a:lnL>
                      <a:noFill/>
                    </a:lnL>
                    <a:lnR>
                      <a:noFill/>
                    </a:lnR>
                    <a:lnT>
                      <a:noFill/>
                    </a:lnT>
                    <a:lnB>
                      <a:noFill/>
                    </a:lnB>
                  </a:tcPr>
                </a:tc>
                <a:extLst>
                  <a:ext uri="{0D108BD9-81ED-4DB2-BD59-A6C34878D82A}">
                    <a16:rowId xmlns:a16="http://schemas.microsoft.com/office/drawing/2014/main" val="1023036135"/>
                  </a:ext>
                </a:extLst>
              </a:tr>
              <a:tr h="256674">
                <a:tc>
                  <a:txBody>
                    <a:bodyPr/>
                    <a:lstStyle/>
                    <a:p>
                      <a:pPr algn="ctr" fontAlgn="b"/>
                      <a:r>
                        <a:rPr lang="en-US" sz="1800" b="0" i="0" u="none" strike="noStrike" dirty="0">
                          <a:solidFill>
                            <a:srgbClr val="000000"/>
                          </a:solidFill>
                          <a:effectLst/>
                          <a:latin typeface="Arial" panose="020B0604020202020204" pitchFamily="34" charset="0"/>
                        </a:rPr>
                        <a:t>5</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57</a:t>
                      </a:r>
                    </a:p>
                  </a:txBody>
                  <a:tcPr marL="2303" marR="2303" marT="2303" marB="0" anchor="b">
                    <a:lnL>
                      <a:noFill/>
                    </a:lnL>
                    <a:lnR>
                      <a:noFill/>
                    </a:lnR>
                    <a:lnT>
                      <a:noFill/>
                    </a:lnT>
                    <a:lnB>
                      <a:noFill/>
                    </a:lnB>
                  </a:tcPr>
                </a:tc>
                <a:extLst>
                  <a:ext uri="{0D108BD9-81ED-4DB2-BD59-A6C34878D82A}">
                    <a16:rowId xmlns:a16="http://schemas.microsoft.com/office/drawing/2014/main" val="1439284693"/>
                  </a:ext>
                </a:extLst>
              </a:tr>
              <a:tr h="256674">
                <a:tc>
                  <a:txBody>
                    <a:bodyPr/>
                    <a:lstStyle/>
                    <a:p>
                      <a:pPr algn="ctr" fontAlgn="b"/>
                      <a:r>
                        <a:rPr lang="en-US" sz="1800" b="0" i="0" u="none" strike="noStrike" dirty="0">
                          <a:solidFill>
                            <a:srgbClr val="000000"/>
                          </a:solidFill>
                          <a:effectLst/>
                          <a:latin typeface="Arial" panose="020B0604020202020204" pitchFamily="34" charset="0"/>
                        </a:rPr>
                        <a:t>6</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26</a:t>
                      </a:r>
                    </a:p>
                  </a:txBody>
                  <a:tcPr marL="2303" marR="2303" marT="2303" marB="0" anchor="b">
                    <a:lnL>
                      <a:noFill/>
                    </a:lnL>
                    <a:lnR>
                      <a:noFill/>
                    </a:lnR>
                    <a:lnT>
                      <a:noFill/>
                    </a:lnT>
                    <a:lnB>
                      <a:noFill/>
                    </a:lnB>
                  </a:tcPr>
                </a:tc>
                <a:extLst>
                  <a:ext uri="{0D108BD9-81ED-4DB2-BD59-A6C34878D82A}">
                    <a16:rowId xmlns:a16="http://schemas.microsoft.com/office/drawing/2014/main" val="1903906265"/>
                  </a:ext>
                </a:extLst>
              </a:tr>
              <a:tr h="256674">
                <a:tc>
                  <a:txBody>
                    <a:bodyPr/>
                    <a:lstStyle/>
                    <a:p>
                      <a:pPr algn="ctr" fontAlgn="b"/>
                      <a:r>
                        <a:rPr lang="en-US" sz="1800" b="1" i="0" u="none" strike="noStrike" dirty="0">
                          <a:solidFill>
                            <a:srgbClr val="FF0000"/>
                          </a:solidFill>
                          <a:effectLst/>
                          <a:latin typeface="Arial" panose="020B0604020202020204" pitchFamily="34" charset="0"/>
                        </a:rPr>
                        <a:t>7</a:t>
                      </a:r>
                    </a:p>
                  </a:txBody>
                  <a:tcPr marL="2303" marR="2303" marT="2303" marB="0" anchor="b">
                    <a:lnL>
                      <a:noFill/>
                    </a:lnL>
                    <a:lnR>
                      <a:noFill/>
                    </a:lnR>
                    <a:lnT>
                      <a:noFill/>
                    </a:lnT>
                    <a:lnB>
                      <a:noFill/>
                    </a:lnB>
                  </a:tcPr>
                </a:tc>
                <a:tc>
                  <a:txBody>
                    <a:bodyPr/>
                    <a:lstStyle/>
                    <a:p>
                      <a:pPr algn="ctr" fontAlgn="b"/>
                      <a:r>
                        <a:rPr lang="en-US" sz="1800" b="1" i="0" u="none" strike="noStrike" dirty="0">
                          <a:solidFill>
                            <a:srgbClr val="FF0000"/>
                          </a:solidFill>
                          <a:effectLst/>
                          <a:latin typeface="Arial" panose="020B0604020202020204" pitchFamily="34" charset="0"/>
                        </a:rPr>
                        <a:t>79</a:t>
                      </a:r>
                    </a:p>
                  </a:txBody>
                  <a:tcPr marL="2303" marR="2303" marT="2303" marB="0" anchor="b">
                    <a:lnL>
                      <a:noFill/>
                    </a:lnL>
                    <a:lnR>
                      <a:noFill/>
                    </a:lnR>
                    <a:lnT>
                      <a:noFill/>
                    </a:lnT>
                    <a:lnB>
                      <a:noFill/>
                    </a:lnB>
                  </a:tcPr>
                </a:tc>
                <a:extLst>
                  <a:ext uri="{0D108BD9-81ED-4DB2-BD59-A6C34878D82A}">
                    <a16:rowId xmlns:a16="http://schemas.microsoft.com/office/drawing/2014/main" val="382022246"/>
                  </a:ext>
                </a:extLst>
              </a:tr>
              <a:tr h="256674">
                <a:tc>
                  <a:txBody>
                    <a:bodyPr/>
                    <a:lstStyle/>
                    <a:p>
                      <a:pPr algn="ctr" fontAlgn="b"/>
                      <a:r>
                        <a:rPr lang="en-US" sz="1800" b="0" i="0" u="none" strike="noStrike" dirty="0">
                          <a:solidFill>
                            <a:srgbClr val="000000"/>
                          </a:solidFill>
                          <a:effectLst/>
                          <a:latin typeface="Arial" panose="020B0604020202020204" pitchFamily="34" charset="0"/>
                        </a:rPr>
                        <a:t>8</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45</a:t>
                      </a:r>
                    </a:p>
                  </a:txBody>
                  <a:tcPr marL="2303" marR="2303" marT="2303" marB="0" anchor="b">
                    <a:lnL>
                      <a:noFill/>
                    </a:lnL>
                    <a:lnR>
                      <a:noFill/>
                    </a:lnR>
                    <a:lnT>
                      <a:noFill/>
                    </a:lnT>
                    <a:lnB>
                      <a:noFill/>
                    </a:lnB>
                  </a:tcPr>
                </a:tc>
                <a:extLst>
                  <a:ext uri="{0D108BD9-81ED-4DB2-BD59-A6C34878D82A}">
                    <a16:rowId xmlns:a16="http://schemas.microsoft.com/office/drawing/2014/main" val="3167860087"/>
                  </a:ext>
                </a:extLst>
              </a:tr>
              <a:tr h="256674">
                <a:tc>
                  <a:txBody>
                    <a:bodyPr/>
                    <a:lstStyle/>
                    <a:p>
                      <a:pPr algn="ctr" fontAlgn="b"/>
                      <a:r>
                        <a:rPr lang="en-US" sz="1800" b="0" i="0" u="none" strike="noStrike" dirty="0">
                          <a:solidFill>
                            <a:srgbClr val="000000"/>
                          </a:solidFill>
                          <a:effectLst/>
                          <a:latin typeface="Arial" panose="020B0604020202020204" pitchFamily="34" charset="0"/>
                        </a:rPr>
                        <a:t>9</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29</a:t>
                      </a:r>
                    </a:p>
                  </a:txBody>
                  <a:tcPr marL="2303" marR="2303" marT="2303" marB="0" anchor="b">
                    <a:lnL>
                      <a:noFill/>
                    </a:lnL>
                    <a:lnR>
                      <a:noFill/>
                    </a:lnR>
                    <a:lnT>
                      <a:noFill/>
                    </a:lnT>
                    <a:lnB>
                      <a:noFill/>
                    </a:lnB>
                  </a:tcPr>
                </a:tc>
                <a:extLst>
                  <a:ext uri="{0D108BD9-81ED-4DB2-BD59-A6C34878D82A}">
                    <a16:rowId xmlns:a16="http://schemas.microsoft.com/office/drawing/2014/main" val="1504866029"/>
                  </a:ext>
                </a:extLst>
              </a:tr>
              <a:tr h="256674">
                <a:tc>
                  <a:txBody>
                    <a:bodyPr/>
                    <a:lstStyle/>
                    <a:p>
                      <a:pPr algn="ctr" fontAlgn="b"/>
                      <a:r>
                        <a:rPr lang="en-US" sz="1800" b="1" i="0" u="none" strike="noStrike" dirty="0">
                          <a:solidFill>
                            <a:srgbClr val="FF0000"/>
                          </a:solidFill>
                          <a:effectLst/>
                          <a:latin typeface="Arial" panose="020B0604020202020204" pitchFamily="34" charset="0"/>
                        </a:rPr>
                        <a:t>10</a:t>
                      </a:r>
                    </a:p>
                  </a:txBody>
                  <a:tcPr marL="2303" marR="2303" marT="2303" marB="0" anchor="b">
                    <a:lnL>
                      <a:noFill/>
                    </a:lnL>
                    <a:lnR>
                      <a:noFill/>
                    </a:lnR>
                    <a:lnT>
                      <a:noFill/>
                    </a:lnT>
                    <a:lnB>
                      <a:noFill/>
                    </a:lnB>
                  </a:tcPr>
                </a:tc>
                <a:tc>
                  <a:txBody>
                    <a:bodyPr/>
                    <a:lstStyle/>
                    <a:p>
                      <a:pPr algn="ctr" fontAlgn="b"/>
                      <a:r>
                        <a:rPr lang="en-US" sz="1800" b="1" i="0" u="none" strike="noStrike" dirty="0">
                          <a:solidFill>
                            <a:srgbClr val="FF0000"/>
                          </a:solidFill>
                          <a:effectLst/>
                          <a:latin typeface="Arial" panose="020B0604020202020204" pitchFamily="34" charset="0"/>
                        </a:rPr>
                        <a:t>62</a:t>
                      </a:r>
                    </a:p>
                  </a:txBody>
                  <a:tcPr marL="2303" marR="2303" marT="2303" marB="0" anchor="b">
                    <a:lnL>
                      <a:noFill/>
                    </a:lnL>
                    <a:lnR>
                      <a:noFill/>
                    </a:lnR>
                    <a:lnT>
                      <a:noFill/>
                    </a:lnT>
                    <a:lnB>
                      <a:noFill/>
                    </a:lnB>
                  </a:tcPr>
                </a:tc>
                <a:extLst>
                  <a:ext uri="{0D108BD9-81ED-4DB2-BD59-A6C34878D82A}">
                    <a16:rowId xmlns:a16="http://schemas.microsoft.com/office/drawing/2014/main" val="1586910803"/>
                  </a:ext>
                </a:extLst>
              </a:tr>
              <a:tr h="256674">
                <a:tc>
                  <a:txBody>
                    <a:bodyPr/>
                    <a:lstStyle/>
                    <a:p>
                      <a:pPr algn="ctr" fontAlgn="b"/>
                      <a:r>
                        <a:rPr lang="en-US" sz="1800" b="0" i="0" u="none" strike="noStrike" dirty="0">
                          <a:solidFill>
                            <a:srgbClr val="000000"/>
                          </a:solidFill>
                          <a:effectLst/>
                          <a:latin typeface="Arial" panose="020B0604020202020204" pitchFamily="34" charset="0"/>
                        </a:rPr>
                        <a:t>11</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30</a:t>
                      </a:r>
                    </a:p>
                  </a:txBody>
                  <a:tcPr marL="2303" marR="2303" marT="2303" marB="0" anchor="b">
                    <a:lnL>
                      <a:noFill/>
                    </a:lnL>
                    <a:lnR>
                      <a:noFill/>
                    </a:lnR>
                    <a:lnT>
                      <a:noFill/>
                    </a:lnT>
                    <a:lnB>
                      <a:noFill/>
                    </a:lnB>
                  </a:tcPr>
                </a:tc>
                <a:extLst>
                  <a:ext uri="{0D108BD9-81ED-4DB2-BD59-A6C34878D82A}">
                    <a16:rowId xmlns:a16="http://schemas.microsoft.com/office/drawing/2014/main" val="50632645"/>
                  </a:ext>
                </a:extLst>
              </a:tr>
              <a:tr h="256674">
                <a:tc>
                  <a:txBody>
                    <a:bodyPr/>
                    <a:lstStyle/>
                    <a:p>
                      <a:pPr algn="ctr" fontAlgn="b"/>
                      <a:r>
                        <a:rPr lang="en-US" sz="1800" b="0" i="0" u="none" strike="noStrike" dirty="0">
                          <a:solidFill>
                            <a:srgbClr val="000000"/>
                          </a:solidFill>
                          <a:effectLst/>
                          <a:latin typeface="Arial" panose="020B0604020202020204" pitchFamily="34" charset="0"/>
                        </a:rPr>
                        <a:t>12</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9</a:t>
                      </a:r>
                    </a:p>
                  </a:txBody>
                  <a:tcPr marL="2303" marR="2303" marT="2303" marB="0" anchor="b">
                    <a:lnL>
                      <a:noFill/>
                    </a:lnL>
                    <a:lnR>
                      <a:noFill/>
                    </a:lnR>
                    <a:lnT>
                      <a:noFill/>
                    </a:lnT>
                    <a:lnB>
                      <a:noFill/>
                    </a:lnB>
                  </a:tcPr>
                </a:tc>
                <a:extLst>
                  <a:ext uri="{0D108BD9-81ED-4DB2-BD59-A6C34878D82A}">
                    <a16:rowId xmlns:a16="http://schemas.microsoft.com/office/drawing/2014/main" val="2182285667"/>
                  </a:ext>
                </a:extLst>
              </a:tr>
              <a:tr h="256674">
                <a:tc>
                  <a:txBody>
                    <a:bodyPr/>
                    <a:lstStyle/>
                    <a:p>
                      <a:pPr algn="ctr" fontAlgn="b"/>
                      <a:r>
                        <a:rPr lang="en-US" sz="1800" b="0" i="0" u="none" strike="noStrike" dirty="0">
                          <a:solidFill>
                            <a:srgbClr val="000000"/>
                          </a:solidFill>
                          <a:effectLst/>
                          <a:latin typeface="Arial" panose="020B0604020202020204" pitchFamily="34" charset="0"/>
                        </a:rPr>
                        <a:t>13</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39</a:t>
                      </a:r>
                    </a:p>
                  </a:txBody>
                  <a:tcPr marL="2303" marR="2303" marT="2303" marB="0" anchor="b">
                    <a:lnL>
                      <a:noFill/>
                    </a:lnL>
                    <a:lnR>
                      <a:noFill/>
                    </a:lnR>
                    <a:lnT>
                      <a:noFill/>
                    </a:lnT>
                    <a:lnB>
                      <a:noFill/>
                    </a:lnB>
                  </a:tcPr>
                </a:tc>
                <a:extLst>
                  <a:ext uri="{0D108BD9-81ED-4DB2-BD59-A6C34878D82A}">
                    <a16:rowId xmlns:a16="http://schemas.microsoft.com/office/drawing/2014/main" val="2882149641"/>
                  </a:ext>
                </a:extLst>
              </a:tr>
              <a:tr h="256674">
                <a:tc>
                  <a:txBody>
                    <a:bodyPr/>
                    <a:lstStyle/>
                    <a:p>
                      <a:pPr algn="ctr" fontAlgn="b"/>
                      <a:r>
                        <a:rPr lang="en-US" sz="1800" b="0" i="0" u="none" strike="noStrike" dirty="0">
                          <a:solidFill>
                            <a:srgbClr val="000000"/>
                          </a:solidFill>
                          <a:effectLst/>
                          <a:latin typeface="Arial" panose="020B0604020202020204" pitchFamily="34" charset="0"/>
                        </a:rPr>
                        <a:t>14</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14</a:t>
                      </a:r>
                    </a:p>
                  </a:txBody>
                  <a:tcPr marL="2303" marR="2303" marT="2303" marB="0" anchor="b">
                    <a:lnL>
                      <a:noFill/>
                    </a:lnL>
                    <a:lnR>
                      <a:noFill/>
                    </a:lnR>
                    <a:lnT>
                      <a:noFill/>
                    </a:lnT>
                    <a:lnB>
                      <a:noFill/>
                    </a:lnB>
                  </a:tcPr>
                </a:tc>
                <a:extLst>
                  <a:ext uri="{0D108BD9-81ED-4DB2-BD59-A6C34878D82A}">
                    <a16:rowId xmlns:a16="http://schemas.microsoft.com/office/drawing/2014/main" val="1617374588"/>
                  </a:ext>
                </a:extLst>
              </a:tr>
              <a:tr h="256674">
                <a:tc>
                  <a:txBody>
                    <a:bodyPr/>
                    <a:lstStyle/>
                    <a:p>
                      <a:pPr algn="ctr" fontAlgn="b"/>
                      <a:r>
                        <a:rPr lang="en-US" sz="1800" b="0" i="0" u="none" strike="noStrike" dirty="0">
                          <a:solidFill>
                            <a:srgbClr val="000000"/>
                          </a:solidFill>
                          <a:effectLst/>
                          <a:latin typeface="Arial" panose="020B0604020202020204" pitchFamily="34" charset="0"/>
                        </a:rPr>
                        <a:t>15</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14</a:t>
                      </a:r>
                    </a:p>
                  </a:txBody>
                  <a:tcPr marL="2303" marR="2303" marT="2303" marB="0" anchor="b">
                    <a:lnL>
                      <a:noFill/>
                    </a:lnL>
                    <a:lnR>
                      <a:noFill/>
                    </a:lnR>
                    <a:lnT>
                      <a:noFill/>
                    </a:lnT>
                    <a:lnB>
                      <a:noFill/>
                    </a:lnB>
                  </a:tcPr>
                </a:tc>
                <a:extLst>
                  <a:ext uri="{0D108BD9-81ED-4DB2-BD59-A6C34878D82A}">
                    <a16:rowId xmlns:a16="http://schemas.microsoft.com/office/drawing/2014/main" val="1237526745"/>
                  </a:ext>
                </a:extLst>
              </a:tr>
              <a:tr h="256674">
                <a:tc>
                  <a:txBody>
                    <a:bodyPr/>
                    <a:lstStyle/>
                    <a:p>
                      <a:pPr algn="ctr" fontAlgn="b"/>
                      <a:r>
                        <a:rPr lang="en-US" sz="1800" b="0" i="0" u="none" strike="noStrike" dirty="0">
                          <a:solidFill>
                            <a:srgbClr val="000000"/>
                          </a:solidFill>
                          <a:effectLst/>
                          <a:latin typeface="Arial" panose="020B0604020202020204" pitchFamily="34" charset="0"/>
                        </a:rPr>
                        <a:t>16</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43</a:t>
                      </a:r>
                    </a:p>
                  </a:txBody>
                  <a:tcPr marL="2303" marR="2303" marT="2303" marB="0" anchor="b">
                    <a:lnL>
                      <a:noFill/>
                    </a:lnL>
                    <a:lnR>
                      <a:noFill/>
                    </a:lnR>
                    <a:lnT>
                      <a:noFill/>
                    </a:lnT>
                    <a:lnB>
                      <a:noFill/>
                    </a:lnB>
                  </a:tcPr>
                </a:tc>
                <a:extLst>
                  <a:ext uri="{0D108BD9-81ED-4DB2-BD59-A6C34878D82A}">
                    <a16:rowId xmlns:a16="http://schemas.microsoft.com/office/drawing/2014/main" val="3979455011"/>
                  </a:ext>
                </a:extLst>
              </a:tr>
              <a:tr h="256674">
                <a:tc>
                  <a:txBody>
                    <a:bodyPr/>
                    <a:lstStyle/>
                    <a:p>
                      <a:pPr algn="ctr" fontAlgn="b"/>
                      <a:r>
                        <a:rPr lang="en-US" sz="1800" b="0" i="0" u="none" strike="noStrike" dirty="0">
                          <a:solidFill>
                            <a:srgbClr val="000000"/>
                          </a:solidFill>
                          <a:effectLst/>
                          <a:latin typeface="Arial" panose="020B0604020202020204" pitchFamily="34" charset="0"/>
                        </a:rPr>
                        <a:t>17</a:t>
                      </a:r>
                    </a:p>
                  </a:txBody>
                  <a:tcPr marL="2303" marR="2303" marT="2303" marB="0" anchor="b">
                    <a:lnL>
                      <a:noFill/>
                    </a:lnL>
                    <a:lnR>
                      <a:noFill/>
                    </a:lnR>
                    <a:lnT>
                      <a:noFill/>
                    </a:lnT>
                    <a:lnB>
                      <a:noFill/>
                    </a:lnB>
                  </a:tcPr>
                </a:tc>
                <a:tc>
                  <a:txBody>
                    <a:bodyPr/>
                    <a:lstStyle/>
                    <a:p>
                      <a:pPr algn="ctr" fontAlgn="b"/>
                      <a:r>
                        <a:rPr lang="en-US" sz="1800" b="0" i="0" u="none" strike="noStrike" dirty="0">
                          <a:solidFill>
                            <a:srgbClr val="000000"/>
                          </a:solidFill>
                          <a:effectLst/>
                          <a:latin typeface="Arial" panose="020B0604020202020204" pitchFamily="34" charset="0"/>
                        </a:rPr>
                        <a:t>17</a:t>
                      </a:r>
                    </a:p>
                  </a:txBody>
                  <a:tcPr marL="2303" marR="2303" marT="2303" marB="0" anchor="b">
                    <a:lnL>
                      <a:noFill/>
                    </a:lnL>
                    <a:lnR>
                      <a:noFill/>
                    </a:lnR>
                    <a:lnT>
                      <a:noFill/>
                    </a:lnT>
                    <a:lnB>
                      <a:noFill/>
                    </a:lnB>
                  </a:tcPr>
                </a:tc>
                <a:extLst>
                  <a:ext uri="{0D108BD9-81ED-4DB2-BD59-A6C34878D82A}">
                    <a16:rowId xmlns:a16="http://schemas.microsoft.com/office/drawing/2014/main" val="3181207227"/>
                  </a:ext>
                </a:extLst>
              </a:tr>
              <a:tr h="256674">
                <a:tc>
                  <a:txBody>
                    <a:bodyPr/>
                    <a:lstStyle/>
                    <a:p>
                      <a:pPr algn="ctr" fontAlgn="b"/>
                      <a:r>
                        <a:rPr lang="en-US" sz="1800" b="0" i="0" u="none" strike="noStrike" dirty="0">
                          <a:solidFill>
                            <a:srgbClr val="000000"/>
                          </a:solidFill>
                          <a:effectLst/>
                          <a:latin typeface="Arial" panose="020B0604020202020204" pitchFamily="34" charset="0"/>
                        </a:rPr>
                        <a:t>18</a:t>
                      </a:r>
                    </a:p>
                  </a:txBody>
                  <a:tcPr marL="2303" marR="2303" marT="230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Arial" panose="020B0604020202020204" pitchFamily="34" charset="0"/>
                        </a:rPr>
                        <a:t>12</a:t>
                      </a:r>
                    </a:p>
                  </a:txBody>
                  <a:tcPr marL="2303" marR="2303" marT="230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1014758"/>
                  </a:ext>
                </a:extLst>
              </a:tr>
            </a:tbl>
          </a:graphicData>
        </a:graphic>
      </p:graphicFrame>
    </p:spTree>
    <p:extLst>
      <p:ext uri="{BB962C8B-B14F-4D97-AF65-F5344CB8AC3E}">
        <p14:creationId xmlns:p14="http://schemas.microsoft.com/office/powerpoint/2010/main" val="384395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30997"/>
            <a:ext cx="9067800" cy="639762"/>
          </a:xfrm>
        </p:spPr>
        <p:txBody>
          <a:bodyPr/>
          <a:lstStyle/>
          <a:p>
            <a:r>
              <a:rPr lang="en-US" dirty="0" smtClean="0"/>
              <a:t>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5541017"/>
              </p:ext>
            </p:extLst>
          </p:nvPr>
        </p:nvGraphicFramePr>
        <p:xfrm>
          <a:off x="38100" y="1295401"/>
          <a:ext cx="9105902" cy="1442978"/>
        </p:xfrm>
        <a:graphic>
          <a:graphicData uri="http://schemas.openxmlformats.org/drawingml/2006/table">
            <a:tbl>
              <a:tblPr/>
              <a:tblGrid>
                <a:gridCol w="2967092">
                  <a:extLst>
                    <a:ext uri="{9D8B030D-6E8A-4147-A177-3AD203B41FA5}">
                      <a16:colId xmlns:a16="http://schemas.microsoft.com/office/drawing/2014/main" val="1934521090"/>
                    </a:ext>
                  </a:extLst>
                </a:gridCol>
                <a:gridCol w="1023135">
                  <a:extLst>
                    <a:ext uri="{9D8B030D-6E8A-4147-A177-3AD203B41FA5}">
                      <a16:colId xmlns:a16="http://schemas.microsoft.com/office/drawing/2014/main" val="806771347"/>
                    </a:ext>
                  </a:extLst>
                </a:gridCol>
                <a:gridCol w="1023135">
                  <a:extLst>
                    <a:ext uri="{9D8B030D-6E8A-4147-A177-3AD203B41FA5}">
                      <a16:colId xmlns:a16="http://schemas.microsoft.com/office/drawing/2014/main" val="237174100"/>
                    </a:ext>
                  </a:extLst>
                </a:gridCol>
                <a:gridCol w="1023135">
                  <a:extLst>
                    <a:ext uri="{9D8B030D-6E8A-4147-A177-3AD203B41FA5}">
                      <a16:colId xmlns:a16="http://schemas.microsoft.com/office/drawing/2014/main" val="1455590762"/>
                    </a:ext>
                  </a:extLst>
                </a:gridCol>
                <a:gridCol w="1023135">
                  <a:extLst>
                    <a:ext uri="{9D8B030D-6E8A-4147-A177-3AD203B41FA5}">
                      <a16:colId xmlns:a16="http://schemas.microsoft.com/office/drawing/2014/main" val="2688797506"/>
                    </a:ext>
                  </a:extLst>
                </a:gridCol>
                <a:gridCol w="1023135">
                  <a:extLst>
                    <a:ext uri="{9D8B030D-6E8A-4147-A177-3AD203B41FA5}">
                      <a16:colId xmlns:a16="http://schemas.microsoft.com/office/drawing/2014/main" val="545779991"/>
                    </a:ext>
                  </a:extLst>
                </a:gridCol>
                <a:gridCol w="1023135">
                  <a:extLst>
                    <a:ext uri="{9D8B030D-6E8A-4147-A177-3AD203B41FA5}">
                      <a16:colId xmlns:a16="http://schemas.microsoft.com/office/drawing/2014/main" val="3495212619"/>
                    </a:ext>
                  </a:extLst>
                </a:gridCol>
              </a:tblGrid>
              <a:tr h="330458">
                <a:tc>
                  <a:txBody>
                    <a:bodyPr/>
                    <a:lstStyle/>
                    <a:p>
                      <a:pPr algn="l" fontAlgn="b"/>
                      <a:r>
                        <a:rPr lang="en-US" sz="1800" b="0" i="0" u="none" strike="noStrike" dirty="0">
                          <a:solidFill>
                            <a:srgbClr val="000000"/>
                          </a:solidFill>
                          <a:effectLst/>
                          <a:latin typeface="Times New Roman" panose="02020603050405020304" pitchFamily="18" charset="0"/>
                        </a:rPr>
                        <a:t>Probability of Dropping</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Haz. Ratio</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Std. Err.</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z</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P&gt;z</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rPr>
                        <a:t>Conf</a:t>
                      </a:r>
                      <a:r>
                        <a:rPr lang="en-US" sz="1800" b="0" i="0" u="none" strike="noStrike" dirty="0">
                          <a:solidFill>
                            <a:srgbClr val="000000"/>
                          </a:solidFill>
                          <a:effectLst/>
                          <a:latin typeface="Times New Roman" panose="02020603050405020304" pitchFamily="18" charset="0"/>
                        </a:rPr>
                        <a:t>.</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Interval]</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8758104"/>
                  </a:ext>
                </a:extLst>
              </a:tr>
              <a:tr h="241235">
                <a:tc>
                  <a:txBody>
                    <a:bodyPr/>
                    <a:lstStyle/>
                    <a:p>
                      <a:pPr algn="l" fontAlgn="b"/>
                      <a:r>
                        <a:rPr lang="en-US" sz="1800" b="1" i="1" u="none" strike="noStrike" dirty="0">
                          <a:solidFill>
                            <a:srgbClr val="0070C0"/>
                          </a:solidFill>
                          <a:effectLst/>
                          <a:latin typeface="Times New Roman" panose="02020603050405020304" pitchFamily="18" charset="0"/>
                        </a:rPr>
                        <a:t>GPA at Start of the Quarter</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0.288</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0.020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-18.030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0.252</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0.330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15648674"/>
                  </a:ext>
                </a:extLst>
              </a:tr>
              <a:tr h="241235">
                <a:tc>
                  <a:txBody>
                    <a:bodyPr/>
                    <a:lstStyle/>
                    <a:p>
                      <a:pPr algn="l" fontAlgn="b"/>
                      <a:r>
                        <a:rPr lang="en-US" sz="1800" b="1" i="1" u="none" strike="noStrike" dirty="0">
                          <a:solidFill>
                            <a:srgbClr val="0070C0"/>
                          </a:solidFill>
                          <a:effectLst/>
                          <a:latin typeface="Times New Roman" panose="02020603050405020304" pitchFamily="18" charset="0"/>
                        </a:rPr>
                        <a:t>Num. of Units Attempted</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0.877</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0.012</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-9.500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0.854</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0.901</a:t>
                      </a:r>
                    </a:p>
                  </a:txBody>
                  <a:tcPr marL="3810" marR="3810" marT="3810" marB="0" anchor="b">
                    <a:lnL>
                      <a:noFill/>
                    </a:lnL>
                    <a:lnR>
                      <a:noFill/>
                    </a:lnR>
                    <a:lnT>
                      <a:noFill/>
                    </a:lnT>
                    <a:lnB>
                      <a:noFill/>
                    </a:lnB>
                  </a:tcPr>
                </a:tc>
                <a:extLst>
                  <a:ext uri="{0D108BD9-81ED-4DB2-BD59-A6C34878D82A}">
                    <a16:rowId xmlns:a16="http://schemas.microsoft.com/office/drawing/2014/main" val="2714942383"/>
                  </a:ext>
                </a:extLst>
              </a:tr>
              <a:tr h="241235">
                <a:tc>
                  <a:txBody>
                    <a:bodyPr/>
                    <a:lstStyle/>
                    <a:p>
                      <a:pPr algn="l" fontAlgn="b"/>
                      <a:r>
                        <a:rPr lang="en-US" sz="1800" b="0" i="0" u="none" strike="noStrike" dirty="0">
                          <a:solidFill>
                            <a:srgbClr val="000000"/>
                          </a:solidFill>
                          <a:effectLst/>
                          <a:latin typeface="Times New Roman" panose="02020603050405020304" pitchFamily="18" charset="0"/>
                        </a:rPr>
                        <a:t>Num. of Tenure Track Faculty</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0.989</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0.044</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-0.240</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0.813</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0.906</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1.081</a:t>
                      </a:r>
                    </a:p>
                  </a:txBody>
                  <a:tcPr marL="3810" marR="3810" marT="3810" marB="0" anchor="b">
                    <a:lnL>
                      <a:noFill/>
                    </a:lnL>
                    <a:lnR>
                      <a:noFill/>
                    </a:lnR>
                    <a:lnT>
                      <a:noFill/>
                    </a:lnT>
                    <a:lnB>
                      <a:noFill/>
                    </a:lnB>
                  </a:tcPr>
                </a:tc>
                <a:extLst>
                  <a:ext uri="{0D108BD9-81ED-4DB2-BD59-A6C34878D82A}">
                    <a16:rowId xmlns:a16="http://schemas.microsoft.com/office/drawing/2014/main" val="3230708727"/>
                  </a:ext>
                </a:extLst>
              </a:tr>
              <a:tr h="241235">
                <a:tc>
                  <a:txBody>
                    <a:bodyPr/>
                    <a:lstStyle/>
                    <a:p>
                      <a:pPr algn="l" fontAlgn="b"/>
                      <a:r>
                        <a:rPr lang="en-US" sz="1800" b="0" i="0" u="none" strike="noStrike" dirty="0">
                          <a:solidFill>
                            <a:srgbClr val="000000"/>
                          </a:solidFill>
                          <a:effectLst/>
                          <a:latin typeface="Times New Roman" panose="02020603050405020304" pitchFamily="18" charset="0"/>
                        </a:rPr>
                        <a:t>Num. of </a:t>
                      </a:r>
                      <a:r>
                        <a:rPr lang="en-US" sz="1800" b="0" i="0" u="none" strike="noStrike" dirty="0" smtClean="0">
                          <a:solidFill>
                            <a:srgbClr val="000000"/>
                          </a:solidFill>
                          <a:effectLst/>
                          <a:latin typeface="Times New Roman" panose="02020603050405020304" pitchFamily="18" charset="0"/>
                        </a:rPr>
                        <a:t>Online Courses</a:t>
                      </a:r>
                      <a:endParaRPr lang="en-US" sz="1800" b="0" i="0" u="none" strike="noStrike" dirty="0">
                        <a:solidFill>
                          <a:srgbClr val="000000"/>
                        </a:solidFill>
                        <a:effectLst/>
                        <a:latin typeface="Times New Roman" panose="02020603050405020304" pitchFamily="18" charset="0"/>
                      </a:endParaRP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1.173</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0.115</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1.630</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0.103</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0.968</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1.422</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286624"/>
                  </a:ext>
                </a:extLst>
              </a:tr>
            </a:tbl>
          </a:graphicData>
        </a:graphic>
      </p:graphicFrame>
    </p:spTree>
    <p:extLst>
      <p:ext uri="{BB962C8B-B14F-4D97-AF65-F5344CB8AC3E}">
        <p14:creationId xmlns:p14="http://schemas.microsoft.com/office/powerpoint/2010/main" val="3204573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381000" y="-76200"/>
            <a:ext cx="8229600" cy="6032767"/>
          </a:xfrm>
          <a:prstGeom prst="rect">
            <a:avLst/>
          </a:prstGeom>
        </p:spPr>
      </p:pic>
    </p:spTree>
    <p:extLst>
      <p:ext uri="{BB962C8B-B14F-4D97-AF65-F5344CB8AC3E}">
        <p14:creationId xmlns:p14="http://schemas.microsoft.com/office/powerpoint/2010/main" val="3835733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30997"/>
            <a:ext cx="9067800" cy="639762"/>
          </a:xfrm>
        </p:spPr>
        <p:txBody>
          <a:bodyPr/>
          <a:lstStyle/>
          <a:p>
            <a:r>
              <a:rPr lang="en-US" dirty="0" smtClean="0"/>
              <a:t>Results (Hispanic Students Only)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22417812"/>
              </p:ext>
            </p:extLst>
          </p:nvPr>
        </p:nvGraphicFramePr>
        <p:xfrm>
          <a:off x="-1" y="1600201"/>
          <a:ext cx="9105901" cy="1501685"/>
        </p:xfrm>
        <a:graphic>
          <a:graphicData uri="http://schemas.openxmlformats.org/drawingml/2006/table">
            <a:tbl>
              <a:tblPr/>
              <a:tblGrid>
                <a:gridCol w="2967091">
                  <a:extLst>
                    <a:ext uri="{9D8B030D-6E8A-4147-A177-3AD203B41FA5}">
                      <a16:colId xmlns:a16="http://schemas.microsoft.com/office/drawing/2014/main" val="1040054482"/>
                    </a:ext>
                  </a:extLst>
                </a:gridCol>
                <a:gridCol w="1023135">
                  <a:extLst>
                    <a:ext uri="{9D8B030D-6E8A-4147-A177-3AD203B41FA5}">
                      <a16:colId xmlns:a16="http://schemas.microsoft.com/office/drawing/2014/main" val="1844798510"/>
                    </a:ext>
                  </a:extLst>
                </a:gridCol>
                <a:gridCol w="1023135">
                  <a:extLst>
                    <a:ext uri="{9D8B030D-6E8A-4147-A177-3AD203B41FA5}">
                      <a16:colId xmlns:a16="http://schemas.microsoft.com/office/drawing/2014/main" val="3081997828"/>
                    </a:ext>
                  </a:extLst>
                </a:gridCol>
                <a:gridCol w="1023135">
                  <a:extLst>
                    <a:ext uri="{9D8B030D-6E8A-4147-A177-3AD203B41FA5}">
                      <a16:colId xmlns:a16="http://schemas.microsoft.com/office/drawing/2014/main" val="69525288"/>
                    </a:ext>
                  </a:extLst>
                </a:gridCol>
                <a:gridCol w="1023135">
                  <a:extLst>
                    <a:ext uri="{9D8B030D-6E8A-4147-A177-3AD203B41FA5}">
                      <a16:colId xmlns:a16="http://schemas.microsoft.com/office/drawing/2014/main" val="2166704963"/>
                    </a:ext>
                  </a:extLst>
                </a:gridCol>
                <a:gridCol w="1023135">
                  <a:extLst>
                    <a:ext uri="{9D8B030D-6E8A-4147-A177-3AD203B41FA5}">
                      <a16:colId xmlns:a16="http://schemas.microsoft.com/office/drawing/2014/main" val="823389182"/>
                    </a:ext>
                  </a:extLst>
                </a:gridCol>
                <a:gridCol w="1023135">
                  <a:extLst>
                    <a:ext uri="{9D8B030D-6E8A-4147-A177-3AD203B41FA5}">
                      <a16:colId xmlns:a16="http://schemas.microsoft.com/office/drawing/2014/main" val="1685167498"/>
                    </a:ext>
                  </a:extLst>
                </a:gridCol>
              </a:tblGrid>
              <a:tr h="389165">
                <a:tc>
                  <a:txBody>
                    <a:bodyPr/>
                    <a:lstStyle/>
                    <a:p>
                      <a:pPr algn="l" fontAlgn="b"/>
                      <a:r>
                        <a:rPr lang="en-US" sz="1800" b="0" i="0" u="none" strike="noStrike" dirty="0">
                          <a:solidFill>
                            <a:srgbClr val="000000"/>
                          </a:solidFill>
                          <a:effectLst/>
                          <a:latin typeface="Times New Roman" panose="02020603050405020304" pitchFamily="18" charset="0"/>
                        </a:rPr>
                        <a:t>Probability of Dropping</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Haz. Ratio</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Std. Err.</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z</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P&gt;z</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Times New Roman" panose="02020603050405020304" pitchFamily="18" charset="0"/>
                        </a:rPr>
                        <a:t>Conf</a:t>
                      </a:r>
                      <a:r>
                        <a:rPr lang="en-US" sz="1800" b="0" i="0" u="none" strike="noStrike" dirty="0">
                          <a:solidFill>
                            <a:srgbClr val="000000"/>
                          </a:solidFill>
                          <a:effectLst/>
                          <a:latin typeface="Times New Roman" panose="02020603050405020304" pitchFamily="18" charset="0"/>
                        </a:rPr>
                        <a:t>.</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Interval]</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5275957"/>
                  </a:ext>
                </a:extLst>
              </a:tr>
              <a:tr h="245609">
                <a:tc>
                  <a:txBody>
                    <a:bodyPr/>
                    <a:lstStyle/>
                    <a:p>
                      <a:pPr algn="l" fontAlgn="b"/>
                      <a:r>
                        <a:rPr lang="en-US" sz="1800" b="1" i="1" u="none" strike="noStrike" dirty="0">
                          <a:solidFill>
                            <a:srgbClr val="0070C0"/>
                          </a:solidFill>
                          <a:effectLst/>
                          <a:latin typeface="Times New Roman" panose="02020603050405020304" pitchFamily="18" charset="0"/>
                        </a:rPr>
                        <a:t>GPA at Start of the Quarter</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0.226</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0.021</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-16.050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0.189</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0.271</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86378872"/>
                  </a:ext>
                </a:extLst>
              </a:tr>
              <a:tr h="245609">
                <a:tc>
                  <a:txBody>
                    <a:bodyPr/>
                    <a:lstStyle/>
                    <a:p>
                      <a:pPr algn="l" fontAlgn="b"/>
                      <a:r>
                        <a:rPr lang="en-US" sz="1800" b="1" i="1" u="none" strike="noStrike" dirty="0">
                          <a:solidFill>
                            <a:srgbClr val="0070C0"/>
                          </a:solidFill>
                          <a:effectLst/>
                          <a:latin typeface="Times New Roman" panose="02020603050405020304" pitchFamily="18" charset="0"/>
                        </a:rPr>
                        <a:t>Num. of Units Attempted</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0.861</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0.014</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-8.960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0.833</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0.889</a:t>
                      </a:r>
                    </a:p>
                  </a:txBody>
                  <a:tcPr marL="3810" marR="3810" marT="3810" marB="0" anchor="b">
                    <a:lnL>
                      <a:noFill/>
                    </a:lnL>
                    <a:lnR>
                      <a:noFill/>
                    </a:lnR>
                    <a:lnT>
                      <a:noFill/>
                    </a:lnT>
                    <a:lnB>
                      <a:noFill/>
                    </a:lnB>
                  </a:tcPr>
                </a:tc>
                <a:extLst>
                  <a:ext uri="{0D108BD9-81ED-4DB2-BD59-A6C34878D82A}">
                    <a16:rowId xmlns:a16="http://schemas.microsoft.com/office/drawing/2014/main" val="1734521806"/>
                  </a:ext>
                </a:extLst>
              </a:tr>
              <a:tr h="245609">
                <a:tc>
                  <a:txBody>
                    <a:bodyPr/>
                    <a:lstStyle/>
                    <a:p>
                      <a:pPr algn="l" fontAlgn="b"/>
                      <a:r>
                        <a:rPr lang="en-US" sz="1800" b="0" i="0" u="none" strike="noStrike" dirty="0">
                          <a:solidFill>
                            <a:srgbClr val="000000"/>
                          </a:solidFill>
                          <a:effectLst/>
                          <a:latin typeface="Times New Roman" panose="02020603050405020304" pitchFamily="18" charset="0"/>
                        </a:rPr>
                        <a:t>Num. of Tenure Track Faculty</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0.975</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0.056</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-0.450</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0.656</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0.871</a:t>
                      </a:r>
                    </a:p>
                  </a:txBody>
                  <a:tcPr marL="3810" marR="3810" marT="3810" marB="0" anchor="b">
                    <a:lnL>
                      <a:noFill/>
                    </a:lnL>
                    <a:lnR>
                      <a:noFill/>
                    </a:lnR>
                    <a:lnT>
                      <a:noFill/>
                    </a:lnT>
                    <a:lnB>
                      <a:noFill/>
                    </a:lnB>
                  </a:tcPr>
                </a:tc>
                <a:tc>
                  <a:txBody>
                    <a:bodyPr/>
                    <a:lstStyle/>
                    <a:p>
                      <a:pPr algn="ctr" fontAlgn="b"/>
                      <a:r>
                        <a:rPr lang="en-US" sz="1800" b="0" i="0" u="none" strike="noStrike" dirty="0">
                          <a:solidFill>
                            <a:srgbClr val="000000"/>
                          </a:solidFill>
                          <a:effectLst/>
                          <a:latin typeface="Times New Roman" panose="02020603050405020304" pitchFamily="18" charset="0"/>
                        </a:rPr>
                        <a:t>1.091</a:t>
                      </a:r>
                    </a:p>
                  </a:txBody>
                  <a:tcPr marL="3810" marR="3810" marT="3810" marB="0" anchor="b">
                    <a:lnL>
                      <a:noFill/>
                    </a:lnL>
                    <a:lnR>
                      <a:noFill/>
                    </a:lnR>
                    <a:lnT>
                      <a:noFill/>
                    </a:lnT>
                    <a:lnB>
                      <a:noFill/>
                    </a:lnB>
                  </a:tcPr>
                </a:tc>
                <a:extLst>
                  <a:ext uri="{0D108BD9-81ED-4DB2-BD59-A6C34878D82A}">
                    <a16:rowId xmlns:a16="http://schemas.microsoft.com/office/drawing/2014/main" val="783180539"/>
                  </a:ext>
                </a:extLst>
              </a:tr>
              <a:tr h="245609">
                <a:tc>
                  <a:txBody>
                    <a:bodyPr/>
                    <a:lstStyle/>
                    <a:p>
                      <a:pPr algn="l" fontAlgn="b"/>
                      <a:r>
                        <a:rPr lang="en-US" sz="1800" b="0" i="0" u="none" strike="noStrike" dirty="0">
                          <a:solidFill>
                            <a:srgbClr val="000000"/>
                          </a:solidFill>
                          <a:effectLst/>
                          <a:latin typeface="Times New Roman" panose="02020603050405020304" pitchFamily="18" charset="0"/>
                        </a:rPr>
                        <a:t>Num. of </a:t>
                      </a:r>
                      <a:r>
                        <a:rPr lang="en-US" sz="1800" b="0" i="0" u="none" strike="noStrike" dirty="0" smtClean="0">
                          <a:solidFill>
                            <a:srgbClr val="000000"/>
                          </a:solidFill>
                          <a:effectLst/>
                          <a:latin typeface="Times New Roman" panose="02020603050405020304" pitchFamily="18" charset="0"/>
                        </a:rPr>
                        <a:t>Online Courses</a:t>
                      </a:r>
                      <a:endParaRPr lang="en-US" sz="1800" b="0" i="0" u="none" strike="noStrike" dirty="0">
                        <a:solidFill>
                          <a:srgbClr val="000000"/>
                        </a:solidFill>
                        <a:effectLst/>
                        <a:latin typeface="Times New Roman" panose="02020603050405020304" pitchFamily="18" charset="0"/>
                      </a:endParaRP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1.189</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0.148</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1.390</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0.164</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0.932</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1.516</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0907004"/>
                  </a:ext>
                </a:extLst>
              </a:tr>
            </a:tbl>
          </a:graphicData>
        </a:graphic>
      </p:graphicFrame>
    </p:spTree>
    <p:extLst>
      <p:ext uri="{BB962C8B-B14F-4D97-AF65-F5344CB8AC3E}">
        <p14:creationId xmlns:p14="http://schemas.microsoft.com/office/powerpoint/2010/main" val="2380244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76400"/>
            <a:ext cx="9067800" cy="4267200"/>
          </a:xfrm>
        </p:spPr>
        <p:txBody>
          <a:bodyPr/>
          <a:lstStyle/>
          <a:p>
            <a:pPr marL="0" indent="0">
              <a:buNone/>
            </a:pPr>
            <a:r>
              <a:rPr lang="en-US" dirty="0" smtClean="0"/>
              <a:t>Any errors are my own and should not reflect in any form on the team that contributed to this research. </a:t>
            </a:r>
            <a:endParaRPr lang="en-US" dirty="0"/>
          </a:p>
        </p:txBody>
      </p:sp>
    </p:spTree>
    <p:extLst>
      <p:ext uri="{BB962C8B-B14F-4D97-AF65-F5344CB8AC3E}">
        <p14:creationId xmlns:p14="http://schemas.microsoft.com/office/powerpoint/2010/main" val="26969864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533400" y="-76200"/>
            <a:ext cx="8153400" cy="5976908"/>
          </a:xfrm>
          <a:prstGeom prst="rect">
            <a:avLst/>
          </a:prstGeom>
        </p:spPr>
      </p:pic>
    </p:spTree>
    <p:extLst>
      <p:ext uri="{BB962C8B-B14F-4D97-AF65-F5344CB8AC3E}">
        <p14:creationId xmlns:p14="http://schemas.microsoft.com/office/powerpoint/2010/main" val="2031826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Factors Associated with Lower Grades</a:t>
            </a:r>
            <a:endParaRPr lang="en-US" dirty="0"/>
          </a:p>
        </p:txBody>
      </p:sp>
      <p:sp>
        <p:nvSpPr>
          <p:cNvPr id="3" name="Content Placeholder 2"/>
          <p:cNvSpPr>
            <a:spLocks noGrp="1"/>
          </p:cNvSpPr>
          <p:nvPr>
            <p:ph idx="1"/>
          </p:nvPr>
        </p:nvSpPr>
        <p:spPr>
          <a:xfrm>
            <a:off x="0" y="1676400"/>
            <a:ext cx="9144000" cy="4343400"/>
          </a:xfrm>
        </p:spPr>
        <p:txBody>
          <a:bodyPr/>
          <a:lstStyle/>
          <a:p>
            <a:pPr>
              <a:lnSpc>
                <a:spcPct val="100000"/>
              </a:lnSpc>
              <a:spcBef>
                <a:spcPts val="600"/>
              </a:spcBef>
            </a:pPr>
            <a:r>
              <a:rPr lang="en-US" sz="2000" dirty="0" smtClean="0"/>
              <a:t>Data – class level.</a:t>
            </a:r>
          </a:p>
          <a:p>
            <a:pPr>
              <a:lnSpc>
                <a:spcPct val="100000"/>
              </a:lnSpc>
              <a:spcBef>
                <a:spcPts val="600"/>
              </a:spcBef>
            </a:pPr>
            <a:endParaRPr lang="en-US" sz="2000" dirty="0" smtClean="0"/>
          </a:p>
          <a:p>
            <a:pPr>
              <a:lnSpc>
                <a:spcPct val="100000"/>
              </a:lnSpc>
              <a:spcBef>
                <a:spcPts val="600"/>
              </a:spcBef>
            </a:pPr>
            <a:r>
              <a:rPr lang="en-US" sz="2000" dirty="0" smtClean="0"/>
              <a:t>Method – fixed effects regression/panel data logistic regression.</a:t>
            </a:r>
          </a:p>
          <a:p>
            <a:pPr marL="0" indent="0">
              <a:lnSpc>
                <a:spcPct val="100000"/>
              </a:lnSpc>
              <a:spcBef>
                <a:spcPts val="600"/>
              </a:spcBef>
              <a:buNone/>
            </a:pPr>
            <a:endParaRPr lang="en-US" sz="2000" dirty="0" smtClean="0"/>
          </a:p>
          <a:p>
            <a:pPr>
              <a:lnSpc>
                <a:spcPct val="100000"/>
              </a:lnSpc>
              <a:spcBef>
                <a:spcPts val="600"/>
              </a:spcBef>
            </a:pPr>
            <a:r>
              <a:rPr lang="en-US" sz="2000" dirty="0" smtClean="0"/>
              <a:t>DV – grade/grade C or better. </a:t>
            </a:r>
          </a:p>
          <a:p>
            <a:pPr marL="0" indent="0">
              <a:lnSpc>
                <a:spcPct val="100000"/>
              </a:lnSpc>
              <a:spcBef>
                <a:spcPts val="600"/>
              </a:spcBef>
              <a:buNone/>
            </a:pPr>
            <a:endParaRPr lang="en-US" sz="2000" dirty="0" smtClean="0"/>
          </a:p>
          <a:p>
            <a:pPr>
              <a:lnSpc>
                <a:spcPct val="100000"/>
              </a:lnSpc>
              <a:spcBef>
                <a:spcPts val="600"/>
              </a:spcBef>
            </a:pPr>
            <a:r>
              <a:rPr lang="en-US" sz="2000" dirty="0" smtClean="0"/>
              <a:t>IVs/controls – (1) class enrollment, (2) online class,  (3) class taught by tenure track faculty, (4) GE course, and (5) upper division course</a:t>
            </a:r>
          </a:p>
          <a:p>
            <a:pPr>
              <a:lnSpc>
                <a:spcPct val="100000"/>
              </a:lnSpc>
              <a:spcBef>
                <a:spcPts val="0"/>
              </a:spcBef>
            </a:pPr>
            <a:endParaRPr lang="en-US" sz="1800" dirty="0" smtClean="0"/>
          </a:p>
        </p:txBody>
      </p:sp>
    </p:spTree>
    <p:extLst>
      <p:ext uri="{BB962C8B-B14F-4D97-AF65-F5344CB8AC3E}">
        <p14:creationId xmlns:p14="http://schemas.microsoft.com/office/powerpoint/2010/main" val="2004471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 y="45720"/>
            <a:ext cx="9067800" cy="639762"/>
          </a:xfrm>
        </p:spPr>
        <p:txBody>
          <a:bodyPr/>
          <a:lstStyle/>
          <a:p>
            <a:r>
              <a:rPr lang="en-US" dirty="0" smtClean="0"/>
              <a:t>Results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78228686"/>
              </p:ext>
            </p:extLst>
          </p:nvPr>
        </p:nvGraphicFramePr>
        <p:xfrm>
          <a:off x="53339" y="1142999"/>
          <a:ext cx="9067799" cy="1668780"/>
        </p:xfrm>
        <a:graphic>
          <a:graphicData uri="http://schemas.openxmlformats.org/drawingml/2006/table">
            <a:tbl>
              <a:tblPr/>
              <a:tblGrid>
                <a:gridCol w="2222500">
                  <a:extLst>
                    <a:ext uri="{9D8B030D-6E8A-4147-A177-3AD203B41FA5}">
                      <a16:colId xmlns:a16="http://schemas.microsoft.com/office/drawing/2014/main" val="3683999264"/>
                    </a:ext>
                  </a:extLst>
                </a:gridCol>
                <a:gridCol w="1311275">
                  <a:extLst>
                    <a:ext uri="{9D8B030D-6E8A-4147-A177-3AD203B41FA5}">
                      <a16:colId xmlns:a16="http://schemas.microsoft.com/office/drawing/2014/main" val="3137713616"/>
                    </a:ext>
                  </a:extLst>
                </a:gridCol>
                <a:gridCol w="1422399">
                  <a:extLst>
                    <a:ext uri="{9D8B030D-6E8A-4147-A177-3AD203B41FA5}">
                      <a16:colId xmlns:a16="http://schemas.microsoft.com/office/drawing/2014/main" val="1043332593"/>
                    </a:ext>
                  </a:extLst>
                </a:gridCol>
                <a:gridCol w="844550">
                  <a:extLst>
                    <a:ext uri="{9D8B030D-6E8A-4147-A177-3AD203B41FA5}">
                      <a16:colId xmlns:a16="http://schemas.microsoft.com/office/drawing/2014/main" val="4136699980"/>
                    </a:ext>
                  </a:extLst>
                </a:gridCol>
                <a:gridCol w="644525">
                  <a:extLst>
                    <a:ext uri="{9D8B030D-6E8A-4147-A177-3AD203B41FA5}">
                      <a16:colId xmlns:a16="http://schemas.microsoft.com/office/drawing/2014/main" val="2880535957"/>
                    </a:ext>
                  </a:extLst>
                </a:gridCol>
                <a:gridCol w="1311275">
                  <a:extLst>
                    <a:ext uri="{9D8B030D-6E8A-4147-A177-3AD203B41FA5}">
                      <a16:colId xmlns:a16="http://schemas.microsoft.com/office/drawing/2014/main" val="152140624"/>
                    </a:ext>
                  </a:extLst>
                </a:gridCol>
                <a:gridCol w="1311275">
                  <a:extLst>
                    <a:ext uri="{9D8B030D-6E8A-4147-A177-3AD203B41FA5}">
                      <a16:colId xmlns:a16="http://schemas.microsoft.com/office/drawing/2014/main" val="2256802035"/>
                    </a:ext>
                  </a:extLst>
                </a:gridCol>
              </a:tblGrid>
              <a:tr h="266700">
                <a:tc>
                  <a:txBody>
                    <a:bodyPr/>
                    <a:lstStyle/>
                    <a:p>
                      <a:pPr algn="l" fontAlgn="b"/>
                      <a:r>
                        <a:rPr lang="en-US" sz="1800" b="0" i="0" u="none" strike="noStrike" dirty="0">
                          <a:solidFill>
                            <a:srgbClr val="000000"/>
                          </a:solidFill>
                          <a:effectLst/>
                          <a:latin typeface="Times New Roman" panose="02020603050405020304" pitchFamily="18" charset="0"/>
                        </a:rPr>
                        <a:t>Grade</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Coef.</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Rob. Std. Err.</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t</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P&gt;t</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[95% Conf.</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Interval]</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6459808"/>
                  </a:ext>
                </a:extLst>
              </a:tr>
              <a:tr h="266700">
                <a:tc>
                  <a:txBody>
                    <a:bodyPr/>
                    <a:lstStyle/>
                    <a:p>
                      <a:pPr algn="l" fontAlgn="b"/>
                      <a:r>
                        <a:rPr lang="en-US" sz="1800" b="1" i="1" u="none" strike="noStrike" dirty="0" smtClean="0">
                          <a:solidFill>
                            <a:schemeClr val="accent2">
                              <a:lumMod val="40000"/>
                              <a:lumOff val="60000"/>
                            </a:schemeClr>
                          </a:solidFill>
                          <a:effectLst/>
                          <a:latin typeface="Times New Roman" panose="02020603050405020304" pitchFamily="18" charset="0"/>
                        </a:rPr>
                        <a:t>Enrollment</a:t>
                      </a:r>
                      <a:endParaRPr lang="en-US" sz="1800" b="1" i="1" u="none" strike="noStrike" dirty="0">
                        <a:solidFill>
                          <a:schemeClr val="accent2">
                            <a:lumMod val="40000"/>
                            <a:lumOff val="60000"/>
                          </a:schemeClr>
                        </a:solidFill>
                        <a:effectLst/>
                        <a:latin typeface="Times New Roman" panose="02020603050405020304" pitchFamily="18" charset="0"/>
                      </a:endParaRP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-0.003</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-45.400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-0.003</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-0.003</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42068924"/>
                  </a:ext>
                </a:extLst>
              </a:tr>
              <a:tr h="266700">
                <a:tc>
                  <a:txBody>
                    <a:bodyPr/>
                    <a:lstStyle/>
                    <a:p>
                      <a:pPr algn="l" fontAlgn="b"/>
                      <a:r>
                        <a:rPr lang="en-US" sz="1800" b="1" i="1" u="none" strike="noStrike" dirty="0">
                          <a:solidFill>
                            <a:schemeClr val="accent2">
                              <a:lumMod val="40000"/>
                              <a:lumOff val="60000"/>
                            </a:schemeClr>
                          </a:solidFill>
                          <a:effectLst/>
                          <a:latin typeface="Times New Roman" panose="02020603050405020304" pitchFamily="18" charset="0"/>
                        </a:rPr>
                        <a:t>Tenure Track Faculty</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-0.269</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0.009</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-31.380</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-0.285</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-0.252</a:t>
                      </a:r>
                    </a:p>
                  </a:txBody>
                  <a:tcPr marL="3810" marR="3810" marT="3810" marB="0" anchor="b">
                    <a:lnL>
                      <a:noFill/>
                    </a:lnL>
                    <a:lnR>
                      <a:noFill/>
                    </a:lnR>
                    <a:lnT>
                      <a:noFill/>
                    </a:lnT>
                    <a:lnB>
                      <a:noFill/>
                    </a:lnB>
                  </a:tcPr>
                </a:tc>
                <a:extLst>
                  <a:ext uri="{0D108BD9-81ED-4DB2-BD59-A6C34878D82A}">
                    <a16:rowId xmlns:a16="http://schemas.microsoft.com/office/drawing/2014/main" val="3538017197"/>
                  </a:ext>
                </a:extLst>
              </a:tr>
              <a:tr h="266700">
                <a:tc>
                  <a:txBody>
                    <a:bodyPr/>
                    <a:lstStyle/>
                    <a:p>
                      <a:pPr algn="l" fontAlgn="b"/>
                      <a:r>
                        <a:rPr lang="en-US" sz="1800" b="1" i="1" u="none" strike="noStrike" dirty="0">
                          <a:solidFill>
                            <a:srgbClr val="0070C0"/>
                          </a:solidFill>
                          <a:effectLst/>
                          <a:latin typeface="Times New Roman" panose="02020603050405020304" pitchFamily="18" charset="0"/>
                        </a:rPr>
                        <a:t>Online</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0.170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0.022</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7.700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0.127</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0.213</a:t>
                      </a:r>
                    </a:p>
                  </a:txBody>
                  <a:tcPr marL="3810" marR="3810" marT="3810" marB="0" anchor="b">
                    <a:lnL>
                      <a:noFill/>
                    </a:lnL>
                    <a:lnR>
                      <a:noFill/>
                    </a:lnR>
                    <a:lnT>
                      <a:noFill/>
                    </a:lnT>
                    <a:lnB>
                      <a:noFill/>
                    </a:lnB>
                  </a:tcPr>
                </a:tc>
                <a:extLst>
                  <a:ext uri="{0D108BD9-81ED-4DB2-BD59-A6C34878D82A}">
                    <a16:rowId xmlns:a16="http://schemas.microsoft.com/office/drawing/2014/main" val="966030707"/>
                  </a:ext>
                </a:extLst>
              </a:tr>
              <a:tr h="266700">
                <a:tc>
                  <a:txBody>
                    <a:bodyPr/>
                    <a:lstStyle/>
                    <a:p>
                      <a:pPr algn="l" fontAlgn="b"/>
                      <a:r>
                        <a:rPr lang="en-US" sz="1800" b="1" i="1" u="none" strike="noStrike" dirty="0">
                          <a:solidFill>
                            <a:srgbClr val="0070C0"/>
                          </a:solidFill>
                          <a:effectLst/>
                          <a:latin typeface="Times New Roman" panose="02020603050405020304" pitchFamily="18" charset="0"/>
                        </a:rPr>
                        <a:t>GE Course</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0.144</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0.010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14.770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0.125</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0.163</a:t>
                      </a:r>
                    </a:p>
                  </a:txBody>
                  <a:tcPr marL="3810" marR="3810" marT="3810" marB="0" anchor="b">
                    <a:lnL>
                      <a:noFill/>
                    </a:lnL>
                    <a:lnR>
                      <a:noFill/>
                    </a:lnR>
                    <a:lnT>
                      <a:noFill/>
                    </a:lnT>
                    <a:lnB>
                      <a:noFill/>
                    </a:lnB>
                  </a:tcPr>
                </a:tc>
                <a:extLst>
                  <a:ext uri="{0D108BD9-81ED-4DB2-BD59-A6C34878D82A}">
                    <a16:rowId xmlns:a16="http://schemas.microsoft.com/office/drawing/2014/main" val="2810425563"/>
                  </a:ext>
                </a:extLst>
              </a:tr>
              <a:tr h="266700">
                <a:tc>
                  <a:txBody>
                    <a:bodyPr/>
                    <a:lstStyle/>
                    <a:p>
                      <a:pPr algn="l" fontAlgn="b"/>
                      <a:r>
                        <a:rPr lang="en-US" sz="1800" b="1" i="1" u="none" strike="noStrike" dirty="0">
                          <a:solidFill>
                            <a:schemeClr val="accent2">
                              <a:lumMod val="40000"/>
                              <a:lumOff val="60000"/>
                            </a:schemeClr>
                          </a:solidFill>
                          <a:effectLst/>
                          <a:latin typeface="Times New Roman" panose="02020603050405020304" pitchFamily="18" charset="0"/>
                        </a:rPr>
                        <a:t>High Division Course</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-0.103</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0.011</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-9.280</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-0.125</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-0.081</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1550498"/>
                  </a:ext>
                </a:extLst>
              </a:tr>
            </a:tbl>
          </a:graphicData>
        </a:graphic>
      </p:graphicFrame>
    </p:spTree>
    <p:extLst>
      <p:ext uri="{BB962C8B-B14F-4D97-AF65-F5344CB8AC3E}">
        <p14:creationId xmlns:p14="http://schemas.microsoft.com/office/powerpoint/2010/main" val="972121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 y="45720"/>
            <a:ext cx="9067800" cy="639762"/>
          </a:xfrm>
        </p:spPr>
        <p:txBody>
          <a:bodyPr/>
          <a:lstStyle/>
          <a:p>
            <a:r>
              <a:rPr lang="en-US" dirty="0" smtClean="0"/>
              <a:t>Results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30045974"/>
              </p:ext>
            </p:extLst>
          </p:nvPr>
        </p:nvGraphicFramePr>
        <p:xfrm>
          <a:off x="0" y="1219199"/>
          <a:ext cx="9144000" cy="1668780"/>
        </p:xfrm>
        <a:graphic>
          <a:graphicData uri="http://schemas.openxmlformats.org/drawingml/2006/table">
            <a:tbl>
              <a:tblPr/>
              <a:tblGrid>
                <a:gridCol w="2241176">
                  <a:extLst>
                    <a:ext uri="{9D8B030D-6E8A-4147-A177-3AD203B41FA5}">
                      <a16:colId xmlns:a16="http://schemas.microsoft.com/office/drawing/2014/main" val="1798503764"/>
                    </a:ext>
                  </a:extLst>
                </a:gridCol>
                <a:gridCol w="1322294">
                  <a:extLst>
                    <a:ext uri="{9D8B030D-6E8A-4147-A177-3AD203B41FA5}">
                      <a16:colId xmlns:a16="http://schemas.microsoft.com/office/drawing/2014/main" val="3670088612"/>
                    </a:ext>
                  </a:extLst>
                </a:gridCol>
                <a:gridCol w="1434352">
                  <a:extLst>
                    <a:ext uri="{9D8B030D-6E8A-4147-A177-3AD203B41FA5}">
                      <a16:colId xmlns:a16="http://schemas.microsoft.com/office/drawing/2014/main" val="1306425882"/>
                    </a:ext>
                  </a:extLst>
                </a:gridCol>
                <a:gridCol w="851648">
                  <a:extLst>
                    <a:ext uri="{9D8B030D-6E8A-4147-A177-3AD203B41FA5}">
                      <a16:colId xmlns:a16="http://schemas.microsoft.com/office/drawing/2014/main" val="1259771557"/>
                    </a:ext>
                  </a:extLst>
                </a:gridCol>
                <a:gridCol w="649942">
                  <a:extLst>
                    <a:ext uri="{9D8B030D-6E8A-4147-A177-3AD203B41FA5}">
                      <a16:colId xmlns:a16="http://schemas.microsoft.com/office/drawing/2014/main" val="1041064062"/>
                    </a:ext>
                  </a:extLst>
                </a:gridCol>
                <a:gridCol w="1322294">
                  <a:extLst>
                    <a:ext uri="{9D8B030D-6E8A-4147-A177-3AD203B41FA5}">
                      <a16:colId xmlns:a16="http://schemas.microsoft.com/office/drawing/2014/main" val="3891066286"/>
                    </a:ext>
                  </a:extLst>
                </a:gridCol>
                <a:gridCol w="1322294">
                  <a:extLst>
                    <a:ext uri="{9D8B030D-6E8A-4147-A177-3AD203B41FA5}">
                      <a16:colId xmlns:a16="http://schemas.microsoft.com/office/drawing/2014/main" val="2135360059"/>
                    </a:ext>
                  </a:extLst>
                </a:gridCol>
              </a:tblGrid>
              <a:tr h="266700">
                <a:tc>
                  <a:txBody>
                    <a:bodyPr/>
                    <a:lstStyle/>
                    <a:p>
                      <a:pPr algn="l" fontAlgn="b"/>
                      <a:r>
                        <a:rPr lang="en-US" sz="1800" b="0" i="0" u="none" strike="noStrike" dirty="0">
                          <a:solidFill>
                            <a:srgbClr val="000000"/>
                          </a:solidFill>
                          <a:effectLst/>
                          <a:latin typeface="Times New Roman" panose="02020603050405020304" pitchFamily="18" charset="0"/>
                        </a:rPr>
                        <a:t>Passing Grade</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Coef.</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Std. Err.</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z</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P&gt;z</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[95% Conf.</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rPr>
                        <a:t>Interval]</a:t>
                      </a:r>
                    </a:p>
                  </a:txBody>
                  <a:tcPr marL="3810" marR="3810" marT="38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040216"/>
                  </a:ext>
                </a:extLst>
              </a:tr>
              <a:tr h="266700">
                <a:tc>
                  <a:txBody>
                    <a:bodyPr/>
                    <a:lstStyle/>
                    <a:p>
                      <a:pPr algn="l" fontAlgn="b"/>
                      <a:r>
                        <a:rPr lang="en-US" sz="1800" b="1" i="1" u="none" strike="noStrike" dirty="0" smtClean="0">
                          <a:solidFill>
                            <a:schemeClr val="accent2">
                              <a:lumMod val="40000"/>
                              <a:lumOff val="60000"/>
                            </a:schemeClr>
                          </a:solidFill>
                          <a:effectLst/>
                          <a:latin typeface="Times New Roman" panose="02020603050405020304" pitchFamily="18" charset="0"/>
                        </a:rPr>
                        <a:t>Enrollment</a:t>
                      </a:r>
                      <a:endParaRPr lang="en-US" sz="1800" b="1" i="1" u="none" strike="noStrike" dirty="0">
                        <a:solidFill>
                          <a:schemeClr val="accent2">
                            <a:lumMod val="40000"/>
                            <a:lumOff val="60000"/>
                          </a:schemeClr>
                        </a:solidFill>
                        <a:effectLst/>
                        <a:latin typeface="Times New Roman" panose="02020603050405020304" pitchFamily="18" charset="0"/>
                      </a:endParaRP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-0.004</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-17.260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-0.004</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-0.004</a:t>
                      </a:r>
                    </a:p>
                  </a:txBody>
                  <a:tcPr marL="3810" marR="3810" marT="381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6531060"/>
                  </a:ext>
                </a:extLst>
              </a:tr>
              <a:tr h="266700">
                <a:tc>
                  <a:txBody>
                    <a:bodyPr/>
                    <a:lstStyle/>
                    <a:p>
                      <a:pPr algn="l" fontAlgn="b"/>
                      <a:r>
                        <a:rPr lang="en-US" sz="1800" b="1" i="1" u="none" strike="noStrike" dirty="0">
                          <a:solidFill>
                            <a:schemeClr val="accent2">
                              <a:lumMod val="40000"/>
                              <a:lumOff val="60000"/>
                            </a:schemeClr>
                          </a:solidFill>
                          <a:effectLst/>
                          <a:latin typeface="Times New Roman" panose="02020603050405020304" pitchFamily="18" charset="0"/>
                        </a:rPr>
                        <a:t>Tenure Track Faculty</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-0.647</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0.036</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-18.030</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-0.718</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-0.577</a:t>
                      </a:r>
                    </a:p>
                  </a:txBody>
                  <a:tcPr marL="3810" marR="3810" marT="3810" marB="0" anchor="b">
                    <a:lnL>
                      <a:noFill/>
                    </a:lnL>
                    <a:lnR>
                      <a:noFill/>
                    </a:lnR>
                    <a:lnT>
                      <a:noFill/>
                    </a:lnT>
                    <a:lnB>
                      <a:noFill/>
                    </a:lnB>
                  </a:tcPr>
                </a:tc>
                <a:extLst>
                  <a:ext uri="{0D108BD9-81ED-4DB2-BD59-A6C34878D82A}">
                    <a16:rowId xmlns:a16="http://schemas.microsoft.com/office/drawing/2014/main" val="1478767918"/>
                  </a:ext>
                </a:extLst>
              </a:tr>
              <a:tr h="266700">
                <a:tc>
                  <a:txBody>
                    <a:bodyPr/>
                    <a:lstStyle/>
                    <a:p>
                      <a:pPr algn="l" fontAlgn="b"/>
                      <a:r>
                        <a:rPr lang="en-US" sz="1800" b="1" i="1" u="none" strike="noStrike" dirty="0">
                          <a:solidFill>
                            <a:schemeClr val="accent2">
                              <a:lumMod val="40000"/>
                              <a:lumOff val="60000"/>
                            </a:schemeClr>
                          </a:solidFill>
                          <a:effectLst/>
                          <a:latin typeface="Times New Roman" panose="02020603050405020304" pitchFamily="18" charset="0"/>
                        </a:rPr>
                        <a:t>Online</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-0.329</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0.076</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-4.310</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-0.479</a:t>
                      </a:r>
                    </a:p>
                  </a:txBody>
                  <a:tcPr marL="3810" marR="3810" marT="3810" marB="0" anchor="b">
                    <a:lnL>
                      <a:noFill/>
                    </a:lnL>
                    <a:lnR>
                      <a:noFill/>
                    </a:lnR>
                    <a:lnT>
                      <a:noFill/>
                    </a:lnT>
                    <a:lnB>
                      <a:noFill/>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-0.180</a:t>
                      </a:r>
                    </a:p>
                  </a:txBody>
                  <a:tcPr marL="3810" marR="3810" marT="3810" marB="0" anchor="b">
                    <a:lnL>
                      <a:noFill/>
                    </a:lnL>
                    <a:lnR>
                      <a:noFill/>
                    </a:lnR>
                    <a:lnT>
                      <a:noFill/>
                    </a:lnT>
                    <a:lnB>
                      <a:noFill/>
                    </a:lnB>
                  </a:tcPr>
                </a:tc>
                <a:extLst>
                  <a:ext uri="{0D108BD9-81ED-4DB2-BD59-A6C34878D82A}">
                    <a16:rowId xmlns:a16="http://schemas.microsoft.com/office/drawing/2014/main" val="2281911472"/>
                  </a:ext>
                </a:extLst>
              </a:tr>
              <a:tr h="266700">
                <a:tc>
                  <a:txBody>
                    <a:bodyPr/>
                    <a:lstStyle/>
                    <a:p>
                      <a:pPr algn="l" fontAlgn="b"/>
                      <a:r>
                        <a:rPr lang="en-US" sz="1800" b="1" i="1" u="none" strike="noStrike" dirty="0">
                          <a:solidFill>
                            <a:srgbClr val="0070C0"/>
                          </a:solidFill>
                          <a:effectLst/>
                          <a:latin typeface="Times New Roman" panose="02020603050405020304" pitchFamily="18" charset="0"/>
                        </a:rPr>
                        <a:t>GE Course</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0.499</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0.040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12.400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0.000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0.420</a:t>
                      </a:r>
                    </a:p>
                  </a:txBody>
                  <a:tcPr marL="3810" marR="3810" marT="3810" marB="0" anchor="b">
                    <a:lnL>
                      <a:noFill/>
                    </a:lnL>
                    <a:lnR>
                      <a:noFill/>
                    </a:lnR>
                    <a:lnT>
                      <a:noFill/>
                    </a:lnT>
                    <a:lnB>
                      <a:noFill/>
                    </a:lnB>
                  </a:tcPr>
                </a:tc>
                <a:tc>
                  <a:txBody>
                    <a:bodyPr/>
                    <a:lstStyle/>
                    <a:p>
                      <a:pPr algn="ctr" fontAlgn="b"/>
                      <a:r>
                        <a:rPr lang="en-US" sz="1800" b="1" i="1" u="none" strike="noStrike" dirty="0">
                          <a:solidFill>
                            <a:srgbClr val="0070C0"/>
                          </a:solidFill>
                          <a:effectLst/>
                          <a:latin typeface="Times New Roman" panose="02020603050405020304" pitchFamily="18" charset="0"/>
                        </a:rPr>
                        <a:t>0.577</a:t>
                      </a:r>
                    </a:p>
                  </a:txBody>
                  <a:tcPr marL="3810" marR="3810" marT="3810" marB="0" anchor="b">
                    <a:lnL>
                      <a:noFill/>
                    </a:lnL>
                    <a:lnR>
                      <a:noFill/>
                    </a:lnR>
                    <a:lnT>
                      <a:noFill/>
                    </a:lnT>
                    <a:lnB>
                      <a:noFill/>
                    </a:lnB>
                  </a:tcPr>
                </a:tc>
                <a:extLst>
                  <a:ext uri="{0D108BD9-81ED-4DB2-BD59-A6C34878D82A}">
                    <a16:rowId xmlns:a16="http://schemas.microsoft.com/office/drawing/2014/main" val="409386083"/>
                  </a:ext>
                </a:extLst>
              </a:tr>
              <a:tr h="266700">
                <a:tc>
                  <a:txBody>
                    <a:bodyPr/>
                    <a:lstStyle/>
                    <a:p>
                      <a:pPr algn="l" fontAlgn="b"/>
                      <a:r>
                        <a:rPr lang="en-US" sz="1800" b="1" i="1" u="none" strike="noStrike" dirty="0">
                          <a:solidFill>
                            <a:schemeClr val="accent2">
                              <a:lumMod val="40000"/>
                              <a:lumOff val="60000"/>
                            </a:schemeClr>
                          </a:solidFill>
                          <a:effectLst/>
                          <a:latin typeface="Times New Roman" panose="02020603050405020304" pitchFamily="18" charset="0"/>
                        </a:rPr>
                        <a:t>High Division Course</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-0.615</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0.045</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-13.610</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0.000</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-0.703</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1" u="none" strike="noStrike" dirty="0">
                          <a:solidFill>
                            <a:schemeClr val="accent2">
                              <a:lumMod val="40000"/>
                              <a:lumOff val="60000"/>
                            </a:schemeClr>
                          </a:solidFill>
                          <a:effectLst/>
                          <a:latin typeface="Times New Roman" panose="02020603050405020304" pitchFamily="18" charset="0"/>
                        </a:rPr>
                        <a:t>-0.526</a:t>
                      </a:r>
                    </a:p>
                  </a:txBody>
                  <a:tcPr marL="3810" marR="3810" marT="381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1252108"/>
                  </a:ext>
                </a:extLst>
              </a:tr>
            </a:tbl>
          </a:graphicData>
        </a:graphic>
      </p:graphicFrame>
    </p:spTree>
    <p:extLst>
      <p:ext uri="{BB962C8B-B14F-4D97-AF65-F5344CB8AC3E}">
        <p14:creationId xmlns:p14="http://schemas.microsoft.com/office/powerpoint/2010/main" val="2907437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Conclusions</a:t>
            </a:r>
            <a:endParaRPr lang="en-US" dirty="0"/>
          </a:p>
        </p:txBody>
      </p:sp>
      <p:sp>
        <p:nvSpPr>
          <p:cNvPr id="3" name="Content Placeholder 2"/>
          <p:cNvSpPr>
            <a:spLocks noGrp="1"/>
          </p:cNvSpPr>
          <p:nvPr>
            <p:ph idx="1"/>
          </p:nvPr>
        </p:nvSpPr>
        <p:spPr>
          <a:xfrm>
            <a:off x="0" y="1219200"/>
            <a:ext cx="9144000" cy="4724400"/>
          </a:xfrm>
        </p:spPr>
        <p:txBody>
          <a:bodyPr/>
          <a:lstStyle/>
          <a:p>
            <a:pPr>
              <a:lnSpc>
                <a:spcPct val="100000"/>
              </a:lnSpc>
              <a:spcBef>
                <a:spcPts val="0"/>
              </a:spcBef>
            </a:pPr>
            <a:r>
              <a:rPr lang="en-US" sz="1800" dirty="0" smtClean="0"/>
              <a:t>SAT, high school GPA and first quarter GPA – very good predictors of probability of graduating in four years. </a:t>
            </a:r>
          </a:p>
          <a:p>
            <a:pPr>
              <a:lnSpc>
                <a:spcPct val="100000"/>
              </a:lnSpc>
              <a:spcBef>
                <a:spcPts val="0"/>
              </a:spcBef>
            </a:pPr>
            <a:endParaRPr lang="en-US" sz="1800" dirty="0"/>
          </a:p>
          <a:p>
            <a:pPr>
              <a:lnSpc>
                <a:spcPct val="100000"/>
              </a:lnSpc>
              <a:spcBef>
                <a:spcPts val="0"/>
              </a:spcBef>
            </a:pPr>
            <a:r>
              <a:rPr lang="en-US" sz="1800" dirty="0" smtClean="0"/>
              <a:t>Quarter GPA very good predictor of probability of dropping out.</a:t>
            </a:r>
          </a:p>
          <a:p>
            <a:pPr>
              <a:lnSpc>
                <a:spcPct val="100000"/>
              </a:lnSpc>
              <a:spcBef>
                <a:spcPts val="0"/>
              </a:spcBef>
            </a:pPr>
            <a:endParaRPr lang="en-US" sz="1800" dirty="0"/>
          </a:p>
          <a:p>
            <a:pPr>
              <a:lnSpc>
                <a:spcPct val="100000"/>
              </a:lnSpc>
              <a:spcBef>
                <a:spcPts val="0"/>
              </a:spcBef>
            </a:pPr>
            <a:r>
              <a:rPr lang="en-US" sz="1800" dirty="0" smtClean="0"/>
              <a:t>The adjusted risk of dropping out is the highest between quarters 5 and 8.</a:t>
            </a:r>
          </a:p>
          <a:p>
            <a:pPr>
              <a:lnSpc>
                <a:spcPct val="100000"/>
              </a:lnSpc>
              <a:spcBef>
                <a:spcPts val="0"/>
              </a:spcBef>
            </a:pPr>
            <a:endParaRPr lang="en-US" sz="1800" dirty="0"/>
          </a:p>
          <a:p>
            <a:pPr>
              <a:lnSpc>
                <a:spcPct val="100000"/>
              </a:lnSpc>
              <a:spcBef>
                <a:spcPts val="0"/>
              </a:spcBef>
            </a:pPr>
            <a:r>
              <a:rPr lang="en-US" sz="1800" dirty="0" smtClean="0"/>
              <a:t>Class enrollments, high division courses and course being taught by tenure track faculty associated with lower class grades. </a:t>
            </a:r>
          </a:p>
          <a:p>
            <a:pPr>
              <a:lnSpc>
                <a:spcPct val="100000"/>
              </a:lnSpc>
              <a:spcBef>
                <a:spcPts val="0"/>
              </a:spcBef>
            </a:pPr>
            <a:endParaRPr lang="en-US" sz="1800" dirty="0"/>
          </a:p>
          <a:p>
            <a:pPr>
              <a:lnSpc>
                <a:spcPct val="100000"/>
              </a:lnSpc>
              <a:spcBef>
                <a:spcPts val="0"/>
              </a:spcBef>
            </a:pPr>
            <a:r>
              <a:rPr lang="en-US" sz="1800" dirty="0" smtClean="0"/>
              <a:t>Online and GE courses associated with higher grades; GE courses associated with higher probability of earning a passing grade. </a:t>
            </a:r>
          </a:p>
          <a:p>
            <a:pPr>
              <a:lnSpc>
                <a:spcPct val="100000"/>
              </a:lnSpc>
              <a:spcBef>
                <a:spcPts val="0"/>
              </a:spcBef>
            </a:pPr>
            <a:endParaRPr lang="en-US" sz="1800" dirty="0"/>
          </a:p>
          <a:p>
            <a:pPr>
              <a:lnSpc>
                <a:spcPct val="100000"/>
              </a:lnSpc>
              <a:spcBef>
                <a:spcPts val="0"/>
              </a:spcBef>
            </a:pPr>
            <a:r>
              <a:rPr lang="en-US" sz="1800" dirty="0" smtClean="0"/>
              <a:t>Class enrollments, high division courses, course being taught by tenure track faculty and online courses are associated with higher probability of failing grades. </a:t>
            </a:r>
          </a:p>
          <a:p>
            <a:pPr>
              <a:lnSpc>
                <a:spcPct val="100000"/>
              </a:lnSpc>
              <a:spcBef>
                <a:spcPts val="0"/>
              </a:spcBef>
            </a:pPr>
            <a:endParaRPr lang="en-US" dirty="0"/>
          </a:p>
          <a:p>
            <a:pPr marL="0" indent="0">
              <a:lnSpc>
                <a:spcPct val="100000"/>
              </a:lnSpc>
              <a:spcBef>
                <a:spcPts val="0"/>
              </a:spcBef>
              <a:buNone/>
            </a:pPr>
            <a:r>
              <a:rPr lang="en-US" dirty="0" smtClean="0"/>
              <a:t> </a:t>
            </a:r>
          </a:p>
          <a:p>
            <a:pPr>
              <a:lnSpc>
                <a:spcPct val="100000"/>
              </a:lnSpc>
              <a:spcBef>
                <a:spcPts val="0"/>
              </a:spcBef>
            </a:pPr>
            <a:endParaRPr lang="en-US" dirty="0"/>
          </a:p>
          <a:p>
            <a:pPr>
              <a:lnSpc>
                <a:spcPct val="100000"/>
              </a:lnSpc>
              <a:spcBef>
                <a:spcPts val="0"/>
              </a:spcBef>
            </a:pPr>
            <a:endParaRPr lang="en-US" dirty="0" smtClean="0"/>
          </a:p>
          <a:p>
            <a:endParaRPr lang="en-US" dirty="0"/>
          </a:p>
        </p:txBody>
      </p:sp>
    </p:spTree>
    <p:extLst>
      <p:ext uri="{BB962C8B-B14F-4D97-AF65-F5344CB8AC3E}">
        <p14:creationId xmlns:p14="http://schemas.microsoft.com/office/powerpoint/2010/main" val="258141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Important to Note</a:t>
            </a:r>
            <a:endParaRPr lang="en-US" dirty="0"/>
          </a:p>
        </p:txBody>
      </p:sp>
      <p:sp>
        <p:nvSpPr>
          <p:cNvPr id="3" name="Content Placeholder 2"/>
          <p:cNvSpPr>
            <a:spLocks noGrp="1"/>
          </p:cNvSpPr>
          <p:nvPr>
            <p:ph idx="1"/>
          </p:nvPr>
        </p:nvSpPr>
        <p:spPr>
          <a:xfrm>
            <a:off x="0" y="1676400"/>
            <a:ext cx="9067800" cy="4267200"/>
          </a:xfrm>
        </p:spPr>
        <p:txBody>
          <a:bodyPr/>
          <a:lstStyle/>
          <a:p>
            <a:r>
              <a:rPr lang="en-US" dirty="0" smtClean="0"/>
              <a:t>The explicit scope of this research is exploration and not policy recommendations. It should be interpreted as such.</a:t>
            </a:r>
          </a:p>
          <a:p>
            <a:r>
              <a:rPr lang="en-US" dirty="0" smtClean="0"/>
              <a:t>This research is correlational.</a:t>
            </a:r>
          </a:p>
          <a:p>
            <a:r>
              <a:rPr lang="en-US" dirty="0" smtClean="0"/>
              <a:t> Examining the detailed mechanism behind the findings was beyond the scope of this research. </a:t>
            </a:r>
            <a:endParaRPr lang="en-US" dirty="0"/>
          </a:p>
        </p:txBody>
      </p:sp>
    </p:spTree>
    <p:extLst>
      <p:ext uri="{BB962C8B-B14F-4D97-AF65-F5344CB8AC3E}">
        <p14:creationId xmlns:p14="http://schemas.microsoft.com/office/powerpoint/2010/main" val="3093388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Questions </a:t>
            </a:r>
            <a:endParaRPr lang="en-US" dirty="0"/>
          </a:p>
        </p:txBody>
      </p:sp>
      <p:sp>
        <p:nvSpPr>
          <p:cNvPr id="3" name="Content Placeholder 2"/>
          <p:cNvSpPr>
            <a:spLocks noGrp="1"/>
          </p:cNvSpPr>
          <p:nvPr>
            <p:ph idx="1"/>
          </p:nvPr>
        </p:nvSpPr>
        <p:spPr>
          <a:xfrm>
            <a:off x="0" y="1676400"/>
            <a:ext cx="9067800" cy="4267200"/>
          </a:xfrm>
        </p:spPr>
        <p:txBody>
          <a:bodyPr/>
          <a:lstStyle/>
          <a:p>
            <a:r>
              <a:rPr lang="en-US" dirty="0" smtClean="0"/>
              <a:t>Explore factors associated with the probability of graduating in four years.</a:t>
            </a:r>
          </a:p>
          <a:p>
            <a:r>
              <a:rPr lang="en-US" dirty="0" smtClean="0"/>
              <a:t>Explore factors associated with the risk of dropping out/not being retained.</a:t>
            </a:r>
          </a:p>
          <a:p>
            <a:r>
              <a:rPr lang="en-US" dirty="0" smtClean="0"/>
              <a:t>Explore factors associated with course success (GPA).</a:t>
            </a:r>
            <a:endParaRPr lang="en-US" dirty="0"/>
          </a:p>
        </p:txBody>
      </p:sp>
    </p:spTree>
    <p:extLst>
      <p:ext uri="{BB962C8B-B14F-4D97-AF65-F5344CB8AC3E}">
        <p14:creationId xmlns:p14="http://schemas.microsoft.com/office/powerpoint/2010/main" val="1285493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Sample</a:t>
            </a:r>
            <a:endParaRPr lang="en-US" dirty="0"/>
          </a:p>
        </p:txBody>
      </p:sp>
      <p:sp>
        <p:nvSpPr>
          <p:cNvPr id="3" name="Content Placeholder 2"/>
          <p:cNvSpPr>
            <a:spLocks noGrp="1"/>
          </p:cNvSpPr>
          <p:nvPr>
            <p:ph idx="1"/>
          </p:nvPr>
        </p:nvSpPr>
        <p:spPr>
          <a:xfrm>
            <a:off x="0" y="1676400"/>
            <a:ext cx="9067800" cy="4267200"/>
          </a:xfrm>
        </p:spPr>
        <p:txBody>
          <a:bodyPr/>
          <a:lstStyle/>
          <a:p>
            <a:r>
              <a:rPr lang="en-US" dirty="0" smtClean="0"/>
              <a:t>Full data on 2011 first time freshpeople cohort. </a:t>
            </a:r>
          </a:p>
          <a:p>
            <a:r>
              <a:rPr lang="en-US" dirty="0" smtClean="0"/>
              <a:t>2131 students.</a:t>
            </a:r>
          </a:p>
          <a:p>
            <a:r>
              <a:rPr lang="en-US" dirty="0" smtClean="0"/>
              <a:t>214 students (10.04%) graduated in four years. </a:t>
            </a:r>
          </a:p>
          <a:p>
            <a:r>
              <a:rPr lang="en-US" dirty="0" smtClean="0"/>
              <a:t>98 Hispanic students (45.79% of those graduating).</a:t>
            </a:r>
          </a:p>
          <a:p>
            <a:r>
              <a:rPr lang="en-US" dirty="0" smtClean="0"/>
              <a:t>Mean High School GPA – 3.18.</a:t>
            </a:r>
          </a:p>
          <a:p>
            <a:r>
              <a:rPr lang="en-US" dirty="0" smtClean="0"/>
              <a:t>Mean SAT Score – 904.</a:t>
            </a:r>
          </a:p>
          <a:p>
            <a:r>
              <a:rPr lang="en-US" dirty="0" smtClean="0"/>
              <a:t>Mean parental income – $36,000-$48,000.</a:t>
            </a:r>
          </a:p>
          <a:p>
            <a:endParaRPr lang="en-US" dirty="0"/>
          </a:p>
        </p:txBody>
      </p:sp>
    </p:spTree>
    <p:extLst>
      <p:ext uri="{BB962C8B-B14F-4D97-AF65-F5344CB8AC3E}">
        <p14:creationId xmlns:p14="http://schemas.microsoft.com/office/powerpoint/2010/main" val="936098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639762"/>
          </a:xfrm>
        </p:spPr>
        <p:txBody>
          <a:bodyPr/>
          <a:lstStyle/>
          <a:p>
            <a:r>
              <a:rPr lang="en-US" dirty="0" smtClean="0"/>
              <a:t>Breakdown by Gender</a:t>
            </a:r>
            <a:endParaRPr lang="en-US" dirty="0"/>
          </a:p>
        </p:txBody>
      </p:sp>
      <p:pic>
        <p:nvPicPr>
          <p:cNvPr id="8" name="Picture 7"/>
          <p:cNvPicPr>
            <a:picLocks noChangeAspect="1"/>
          </p:cNvPicPr>
          <p:nvPr/>
        </p:nvPicPr>
        <p:blipFill>
          <a:blip r:embed="rId2"/>
          <a:stretch>
            <a:fillRect/>
          </a:stretch>
        </p:blipFill>
        <p:spPr>
          <a:xfrm>
            <a:off x="1104901" y="885093"/>
            <a:ext cx="7048500" cy="5166952"/>
          </a:xfrm>
          <a:prstGeom prst="rect">
            <a:avLst/>
          </a:prstGeom>
        </p:spPr>
      </p:pic>
    </p:spTree>
    <p:extLst>
      <p:ext uri="{BB962C8B-B14F-4D97-AF65-F5344CB8AC3E}">
        <p14:creationId xmlns:p14="http://schemas.microsoft.com/office/powerpoint/2010/main" val="2996776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639762"/>
          </a:xfrm>
        </p:spPr>
        <p:txBody>
          <a:bodyPr/>
          <a:lstStyle/>
          <a:p>
            <a:r>
              <a:rPr lang="en-US" dirty="0" smtClean="0"/>
              <a:t>Breakdown by Race</a:t>
            </a:r>
            <a:endParaRPr lang="en-US" dirty="0"/>
          </a:p>
        </p:txBody>
      </p:sp>
      <p:pic>
        <p:nvPicPr>
          <p:cNvPr id="4" name="Picture 3"/>
          <p:cNvPicPr>
            <a:picLocks noChangeAspect="1"/>
          </p:cNvPicPr>
          <p:nvPr/>
        </p:nvPicPr>
        <p:blipFill>
          <a:blip r:embed="rId2"/>
          <a:stretch>
            <a:fillRect/>
          </a:stretch>
        </p:blipFill>
        <p:spPr>
          <a:xfrm>
            <a:off x="1066800" y="838200"/>
            <a:ext cx="6983944" cy="5119630"/>
          </a:xfrm>
          <a:prstGeom prst="rect">
            <a:avLst/>
          </a:prstGeom>
        </p:spPr>
      </p:pic>
    </p:spTree>
    <p:extLst>
      <p:ext uri="{BB962C8B-B14F-4D97-AF65-F5344CB8AC3E}">
        <p14:creationId xmlns:p14="http://schemas.microsoft.com/office/powerpoint/2010/main" val="2207355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Most Effective “Predictors” of Four-Year Graduation</a:t>
            </a:r>
            <a:endParaRPr lang="en-US" dirty="0"/>
          </a:p>
        </p:txBody>
      </p:sp>
      <p:sp>
        <p:nvSpPr>
          <p:cNvPr id="3" name="Content Placeholder 2"/>
          <p:cNvSpPr>
            <a:spLocks noGrp="1"/>
          </p:cNvSpPr>
          <p:nvPr>
            <p:ph idx="1"/>
          </p:nvPr>
        </p:nvSpPr>
        <p:spPr>
          <a:xfrm>
            <a:off x="0" y="1676400"/>
            <a:ext cx="9144000" cy="4343400"/>
          </a:xfrm>
        </p:spPr>
        <p:txBody>
          <a:bodyPr/>
          <a:lstStyle/>
          <a:p>
            <a:pPr marL="0">
              <a:lnSpc>
                <a:spcPct val="100000"/>
              </a:lnSpc>
              <a:spcBef>
                <a:spcPts val="0"/>
              </a:spcBef>
            </a:pPr>
            <a:r>
              <a:rPr lang="en-US" sz="2000" dirty="0" smtClean="0"/>
              <a:t>SAT scores.</a:t>
            </a:r>
          </a:p>
          <a:p>
            <a:pPr marL="0" indent="0">
              <a:lnSpc>
                <a:spcPct val="100000"/>
              </a:lnSpc>
              <a:spcBef>
                <a:spcPts val="0"/>
              </a:spcBef>
              <a:buNone/>
            </a:pPr>
            <a:endParaRPr lang="en-US" sz="2000" dirty="0" smtClean="0"/>
          </a:p>
          <a:p>
            <a:pPr marL="0">
              <a:lnSpc>
                <a:spcPct val="100000"/>
              </a:lnSpc>
              <a:spcBef>
                <a:spcPts val="0"/>
              </a:spcBef>
            </a:pPr>
            <a:r>
              <a:rPr lang="en-US" sz="2000" dirty="0" smtClean="0"/>
              <a:t>High school GPA.</a:t>
            </a:r>
          </a:p>
          <a:p>
            <a:pPr marL="0" indent="0">
              <a:lnSpc>
                <a:spcPct val="100000"/>
              </a:lnSpc>
              <a:spcBef>
                <a:spcPts val="0"/>
              </a:spcBef>
              <a:buNone/>
            </a:pPr>
            <a:endParaRPr lang="en-US" sz="2000" dirty="0" smtClean="0"/>
          </a:p>
          <a:p>
            <a:pPr marL="0">
              <a:lnSpc>
                <a:spcPct val="100000"/>
              </a:lnSpc>
              <a:spcBef>
                <a:spcPts val="0"/>
              </a:spcBef>
            </a:pPr>
            <a:r>
              <a:rPr lang="en-US" sz="2000" dirty="0" smtClean="0"/>
              <a:t>First quarter GPA.</a:t>
            </a:r>
          </a:p>
          <a:p>
            <a:pPr marL="0" indent="0">
              <a:lnSpc>
                <a:spcPct val="100000"/>
              </a:lnSpc>
              <a:spcBef>
                <a:spcPts val="0"/>
              </a:spcBef>
              <a:buNone/>
            </a:pPr>
            <a:endParaRPr lang="en-US" sz="2000" dirty="0" smtClean="0"/>
          </a:p>
        </p:txBody>
      </p:sp>
    </p:spTree>
    <p:extLst>
      <p:ext uri="{BB962C8B-B14F-4D97-AF65-F5344CB8AC3E}">
        <p14:creationId xmlns:p14="http://schemas.microsoft.com/office/powerpoint/2010/main" val="3389796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85800"/>
          </a:xfrm>
        </p:spPr>
        <p:txBody>
          <a:bodyPr/>
          <a:lstStyle/>
          <a:p>
            <a:r>
              <a:rPr lang="en-US" dirty="0" smtClean="0"/>
              <a:t>SAT Scores </a:t>
            </a:r>
            <a:r>
              <a:rPr lang="en-US" dirty="0"/>
              <a:t>P</a:t>
            </a:r>
            <a:r>
              <a:rPr lang="en-US" dirty="0" smtClean="0"/>
              <a:t>redict </a:t>
            </a:r>
            <a:r>
              <a:rPr lang="en-US" dirty="0" smtClean="0"/>
              <a:t>Up to </a:t>
            </a:r>
            <a:r>
              <a:rPr lang="en-US" dirty="0" smtClean="0"/>
              <a:t>90%</a:t>
            </a:r>
            <a:endParaRPr lang="en-US" dirty="0"/>
          </a:p>
        </p:txBody>
      </p:sp>
      <p:pic>
        <p:nvPicPr>
          <p:cNvPr id="4" name="Content Placeholder 3"/>
          <p:cNvPicPr>
            <a:picLocks noGrp="1" noChangeAspect="1"/>
          </p:cNvPicPr>
          <p:nvPr>
            <p:ph idx="1"/>
          </p:nvPr>
        </p:nvPicPr>
        <p:blipFill>
          <a:blip r:embed="rId2"/>
          <a:stretch>
            <a:fillRect/>
          </a:stretch>
        </p:blipFill>
        <p:spPr>
          <a:xfrm>
            <a:off x="1178679" y="1066800"/>
            <a:ext cx="6786641" cy="4974996"/>
          </a:xfrm>
          <a:prstGeom prst="rect">
            <a:avLst/>
          </a:prstGeom>
        </p:spPr>
      </p:pic>
    </p:spTree>
    <p:extLst>
      <p:ext uri="{BB962C8B-B14F-4D97-AF65-F5344CB8AC3E}">
        <p14:creationId xmlns:p14="http://schemas.microsoft.com/office/powerpoint/2010/main" val="930975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CSUSB">
      <a:dk1>
        <a:sysClr val="windowText" lastClr="000000"/>
      </a:dk1>
      <a:lt1>
        <a:sysClr val="window" lastClr="FFFFFF"/>
      </a:lt1>
      <a:dk2>
        <a:srgbClr val="00375F"/>
      </a:dk2>
      <a:lt2>
        <a:srgbClr val="EEECE1"/>
      </a:lt2>
      <a:accent1>
        <a:srgbClr val="0058B3"/>
      </a:accent1>
      <a:accent2>
        <a:srgbClr val="8C0E1E"/>
      </a:accent2>
      <a:accent3>
        <a:srgbClr val="61B035"/>
      </a:accent3>
      <a:accent4>
        <a:srgbClr val="E47C23"/>
      </a:accent4>
      <a:accent5>
        <a:srgbClr val="219ED0"/>
      </a:accent5>
      <a:accent6>
        <a:srgbClr val="006A2F"/>
      </a:accent6>
      <a:hlink>
        <a:srgbClr val="002B8A"/>
      </a:hlink>
      <a:folHlink>
        <a:srgbClr val="00247A"/>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bg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5203</TotalTime>
  <Words>1278</Words>
  <Application>Microsoft Office PowerPoint</Application>
  <PresentationFormat>On-screen Show (4:3)</PresentationFormat>
  <Paragraphs>510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ＭＳ Ｐゴシック</vt:lpstr>
      <vt:lpstr>Arial</vt:lpstr>
      <vt:lpstr>Times New Roman</vt:lpstr>
      <vt:lpstr>Webdings</vt:lpstr>
      <vt:lpstr>Blank Presentation</vt:lpstr>
      <vt:lpstr>PowerPoint Presentation</vt:lpstr>
      <vt:lpstr>PowerPoint Presentation</vt:lpstr>
      <vt:lpstr>Important to Note</vt:lpstr>
      <vt:lpstr>Questions </vt:lpstr>
      <vt:lpstr>Sample</vt:lpstr>
      <vt:lpstr>Breakdown by Gender</vt:lpstr>
      <vt:lpstr>Breakdown by Race</vt:lpstr>
      <vt:lpstr>Most Effective “Predictors” of Four-Year Graduation</vt:lpstr>
      <vt:lpstr>SAT Scores Predict Up to 90%</vt:lpstr>
      <vt:lpstr>High School GPA Predicts Up to 90%</vt:lpstr>
      <vt:lpstr>First Quarter GPA Predicts Up to 90%</vt:lpstr>
      <vt:lpstr>Factors Associated with Higher/Lower Probability of Graduating in Four Years</vt:lpstr>
      <vt:lpstr>Results</vt:lpstr>
      <vt:lpstr>Results (Hispanic Students Only)</vt:lpstr>
      <vt:lpstr>Factors Associated with Higher/Lower Probability of Dropping </vt:lpstr>
      <vt:lpstr>Raw Drop Numbers</vt:lpstr>
      <vt:lpstr>Results</vt:lpstr>
      <vt:lpstr>PowerPoint Presentation</vt:lpstr>
      <vt:lpstr>Results (Hispanic Students Only)</vt:lpstr>
      <vt:lpstr>PowerPoint Presentation</vt:lpstr>
      <vt:lpstr>Factors Associated with Lower Grades</vt:lpstr>
      <vt:lpstr>Results</vt:lpstr>
      <vt:lpstr>Results</vt:lpstr>
      <vt:lpstr>Conclusions</vt:lpstr>
    </vt:vector>
  </TitlesOfParts>
  <Company>Public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Public Affairs</dc:creator>
  <cp:lastModifiedBy> </cp:lastModifiedBy>
  <cp:revision>408</cp:revision>
  <cp:lastPrinted>2013-08-01T21:27:40Z</cp:lastPrinted>
  <dcterms:created xsi:type="dcterms:W3CDTF">2014-01-06T17:52:42Z</dcterms:created>
  <dcterms:modified xsi:type="dcterms:W3CDTF">2018-04-24T20:58:58Z</dcterms:modified>
</cp:coreProperties>
</file>