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5"/>
  </p:notesMasterIdLst>
  <p:sldIdLst>
    <p:sldId id="256" r:id="rId2"/>
    <p:sldId id="265" r:id="rId3"/>
    <p:sldId id="264" r:id="rId4"/>
    <p:sldId id="266" r:id="rId5"/>
    <p:sldId id="262" r:id="rId6"/>
    <p:sldId id="260" r:id="rId7"/>
    <p:sldId id="261" r:id="rId8"/>
    <p:sldId id="257" r:id="rId9"/>
    <p:sldId id="258" r:id="rId10"/>
    <p:sldId id="263" r:id="rId11"/>
    <p:sldId id="259"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87"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40138B-1C34-4FBD-B62D-74D7A7482ABE}" type="doc">
      <dgm:prSet loTypeId="urn:microsoft.com/office/officeart/2005/8/layout/equation2" loCatId="relationship" qsTypeId="urn:microsoft.com/office/officeart/2005/8/quickstyle/3d7" qsCatId="3D" csTypeId="urn:microsoft.com/office/officeart/2005/8/colors/accent1_2" csCatId="accent1" phldr="1"/>
      <dgm:spPr/>
    </dgm:pt>
    <dgm:pt modelId="{F8FB4B64-F251-452E-A8CF-7D1B8EBEEE20}">
      <dgm:prSet phldrT="[Text]"/>
      <dgm:spPr/>
      <dgm:t>
        <a:bodyPr/>
        <a:lstStyle/>
        <a:p>
          <a:r>
            <a:rPr lang="en-US"/>
            <a:t>Student Affairs</a:t>
          </a:r>
        </a:p>
      </dgm:t>
    </dgm:pt>
    <dgm:pt modelId="{D3AC912F-1D0D-4FBA-B246-01E9212C3D5D}" type="parTrans" cxnId="{48C353F8-DA0C-44E1-8D88-A396C140032B}">
      <dgm:prSet/>
      <dgm:spPr/>
    </dgm:pt>
    <dgm:pt modelId="{C7B7B4A8-D366-4079-9649-3F76D4FF0627}" type="sibTrans" cxnId="{48C353F8-DA0C-44E1-8D88-A396C140032B}">
      <dgm:prSet/>
      <dgm:spPr/>
      <dgm:t>
        <a:bodyPr/>
        <a:lstStyle/>
        <a:p>
          <a:endParaRPr lang="en-US"/>
        </a:p>
      </dgm:t>
    </dgm:pt>
    <dgm:pt modelId="{ADFC5D0F-D7C0-4C9C-ADA1-AB7B61F3947F}">
      <dgm:prSet phldrT="[Text]"/>
      <dgm:spPr/>
      <dgm:t>
        <a:bodyPr/>
        <a:lstStyle/>
        <a:p>
          <a:r>
            <a:rPr lang="en-US"/>
            <a:t>Academic Affairs</a:t>
          </a:r>
        </a:p>
      </dgm:t>
    </dgm:pt>
    <dgm:pt modelId="{D4C2C16B-FD8F-4632-A0F6-66AABAB55EED}" type="parTrans" cxnId="{69F995C2-245E-470D-8DCC-8EDCBEB6D894}">
      <dgm:prSet/>
      <dgm:spPr/>
    </dgm:pt>
    <dgm:pt modelId="{A256F329-5BE5-4C4B-B081-3C1B73186777}" type="sibTrans" cxnId="{69F995C2-245E-470D-8DCC-8EDCBEB6D894}">
      <dgm:prSet/>
      <dgm:spPr/>
      <dgm:t>
        <a:bodyPr/>
        <a:lstStyle/>
        <a:p>
          <a:endParaRPr lang="en-US"/>
        </a:p>
      </dgm:t>
    </dgm:pt>
    <dgm:pt modelId="{9AEC289F-40E7-42C2-96AE-F1B4D98638FA}">
      <dgm:prSet phldrT="[Text]"/>
      <dgm:spPr/>
      <dgm:t>
        <a:bodyPr/>
        <a:lstStyle/>
        <a:p>
          <a:r>
            <a:rPr lang="en-US"/>
            <a:t>Integrated Learning Environment</a:t>
          </a:r>
        </a:p>
      </dgm:t>
    </dgm:pt>
    <dgm:pt modelId="{59FA9206-B5AE-4B73-806D-D463EAE21E17}" type="parTrans" cxnId="{DC67723E-D4A8-4DAA-8576-6BC30430BF7A}">
      <dgm:prSet/>
      <dgm:spPr/>
    </dgm:pt>
    <dgm:pt modelId="{D51B62B9-415E-425C-B1AA-7AE315ABCC17}" type="sibTrans" cxnId="{DC67723E-D4A8-4DAA-8576-6BC30430BF7A}">
      <dgm:prSet/>
      <dgm:spPr/>
    </dgm:pt>
    <dgm:pt modelId="{4FCD03A1-F91C-44E6-85B7-88197C900790}" type="pres">
      <dgm:prSet presAssocID="{1740138B-1C34-4FBD-B62D-74D7A7482ABE}" presName="Name0" presStyleCnt="0">
        <dgm:presLayoutVars>
          <dgm:dir/>
          <dgm:resizeHandles val="exact"/>
        </dgm:presLayoutVars>
      </dgm:prSet>
      <dgm:spPr/>
    </dgm:pt>
    <dgm:pt modelId="{D45EF7E3-5E7A-4164-ADF7-98942569D9FD}" type="pres">
      <dgm:prSet presAssocID="{1740138B-1C34-4FBD-B62D-74D7A7482ABE}" presName="vNodes" presStyleCnt="0"/>
      <dgm:spPr/>
    </dgm:pt>
    <dgm:pt modelId="{0AC967E8-BF1C-4FB6-B0A7-C8F360F1313C}" type="pres">
      <dgm:prSet presAssocID="{F8FB4B64-F251-452E-A8CF-7D1B8EBEEE20}" presName="node" presStyleLbl="node1" presStyleIdx="0" presStyleCnt="3">
        <dgm:presLayoutVars>
          <dgm:bulletEnabled val="1"/>
        </dgm:presLayoutVars>
      </dgm:prSet>
      <dgm:spPr/>
      <dgm:t>
        <a:bodyPr/>
        <a:lstStyle/>
        <a:p>
          <a:endParaRPr lang="en-US"/>
        </a:p>
      </dgm:t>
    </dgm:pt>
    <dgm:pt modelId="{B3140BCA-1D28-4EA2-9422-464A91BE4400}" type="pres">
      <dgm:prSet presAssocID="{C7B7B4A8-D366-4079-9649-3F76D4FF0627}" presName="spacerT" presStyleCnt="0"/>
      <dgm:spPr/>
    </dgm:pt>
    <dgm:pt modelId="{BB07F128-6025-414D-83E3-D78CF6645C59}" type="pres">
      <dgm:prSet presAssocID="{C7B7B4A8-D366-4079-9649-3F76D4FF0627}" presName="sibTrans" presStyleLbl="sibTrans2D1" presStyleIdx="0" presStyleCnt="2"/>
      <dgm:spPr/>
      <dgm:t>
        <a:bodyPr/>
        <a:lstStyle/>
        <a:p>
          <a:endParaRPr lang="en-US"/>
        </a:p>
      </dgm:t>
    </dgm:pt>
    <dgm:pt modelId="{0FA6D588-536E-4738-ADB8-C8C0EC746C7E}" type="pres">
      <dgm:prSet presAssocID="{C7B7B4A8-D366-4079-9649-3F76D4FF0627}" presName="spacerB" presStyleCnt="0"/>
      <dgm:spPr/>
    </dgm:pt>
    <dgm:pt modelId="{0F7FA85B-8DFF-4FC6-A95A-217036BD2221}" type="pres">
      <dgm:prSet presAssocID="{ADFC5D0F-D7C0-4C9C-ADA1-AB7B61F3947F}" presName="node" presStyleLbl="node1" presStyleIdx="1" presStyleCnt="3">
        <dgm:presLayoutVars>
          <dgm:bulletEnabled val="1"/>
        </dgm:presLayoutVars>
      </dgm:prSet>
      <dgm:spPr/>
      <dgm:t>
        <a:bodyPr/>
        <a:lstStyle/>
        <a:p>
          <a:endParaRPr lang="en-US"/>
        </a:p>
      </dgm:t>
    </dgm:pt>
    <dgm:pt modelId="{DF996D0D-4A78-471C-809A-E50364F7FF01}" type="pres">
      <dgm:prSet presAssocID="{1740138B-1C34-4FBD-B62D-74D7A7482ABE}" presName="sibTransLast" presStyleLbl="sibTrans2D1" presStyleIdx="1" presStyleCnt="2"/>
      <dgm:spPr/>
      <dgm:t>
        <a:bodyPr/>
        <a:lstStyle/>
        <a:p>
          <a:endParaRPr lang="en-US"/>
        </a:p>
      </dgm:t>
    </dgm:pt>
    <dgm:pt modelId="{B8BDAD4F-AA55-4B9E-8817-1D4FAA0BE1F9}" type="pres">
      <dgm:prSet presAssocID="{1740138B-1C34-4FBD-B62D-74D7A7482ABE}" presName="connectorText" presStyleLbl="sibTrans2D1" presStyleIdx="1" presStyleCnt="2"/>
      <dgm:spPr/>
      <dgm:t>
        <a:bodyPr/>
        <a:lstStyle/>
        <a:p>
          <a:endParaRPr lang="en-US"/>
        </a:p>
      </dgm:t>
    </dgm:pt>
    <dgm:pt modelId="{1AD744E9-A0CD-466F-864E-FC3DF520B97F}" type="pres">
      <dgm:prSet presAssocID="{1740138B-1C34-4FBD-B62D-74D7A7482ABE}" presName="lastNode" presStyleLbl="node1" presStyleIdx="2" presStyleCnt="3">
        <dgm:presLayoutVars>
          <dgm:bulletEnabled val="1"/>
        </dgm:presLayoutVars>
      </dgm:prSet>
      <dgm:spPr/>
      <dgm:t>
        <a:bodyPr/>
        <a:lstStyle/>
        <a:p>
          <a:endParaRPr lang="en-US"/>
        </a:p>
      </dgm:t>
    </dgm:pt>
  </dgm:ptLst>
  <dgm:cxnLst>
    <dgm:cxn modelId="{149E0A97-1B4C-4FA1-8061-5D0BFE319559}" type="presOf" srcId="{C7B7B4A8-D366-4079-9649-3F76D4FF0627}" destId="{BB07F128-6025-414D-83E3-D78CF6645C59}" srcOrd="0" destOrd="0" presId="urn:microsoft.com/office/officeart/2005/8/layout/equation2"/>
    <dgm:cxn modelId="{3861A7B7-5248-4A8E-ADA8-32B60BA9E4D4}" type="presOf" srcId="{ADFC5D0F-D7C0-4C9C-ADA1-AB7B61F3947F}" destId="{0F7FA85B-8DFF-4FC6-A95A-217036BD2221}" srcOrd="0" destOrd="0" presId="urn:microsoft.com/office/officeart/2005/8/layout/equation2"/>
    <dgm:cxn modelId="{69F995C2-245E-470D-8DCC-8EDCBEB6D894}" srcId="{1740138B-1C34-4FBD-B62D-74D7A7482ABE}" destId="{ADFC5D0F-D7C0-4C9C-ADA1-AB7B61F3947F}" srcOrd="1" destOrd="0" parTransId="{D4C2C16B-FD8F-4632-A0F6-66AABAB55EED}" sibTransId="{A256F329-5BE5-4C4B-B081-3C1B73186777}"/>
    <dgm:cxn modelId="{51365182-36B1-4D6F-BE5C-F53117AE8F3B}" type="presOf" srcId="{A256F329-5BE5-4C4B-B081-3C1B73186777}" destId="{DF996D0D-4A78-471C-809A-E50364F7FF01}" srcOrd="0" destOrd="0" presId="urn:microsoft.com/office/officeart/2005/8/layout/equation2"/>
    <dgm:cxn modelId="{45EF4C3C-7618-403A-8B14-99DBFDAD9931}" type="presOf" srcId="{1740138B-1C34-4FBD-B62D-74D7A7482ABE}" destId="{4FCD03A1-F91C-44E6-85B7-88197C900790}" srcOrd="0" destOrd="0" presId="urn:microsoft.com/office/officeart/2005/8/layout/equation2"/>
    <dgm:cxn modelId="{2BB27591-DCD3-4E80-B136-929A891066EA}" type="presOf" srcId="{A256F329-5BE5-4C4B-B081-3C1B73186777}" destId="{B8BDAD4F-AA55-4B9E-8817-1D4FAA0BE1F9}" srcOrd="1" destOrd="0" presId="urn:microsoft.com/office/officeart/2005/8/layout/equation2"/>
    <dgm:cxn modelId="{E11E53EF-DBB6-453B-A3A7-0F8D3B4EA05F}" type="presOf" srcId="{9AEC289F-40E7-42C2-96AE-F1B4D98638FA}" destId="{1AD744E9-A0CD-466F-864E-FC3DF520B97F}" srcOrd="0" destOrd="0" presId="urn:microsoft.com/office/officeart/2005/8/layout/equation2"/>
    <dgm:cxn modelId="{48C353F8-DA0C-44E1-8D88-A396C140032B}" srcId="{1740138B-1C34-4FBD-B62D-74D7A7482ABE}" destId="{F8FB4B64-F251-452E-A8CF-7D1B8EBEEE20}" srcOrd="0" destOrd="0" parTransId="{D3AC912F-1D0D-4FBA-B246-01E9212C3D5D}" sibTransId="{C7B7B4A8-D366-4079-9649-3F76D4FF0627}"/>
    <dgm:cxn modelId="{F8354F6E-9E5A-4E08-A6E5-D094A8C8FF88}" type="presOf" srcId="{F8FB4B64-F251-452E-A8CF-7D1B8EBEEE20}" destId="{0AC967E8-BF1C-4FB6-B0A7-C8F360F1313C}" srcOrd="0" destOrd="0" presId="urn:microsoft.com/office/officeart/2005/8/layout/equation2"/>
    <dgm:cxn modelId="{DC67723E-D4A8-4DAA-8576-6BC30430BF7A}" srcId="{1740138B-1C34-4FBD-B62D-74D7A7482ABE}" destId="{9AEC289F-40E7-42C2-96AE-F1B4D98638FA}" srcOrd="2" destOrd="0" parTransId="{59FA9206-B5AE-4B73-806D-D463EAE21E17}" sibTransId="{D51B62B9-415E-425C-B1AA-7AE315ABCC17}"/>
    <dgm:cxn modelId="{E2ADC06E-D6A2-4C7B-B43C-63310480AD1B}" type="presParOf" srcId="{4FCD03A1-F91C-44E6-85B7-88197C900790}" destId="{D45EF7E3-5E7A-4164-ADF7-98942569D9FD}" srcOrd="0" destOrd="0" presId="urn:microsoft.com/office/officeart/2005/8/layout/equation2"/>
    <dgm:cxn modelId="{A4819468-2D4D-4F0F-ACF5-E7FB0703607B}" type="presParOf" srcId="{D45EF7E3-5E7A-4164-ADF7-98942569D9FD}" destId="{0AC967E8-BF1C-4FB6-B0A7-C8F360F1313C}" srcOrd="0" destOrd="0" presId="urn:microsoft.com/office/officeart/2005/8/layout/equation2"/>
    <dgm:cxn modelId="{D0E5F80D-7F01-4B2F-B2D6-47AEA6D0C424}" type="presParOf" srcId="{D45EF7E3-5E7A-4164-ADF7-98942569D9FD}" destId="{B3140BCA-1D28-4EA2-9422-464A91BE4400}" srcOrd="1" destOrd="0" presId="urn:microsoft.com/office/officeart/2005/8/layout/equation2"/>
    <dgm:cxn modelId="{33F5F478-7DF9-41FE-B983-7C0F0BBBD407}" type="presParOf" srcId="{D45EF7E3-5E7A-4164-ADF7-98942569D9FD}" destId="{BB07F128-6025-414D-83E3-D78CF6645C59}" srcOrd="2" destOrd="0" presId="urn:microsoft.com/office/officeart/2005/8/layout/equation2"/>
    <dgm:cxn modelId="{ED27805A-27F6-4871-A173-9EDD91DDB624}" type="presParOf" srcId="{D45EF7E3-5E7A-4164-ADF7-98942569D9FD}" destId="{0FA6D588-536E-4738-ADB8-C8C0EC746C7E}" srcOrd="3" destOrd="0" presId="urn:microsoft.com/office/officeart/2005/8/layout/equation2"/>
    <dgm:cxn modelId="{E83A3772-0A54-4229-938A-6069470C8C20}" type="presParOf" srcId="{D45EF7E3-5E7A-4164-ADF7-98942569D9FD}" destId="{0F7FA85B-8DFF-4FC6-A95A-217036BD2221}" srcOrd="4" destOrd="0" presId="urn:microsoft.com/office/officeart/2005/8/layout/equation2"/>
    <dgm:cxn modelId="{CB0EF2FA-95AB-44B6-A7A0-434092B7AD6A}" type="presParOf" srcId="{4FCD03A1-F91C-44E6-85B7-88197C900790}" destId="{DF996D0D-4A78-471C-809A-E50364F7FF01}" srcOrd="1" destOrd="0" presId="urn:microsoft.com/office/officeart/2005/8/layout/equation2"/>
    <dgm:cxn modelId="{121F32F8-311B-4C21-8953-9D5E755CE71C}" type="presParOf" srcId="{DF996D0D-4A78-471C-809A-E50364F7FF01}" destId="{B8BDAD4F-AA55-4B9E-8817-1D4FAA0BE1F9}" srcOrd="0" destOrd="0" presId="urn:microsoft.com/office/officeart/2005/8/layout/equation2"/>
    <dgm:cxn modelId="{32A896CA-0670-46E1-B514-3762345B71BE}" type="presParOf" srcId="{4FCD03A1-F91C-44E6-85B7-88197C900790}" destId="{1AD744E9-A0CD-466F-864E-FC3DF520B97F}"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48C19C-493B-4EBF-A815-51FD38AA1B1C}"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en-US"/>
        </a:p>
      </dgm:t>
    </dgm:pt>
    <dgm:pt modelId="{1A5B4685-53D7-4D46-A392-BC5CBC21186A}">
      <dgm:prSet/>
      <dgm:spPr/>
      <dgm:t>
        <a:bodyPr/>
        <a:lstStyle/>
        <a:p>
          <a:r>
            <a:rPr lang="en-US" b="1"/>
            <a:t>Academic self-concept</a:t>
          </a:r>
          <a:r>
            <a:rPr lang="en-US"/>
            <a:t> (Kuh &amp; Vesper 1997; Woodside et al., 1999) </a:t>
          </a:r>
        </a:p>
      </dgm:t>
    </dgm:pt>
    <dgm:pt modelId="{8BA66D8D-339E-4CAF-AAF3-1DA48AB6CCD3}" type="parTrans" cxnId="{65A7D979-6D36-4DD3-A404-9DC809F5FD42}">
      <dgm:prSet/>
      <dgm:spPr/>
      <dgm:t>
        <a:bodyPr/>
        <a:lstStyle/>
        <a:p>
          <a:endParaRPr lang="en-US"/>
        </a:p>
      </dgm:t>
    </dgm:pt>
    <dgm:pt modelId="{E139438F-D826-434E-8264-B8A7C17F0004}" type="sibTrans" cxnId="{65A7D979-6D36-4DD3-A404-9DC809F5FD42}">
      <dgm:prSet/>
      <dgm:spPr/>
      <dgm:t>
        <a:bodyPr/>
        <a:lstStyle/>
        <a:p>
          <a:endParaRPr lang="en-US"/>
        </a:p>
      </dgm:t>
    </dgm:pt>
    <dgm:pt modelId="{4CC7BFF4-DB57-4B40-BD7A-FB6C18AAE74B}">
      <dgm:prSet/>
      <dgm:spPr/>
      <dgm:t>
        <a:bodyPr/>
        <a:lstStyle/>
        <a:p>
          <a:r>
            <a:rPr lang="en-US" b="1"/>
            <a:t>Persistence </a:t>
          </a:r>
          <a:r>
            <a:rPr lang="en-US"/>
            <a:t>(Chickering &amp; Gamson, 1987; Tinto, 1993)</a:t>
          </a:r>
        </a:p>
      </dgm:t>
    </dgm:pt>
    <dgm:pt modelId="{97ED547D-7DE1-444B-B475-AC294A96F9DC}" type="parTrans" cxnId="{62199A5B-7149-41B3-AED5-19ED27C6CE7D}">
      <dgm:prSet/>
      <dgm:spPr/>
      <dgm:t>
        <a:bodyPr/>
        <a:lstStyle/>
        <a:p>
          <a:endParaRPr lang="en-US"/>
        </a:p>
      </dgm:t>
    </dgm:pt>
    <dgm:pt modelId="{9968DDB0-1CC6-4F54-83AC-6AB4065D2974}" type="sibTrans" cxnId="{62199A5B-7149-41B3-AED5-19ED27C6CE7D}">
      <dgm:prSet/>
      <dgm:spPr/>
      <dgm:t>
        <a:bodyPr/>
        <a:lstStyle/>
        <a:p>
          <a:endParaRPr lang="en-US"/>
        </a:p>
      </dgm:t>
    </dgm:pt>
    <dgm:pt modelId="{6F6A7E25-F124-404A-92F6-BA404C8B101F}">
      <dgm:prSet/>
      <dgm:spPr/>
      <dgm:t>
        <a:bodyPr/>
        <a:lstStyle/>
        <a:p>
          <a:r>
            <a:rPr lang="en-US" b="1"/>
            <a:t>Academic performance</a:t>
          </a:r>
          <a:r>
            <a:rPr lang="en-US"/>
            <a:t> (</a:t>
          </a:r>
          <a:r>
            <a:rPr lang="en-US" err="1"/>
            <a:t>Terenzini</a:t>
          </a:r>
          <a:r>
            <a:rPr lang="en-US"/>
            <a:t> et al., 1996; Woodside et al., 1999) </a:t>
          </a:r>
        </a:p>
      </dgm:t>
    </dgm:pt>
    <dgm:pt modelId="{D44F78C6-08CE-49CC-9C0A-CD813B3188C2}" type="parTrans" cxnId="{1ED0CADE-BE58-4BFA-9C75-6A4A206D867F}">
      <dgm:prSet/>
      <dgm:spPr/>
      <dgm:t>
        <a:bodyPr/>
        <a:lstStyle/>
        <a:p>
          <a:endParaRPr lang="en-US"/>
        </a:p>
      </dgm:t>
    </dgm:pt>
    <dgm:pt modelId="{71FE6756-70DE-428D-A5D2-8A1D2DE3603D}" type="sibTrans" cxnId="{1ED0CADE-BE58-4BFA-9C75-6A4A206D867F}">
      <dgm:prSet/>
      <dgm:spPr/>
      <dgm:t>
        <a:bodyPr/>
        <a:lstStyle/>
        <a:p>
          <a:endParaRPr lang="en-US"/>
        </a:p>
      </dgm:t>
    </dgm:pt>
    <dgm:pt modelId="{0D94DCA0-8423-402E-8E7A-AEC7E9C783CE}">
      <dgm:prSet/>
      <dgm:spPr/>
      <dgm:t>
        <a:bodyPr/>
        <a:lstStyle/>
        <a:p>
          <a:r>
            <a:rPr lang="en-US" b="1"/>
            <a:t>Personal development</a:t>
          </a:r>
          <a:r>
            <a:rPr lang="en-US"/>
            <a:t> (Astin, 1993; Kuh, 1995) </a:t>
          </a:r>
        </a:p>
      </dgm:t>
    </dgm:pt>
    <dgm:pt modelId="{F82DA9F5-C941-4CDD-B939-95961CCAAE0B}" type="parTrans" cxnId="{8B1A57F0-3817-4DA1-B348-01D430C28DC7}">
      <dgm:prSet/>
      <dgm:spPr/>
      <dgm:t>
        <a:bodyPr/>
        <a:lstStyle/>
        <a:p>
          <a:endParaRPr lang="en-US"/>
        </a:p>
      </dgm:t>
    </dgm:pt>
    <dgm:pt modelId="{C15766A9-8E71-4508-9BD4-80FFBB4BDA94}" type="sibTrans" cxnId="{8B1A57F0-3817-4DA1-B348-01D430C28DC7}">
      <dgm:prSet/>
      <dgm:spPr/>
      <dgm:t>
        <a:bodyPr/>
        <a:lstStyle/>
        <a:p>
          <a:endParaRPr lang="en-US"/>
        </a:p>
      </dgm:t>
    </dgm:pt>
    <dgm:pt modelId="{06404DF0-67FA-4BD9-A0B6-74980CAF8CDB}">
      <dgm:prSet/>
      <dgm:spPr/>
      <dgm:t>
        <a:bodyPr/>
        <a:lstStyle/>
        <a:p>
          <a:r>
            <a:rPr lang="en-US" b="1"/>
            <a:t>Student retention</a:t>
          </a:r>
          <a:r>
            <a:rPr lang="en-US"/>
            <a:t> (</a:t>
          </a:r>
          <a:r>
            <a:rPr lang="en-US" err="1"/>
            <a:t>Milem</a:t>
          </a:r>
          <a:r>
            <a:rPr lang="en-US"/>
            <a:t> &amp; Berger, 1997; Pike et al., 1997) </a:t>
          </a:r>
        </a:p>
      </dgm:t>
    </dgm:pt>
    <dgm:pt modelId="{1B3D12EE-7771-454D-81DF-CB456984681B}" type="parTrans" cxnId="{B8BCA631-AF56-4EE0-BE65-86337D55FC4C}">
      <dgm:prSet/>
      <dgm:spPr/>
      <dgm:t>
        <a:bodyPr/>
        <a:lstStyle/>
        <a:p>
          <a:endParaRPr lang="en-US"/>
        </a:p>
      </dgm:t>
    </dgm:pt>
    <dgm:pt modelId="{213B0C26-9272-4562-8FC6-7512F7E8642B}" type="sibTrans" cxnId="{B8BCA631-AF56-4EE0-BE65-86337D55FC4C}">
      <dgm:prSet/>
      <dgm:spPr/>
      <dgm:t>
        <a:bodyPr/>
        <a:lstStyle/>
        <a:p>
          <a:endParaRPr lang="en-US"/>
        </a:p>
      </dgm:t>
    </dgm:pt>
    <dgm:pt modelId="{C792962C-A41C-4D93-9A2C-5EA7E0EDC6CB}">
      <dgm:prSet/>
      <dgm:spPr/>
      <dgm:t>
        <a:bodyPr/>
        <a:lstStyle/>
        <a:p>
          <a:r>
            <a:rPr lang="en-US" b="1"/>
            <a:t>Positive attitudes toward learning</a:t>
          </a:r>
          <a:r>
            <a:rPr lang="en-US"/>
            <a:t> (Pascarella &amp; </a:t>
          </a:r>
          <a:r>
            <a:rPr lang="en-US" err="1"/>
            <a:t>Terenzini</a:t>
          </a:r>
          <a:r>
            <a:rPr lang="en-US"/>
            <a:t>, 1991; Cruce et al., 2006) </a:t>
          </a:r>
        </a:p>
      </dgm:t>
    </dgm:pt>
    <dgm:pt modelId="{E8975F44-7F90-403D-8F62-520A449C9EF1}" type="parTrans" cxnId="{E7533E8F-2091-4D16-9109-EC0353942F0F}">
      <dgm:prSet/>
      <dgm:spPr/>
      <dgm:t>
        <a:bodyPr/>
        <a:lstStyle/>
        <a:p>
          <a:endParaRPr lang="en-US"/>
        </a:p>
      </dgm:t>
    </dgm:pt>
    <dgm:pt modelId="{0E1A90A6-B074-4B11-AB7B-3252112EDAC7}" type="sibTrans" cxnId="{E7533E8F-2091-4D16-9109-EC0353942F0F}">
      <dgm:prSet/>
      <dgm:spPr/>
      <dgm:t>
        <a:bodyPr/>
        <a:lstStyle/>
        <a:p>
          <a:endParaRPr lang="en-US"/>
        </a:p>
      </dgm:t>
    </dgm:pt>
    <dgm:pt modelId="{CAC06ACB-9C58-475C-AE85-31574D31F805}">
      <dgm:prSet/>
      <dgm:spPr/>
      <dgm:t>
        <a:bodyPr/>
        <a:lstStyle/>
        <a:p>
          <a:r>
            <a:rPr lang="en-US" b="1"/>
            <a:t>Positive multicultural attitudes</a:t>
          </a:r>
          <a:r>
            <a:rPr lang="en-US"/>
            <a:t> (Armstrong, 1999) </a:t>
          </a:r>
        </a:p>
      </dgm:t>
    </dgm:pt>
    <dgm:pt modelId="{7C5D1AAA-F4EA-4FF7-BA9C-8D837CD3A427}" type="parTrans" cxnId="{7F32040D-86AC-467D-8574-AAA2ADC5B29B}">
      <dgm:prSet/>
      <dgm:spPr/>
      <dgm:t>
        <a:bodyPr/>
        <a:lstStyle/>
        <a:p>
          <a:endParaRPr lang="en-US"/>
        </a:p>
      </dgm:t>
    </dgm:pt>
    <dgm:pt modelId="{937FE8A1-E13E-41F3-9786-0729EB280435}" type="sibTrans" cxnId="{7F32040D-86AC-467D-8574-AAA2ADC5B29B}">
      <dgm:prSet/>
      <dgm:spPr/>
      <dgm:t>
        <a:bodyPr/>
        <a:lstStyle/>
        <a:p>
          <a:endParaRPr lang="en-US"/>
        </a:p>
      </dgm:t>
    </dgm:pt>
    <dgm:pt modelId="{88D4C806-40F6-4789-8074-48C37296BC3B}">
      <dgm:prSet/>
      <dgm:spPr/>
      <dgm:t>
        <a:bodyPr/>
        <a:lstStyle/>
        <a:p>
          <a:r>
            <a:rPr lang="en-US" b="1"/>
            <a:t>Critical thinking skills</a:t>
          </a:r>
          <a:r>
            <a:rPr lang="en-US"/>
            <a:t> (Frost, 1991; </a:t>
          </a:r>
          <a:r>
            <a:rPr lang="en-US" err="1"/>
            <a:t>Terenzini</a:t>
          </a:r>
          <a:r>
            <a:rPr lang="en-US"/>
            <a:t> et al., 194) </a:t>
          </a:r>
        </a:p>
      </dgm:t>
    </dgm:pt>
    <dgm:pt modelId="{0031D88A-97F1-4E4C-A121-91F2CB0DF2C9}" type="parTrans" cxnId="{3FF34066-ACCF-4480-A931-F9C484812C50}">
      <dgm:prSet/>
      <dgm:spPr/>
      <dgm:t>
        <a:bodyPr/>
        <a:lstStyle/>
        <a:p>
          <a:endParaRPr lang="en-US"/>
        </a:p>
      </dgm:t>
    </dgm:pt>
    <dgm:pt modelId="{AD21A6A1-31F2-4B01-8F51-4A0CC0F4E835}" type="sibTrans" cxnId="{3FF34066-ACCF-4480-A931-F9C484812C50}">
      <dgm:prSet/>
      <dgm:spPr/>
      <dgm:t>
        <a:bodyPr/>
        <a:lstStyle/>
        <a:p>
          <a:endParaRPr lang="en-US"/>
        </a:p>
      </dgm:t>
    </dgm:pt>
    <dgm:pt modelId="{3D18D2B9-7F88-4070-9A6F-A4C1CF4FD43C}">
      <dgm:prSet/>
      <dgm:spPr/>
      <dgm:t>
        <a:bodyPr/>
        <a:lstStyle/>
        <a:p>
          <a:r>
            <a:rPr lang="en-US" b="1"/>
            <a:t>General satisfaction with the higher education experience </a:t>
          </a:r>
          <a:r>
            <a:rPr lang="en-US"/>
            <a:t>(Wilson et al., 1975; Lamport, 1993)</a:t>
          </a:r>
        </a:p>
      </dgm:t>
    </dgm:pt>
    <dgm:pt modelId="{B8E5DAB8-3977-4DA5-9B4E-5FA57B3C3D19}" type="parTrans" cxnId="{51C227C3-6A7A-4863-A2DA-A0E7B4ADBF52}">
      <dgm:prSet/>
      <dgm:spPr/>
      <dgm:t>
        <a:bodyPr/>
        <a:lstStyle/>
        <a:p>
          <a:endParaRPr lang="en-US"/>
        </a:p>
      </dgm:t>
    </dgm:pt>
    <dgm:pt modelId="{A9D9D193-8CD0-4E4E-9181-DF416F6770E6}" type="sibTrans" cxnId="{51C227C3-6A7A-4863-A2DA-A0E7B4ADBF52}">
      <dgm:prSet/>
      <dgm:spPr/>
      <dgm:t>
        <a:bodyPr/>
        <a:lstStyle/>
        <a:p>
          <a:endParaRPr lang="en-US"/>
        </a:p>
      </dgm:t>
    </dgm:pt>
    <dgm:pt modelId="{AD16177F-D8CB-4939-8878-D9235ED9FBFA}" type="pres">
      <dgm:prSet presAssocID="{7448C19C-493B-4EBF-A815-51FD38AA1B1C}" presName="diagram" presStyleCnt="0">
        <dgm:presLayoutVars>
          <dgm:dir/>
          <dgm:resizeHandles val="exact"/>
        </dgm:presLayoutVars>
      </dgm:prSet>
      <dgm:spPr/>
      <dgm:t>
        <a:bodyPr/>
        <a:lstStyle/>
        <a:p>
          <a:endParaRPr lang="en-US"/>
        </a:p>
      </dgm:t>
    </dgm:pt>
    <dgm:pt modelId="{D6B15EAB-AFE5-4455-8C05-18763A56FC8D}" type="pres">
      <dgm:prSet presAssocID="{1A5B4685-53D7-4D46-A392-BC5CBC21186A}" presName="node" presStyleLbl="node1" presStyleIdx="0" presStyleCnt="9">
        <dgm:presLayoutVars>
          <dgm:bulletEnabled val="1"/>
        </dgm:presLayoutVars>
      </dgm:prSet>
      <dgm:spPr/>
      <dgm:t>
        <a:bodyPr/>
        <a:lstStyle/>
        <a:p>
          <a:endParaRPr lang="en-US"/>
        </a:p>
      </dgm:t>
    </dgm:pt>
    <dgm:pt modelId="{9B26B8C7-E262-4872-87C8-5789CFE9D837}" type="pres">
      <dgm:prSet presAssocID="{E139438F-D826-434E-8264-B8A7C17F0004}" presName="sibTrans" presStyleCnt="0"/>
      <dgm:spPr/>
    </dgm:pt>
    <dgm:pt modelId="{18BEE361-2342-485A-BEBC-0F76B602BB5B}" type="pres">
      <dgm:prSet presAssocID="{4CC7BFF4-DB57-4B40-BD7A-FB6C18AAE74B}" presName="node" presStyleLbl="node1" presStyleIdx="1" presStyleCnt="9">
        <dgm:presLayoutVars>
          <dgm:bulletEnabled val="1"/>
        </dgm:presLayoutVars>
      </dgm:prSet>
      <dgm:spPr/>
      <dgm:t>
        <a:bodyPr/>
        <a:lstStyle/>
        <a:p>
          <a:endParaRPr lang="en-US"/>
        </a:p>
      </dgm:t>
    </dgm:pt>
    <dgm:pt modelId="{A6DCB431-15FE-4131-BA99-AA0453512908}" type="pres">
      <dgm:prSet presAssocID="{9968DDB0-1CC6-4F54-83AC-6AB4065D2974}" presName="sibTrans" presStyleCnt="0"/>
      <dgm:spPr/>
    </dgm:pt>
    <dgm:pt modelId="{FC8E185E-576D-4FD8-ADDC-32DA8AC5A1AD}" type="pres">
      <dgm:prSet presAssocID="{6F6A7E25-F124-404A-92F6-BA404C8B101F}" presName="node" presStyleLbl="node1" presStyleIdx="2" presStyleCnt="9">
        <dgm:presLayoutVars>
          <dgm:bulletEnabled val="1"/>
        </dgm:presLayoutVars>
      </dgm:prSet>
      <dgm:spPr/>
      <dgm:t>
        <a:bodyPr/>
        <a:lstStyle/>
        <a:p>
          <a:endParaRPr lang="en-US"/>
        </a:p>
      </dgm:t>
    </dgm:pt>
    <dgm:pt modelId="{05EC6CDE-8F74-406E-9C05-5521D58A0F9D}" type="pres">
      <dgm:prSet presAssocID="{71FE6756-70DE-428D-A5D2-8A1D2DE3603D}" presName="sibTrans" presStyleCnt="0"/>
      <dgm:spPr/>
    </dgm:pt>
    <dgm:pt modelId="{2FA57CBB-EE30-414C-A2E4-A188EFE4199C}" type="pres">
      <dgm:prSet presAssocID="{0D94DCA0-8423-402E-8E7A-AEC7E9C783CE}" presName="node" presStyleLbl="node1" presStyleIdx="3" presStyleCnt="9">
        <dgm:presLayoutVars>
          <dgm:bulletEnabled val="1"/>
        </dgm:presLayoutVars>
      </dgm:prSet>
      <dgm:spPr/>
      <dgm:t>
        <a:bodyPr/>
        <a:lstStyle/>
        <a:p>
          <a:endParaRPr lang="en-US"/>
        </a:p>
      </dgm:t>
    </dgm:pt>
    <dgm:pt modelId="{9C48CCCC-821D-47A9-8CCA-BF427E29A35F}" type="pres">
      <dgm:prSet presAssocID="{C15766A9-8E71-4508-9BD4-80FFBB4BDA94}" presName="sibTrans" presStyleCnt="0"/>
      <dgm:spPr/>
    </dgm:pt>
    <dgm:pt modelId="{D4B6DB4B-62BE-4355-A2A3-B4BC0DF3D0BE}" type="pres">
      <dgm:prSet presAssocID="{06404DF0-67FA-4BD9-A0B6-74980CAF8CDB}" presName="node" presStyleLbl="node1" presStyleIdx="4" presStyleCnt="9">
        <dgm:presLayoutVars>
          <dgm:bulletEnabled val="1"/>
        </dgm:presLayoutVars>
      </dgm:prSet>
      <dgm:spPr/>
      <dgm:t>
        <a:bodyPr/>
        <a:lstStyle/>
        <a:p>
          <a:endParaRPr lang="en-US"/>
        </a:p>
      </dgm:t>
    </dgm:pt>
    <dgm:pt modelId="{BEBC5906-D85A-40A1-B08E-F730BC0A778D}" type="pres">
      <dgm:prSet presAssocID="{213B0C26-9272-4562-8FC6-7512F7E8642B}" presName="sibTrans" presStyleCnt="0"/>
      <dgm:spPr/>
    </dgm:pt>
    <dgm:pt modelId="{A0F6A9C6-5556-47D7-8B1D-D9DEA1EC4481}" type="pres">
      <dgm:prSet presAssocID="{C792962C-A41C-4D93-9A2C-5EA7E0EDC6CB}" presName="node" presStyleLbl="node1" presStyleIdx="5" presStyleCnt="9">
        <dgm:presLayoutVars>
          <dgm:bulletEnabled val="1"/>
        </dgm:presLayoutVars>
      </dgm:prSet>
      <dgm:spPr/>
      <dgm:t>
        <a:bodyPr/>
        <a:lstStyle/>
        <a:p>
          <a:endParaRPr lang="en-US"/>
        </a:p>
      </dgm:t>
    </dgm:pt>
    <dgm:pt modelId="{92CC47D1-9E1D-49F8-933E-18EBDBEB2C71}" type="pres">
      <dgm:prSet presAssocID="{0E1A90A6-B074-4B11-AB7B-3252112EDAC7}" presName="sibTrans" presStyleCnt="0"/>
      <dgm:spPr/>
    </dgm:pt>
    <dgm:pt modelId="{49082C38-53A6-4B61-99E9-7896AAA428E1}" type="pres">
      <dgm:prSet presAssocID="{CAC06ACB-9C58-475C-AE85-31574D31F805}" presName="node" presStyleLbl="node1" presStyleIdx="6" presStyleCnt="9">
        <dgm:presLayoutVars>
          <dgm:bulletEnabled val="1"/>
        </dgm:presLayoutVars>
      </dgm:prSet>
      <dgm:spPr/>
      <dgm:t>
        <a:bodyPr/>
        <a:lstStyle/>
        <a:p>
          <a:endParaRPr lang="en-US"/>
        </a:p>
      </dgm:t>
    </dgm:pt>
    <dgm:pt modelId="{8CD2027B-B40E-4F6A-96F5-7513E8098C7E}" type="pres">
      <dgm:prSet presAssocID="{937FE8A1-E13E-41F3-9786-0729EB280435}" presName="sibTrans" presStyleCnt="0"/>
      <dgm:spPr/>
    </dgm:pt>
    <dgm:pt modelId="{209926EA-787B-47FB-97C5-C88BA4696F93}" type="pres">
      <dgm:prSet presAssocID="{88D4C806-40F6-4789-8074-48C37296BC3B}" presName="node" presStyleLbl="node1" presStyleIdx="7" presStyleCnt="9">
        <dgm:presLayoutVars>
          <dgm:bulletEnabled val="1"/>
        </dgm:presLayoutVars>
      </dgm:prSet>
      <dgm:spPr/>
      <dgm:t>
        <a:bodyPr/>
        <a:lstStyle/>
        <a:p>
          <a:endParaRPr lang="en-US"/>
        </a:p>
      </dgm:t>
    </dgm:pt>
    <dgm:pt modelId="{CD69A129-1141-42A9-BE27-3BB02C824578}" type="pres">
      <dgm:prSet presAssocID="{AD21A6A1-31F2-4B01-8F51-4A0CC0F4E835}" presName="sibTrans" presStyleCnt="0"/>
      <dgm:spPr/>
    </dgm:pt>
    <dgm:pt modelId="{4CFF7D27-6871-4683-A7BC-EFF414298520}" type="pres">
      <dgm:prSet presAssocID="{3D18D2B9-7F88-4070-9A6F-A4C1CF4FD43C}" presName="node" presStyleLbl="node1" presStyleIdx="8" presStyleCnt="9">
        <dgm:presLayoutVars>
          <dgm:bulletEnabled val="1"/>
        </dgm:presLayoutVars>
      </dgm:prSet>
      <dgm:spPr/>
      <dgm:t>
        <a:bodyPr/>
        <a:lstStyle/>
        <a:p>
          <a:endParaRPr lang="en-US"/>
        </a:p>
      </dgm:t>
    </dgm:pt>
  </dgm:ptLst>
  <dgm:cxnLst>
    <dgm:cxn modelId="{0F1B3170-12E1-425C-921F-7C612D9EE510}" type="presOf" srcId="{CAC06ACB-9C58-475C-AE85-31574D31F805}" destId="{49082C38-53A6-4B61-99E9-7896AAA428E1}" srcOrd="0" destOrd="0" presId="urn:microsoft.com/office/officeart/2005/8/layout/default"/>
    <dgm:cxn modelId="{62199A5B-7149-41B3-AED5-19ED27C6CE7D}" srcId="{7448C19C-493B-4EBF-A815-51FD38AA1B1C}" destId="{4CC7BFF4-DB57-4B40-BD7A-FB6C18AAE74B}" srcOrd="1" destOrd="0" parTransId="{97ED547D-7DE1-444B-B475-AC294A96F9DC}" sibTransId="{9968DDB0-1CC6-4F54-83AC-6AB4065D2974}"/>
    <dgm:cxn modelId="{3BFC752C-C6E0-49BF-A63E-6B96A0E50DBC}" type="presOf" srcId="{0D94DCA0-8423-402E-8E7A-AEC7E9C783CE}" destId="{2FA57CBB-EE30-414C-A2E4-A188EFE4199C}" srcOrd="0" destOrd="0" presId="urn:microsoft.com/office/officeart/2005/8/layout/default"/>
    <dgm:cxn modelId="{8B1A57F0-3817-4DA1-B348-01D430C28DC7}" srcId="{7448C19C-493B-4EBF-A815-51FD38AA1B1C}" destId="{0D94DCA0-8423-402E-8E7A-AEC7E9C783CE}" srcOrd="3" destOrd="0" parTransId="{F82DA9F5-C941-4CDD-B939-95961CCAAE0B}" sibTransId="{C15766A9-8E71-4508-9BD4-80FFBB4BDA94}"/>
    <dgm:cxn modelId="{02F6A563-3CE4-4374-9F1A-FD5F0FD43900}" type="presOf" srcId="{06404DF0-67FA-4BD9-A0B6-74980CAF8CDB}" destId="{D4B6DB4B-62BE-4355-A2A3-B4BC0DF3D0BE}" srcOrd="0" destOrd="0" presId="urn:microsoft.com/office/officeart/2005/8/layout/default"/>
    <dgm:cxn modelId="{7F32040D-86AC-467D-8574-AAA2ADC5B29B}" srcId="{7448C19C-493B-4EBF-A815-51FD38AA1B1C}" destId="{CAC06ACB-9C58-475C-AE85-31574D31F805}" srcOrd="6" destOrd="0" parTransId="{7C5D1AAA-F4EA-4FF7-BA9C-8D837CD3A427}" sibTransId="{937FE8A1-E13E-41F3-9786-0729EB280435}"/>
    <dgm:cxn modelId="{E7533E8F-2091-4D16-9109-EC0353942F0F}" srcId="{7448C19C-493B-4EBF-A815-51FD38AA1B1C}" destId="{C792962C-A41C-4D93-9A2C-5EA7E0EDC6CB}" srcOrd="5" destOrd="0" parTransId="{E8975F44-7F90-403D-8F62-520A449C9EF1}" sibTransId="{0E1A90A6-B074-4B11-AB7B-3252112EDAC7}"/>
    <dgm:cxn modelId="{C29C8DE6-27D3-4588-A74E-D6A85D4E560C}" type="presOf" srcId="{6F6A7E25-F124-404A-92F6-BA404C8B101F}" destId="{FC8E185E-576D-4FD8-ADDC-32DA8AC5A1AD}" srcOrd="0" destOrd="0" presId="urn:microsoft.com/office/officeart/2005/8/layout/default"/>
    <dgm:cxn modelId="{3FF34066-ACCF-4480-A931-F9C484812C50}" srcId="{7448C19C-493B-4EBF-A815-51FD38AA1B1C}" destId="{88D4C806-40F6-4789-8074-48C37296BC3B}" srcOrd="7" destOrd="0" parTransId="{0031D88A-97F1-4E4C-A121-91F2CB0DF2C9}" sibTransId="{AD21A6A1-31F2-4B01-8F51-4A0CC0F4E835}"/>
    <dgm:cxn modelId="{65A7D979-6D36-4DD3-A404-9DC809F5FD42}" srcId="{7448C19C-493B-4EBF-A815-51FD38AA1B1C}" destId="{1A5B4685-53D7-4D46-A392-BC5CBC21186A}" srcOrd="0" destOrd="0" parTransId="{8BA66D8D-339E-4CAF-AAF3-1DA48AB6CCD3}" sibTransId="{E139438F-D826-434E-8264-B8A7C17F0004}"/>
    <dgm:cxn modelId="{1ED0CADE-BE58-4BFA-9C75-6A4A206D867F}" srcId="{7448C19C-493B-4EBF-A815-51FD38AA1B1C}" destId="{6F6A7E25-F124-404A-92F6-BA404C8B101F}" srcOrd="2" destOrd="0" parTransId="{D44F78C6-08CE-49CC-9C0A-CD813B3188C2}" sibTransId="{71FE6756-70DE-428D-A5D2-8A1D2DE3603D}"/>
    <dgm:cxn modelId="{B8BCA631-AF56-4EE0-BE65-86337D55FC4C}" srcId="{7448C19C-493B-4EBF-A815-51FD38AA1B1C}" destId="{06404DF0-67FA-4BD9-A0B6-74980CAF8CDB}" srcOrd="4" destOrd="0" parTransId="{1B3D12EE-7771-454D-81DF-CB456984681B}" sibTransId="{213B0C26-9272-4562-8FC6-7512F7E8642B}"/>
    <dgm:cxn modelId="{51C227C3-6A7A-4863-A2DA-A0E7B4ADBF52}" srcId="{7448C19C-493B-4EBF-A815-51FD38AA1B1C}" destId="{3D18D2B9-7F88-4070-9A6F-A4C1CF4FD43C}" srcOrd="8" destOrd="0" parTransId="{B8E5DAB8-3977-4DA5-9B4E-5FA57B3C3D19}" sibTransId="{A9D9D193-8CD0-4E4E-9181-DF416F6770E6}"/>
    <dgm:cxn modelId="{D75B75F4-A020-429A-880B-60B3A62D64F3}" type="presOf" srcId="{C792962C-A41C-4D93-9A2C-5EA7E0EDC6CB}" destId="{A0F6A9C6-5556-47D7-8B1D-D9DEA1EC4481}" srcOrd="0" destOrd="0" presId="urn:microsoft.com/office/officeart/2005/8/layout/default"/>
    <dgm:cxn modelId="{BAA5F38F-360D-40DC-A26F-8B28A563AA61}" type="presOf" srcId="{88D4C806-40F6-4789-8074-48C37296BC3B}" destId="{209926EA-787B-47FB-97C5-C88BA4696F93}" srcOrd="0" destOrd="0" presId="urn:microsoft.com/office/officeart/2005/8/layout/default"/>
    <dgm:cxn modelId="{56BE1B3C-F993-4CBC-BFAC-38D2E40EC942}" type="presOf" srcId="{1A5B4685-53D7-4D46-A392-BC5CBC21186A}" destId="{D6B15EAB-AFE5-4455-8C05-18763A56FC8D}" srcOrd="0" destOrd="0" presId="urn:microsoft.com/office/officeart/2005/8/layout/default"/>
    <dgm:cxn modelId="{969BAD10-5B8A-4127-A003-118DD9F3B149}" type="presOf" srcId="{7448C19C-493B-4EBF-A815-51FD38AA1B1C}" destId="{AD16177F-D8CB-4939-8878-D9235ED9FBFA}" srcOrd="0" destOrd="0" presId="urn:microsoft.com/office/officeart/2005/8/layout/default"/>
    <dgm:cxn modelId="{32B924CA-97E0-4EF6-8E91-77037B690AB6}" type="presOf" srcId="{4CC7BFF4-DB57-4B40-BD7A-FB6C18AAE74B}" destId="{18BEE361-2342-485A-BEBC-0F76B602BB5B}" srcOrd="0" destOrd="0" presId="urn:microsoft.com/office/officeart/2005/8/layout/default"/>
    <dgm:cxn modelId="{DEF4999E-D483-4291-A881-6F983E26232E}" type="presOf" srcId="{3D18D2B9-7F88-4070-9A6F-A4C1CF4FD43C}" destId="{4CFF7D27-6871-4683-A7BC-EFF414298520}" srcOrd="0" destOrd="0" presId="urn:microsoft.com/office/officeart/2005/8/layout/default"/>
    <dgm:cxn modelId="{DB1AE1FC-3290-41CE-9B57-F74565913899}" type="presParOf" srcId="{AD16177F-D8CB-4939-8878-D9235ED9FBFA}" destId="{D6B15EAB-AFE5-4455-8C05-18763A56FC8D}" srcOrd="0" destOrd="0" presId="urn:microsoft.com/office/officeart/2005/8/layout/default"/>
    <dgm:cxn modelId="{5F0B6F6D-5FAE-42F6-A4C6-746367722FC3}" type="presParOf" srcId="{AD16177F-D8CB-4939-8878-D9235ED9FBFA}" destId="{9B26B8C7-E262-4872-87C8-5789CFE9D837}" srcOrd="1" destOrd="0" presId="urn:microsoft.com/office/officeart/2005/8/layout/default"/>
    <dgm:cxn modelId="{40E8DA35-DB17-4A44-918A-6EEAD3EFAB97}" type="presParOf" srcId="{AD16177F-D8CB-4939-8878-D9235ED9FBFA}" destId="{18BEE361-2342-485A-BEBC-0F76B602BB5B}" srcOrd="2" destOrd="0" presId="urn:microsoft.com/office/officeart/2005/8/layout/default"/>
    <dgm:cxn modelId="{625814DF-F403-4F63-B296-F3E54F5EC745}" type="presParOf" srcId="{AD16177F-D8CB-4939-8878-D9235ED9FBFA}" destId="{A6DCB431-15FE-4131-BA99-AA0453512908}" srcOrd="3" destOrd="0" presId="urn:microsoft.com/office/officeart/2005/8/layout/default"/>
    <dgm:cxn modelId="{C0B024B6-CFF7-4B50-A85E-5E76228F659E}" type="presParOf" srcId="{AD16177F-D8CB-4939-8878-D9235ED9FBFA}" destId="{FC8E185E-576D-4FD8-ADDC-32DA8AC5A1AD}" srcOrd="4" destOrd="0" presId="urn:microsoft.com/office/officeart/2005/8/layout/default"/>
    <dgm:cxn modelId="{93C37CCE-0C19-420F-955A-161B80CEBEA7}" type="presParOf" srcId="{AD16177F-D8CB-4939-8878-D9235ED9FBFA}" destId="{05EC6CDE-8F74-406E-9C05-5521D58A0F9D}" srcOrd="5" destOrd="0" presId="urn:microsoft.com/office/officeart/2005/8/layout/default"/>
    <dgm:cxn modelId="{4702C8B1-3EFC-400F-B051-CC4DF7841258}" type="presParOf" srcId="{AD16177F-D8CB-4939-8878-D9235ED9FBFA}" destId="{2FA57CBB-EE30-414C-A2E4-A188EFE4199C}" srcOrd="6" destOrd="0" presId="urn:microsoft.com/office/officeart/2005/8/layout/default"/>
    <dgm:cxn modelId="{E141949C-ABC3-47FF-9ECD-53ED1D684CF2}" type="presParOf" srcId="{AD16177F-D8CB-4939-8878-D9235ED9FBFA}" destId="{9C48CCCC-821D-47A9-8CCA-BF427E29A35F}" srcOrd="7" destOrd="0" presId="urn:microsoft.com/office/officeart/2005/8/layout/default"/>
    <dgm:cxn modelId="{C1A83AE8-05D5-499D-BBAA-67C27E6CD772}" type="presParOf" srcId="{AD16177F-D8CB-4939-8878-D9235ED9FBFA}" destId="{D4B6DB4B-62BE-4355-A2A3-B4BC0DF3D0BE}" srcOrd="8" destOrd="0" presId="urn:microsoft.com/office/officeart/2005/8/layout/default"/>
    <dgm:cxn modelId="{D593C957-4408-409B-BF61-50EA6500A301}" type="presParOf" srcId="{AD16177F-D8CB-4939-8878-D9235ED9FBFA}" destId="{BEBC5906-D85A-40A1-B08E-F730BC0A778D}" srcOrd="9" destOrd="0" presId="urn:microsoft.com/office/officeart/2005/8/layout/default"/>
    <dgm:cxn modelId="{3FF5975D-9D52-42A9-B4CC-B97181B5BBC4}" type="presParOf" srcId="{AD16177F-D8CB-4939-8878-D9235ED9FBFA}" destId="{A0F6A9C6-5556-47D7-8B1D-D9DEA1EC4481}" srcOrd="10" destOrd="0" presId="urn:microsoft.com/office/officeart/2005/8/layout/default"/>
    <dgm:cxn modelId="{3F7A8359-2349-4E96-9668-D49C79328B1D}" type="presParOf" srcId="{AD16177F-D8CB-4939-8878-D9235ED9FBFA}" destId="{92CC47D1-9E1D-49F8-933E-18EBDBEB2C71}" srcOrd="11" destOrd="0" presId="urn:microsoft.com/office/officeart/2005/8/layout/default"/>
    <dgm:cxn modelId="{B3659BA6-02EE-451B-9EBD-F0CD2E0EC856}" type="presParOf" srcId="{AD16177F-D8CB-4939-8878-D9235ED9FBFA}" destId="{49082C38-53A6-4B61-99E9-7896AAA428E1}" srcOrd="12" destOrd="0" presId="urn:microsoft.com/office/officeart/2005/8/layout/default"/>
    <dgm:cxn modelId="{D5C449BD-E93A-4001-A2E5-49A78B85F2B2}" type="presParOf" srcId="{AD16177F-D8CB-4939-8878-D9235ED9FBFA}" destId="{8CD2027B-B40E-4F6A-96F5-7513E8098C7E}" srcOrd="13" destOrd="0" presId="urn:microsoft.com/office/officeart/2005/8/layout/default"/>
    <dgm:cxn modelId="{DACF2229-5FC2-4F35-9A69-C090DBD8DB1C}" type="presParOf" srcId="{AD16177F-D8CB-4939-8878-D9235ED9FBFA}" destId="{209926EA-787B-47FB-97C5-C88BA4696F93}" srcOrd="14" destOrd="0" presId="urn:microsoft.com/office/officeart/2005/8/layout/default"/>
    <dgm:cxn modelId="{D81FC60F-401B-4757-8FC9-46297822AA0D}" type="presParOf" srcId="{AD16177F-D8CB-4939-8878-D9235ED9FBFA}" destId="{CD69A129-1141-42A9-BE27-3BB02C824578}" srcOrd="15" destOrd="0" presId="urn:microsoft.com/office/officeart/2005/8/layout/default"/>
    <dgm:cxn modelId="{C0732877-CE08-4325-B305-8CADD9E79023}" type="presParOf" srcId="{AD16177F-D8CB-4939-8878-D9235ED9FBFA}" destId="{4CFF7D27-6871-4683-A7BC-EFF414298520}"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1E5B0A-6AA6-456E-9C7C-5808E58A831C}" type="datetimeFigureOut">
              <a:rPr lang="en-US"/>
              <a:t>5/9/2018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E07B9-C668-4E69-92C2-8AB2658F5288}" type="slidenum">
              <a:rPr lang="en-US"/>
              <a:t>‹#›</a:t>
            </a:fld>
            <a:endParaRPr lang="en-US"/>
          </a:p>
        </p:txBody>
      </p:sp>
    </p:spTree>
    <p:extLst>
      <p:ext uri="{BB962C8B-B14F-4D97-AF65-F5344CB8AC3E}">
        <p14:creationId xmlns:p14="http://schemas.microsoft.com/office/powerpoint/2010/main" val="3149278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[Introduce presentation and presenters, then...] This research is in its early stages, so we will only briefly discuss some preliminary findings. More time will be spent discussing the context, background, and design of the research. And we also plan to leave some time at the end of this presentation to share a fun video that will show some of what Faculty-in-Residence work looks like on our campus. </a:t>
            </a:r>
          </a:p>
        </p:txBody>
      </p:sp>
      <p:sp>
        <p:nvSpPr>
          <p:cNvPr id="4" name="Slide Number Placeholder 3"/>
          <p:cNvSpPr>
            <a:spLocks noGrp="1"/>
          </p:cNvSpPr>
          <p:nvPr>
            <p:ph type="sldNum" sz="quarter" idx="10"/>
          </p:nvPr>
        </p:nvSpPr>
        <p:spPr/>
        <p:txBody>
          <a:bodyPr/>
          <a:lstStyle/>
          <a:p>
            <a:fld id="{6E9E07B9-C668-4E69-92C2-8AB2658F5288}" type="slidenum">
              <a:rPr lang="en-US"/>
              <a:t>1</a:t>
            </a:fld>
            <a:endParaRPr lang="en-US"/>
          </a:p>
        </p:txBody>
      </p:sp>
    </p:spTree>
    <p:extLst>
      <p:ext uri="{BB962C8B-B14F-4D97-AF65-F5344CB8AC3E}">
        <p14:creationId xmlns:p14="http://schemas.microsoft.com/office/powerpoint/2010/main" val="1824445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research on FIR programs in particular is not as developed as the research on faculty-student interaction, but is useful for highlighting some of the challenges FIR programs can face, especially when they are young like our program. The literature suggests as potential challenges relating to the role of faculty serving as FIRs.... The literature also suggests as potential challenges related to the roles of students.... I don't have enough time to discuss how we're addressing all of these challenges in our FIR program, but I'll share two examples. We are training RAs and FIRs in strategies for relating and collaborating, recognizing the important role the RAs play in the success of the program. And to address the challenge of faculty time constraints, we have formerly made the case to our RPT committees that FIR work should count as service for the purposes of evaluation. Counting this work as faculty service allows FIRs to make the huge commitment of time and energy that is necessary to make FIR work successful.  </a:t>
            </a:r>
          </a:p>
        </p:txBody>
      </p:sp>
      <p:sp>
        <p:nvSpPr>
          <p:cNvPr id="4" name="Slide Number Placeholder 3"/>
          <p:cNvSpPr>
            <a:spLocks noGrp="1"/>
          </p:cNvSpPr>
          <p:nvPr>
            <p:ph type="sldNum" sz="quarter" idx="10"/>
          </p:nvPr>
        </p:nvSpPr>
        <p:spPr/>
        <p:txBody>
          <a:bodyPr/>
          <a:lstStyle/>
          <a:p>
            <a:fld id="{6E9E07B9-C668-4E69-92C2-8AB2658F5288}" type="slidenum">
              <a:rPr lang="en-US"/>
              <a:t>10</a:t>
            </a:fld>
            <a:endParaRPr lang="en-US"/>
          </a:p>
        </p:txBody>
      </p:sp>
    </p:spTree>
    <p:extLst>
      <p:ext uri="{BB962C8B-B14F-4D97-AF65-F5344CB8AC3E}">
        <p14:creationId xmlns:p14="http://schemas.microsoft.com/office/powerpoint/2010/main" val="917874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Some preliminary findings from our study are.... And to illustrate how we understand these findings, I would like to read an excerpt from our paper that shows how we are relating the findings from our study to insights from the existing literature on FIR programs.... [transition to next slide]</a:t>
            </a:r>
          </a:p>
        </p:txBody>
      </p:sp>
      <p:sp>
        <p:nvSpPr>
          <p:cNvPr id="4" name="Slide Number Placeholder 3"/>
          <p:cNvSpPr>
            <a:spLocks noGrp="1"/>
          </p:cNvSpPr>
          <p:nvPr>
            <p:ph type="sldNum" sz="quarter" idx="10"/>
          </p:nvPr>
        </p:nvSpPr>
        <p:spPr/>
        <p:txBody>
          <a:bodyPr/>
          <a:lstStyle/>
          <a:p>
            <a:fld id="{6E9E07B9-C668-4E69-92C2-8AB2658F5288}" type="slidenum">
              <a:rPr lang="en-US"/>
              <a:t>11</a:t>
            </a:fld>
            <a:endParaRPr lang="en-US"/>
          </a:p>
        </p:txBody>
      </p:sp>
    </p:spTree>
    <p:extLst>
      <p:ext uri="{BB962C8B-B14F-4D97-AF65-F5344CB8AC3E}">
        <p14:creationId xmlns:p14="http://schemas.microsoft.com/office/powerpoint/2010/main" val="3572125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2</a:t>
            </a:fld>
            <a:endParaRPr lang="en-US"/>
          </a:p>
        </p:txBody>
      </p:sp>
    </p:spTree>
    <p:extLst>
      <p:ext uri="{BB962C8B-B14F-4D97-AF65-F5344CB8AC3E}">
        <p14:creationId xmlns:p14="http://schemas.microsoft.com/office/powerpoint/2010/main" val="1584358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[present slide, then...] This is the campus map of a community college in South Florida, and you can see the student affairs offices and faculty departments are literary separated by a MOAT. (</a:t>
            </a:r>
            <a:r>
              <a:rPr lang="en-US" err="1"/>
              <a:t>haha</a:t>
            </a:r>
            <a:r>
              <a:rPr lang="en-US"/>
              <a:t>) Now this is not exactly the situation we have here at CSUSB, but we thought this graphic could provide a humorous illustration of the challenges involved in this kind of collaboration. ….One promising route to improving the conditions for collaboration between student affairs staff and faculty is the development of faculty-in-residence programs or "FIR programs." These programs provide faculty with residential positions that allow them to collaborate with student affairs professionals and extend student learning beyond the classroom and into the residence halls.  </a:t>
            </a:r>
          </a:p>
          <a:p>
            <a:r>
              <a:rPr lang="en-US">
                <a:ea typeface="+mn-lt"/>
                <a:cs typeface="+mn-lt"/>
              </a:rPr>
              <a:t/>
            </a:r>
            <a:br>
              <a:rPr lang="en-US">
                <a:ea typeface="+mn-lt"/>
                <a:cs typeface="+mn-lt"/>
              </a:rPr>
            </a:br>
            <a:endParaRPr lang="en-US"/>
          </a:p>
          <a:p>
            <a:endParaRPr lang="en-US">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3</a:t>
            </a:fld>
            <a:endParaRPr lang="en-US"/>
          </a:p>
        </p:txBody>
      </p:sp>
    </p:spTree>
    <p:extLst>
      <p:ext uri="{BB962C8B-B14F-4D97-AF65-F5344CB8AC3E}">
        <p14:creationId xmlns:p14="http://schemas.microsoft.com/office/powerpoint/2010/main" val="262614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Faculty involvement in an FIR program begins with a faculty member living in an apartment in a residence hall and engaging with residential students in a variety of formal and informal ways. The FIR typically has no supervisory role in the residence hall and is not responsible for supervising student staff, intervening in student crises, or addressing student conduct issues. Instead, the role of the FIR includes developing social, cultural, or recreational programming intended to build stronger connections with students and complement the work that is already being done by student affairs professionals. FIR programming, for example, has included book clubs, running clubs, film series, speaker series, outdoor activities, music groups. As Rhoads (2009), and FIR researcher, points out, these activities “are not just fun and games, as they often appear to be, but, more important, are aimed at helping students form the connections and social support systems that are helpful for academic success” (p. 21).  </a:t>
            </a:r>
            <a:r>
              <a:rPr lang="en-US">
                <a:cs typeface="Calibri"/>
              </a:rPr>
              <a:t>And, of course, the broader goal here is to make faculty – the FIRs –  part of those social support systems that students have access to in the residence halls.  </a:t>
            </a:r>
            <a:endParaRPr lang="en-US" err="1">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4</a:t>
            </a:fld>
            <a:endParaRPr lang="en-US"/>
          </a:p>
        </p:txBody>
      </p:sp>
    </p:spTree>
    <p:extLst>
      <p:ext uri="{BB962C8B-B14F-4D97-AF65-F5344CB8AC3E}">
        <p14:creationId xmlns:p14="http://schemas.microsoft.com/office/powerpoint/2010/main" val="187567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FIR program on our campus is new. It started in 2016 with 4 FIRs living on campus. It expanded this year, and currently 5 faculty are serving as FIRs. Along with some of our colleagues in the housing department, we are pictured here: there's </a:t>
            </a:r>
            <a:r>
              <a:rPr lang="en-US" err="1">
                <a:cs typeface="Calibri"/>
              </a:rPr>
              <a:t>Manijeh</a:t>
            </a:r>
            <a:r>
              <a:rPr lang="en-US">
                <a:cs typeface="Calibri"/>
              </a:rPr>
              <a:t> from the Psychology department, Joseph, also from Psychology, David from English who is also the director of the Honors Program, me and I'm in the College of Education, and Isabel from History along with her daughter Amalia. An interesting part of being an FIR is the way in which your family, who lives with you on campus, also becomes part of the campus community and in some cases part of the FIR program. For example, I consider my wife, Tiana, to be my partner in the FIR work that we do in the residential community. This is a screenshot from my Instagram, by the way.... </a:t>
            </a:r>
          </a:p>
        </p:txBody>
      </p:sp>
      <p:sp>
        <p:nvSpPr>
          <p:cNvPr id="4" name="Slide Number Placeholder 3"/>
          <p:cNvSpPr>
            <a:spLocks noGrp="1"/>
          </p:cNvSpPr>
          <p:nvPr>
            <p:ph type="sldNum" sz="quarter" idx="10"/>
          </p:nvPr>
        </p:nvSpPr>
        <p:spPr/>
        <p:txBody>
          <a:bodyPr/>
          <a:lstStyle/>
          <a:p>
            <a:fld id="{6E9E07B9-C668-4E69-92C2-8AB2658F5288}" type="slidenum">
              <a:rPr lang="en-US"/>
              <a:t>5</a:t>
            </a:fld>
            <a:endParaRPr lang="en-US"/>
          </a:p>
        </p:txBody>
      </p:sp>
    </p:spTree>
    <p:extLst>
      <p:ext uri="{BB962C8B-B14F-4D97-AF65-F5344CB8AC3E}">
        <p14:creationId xmlns:p14="http://schemas.microsoft.com/office/powerpoint/2010/main" val="158995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[present slide, then...] These questions serve a practical purpose for us since we are seeking to help develop an FIR program that draws on research-based best practices. We also aim to use our research to contribute insights to the emerging literature on FIR programs as well as to broader discussions on faculty-student interaction. </a:t>
            </a:r>
          </a:p>
          <a:p>
            <a:r>
              <a:rPr lang="en-US">
                <a:ea typeface="+mn-lt"/>
                <a:cs typeface="+mn-lt"/>
              </a:rPr>
              <a:t/>
            </a:r>
            <a:br>
              <a:rPr lang="en-US">
                <a:ea typeface="+mn-lt"/>
                <a:cs typeface="+mn-lt"/>
              </a:rPr>
            </a:br>
            <a:endParaRPr lang="en-US"/>
          </a:p>
          <a:p>
            <a:endParaRPr lang="en-US">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6</a:t>
            </a:fld>
            <a:endParaRPr lang="en-US"/>
          </a:p>
        </p:txBody>
      </p:sp>
    </p:spTree>
    <p:extLst>
      <p:ext uri="{BB962C8B-B14F-4D97-AF65-F5344CB8AC3E}">
        <p14:creationId xmlns:p14="http://schemas.microsoft.com/office/powerpoint/2010/main" val="1506660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the primary method of data collection, we are conducting interviews with 15 students who have interacted with FIRs. The interviews are exploring how frequently the students interact with FIRs, what kinds of interactions students are having with FIRs, and how these interactions impact students socially and academically. To augment the interview data, we also plan to draw on data from the National Survey of Student Engagement (NSSE) which was administered during the 2017-2018 school year. The study, in this manner, is both a case study and a mixed methods approach to investigating faculty-student interaction in the context of an FIR program. </a:t>
            </a:r>
            <a:r>
              <a:rPr lang="en-US">
                <a:cs typeface="Calibri"/>
              </a:rPr>
              <a:t> Fitzpatrick</a:t>
            </a:r>
            <a:r>
              <a:rPr lang="en-US"/>
              <a:t>, an FIR researcher, suggests that a goal of research on FIR programs should be to “shed light on the question of whether true community is formed on campus and if social capital can be acquired by or collaborative efforts” (p. 78).</a:t>
            </a:r>
            <a:r>
              <a:rPr lang="en-US">
                <a:cs typeface="Calibri"/>
              </a:rPr>
              <a:t> We are taking this insight seriously and making as a focus of our study (1) relationships, (2) community-building, and (3) the development of social capital. </a:t>
            </a:r>
            <a:endParaRPr lang="en-US" err="1"/>
          </a:p>
        </p:txBody>
      </p:sp>
      <p:sp>
        <p:nvSpPr>
          <p:cNvPr id="4" name="Slide Number Placeholder 3"/>
          <p:cNvSpPr>
            <a:spLocks noGrp="1"/>
          </p:cNvSpPr>
          <p:nvPr>
            <p:ph type="sldNum" sz="quarter" idx="10"/>
          </p:nvPr>
        </p:nvSpPr>
        <p:spPr/>
        <p:txBody>
          <a:bodyPr/>
          <a:lstStyle/>
          <a:p>
            <a:fld id="{6E9E07B9-C668-4E69-92C2-8AB2658F5288}" type="slidenum">
              <a:rPr lang="en-US"/>
              <a:t>7</a:t>
            </a:fld>
            <a:endParaRPr lang="en-US"/>
          </a:p>
        </p:txBody>
      </p:sp>
    </p:spTree>
    <p:extLst>
      <p:ext uri="{BB962C8B-B14F-4D97-AF65-F5344CB8AC3E}">
        <p14:creationId xmlns:p14="http://schemas.microsoft.com/office/powerpoint/2010/main" val="1192571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 programs are supported by a voluminous amount of research that points to the benefits students receive when they interact with faculty outside of the classroom. For example, research suggests that students who interact with faculty outside of the classroom experience gains in</a:t>
            </a:r>
            <a:r>
              <a:rPr lang="en-US">
                <a:cs typeface="Calibri"/>
              </a:rPr>
              <a:t>... [present slide] ….Research also shows </a:t>
            </a:r>
            <a:r>
              <a:rPr lang="en-US"/>
              <a:t>that these benefits may be experienced by all students who interact with faculty outside of the classroom, but they may be especially impactful for students of color (Lundberg &amp; Schreiner, 2004).</a:t>
            </a:r>
            <a:endParaRPr lang="en-US">
              <a:cs typeface="Calibri"/>
            </a:endParaRPr>
          </a:p>
          <a:p>
            <a:endParaRPr lang="en-US">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8</a:t>
            </a:fld>
            <a:endParaRPr lang="en-US"/>
          </a:p>
        </p:txBody>
      </p:sp>
    </p:spTree>
    <p:extLst>
      <p:ext uri="{BB962C8B-B14F-4D97-AF65-F5344CB8AC3E}">
        <p14:creationId xmlns:p14="http://schemas.microsoft.com/office/powerpoint/2010/main" val="1178969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While we know a lot about the benefits of faculty-student interaction, less is known about the types of interaction faculty have with students and how different types of interaction impact outcomes for students. For example, some researchers have argued that only </a:t>
            </a:r>
            <a:r>
              <a:rPr lang="en-US" i="1"/>
              <a:t>academic-oriented interactions</a:t>
            </a:r>
            <a:r>
              <a:rPr lang="en-US"/>
              <a:t> benefit students, while others have argued that even </a:t>
            </a:r>
            <a:r>
              <a:rPr lang="en-US" i="1"/>
              <a:t>social interactions</a:t>
            </a:r>
            <a:r>
              <a:rPr lang="en-US"/>
              <a:t> may lead to positive educational outcomes. Still others have argued that it is less important to distinguish between academic and social interactions, and instead </a:t>
            </a:r>
            <a:r>
              <a:rPr lang="en-US" i="1"/>
              <a:t>sustained interactions</a:t>
            </a:r>
            <a:r>
              <a:rPr lang="en-US"/>
              <a:t> between faculty and students are most impactful of the student experience. Ellett and Schmidt (2011), for example, suggest that FIR programs should aim to provide faculty with opportunities to have regular and ongoing interaction with the same students, giving them the opportunity to build relationships and serve as mentors.</a:t>
            </a:r>
            <a:endParaRPr lang="en-US">
              <a:cs typeface="Calibri"/>
            </a:endParaRPr>
          </a:p>
        </p:txBody>
      </p:sp>
      <p:sp>
        <p:nvSpPr>
          <p:cNvPr id="4" name="Slide Number Placeholder 3"/>
          <p:cNvSpPr>
            <a:spLocks noGrp="1"/>
          </p:cNvSpPr>
          <p:nvPr>
            <p:ph type="sldNum" sz="quarter" idx="10"/>
          </p:nvPr>
        </p:nvSpPr>
        <p:spPr/>
        <p:txBody>
          <a:bodyPr/>
          <a:lstStyle/>
          <a:p>
            <a:fld id="{6E9E07B9-C668-4E69-92C2-8AB2658F5288}" type="slidenum">
              <a:rPr lang="en-US"/>
              <a:t>9</a:t>
            </a:fld>
            <a:endParaRPr lang="en-US"/>
          </a:p>
        </p:txBody>
      </p:sp>
    </p:spTree>
    <p:extLst>
      <p:ext uri="{BB962C8B-B14F-4D97-AF65-F5344CB8AC3E}">
        <p14:creationId xmlns:p14="http://schemas.microsoft.com/office/powerpoint/2010/main" val="301443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1525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2565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8351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418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42411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846CE7D5-CF57-46EF-B807-FDD0502418D4}" type="datetimeFigureOut">
              <a:rPr lang="en-US" smtClean="0"/>
              <a:t>5/9/2018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31254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846CE7D5-CF57-46EF-B807-FDD0502418D4}" type="datetimeFigureOut">
              <a:rPr lang="en-US" smtClean="0"/>
              <a:t>5/9/2018</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4514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846CE7D5-CF57-46EF-B807-FDD0502418D4}" type="datetimeFigureOut">
              <a:rPr lang="en-US" smtClean="0"/>
              <a:t>5/9/2018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8636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6CE7D5-CF57-46EF-B807-FDD0502418D4}"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399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846CE7D5-CF57-46EF-B807-FDD0502418D4}" type="datetimeFigureOut">
              <a:rPr lang="en-US" smtClean="0"/>
              <a:t>5/9/2018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2368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846CE7D5-CF57-46EF-B807-FDD0502418D4}" type="datetimeFigureOut">
              <a:rPr lang="en-US" smtClean="0"/>
              <a:t>5/9/2018</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48777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846CE7D5-CF57-46EF-B807-FDD0502418D4}" type="datetimeFigureOut">
              <a:rPr lang="en-US" smtClean="0"/>
              <a:t>5/9/2018</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121921119"/>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J4azUDGRtwA"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xmlns="" id="{827C386B-FBEE-434F-B519-2A935AF426D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9">
            <a:extLst>
              <a:ext uri="{FF2B5EF4-FFF2-40B4-BE49-F238E27FC236}">
                <a16:creationId xmlns:a16="http://schemas.microsoft.com/office/drawing/2014/main" xmlns="" id="{034EF5D1-2322-4C79-BA38-EDD477732AC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416784" y="758952"/>
            <a:ext cx="278312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1">
            <a:extLst>
              <a:ext uri="{FF2B5EF4-FFF2-40B4-BE49-F238E27FC236}">
                <a16:creationId xmlns:a16="http://schemas.microsoft.com/office/drawing/2014/main" xmlns="" id="{66085C62-ADF2-4CC0-B14D-F4B678F1165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72832"/>
            <a:ext cx="1194619"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16351" y="758456"/>
            <a:ext cx="7661602" cy="3854761"/>
          </a:xfrm>
        </p:spPr>
        <p:txBody>
          <a:bodyPr anchor="b">
            <a:normAutofit/>
          </a:bodyPr>
          <a:lstStyle/>
          <a:p>
            <a:r>
              <a:rPr lang="en-US" sz="4700">
                <a:solidFill>
                  <a:schemeClr val="tx1"/>
                </a:solidFill>
              </a:rPr>
              <a:t>Faculty-Student Interaction in the Context of a Faculty-in-Residence (FIR) Program: Experiences and Outcomes for Students</a:t>
            </a:r>
          </a:p>
        </p:txBody>
      </p:sp>
      <p:sp>
        <p:nvSpPr>
          <p:cNvPr id="3" name="Subtitle 2"/>
          <p:cNvSpPr>
            <a:spLocks noGrp="1"/>
          </p:cNvSpPr>
          <p:nvPr>
            <p:ph type="subTitle" idx="1"/>
          </p:nvPr>
        </p:nvSpPr>
        <p:spPr>
          <a:xfrm>
            <a:off x="1524009" y="4613218"/>
            <a:ext cx="8042132" cy="1490566"/>
          </a:xfrm>
        </p:spPr>
        <p:txBody>
          <a:bodyPr vert="horz" lIns="91440" tIns="45720" rIns="91440" bIns="45720" rtlCol="0" anchor="t">
            <a:noAutofit/>
          </a:bodyPr>
          <a:lstStyle/>
          <a:p>
            <a:r>
              <a:rPr lang="en-US" sz="3200">
                <a:solidFill>
                  <a:srgbClr val="545454"/>
                </a:solidFill>
              </a:rPr>
              <a:t>Dr. Jordan Perez Fullam, College of Education</a:t>
            </a:r>
          </a:p>
          <a:p>
            <a:r>
              <a:rPr lang="en-US" sz="3200">
                <a:solidFill>
                  <a:srgbClr val="545454"/>
                </a:solidFill>
              </a:rPr>
              <a:t>Dr. Andrew Hughes, College of Education</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4A3123-1391-44EE-85E3-0436BB6DFE20}"/>
              </a:ext>
            </a:extLst>
          </p:cNvPr>
          <p:cNvSpPr>
            <a:spLocks noGrp="1"/>
          </p:cNvSpPr>
          <p:nvPr>
            <p:ph type="title"/>
          </p:nvPr>
        </p:nvSpPr>
        <p:spPr/>
        <p:txBody>
          <a:bodyPr>
            <a:normAutofit/>
          </a:bodyPr>
          <a:lstStyle/>
          <a:p>
            <a:r>
              <a:rPr lang="en-US" sz="4400"/>
              <a:t>Research on Faculty-in-Residence Programs</a:t>
            </a:r>
          </a:p>
        </p:txBody>
      </p:sp>
      <p:sp>
        <p:nvSpPr>
          <p:cNvPr id="3" name="Content Placeholder 2">
            <a:extLst>
              <a:ext uri="{FF2B5EF4-FFF2-40B4-BE49-F238E27FC236}">
                <a16:creationId xmlns:a16="http://schemas.microsoft.com/office/drawing/2014/main" xmlns="" id="{01D581D8-602C-4085-A27A-5BE63629F27D}"/>
              </a:ext>
            </a:extLst>
          </p:cNvPr>
          <p:cNvSpPr>
            <a:spLocks noGrp="1"/>
          </p:cNvSpPr>
          <p:nvPr>
            <p:ph sz="half" idx="1"/>
          </p:nvPr>
        </p:nvSpPr>
        <p:spPr>
          <a:xfrm>
            <a:off x="3637875" y="868680"/>
            <a:ext cx="3963549" cy="5379432"/>
          </a:xfrm>
        </p:spPr>
        <p:txBody>
          <a:bodyPr vert="horz" lIns="91440" tIns="45720" rIns="91440" bIns="45720" rtlCol="0" anchor="ctr">
            <a:noAutofit/>
          </a:bodyPr>
          <a:lstStyle/>
          <a:p>
            <a:pPr marL="0" indent="0">
              <a:buNone/>
            </a:pPr>
            <a:r>
              <a:rPr lang="en-US" sz="2400" u="sng">
                <a:solidFill>
                  <a:srgbClr val="000000"/>
                </a:solidFill>
              </a:rPr>
              <a:t>CHALLENGES FOR FACULTY</a:t>
            </a:r>
          </a:p>
          <a:p>
            <a:pPr>
              <a:buFont typeface="Wingdings" pitchFamily="18" charset="2"/>
              <a:buChar char="v"/>
            </a:pPr>
            <a:r>
              <a:rPr lang="en-US" sz="2400" b="1">
                <a:solidFill>
                  <a:srgbClr val="000000"/>
                </a:solidFill>
              </a:rPr>
              <a:t>Lack of understanding of roles </a:t>
            </a:r>
            <a:r>
              <a:rPr lang="en-US" sz="2400">
                <a:solidFill>
                  <a:srgbClr val="000000"/>
                </a:solidFill>
              </a:rPr>
              <a:t> (Jessup-Anger et al., 2011; Manning et al., 2013; Golde &amp; Pribbenow, 2000)</a:t>
            </a:r>
          </a:p>
          <a:p>
            <a:pPr>
              <a:buFont typeface="Wingdings" pitchFamily="18" charset="2"/>
              <a:buChar char="v"/>
            </a:pPr>
            <a:r>
              <a:rPr lang="en-US" sz="2400" b="1">
                <a:solidFill>
                  <a:srgbClr val="000000"/>
                </a:solidFill>
              </a:rPr>
              <a:t>Faculty time constraints</a:t>
            </a:r>
            <a:r>
              <a:rPr lang="en-US" sz="2400">
                <a:solidFill>
                  <a:srgbClr val="000000"/>
                </a:solidFill>
              </a:rPr>
              <a:t> (Fitzpatrick, 2011; Healea et al., 2015; Humphrey et al., 2015)</a:t>
            </a:r>
          </a:p>
          <a:p>
            <a:pPr>
              <a:buFont typeface="Wingdings" pitchFamily="18" charset="2"/>
              <a:buChar char="v"/>
            </a:pPr>
            <a:r>
              <a:rPr lang="en-US" sz="2400" b="1">
                <a:solidFill>
                  <a:srgbClr val="000000"/>
                </a:solidFill>
              </a:rPr>
              <a:t>Faculty discomfort with interacting with students outside of classrooms</a:t>
            </a:r>
            <a:r>
              <a:rPr lang="en-US" sz="2400">
                <a:solidFill>
                  <a:srgbClr val="000000"/>
                </a:solidFill>
              </a:rPr>
              <a:t>  (Browne et al., 2009)</a:t>
            </a:r>
            <a:endParaRPr lang="en-US">
              <a:solidFill>
                <a:schemeClr val="tx1"/>
              </a:solidFill>
            </a:endParaRPr>
          </a:p>
        </p:txBody>
      </p:sp>
      <p:sp>
        <p:nvSpPr>
          <p:cNvPr id="4" name="Content Placeholder 3">
            <a:extLst>
              <a:ext uri="{FF2B5EF4-FFF2-40B4-BE49-F238E27FC236}">
                <a16:creationId xmlns:a16="http://schemas.microsoft.com/office/drawing/2014/main" xmlns="" id="{5E428487-477E-4C42-B0B4-A6C9E90F8F12}"/>
              </a:ext>
            </a:extLst>
          </p:cNvPr>
          <p:cNvSpPr>
            <a:spLocks noGrp="1"/>
          </p:cNvSpPr>
          <p:nvPr>
            <p:ph sz="half" idx="2"/>
          </p:nvPr>
        </p:nvSpPr>
        <p:spPr>
          <a:xfrm>
            <a:off x="7602459" y="1127473"/>
            <a:ext cx="4150454" cy="5120640"/>
          </a:xfrm>
        </p:spPr>
        <p:txBody>
          <a:bodyPr/>
          <a:lstStyle/>
          <a:p>
            <a:pPr marL="0" indent="0">
              <a:buNone/>
            </a:pPr>
            <a:r>
              <a:rPr lang="en-US" sz="2400" u="sng">
                <a:solidFill>
                  <a:srgbClr val="000000"/>
                </a:solidFill>
              </a:rPr>
              <a:t>CHALLENGES FOR STUDENTS</a:t>
            </a:r>
          </a:p>
          <a:p>
            <a:pPr>
              <a:buFont typeface="Wingdings" pitchFamily="18" charset="2"/>
              <a:buChar char="v"/>
            </a:pPr>
            <a:r>
              <a:rPr lang="en-US" sz="2400" b="1">
                <a:solidFill>
                  <a:srgbClr val="000000"/>
                </a:solidFill>
              </a:rPr>
              <a:t>RAs play a critical role in success of FIR programs</a:t>
            </a:r>
            <a:r>
              <a:rPr lang="en-US" sz="2400">
                <a:solidFill>
                  <a:srgbClr val="000000"/>
                </a:solidFill>
              </a:rPr>
              <a:t> (Ellett &amp; Schmidt, 2011)</a:t>
            </a:r>
          </a:p>
          <a:p>
            <a:pPr>
              <a:buFont typeface="Wingdings" pitchFamily="18" charset="2"/>
              <a:buChar char="v"/>
            </a:pPr>
            <a:r>
              <a:rPr lang="en-US" sz="2400" b="1">
                <a:solidFill>
                  <a:srgbClr val="000000"/>
                </a:solidFill>
              </a:rPr>
              <a:t>Student time constraints</a:t>
            </a:r>
            <a:r>
              <a:rPr lang="en-US" sz="2400">
                <a:solidFill>
                  <a:srgbClr val="000000"/>
                </a:solidFill>
              </a:rPr>
              <a:t> (Ellett &amp; Schmidt, 2011)</a:t>
            </a:r>
          </a:p>
          <a:p>
            <a:pPr>
              <a:buFont typeface="Wingdings" pitchFamily="18" charset="2"/>
              <a:buChar char="v"/>
            </a:pPr>
            <a:r>
              <a:rPr lang="en-US" sz="2400" b="1">
                <a:solidFill>
                  <a:srgbClr val="000000"/>
                </a:solidFill>
              </a:rPr>
              <a:t>Poor attendance at academic-oriented programs planned by FIRs</a:t>
            </a:r>
            <a:r>
              <a:rPr lang="en-US" sz="2400">
                <a:solidFill>
                  <a:srgbClr val="000000"/>
                </a:solidFill>
              </a:rPr>
              <a:t> (Browne et al., 2009)</a:t>
            </a:r>
          </a:p>
          <a:p>
            <a:endParaRPr lang="en-US" sz="2400"/>
          </a:p>
          <a:p>
            <a:endParaRPr lang="en-US"/>
          </a:p>
        </p:txBody>
      </p:sp>
    </p:spTree>
    <p:extLst>
      <p:ext uri="{BB962C8B-B14F-4D97-AF65-F5344CB8AC3E}">
        <p14:creationId xmlns:p14="http://schemas.microsoft.com/office/powerpoint/2010/main" val="235325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CEE829-0354-4C8C-92C0-4358B797EC1D}"/>
              </a:ext>
            </a:extLst>
          </p:cNvPr>
          <p:cNvSpPr>
            <a:spLocks noGrp="1"/>
          </p:cNvSpPr>
          <p:nvPr>
            <p:ph type="title"/>
          </p:nvPr>
        </p:nvSpPr>
        <p:spPr>
          <a:xfrm>
            <a:off x="123523" y="1123837"/>
            <a:ext cx="3191896" cy="4601183"/>
          </a:xfrm>
        </p:spPr>
        <p:txBody>
          <a:bodyPr>
            <a:normAutofit/>
          </a:bodyPr>
          <a:lstStyle/>
          <a:p>
            <a:r>
              <a:rPr lang="en-US" sz="4800"/>
              <a:t>Preliminary Findings</a:t>
            </a:r>
          </a:p>
        </p:txBody>
      </p:sp>
      <p:sp>
        <p:nvSpPr>
          <p:cNvPr id="3" name="Content Placeholder 2">
            <a:extLst>
              <a:ext uri="{FF2B5EF4-FFF2-40B4-BE49-F238E27FC236}">
                <a16:creationId xmlns:a16="http://schemas.microsoft.com/office/drawing/2014/main" xmlns="" id="{4954532C-584B-4711-95E8-61E762816ADC}"/>
              </a:ext>
            </a:extLst>
          </p:cNvPr>
          <p:cNvSpPr>
            <a:spLocks noGrp="1"/>
          </p:cNvSpPr>
          <p:nvPr>
            <p:ph idx="1"/>
          </p:nvPr>
        </p:nvSpPr>
        <p:spPr/>
        <p:txBody>
          <a:bodyPr>
            <a:normAutofit fontScale="70000" lnSpcReduction="20000"/>
          </a:bodyPr>
          <a:lstStyle/>
          <a:p>
            <a:pPr marL="914400" indent="-914400">
              <a:buAutoNum type="arabicParenR"/>
            </a:pPr>
            <a:r>
              <a:rPr lang="en-US" sz="4800">
                <a:solidFill>
                  <a:srgbClr val="000000"/>
                </a:solidFill>
              </a:rPr>
              <a:t>Students want us to find ways to make FIRs more visible on campus</a:t>
            </a:r>
            <a:endParaRPr lang="en-US">
              <a:solidFill>
                <a:srgbClr val="595959"/>
              </a:solidFill>
            </a:endParaRPr>
          </a:p>
          <a:p>
            <a:pPr marL="914400" indent="-914400">
              <a:buAutoNum type="arabicParenR"/>
            </a:pPr>
            <a:r>
              <a:rPr lang="en-US" sz="4800">
                <a:solidFill>
                  <a:srgbClr val="000000"/>
                </a:solidFill>
              </a:rPr>
              <a:t>Academic and social interactions are impactful for students</a:t>
            </a:r>
            <a:endParaRPr lang="en-US"/>
          </a:p>
          <a:p>
            <a:pPr marL="914400" indent="-914400">
              <a:buAutoNum type="arabicParenR"/>
            </a:pPr>
            <a:r>
              <a:rPr lang="en-US" sz="4800">
                <a:solidFill>
                  <a:srgbClr val="000000"/>
                </a:solidFill>
              </a:rPr>
              <a:t>Students are benefitting both socially and academically from interactions with FIRs</a:t>
            </a:r>
          </a:p>
          <a:p>
            <a:pPr marL="914400" indent="-914400">
              <a:buAutoNum type="arabicParenR"/>
            </a:pPr>
            <a:r>
              <a:rPr lang="en-US" sz="4800">
                <a:solidFill>
                  <a:srgbClr val="000000"/>
                </a:solidFill>
              </a:rPr>
              <a:t>Sustained interactions are essential (Ellett &amp; Schmidt, 2011)</a:t>
            </a:r>
          </a:p>
        </p:txBody>
      </p:sp>
    </p:spTree>
    <p:extLst>
      <p:ext uri="{BB962C8B-B14F-4D97-AF65-F5344CB8AC3E}">
        <p14:creationId xmlns:p14="http://schemas.microsoft.com/office/powerpoint/2010/main" val="390142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3E37ED4-8EFE-4438-A289-3A5668530E27}"/>
              </a:ext>
            </a:extLst>
          </p:cNvPr>
          <p:cNvSpPr txBox="1"/>
          <p:nvPr/>
        </p:nvSpPr>
        <p:spPr>
          <a:xfrm>
            <a:off x="109267" y="360872"/>
            <a:ext cx="11844066" cy="672491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900"/>
              <a:t>From our perspective, it is misguided to debate whether only academic and intellectual interactions benefit students, or whether social interactions can also be beneficial. Cox and </a:t>
            </a:r>
            <a:r>
              <a:rPr lang="en-US" sz="2900" err="1"/>
              <a:t>Orehovec</a:t>
            </a:r>
            <a:r>
              <a:rPr lang="en-US" sz="2900"/>
              <a:t> (2007), for example, suggest that social interactions can have a “humanizing” and “personalizing” effect for FIRs and students, and “can serve as a stepping stone to more substantial interactions later” (p. 26). As FIRs and students build deeper relationships, the sustained interactions that result may open more and better opportunities for FIRs to serve as academic mentors and intellectual role models: “These sustained interactions between students and faculty create opportunities to share academic goals and learn from one another in the residence hall setting” (Ellett &amp; Schmidt, 2011) (p. 32). In other words, intellectual and social interactions may be mutually reinforcing in the context of meaningful and productive relationships between FIRs and students.</a:t>
            </a:r>
          </a:p>
          <a:p>
            <a:pPr algn="ctr"/>
            <a:r>
              <a:rPr lang="en-US">
                <a:ea typeface="+mn-lt"/>
                <a:cs typeface="+mn-lt"/>
              </a:rPr>
              <a:t/>
            </a:r>
            <a:br>
              <a:rPr lang="en-US">
                <a:ea typeface="+mn-lt"/>
                <a:cs typeface="+mn-lt"/>
              </a:rPr>
            </a:br>
            <a:endParaRPr lang="en-US"/>
          </a:p>
          <a:p>
            <a:pPr algn="ctr"/>
            <a:endParaRPr lang="en-US"/>
          </a:p>
        </p:txBody>
      </p:sp>
    </p:spTree>
    <p:extLst>
      <p:ext uri="{BB962C8B-B14F-4D97-AF65-F5344CB8AC3E}">
        <p14:creationId xmlns:p14="http://schemas.microsoft.com/office/powerpoint/2010/main" val="2249524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a:hlinkClick r:id="" action="ppaction://media"/>
            <a:extLst>
              <a:ext uri="{FF2B5EF4-FFF2-40B4-BE49-F238E27FC236}">
                <a16:creationId xmlns:a16="http://schemas.microsoft.com/office/drawing/2014/main" xmlns="" id="{F5D2516E-7375-45B7-93FC-0662CD3E6A9B}"/>
              </a:ext>
            </a:extLst>
          </p:cNvPr>
          <p:cNvPicPr>
            <a:picLocks noRot="1" noChangeAspect="1"/>
          </p:cNvPicPr>
          <p:nvPr>
            <a:videoFile r:link="rId1"/>
          </p:nvPr>
        </p:nvPicPr>
        <p:blipFill>
          <a:blip r:embed="rId3"/>
          <a:stretch>
            <a:fillRect/>
          </a:stretch>
        </p:blipFill>
        <p:spPr>
          <a:xfrm>
            <a:off x="43133" y="44031"/>
            <a:ext cx="12105734" cy="6769938"/>
          </a:xfrm>
          <a:prstGeom prst="rect">
            <a:avLst/>
          </a:prstGeom>
        </p:spPr>
      </p:pic>
    </p:spTree>
    <p:extLst>
      <p:ext uri="{BB962C8B-B14F-4D97-AF65-F5344CB8AC3E}">
        <p14:creationId xmlns:p14="http://schemas.microsoft.com/office/powerpoint/2010/main" val="14096895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cTn>
                <p:tgtEl>
                  <p:spTgt spid="3"/>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2">
            <a:extLst>
              <a:ext uri="{FF2B5EF4-FFF2-40B4-BE49-F238E27FC236}">
                <a16:creationId xmlns:a16="http://schemas.microsoft.com/office/drawing/2014/main" xmlns="" id="{91D6E62F-7BD8-43F7-B14E-F02CA7157302}"/>
              </a:ext>
            </a:extLst>
          </p:cNvPr>
          <p:cNvGraphicFramePr/>
          <p:nvPr>
            <p:extLst>
              <p:ext uri="{D42A27DB-BD31-4B8C-83A1-F6EECF244321}">
                <p14:modId xmlns:p14="http://schemas.microsoft.com/office/powerpoint/2010/main" val="4220982911"/>
              </p:ext>
            </p:extLst>
          </p:nvPr>
        </p:nvGraphicFramePr>
        <p:xfrm>
          <a:off x="546341" y="967598"/>
          <a:ext cx="10912413" cy="5555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xmlns="" id="{82462B10-1020-40F2-B09A-35C29928FE3B}"/>
              </a:ext>
            </a:extLst>
          </p:cNvPr>
          <p:cNvSpPr txBox="1"/>
          <p:nvPr/>
        </p:nvSpPr>
        <p:spPr>
          <a:xfrm>
            <a:off x="641229" y="188342"/>
            <a:ext cx="10823275" cy="156966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t>The leading researchers and professional organizations in student affairs have called for institutions of higher learning to create integrated learning environments that bridge the divide between student affairs professionals and faculty.</a:t>
            </a:r>
            <a:endParaRPr lang="en-US"/>
          </a:p>
          <a:p>
            <a:pPr algn="ctr"/>
            <a:endParaRPr lang="en-US" sz="2400"/>
          </a:p>
        </p:txBody>
      </p:sp>
      <p:sp>
        <p:nvSpPr>
          <p:cNvPr id="6" name="TextBox 5">
            <a:extLst>
              <a:ext uri="{FF2B5EF4-FFF2-40B4-BE49-F238E27FC236}">
                <a16:creationId xmlns:a16="http://schemas.microsoft.com/office/drawing/2014/main" xmlns="" id="{B72728AF-6AEA-499F-A776-E8A3B966A3D8}"/>
              </a:ext>
            </a:extLst>
          </p:cNvPr>
          <p:cNvSpPr txBox="1"/>
          <p:nvPr/>
        </p:nvSpPr>
        <p:spPr>
          <a:xfrm>
            <a:off x="2380892" y="6169325"/>
            <a:ext cx="7516483" cy="52322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t>(NASPA &amp; ACPA, 2004; Manning et. al, 2013)</a:t>
            </a:r>
          </a:p>
        </p:txBody>
      </p:sp>
    </p:spTree>
    <p:extLst>
      <p:ext uri="{BB962C8B-B14F-4D97-AF65-F5344CB8AC3E}">
        <p14:creationId xmlns:p14="http://schemas.microsoft.com/office/powerpoint/2010/main" val="2103178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close up of a map&#10;&#10;Description generated with high confidence">
            <a:extLst>
              <a:ext uri="{FF2B5EF4-FFF2-40B4-BE49-F238E27FC236}">
                <a16:creationId xmlns:a16="http://schemas.microsoft.com/office/drawing/2014/main" xmlns="" id="{C6A7653D-2242-4FBC-AD7A-D8AE7AE5166E}"/>
              </a:ext>
            </a:extLst>
          </p:cNvPr>
          <p:cNvPicPr>
            <a:picLocks noChangeAspect="1"/>
          </p:cNvPicPr>
          <p:nvPr/>
        </p:nvPicPr>
        <p:blipFill>
          <a:blip r:embed="rId3"/>
          <a:stretch>
            <a:fillRect/>
          </a:stretch>
        </p:blipFill>
        <p:spPr>
          <a:xfrm>
            <a:off x="368061" y="2056661"/>
            <a:ext cx="11499010" cy="47143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xmlns="" id="{9C7BECDE-7C09-4CAA-AC66-F51BC242B18A}"/>
              </a:ext>
            </a:extLst>
          </p:cNvPr>
          <p:cNvSpPr txBox="1"/>
          <p:nvPr/>
        </p:nvSpPr>
        <p:spPr>
          <a:xfrm>
            <a:off x="166776" y="145211"/>
            <a:ext cx="11800935" cy="181588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t>However, this is a difficult task for most colleges and universities where student affairs offices and faculty departments have historically been separated by differences in duties, career specializations, professional culture, and even physical distance (Browne et. al, 2009).</a:t>
            </a:r>
          </a:p>
        </p:txBody>
      </p:sp>
    </p:spTree>
    <p:extLst>
      <p:ext uri="{BB962C8B-B14F-4D97-AF65-F5344CB8AC3E}">
        <p14:creationId xmlns:p14="http://schemas.microsoft.com/office/powerpoint/2010/main" val="348900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1C4E1-7A6A-4DF3-8397-650C078D5F31}"/>
              </a:ext>
            </a:extLst>
          </p:cNvPr>
          <p:cNvSpPr>
            <a:spLocks noGrp="1"/>
          </p:cNvSpPr>
          <p:nvPr>
            <p:ph type="title"/>
          </p:nvPr>
        </p:nvSpPr>
        <p:spPr/>
        <p:txBody>
          <a:bodyPr>
            <a:normAutofit/>
          </a:bodyPr>
          <a:lstStyle/>
          <a:p>
            <a:r>
              <a:rPr lang="en-US" sz="4800"/>
              <a:t>What is a Faculty-in-Residence Program?</a:t>
            </a:r>
          </a:p>
        </p:txBody>
      </p:sp>
      <p:sp>
        <p:nvSpPr>
          <p:cNvPr id="3" name="Content Placeholder 2">
            <a:extLst>
              <a:ext uri="{FF2B5EF4-FFF2-40B4-BE49-F238E27FC236}">
                <a16:creationId xmlns:a16="http://schemas.microsoft.com/office/drawing/2014/main" xmlns="" id="{46061BA6-DBCC-4D61-A096-0794AB6DEE7B}"/>
              </a:ext>
            </a:extLst>
          </p:cNvPr>
          <p:cNvSpPr>
            <a:spLocks noGrp="1"/>
          </p:cNvSpPr>
          <p:nvPr>
            <p:ph idx="1"/>
          </p:nvPr>
        </p:nvSpPr>
        <p:spPr>
          <a:xfrm>
            <a:off x="3639231" y="864108"/>
            <a:ext cx="8149086" cy="5120640"/>
          </a:xfrm>
        </p:spPr>
        <p:txBody>
          <a:bodyPr vert="horz" lIns="91440" tIns="45720" rIns="91440" bIns="45720" rtlCol="0" anchor="ctr">
            <a:noAutofit/>
          </a:bodyPr>
          <a:lstStyle/>
          <a:p>
            <a:r>
              <a:rPr lang="en-US" sz="2800">
                <a:solidFill>
                  <a:srgbClr val="000000"/>
                </a:solidFill>
              </a:rPr>
              <a:t>Faculty member </a:t>
            </a:r>
            <a:r>
              <a:rPr lang="en-US" sz="2800" b="1">
                <a:solidFill>
                  <a:srgbClr val="000000"/>
                </a:solidFill>
              </a:rPr>
              <a:t>lives in an apartment on campus</a:t>
            </a:r>
            <a:r>
              <a:rPr lang="en-US" sz="2800">
                <a:solidFill>
                  <a:srgbClr val="000000"/>
                </a:solidFill>
              </a:rPr>
              <a:t> and interacts with residential students</a:t>
            </a:r>
          </a:p>
          <a:p>
            <a:r>
              <a:rPr lang="en-US" sz="2800">
                <a:solidFill>
                  <a:srgbClr val="000000"/>
                </a:solidFill>
              </a:rPr>
              <a:t>Faculty member has </a:t>
            </a:r>
            <a:r>
              <a:rPr lang="en-US" sz="2800" b="1">
                <a:solidFill>
                  <a:srgbClr val="000000"/>
                </a:solidFill>
              </a:rPr>
              <a:t>no supervisory role</a:t>
            </a:r>
            <a:r>
              <a:rPr lang="en-US" sz="2800">
                <a:solidFill>
                  <a:srgbClr val="000000"/>
                </a:solidFill>
              </a:rPr>
              <a:t>, instead focusing on programming and community building</a:t>
            </a:r>
          </a:p>
          <a:p>
            <a:r>
              <a:rPr lang="en-US" sz="2800" b="1">
                <a:solidFill>
                  <a:srgbClr val="000000"/>
                </a:solidFill>
              </a:rPr>
              <a:t>FIR programming </a:t>
            </a:r>
            <a:r>
              <a:rPr lang="en-US" sz="2800">
                <a:solidFill>
                  <a:srgbClr val="000000"/>
                </a:solidFill>
              </a:rPr>
              <a:t>includes book clubs, running clubs, film series, speaker series, outdoor activities, music groups, arts &amp; crafts workshops, and open houses</a:t>
            </a:r>
          </a:p>
          <a:p>
            <a:r>
              <a:rPr lang="en-US" sz="2800">
                <a:solidFill>
                  <a:srgbClr val="000000"/>
                </a:solidFill>
              </a:rPr>
              <a:t>As Rhoads (2009) points out, these activities “are not just fun and games, as they often appear to be, but, more important, are aimed at helping students form the </a:t>
            </a:r>
            <a:r>
              <a:rPr lang="en-US" sz="2800" b="1">
                <a:solidFill>
                  <a:srgbClr val="000000"/>
                </a:solidFill>
              </a:rPr>
              <a:t>connections and social support systems</a:t>
            </a:r>
            <a:r>
              <a:rPr lang="en-US" sz="2800">
                <a:solidFill>
                  <a:srgbClr val="000000"/>
                </a:solidFill>
              </a:rPr>
              <a:t> that are helpful for academic success” (p. 21).</a:t>
            </a:r>
          </a:p>
        </p:txBody>
      </p:sp>
    </p:spTree>
    <p:extLst>
      <p:ext uri="{BB962C8B-B14F-4D97-AF65-F5344CB8AC3E}">
        <p14:creationId xmlns:p14="http://schemas.microsoft.com/office/powerpoint/2010/main" val="248968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group of people posing for the camera&#10;&#10;Description generated with very high confidence">
            <a:extLst>
              <a:ext uri="{FF2B5EF4-FFF2-40B4-BE49-F238E27FC236}">
                <a16:creationId xmlns:a16="http://schemas.microsoft.com/office/drawing/2014/main" xmlns="" id="{E1C4158C-E974-41EE-A600-A02FD3D15652}"/>
              </a:ext>
            </a:extLst>
          </p:cNvPr>
          <p:cNvPicPr>
            <a:picLocks noChangeAspect="1"/>
          </p:cNvPicPr>
          <p:nvPr/>
        </p:nvPicPr>
        <p:blipFill rotWithShape="1">
          <a:blip r:embed="rId3"/>
          <a:srcRect t="9750" r="403" b="6576"/>
          <a:stretch/>
        </p:blipFill>
        <p:spPr>
          <a:xfrm>
            <a:off x="166009" y="92015"/>
            <a:ext cx="5404556" cy="6630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a:extLst>
              <a:ext uri="{FF2B5EF4-FFF2-40B4-BE49-F238E27FC236}">
                <a16:creationId xmlns:a16="http://schemas.microsoft.com/office/drawing/2014/main" xmlns="" id="{84801986-03A4-487B-B683-0892DD34F404}"/>
              </a:ext>
            </a:extLst>
          </p:cNvPr>
          <p:cNvSpPr txBox="1"/>
          <p:nvPr/>
        </p:nvSpPr>
        <p:spPr>
          <a:xfrm>
            <a:off x="5802701" y="1798606"/>
            <a:ext cx="6093122" cy="486287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a:t>Faculty-in-Residence program started at CSUSB in 2016 with 4 FIRs</a:t>
            </a:r>
          </a:p>
          <a:p>
            <a:pPr marL="285750" indent="-285750">
              <a:buFont typeface="Arial"/>
              <a:buChar char="•"/>
            </a:pPr>
            <a:endParaRPr lang="en-US" sz="2400"/>
          </a:p>
          <a:p>
            <a:pPr marL="285750" indent="-285750">
              <a:buFont typeface="Arial"/>
              <a:buChar char="•"/>
            </a:pPr>
            <a:r>
              <a:rPr lang="en-US" sz="2400"/>
              <a:t>FIRS live on campus and are assigned to different residential villages (AV, UV, SV, CV)</a:t>
            </a:r>
          </a:p>
          <a:p>
            <a:pPr marL="285750" indent="-285750">
              <a:buFont typeface="Arial"/>
              <a:buChar char="•"/>
            </a:pPr>
            <a:endParaRPr lang="en-US" sz="2400"/>
          </a:p>
          <a:p>
            <a:pPr marL="285750" indent="-285750">
              <a:buFont typeface="Arial"/>
              <a:buChar char="•"/>
            </a:pPr>
            <a:r>
              <a:rPr lang="en-US" sz="2400"/>
              <a:t>Currently, 5 faculty serve as FIRs, including:</a:t>
            </a:r>
          </a:p>
          <a:p>
            <a:pPr marL="800100" lvl="1" indent="-342900">
              <a:buAutoNum type="arabicPeriod"/>
            </a:pPr>
            <a:r>
              <a:rPr lang="en-US" sz="2400"/>
              <a:t>Dr. Joseph Wellman, Psychology</a:t>
            </a:r>
          </a:p>
          <a:p>
            <a:pPr marL="800100" lvl="1" indent="-342900">
              <a:buAutoNum type="arabicPeriod"/>
            </a:pPr>
            <a:r>
              <a:rPr lang="en-US" sz="2400"/>
              <a:t>Dr. Isabel </a:t>
            </a:r>
            <a:r>
              <a:rPr lang="en-US" sz="2400" err="1"/>
              <a:t>Huacuja</a:t>
            </a:r>
            <a:r>
              <a:rPr lang="en-US" sz="2400"/>
              <a:t> Alonso, History</a:t>
            </a:r>
          </a:p>
          <a:p>
            <a:pPr marL="800100" lvl="1" indent="-342900">
              <a:buAutoNum type="arabicPeriod"/>
            </a:pPr>
            <a:r>
              <a:rPr lang="en-US" sz="2400"/>
              <a:t>Dr. David Marshall, English</a:t>
            </a:r>
          </a:p>
          <a:p>
            <a:pPr marL="800100" lvl="1" indent="-342900">
              <a:buAutoNum type="arabicPeriod"/>
            </a:pPr>
            <a:r>
              <a:rPr lang="en-US" sz="2400"/>
              <a:t>Dr. </a:t>
            </a:r>
            <a:r>
              <a:rPr lang="en-US" sz="2400" err="1"/>
              <a:t>Manijeh</a:t>
            </a:r>
            <a:r>
              <a:rPr lang="en-US" sz="2400"/>
              <a:t> Badiee, Psychology</a:t>
            </a:r>
          </a:p>
          <a:p>
            <a:pPr marL="800100" lvl="1" indent="-342900">
              <a:buAutoNum type="arabicPeriod"/>
            </a:pPr>
            <a:r>
              <a:rPr lang="en-US" sz="2400"/>
              <a:t>Dr. Jordan Perez Fullam, Education</a:t>
            </a:r>
            <a:endParaRPr lang="en-US" sz="2800"/>
          </a:p>
          <a:p>
            <a:pPr marL="800100" lvl="1" indent="-342900">
              <a:buAutoNum type="arabicPeriod"/>
            </a:pPr>
            <a:endParaRPr lang="en-US"/>
          </a:p>
        </p:txBody>
      </p:sp>
      <p:sp>
        <p:nvSpPr>
          <p:cNvPr id="7" name="TextBox 6">
            <a:extLst>
              <a:ext uri="{FF2B5EF4-FFF2-40B4-BE49-F238E27FC236}">
                <a16:creationId xmlns:a16="http://schemas.microsoft.com/office/drawing/2014/main" xmlns="" id="{05E1710C-F222-42C5-ABAA-A17F2206A89E}"/>
              </a:ext>
            </a:extLst>
          </p:cNvPr>
          <p:cNvSpPr txBox="1"/>
          <p:nvPr/>
        </p:nvSpPr>
        <p:spPr>
          <a:xfrm>
            <a:off x="5702057" y="159587"/>
            <a:ext cx="6251274" cy="144655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t>The Faculty-in-Residence Program at CSUSB</a:t>
            </a:r>
          </a:p>
        </p:txBody>
      </p:sp>
    </p:spTree>
    <p:extLst>
      <p:ext uri="{BB962C8B-B14F-4D97-AF65-F5344CB8AC3E}">
        <p14:creationId xmlns:p14="http://schemas.microsoft.com/office/powerpoint/2010/main" val="36933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E38505C-C8C4-4B5B-B5B5-F22F4D462167}"/>
              </a:ext>
            </a:extLst>
          </p:cNvPr>
          <p:cNvSpPr txBox="1"/>
          <p:nvPr/>
        </p:nvSpPr>
        <p:spPr>
          <a:xfrm>
            <a:off x="713118" y="619665"/>
            <a:ext cx="10693878" cy="59093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a:t>RESEARCH QUESTIONS</a:t>
            </a:r>
            <a:endParaRPr lang="en-US"/>
          </a:p>
          <a:p>
            <a:pPr algn="ctr"/>
            <a:endParaRPr lang="en-US" sz="3600"/>
          </a:p>
          <a:p>
            <a:pPr algn="ctr"/>
            <a:r>
              <a:rPr lang="en-US" sz="3600"/>
              <a:t>What kinds of interactions are FIRs having with our students? How are students impacted by their interactions with the FIRs? What factors led to particular students engaging in sustained interactions with the FIRs? What obstacles and opportunities arise as student affairs professionals, faculty, and students collaborate to build community in the residence halls? </a:t>
            </a:r>
            <a:endParaRPr lang="en-US"/>
          </a:p>
          <a:p>
            <a:pPr algn="ctr"/>
            <a:r>
              <a:rPr lang="en-US">
                <a:ea typeface="+mn-lt"/>
                <a:cs typeface="+mn-lt"/>
              </a:rPr>
              <a:t/>
            </a:r>
            <a:br>
              <a:rPr lang="en-US">
                <a:ea typeface="+mn-lt"/>
                <a:cs typeface="+mn-lt"/>
              </a:rPr>
            </a:br>
            <a:endParaRPr lang="en-US"/>
          </a:p>
          <a:p>
            <a:pPr algn="ctr"/>
            <a:endParaRPr lang="en-US"/>
          </a:p>
        </p:txBody>
      </p:sp>
    </p:spTree>
    <p:extLst>
      <p:ext uri="{BB962C8B-B14F-4D97-AF65-F5344CB8AC3E}">
        <p14:creationId xmlns:p14="http://schemas.microsoft.com/office/powerpoint/2010/main" val="1066973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3D9E3A5-FDD3-4711-94B6-26163113A1A9}"/>
              </a:ext>
            </a:extLst>
          </p:cNvPr>
          <p:cNvSpPr txBox="1"/>
          <p:nvPr/>
        </p:nvSpPr>
        <p:spPr>
          <a:xfrm>
            <a:off x="353686" y="720306"/>
            <a:ext cx="11556517" cy="57861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a:t>RESEARCH DESIGN</a:t>
            </a:r>
            <a:endParaRPr lang="en-US"/>
          </a:p>
          <a:p>
            <a:pPr algn="ctr"/>
            <a:endParaRPr lang="en-US" sz="2800"/>
          </a:p>
          <a:p>
            <a:pPr marL="742950" indent="-742950" algn="ctr">
              <a:buAutoNum type="arabicParenR"/>
            </a:pPr>
            <a:r>
              <a:rPr lang="en-US" sz="3600">
                <a:ea typeface="+mn-lt"/>
                <a:cs typeface="+mn-lt"/>
              </a:rPr>
              <a:t>Qualitative interviews with 15 students</a:t>
            </a:r>
          </a:p>
          <a:p>
            <a:pPr marL="742950" indent="-742950" algn="ctr">
              <a:buAutoNum type="arabicParenR"/>
            </a:pPr>
            <a:r>
              <a:rPr lang="en-US" sz="3600">
                <a:ea typeface="+mn-lt"/>
                <a:cs typeface="+mn-lt"/>
              </a:rPr>
              <a:t>NSSE data related to </a:t>
            </a:r>
            <a:r>
              <a:rPr lang="en-US" sz="3600" i="1">
                <a:ea typeface="+mn-lt"/>
                <a:cs typeface="+mn-lt"/>
              </a:rPr>
              <a:t>experiences with faculty</a:t>
            </a:r>
          </a:p>
          <a:p>
            <a:pPr marL="742950" indent="-742950" algn="ctr">
              <a:buAutoNum type="arabicParenR"/>
            </a:pPr>
            <a:endParaRPr lang="en-US" sz="3600" i="1">
              <a:ea typeface="+mn-lt"/>
              <a:cs typeface="+mn-lt"/>
            </a:endParaRPr>
          </a:p>
          <a:p>
            <a:pPr algn="ctr"/>
            <a:r>
              <a:rPr lang="en-US" sz="3600">
                <a:ea typeface="+mn-lt"/>
                <a:cs typeface="+mn-lt"/>
              </a:rPr>
              <a:t>Fitzpatrick (2011) suggests that a goal of research on FIR programs should be to “shed light on the question of whether true community is formed on campus and if social capital can be acquired by or collaborative efforts” (p. 78).</a:t>
            </a:r>
            <a:endParaRPr lang="en-US" sz="3600" i="1">
              <a:ea typeface="+mn-lt"/>
              <a:cs typeface="+mn-lt"/>
            </a:endParaRPr>
          </a:p>
          <a:p>
            <a:pPr algn="ctr"/>
            <a:r>
              <a:rPr lang="en-US">
                <a:ea typeface="+mn-lt"/>
                <a:cs typeface="+mn-lt"/>
              </a:rPr>
              <a:t/>
            </a:r>
            <a:br>
              <a:rPr lang="en-US">
                <a:ea typeface="+mn-lt"/>
                <a:cs typeface="+mn-lt"/>
              </a:rPr>
            </a:br>
            <a:endParaRPr lang="en-US"/>
          </a:p>
          <a:p>
            <a:pPr algn="ctr"/>
            <a:endParaRPr lang="en-US"/>
          </a:p>
        </p:txBody>
      </p:sp>
    </p:spTree>
    <p:extLst>
      <p:ext uri="{BB962C8B-B14F-4D97-AF65-F5344CB8AC3E}">
        <p14:creationId xmlns:p14="http://schemas.microsoft.com/office/powerpoint/2010/main" val="1137799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4A5E10-505E-40FD-BB4B-AC78641F73F3}"/>
              </a:ext>
            </a:extLst>
          </p:cNvPr>
          <p:cNvSpPr>
            <a:spLocks noGrp="1"/>
          </p:cNvSpPr>
          <p:nvPr>
            <p:ph type="title"/>
          </p:nvPr>
        </p:nvSpPr>
        <p:spPr>
          <a:xfrm>
            <a:off x="252919" y="1123837"/>
            <a:ext cx="3019368" cy="4601183"/>
          </a:xfrm>
        </p:spPr>
        <p:txBody>
          <a:bodyPr>
            <a:normAutofit/>
          </a:bodyPr>
          <a:lstStyle/>
          <a:p>
            <a:r>
              <a:rPr lang="en-US" sz="4800"/>
              <a:t>Research on Faculty-Student Interaction</a:t>
            </a:r>
          </a:p>
        </p:txBody>
      </p:sp>
      <p:graphicFrame>
        <p:nvGraphicFramePr>
          <p:cNvPr id="15" name="Content Placeholder 2">
            <a:extLst>
              <a:ext uri="{FF2B5EF4-FFF2-40B4-BE49-F238E27FC236}">
                <a16:creationId xmlns:a16="http://schemas.microsoft.com/office/drawing/2014/main" xmlns="" id="{7DE964D4-79A7-4DEE-9C27-7F8FC247EECF}"/>
              </a:ext>
            </a:extLst>
          </p:cNvPr>
          <p:cNvGraphicFramePr>
            <a:graphicFrameLocks noGrp="1"/>
          </p:cNvGraphicFramePr>
          <p:nvPr>
            <p:ph idx="1"/>
            <p:extLst>
              <p:ext uri="{D42A27DB-BD31-4B8C-83A1-F6EECF244321}">
                <p14:modId xmlns:p14="http://schemas.microsoft.com/office/powerpoint/2010/main" val="994801116"/>
              </p:ext>
            </p:extLst>
          </p:nvPr>
        </p:nvGraphicFramePr>
        <p:xfrm>
          <a:off x="3759896" y="238478"/>
          <a:ext cx="7728267" cy="62950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501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EBB4B-D5BD-480D-BA90-CCE4634DC36A}"/>
              </a:ext>
            </a:extLst>
          </p:cNvPr>
          <p:cNvSpPr>
            <a:spLocks noGrp="1"/>
          </p:cNvSpPr>
          <p:nvPr>
            <p:ph type="title"/>
          </p:nvPr>
        </p:nvSpPr>
        <p:spPr>
          <a:xfrm>
            <a:off x="195410" y="1123837"/>
            <a:ext cx="3306914" cy="4601183"/>
          </a:xfrm>
        </p:spPr>
        <p:txBody>
          <a:bodyPr>
            <a:normAutofit/>
          </a:bodyPr>
          <a:lstStyle/>
          <a:p>
            <a:r>
              <a:rPr lang="en-US" sz="4000"/>
              <a:t>What Types of Faculty-Student Interactions are Impactful for Students? </a:t>
            </a:r>
          </a:p>
        </p:txBody>
      </p:sp>
      <p:sp>
        <p:nvSpPr>
          <p:cNvPr id="3" name="Content Placeholder 2">
            <a:extLst>
              <a:ext uri="{FF2B5EF4-FFF2-40B4-BE49-F238E27FC236}">
                <a16:creationId xmlns:a16="http://schemas.microsoft.com/office/drawing/2014/main" xmlns="" id="{7FDCF725-E6CE-464E-BDC1-5F97BAEB52ED}"/>
              </a:ext>
            </a:extLst>
          </p:cNvPr>
          <p:cNvSpPr>
            <a:spLocks noGrp="1"/>
          </p:cNvSpPr>
          <p:nvPr>
            <p:ph idx="1"/>
          </p:nvPr>
        </p:nvSpPr>
        <p:spPr/>
        <p:txBody>
          <a:bodyPr vert="horz" lIns="91440" tIns="45720" rIns="91440" bIns="45720" rtlCol="0" anchor="ctr">
            <a:noAutofit/>
          </a:bodyPr>
          <a:lstStyle/>
          <a:p>
            <a:pPr marL="457200" indent="-457200"/>
            <a:r>
              <a:rPr lang="en-US" sz="3600" b="1" i="1">
                <a:solidFill>
                  <a:srgbClr val="000000"/>
                </a:solidFill>
              </a:rPr>
              <a:t>Academic-oriented interactions</a:t>
            </a:r>
            <a:r>
              <a:rPr lang="en-US" sz="3600">
                <a:solidFill>
                  <a:srgbClr val="000000"/>
                </a:solidFill>
              </a:rPr>
              <a:t>  (Anaya &amp; Kole, 2001; Kuh &amp; Hu, 2001; Kuh, 2003; Umbach &amp; </a:t>
            </a:r>
            <a:r>
              <a:rPr lang="en-US" sz="3600" err="1">
                <a:solidFill>
                  <a:srgbClr val="000000"/>
                </a:solidFill>
              </a:rPr>
              <a:t>Wawrzynsi</a:t>
            </a:r>
            <a:r>
              <a:rPr lang="en-US" sz="3600">
                <a:solidFill>
                  <a:srgbClr val="000000"/>
                </a:solidFill>
              </a:rPr>
              <a:t>, 2005; Cotten &amp; Wilson, 2006)</a:t>
            </a:r>
            <a:endParaRPr lang="en-US" sz="3600" i="1">
              <a:solidFill>
                <a:srgbClr val="000000"/>
              </a:solidFill>
            </a:endParaRPr>
          </a:p>
          <a:p>
            <a:pPr marL="457200" indent="-457200"/>
            <a:r>
              <a:rPr lang="en-US" sz="3600" b="1">
                <a:solidFill>
                  <a:srgbClr val="000000"/>
                </a:solidFill>
              </a:rPr>
              <a:t>S</a:t>
            </a:r>
            <a:r>
              <a:rPr lang="en-US" sz="3600" b="1" i="1">
                <a:solidFill>
                  <a:srgbClr val="000000"/>
                </a:solidFill>
              </a:rPr>
              <a:t>ocial interactions</a:t>
            </a:r>
            <a:r>
              <a:rPr lang="en-US" sz="3600">
                <a:solidFill>
                  <a:srgbClr val="000000"/>
                </a:solidFill>
              </a:rPr>
              <a:t>  (Aylor &amp; Oppliger, 2003; Cox &amp; </a:t>
            </a:r>
            <a:r>
              <a:rPr lang="en-US" sz="3600" err="1">
                <a:solidFill>
                  <a:srgbClr val="000000"/>
                </a:solidFill>
              </a:rPr>
              <a:t>Orehovec</a:t>
            </a:r>
            <a:r>
              <a:rPr lang="en-US" sz="3600">
                <a:solidFill>
                  <a:srgbClr val="000000"/>
                </a:solidFill>
              </a:rPr>
              <a:t>, 2007; Healea et al., 2015)</a:t>
            </a:r>
          </a:p>
          <a:p>
            <a:pPr marL="457200" indent="-457200"/>
            <a:r>
              <a:rPr lang="en-US" sz="3600" b="1" i="1">
                <a:solidFill>
                  <a:srgbClr val="000000"/>
                </a:solidFill>
              </a:rPr>
              <a:t>Sustained interactions</a:t>
            </a:r>
            <a:r>
              <a:rPr lang="en-US" sz="3600">
                <a:solidFill>
                  <a:srgbClr val="000000"/>
                </a:solidFill>
              </a:rPr>
              <a:t> (Ellett &amp; Schmidt, 2011)</a:t>
            </a:r>
          </a:p>
        </p:txBody>
      </p:sp>
    </p:spTree>
    <p:extLst>
      <p:ext uri="{BB962C8B-B14F-4D97-AF65-F5344CB8AC3E}">
        <p14:creationId xmlns:p14="http://schemas.microsoft.com/office/powerpoint/2010/main" val="300640491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1694</Words>
  <Application>Microsoft Office PowerPoint</Application>
  <PresentationFormat>Widescreen</PresentationFormat>
  <Paragraphs>89</Paragraphs>
  <Slides>13</Slides>
  <Notes>11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Wingdings</vt:lpstr>
      <vt:lpstr>Wingdings 2</vt:lpstr>
      <vt:lpstr>Frame</vt:lpstr>
      <vt:lpstr>Faculty-Student Interaction in the Context of a Faculty-in-Residence (FIR) Program: Experiences and Outcomes for Students</vt:lpstr>
      <vt:lpstr>PowerPoint Presentation</vt:lpstr>
      <vt:lpstr>PowerPoint Presentation</vt:lpstr>
      <vt:lpstr>What is a Faculty-in-Residence Program?</vt:lpstr>
      <vt:lpstr>PowerPoint Presentation</vt:lpstr>
      <vt:lpstr>PowerPoint Presentation</vt:lpstr>
      <vt:lpstr>PowerPoint Presentation</vt:lpstr>
      <vt:lpstr>Research on Faculty-Student Interaction</vt:lpstr>
      <vt:lpstr>What Types of Faculty-Student Interactions are Impactful for Students? </vt:lpstr>
      <vt:lpstr>Research on Faculty-in-Residence Programs</vt:lpstr>
      <vt:lpstr>Preliminary Findings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Faculty-Student Interaction in the Context of a Faculty-in-Residence (FIR) Program: Experiences and Outcomes for Students</dc:title>
  <cp:lastModifiedBy>Muriel Lopez-Wagner</cp:lastModifiedBy>
  <cp:revision>3</cp:revision>
  <dcterms:modified xsi:type="dcterms:W3CDTF">2018-05-09T16:25:35Z</dcterms:modified>
</cp:coreProperties>
</file>