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6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/>
    <p:restoredTop sz="94643"/>
  </p:normalViewPr>
  <p:slideViewPr>
    <p:cSldViewPr snapToGrid="0" snapToObjects="1">
      <p:cViewPr varScale="1">
        <p:scale>
          <a:sx n="86" d="100"/>
          <a:sy n="86" d="100"/>
        </p:scale>
        <p:origin x="-96" y="-1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3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70E5-80C1-9145-94CF-F6CED56EC381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70E5-80C1-9145-94CF-F6CED56EC381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EA2F3-F02D-2742-AB7C-CB3B4EA50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3368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70E5-80C1-9145-94CF-F6CED56EC381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EA2F3-F02D-2742-AB7C-CB3B4EA50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70E5-80C1-9145-94CF-F6CED56EC381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EA2F3-F02D-2742-AB7C-CB3B4EA50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70E5-80C1-9145-94CF-F6CED56EC381}" type="datetimeFigureOut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EA2F3-F02D-2742-AB7C-CB3B4EA50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70E5-80C1-9145-94CF-F6CED56EC381}" type="datetimeFigureOut">
              <a:rPr lang="en-US" smtClean="0"/>
              <a:t>5/8/18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EA2F3-F02D-2742-AB7C-CB3B4EA50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70E5-80C1-9145-94CF-F6CED56EC381}" type="datetimeFigureOut">
              <a:rPr lang="en-US" smtClean="0"/>
              <a:t>5/8/18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EA2F3-F02D-2742-AB7C-CB3B4EA50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70E5-80C1-9145-94CF-F6CED56EC381}" type="datetimeFigureOut">
              <a:rPr lang="en-US" smtClean="0"/>
              <a:t>5/8/18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EA2F3-F02D-2742-AB7C-CB3B4EA50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70E5-80C1-9145-94CF-F6CED56EC381}" type="datetimeFigureOut">
              <a:rPr lang="en-US" smtClean="0"/>
              <a:t>5/8/18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EA2F3-F02D-2742-AB7C-CB3B4EA50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1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70E5-80C1-9145-94CF-F6CED56EC381}" type="datetimeFigureOut">
              <a:rPr lang="en-US" smtClean="0"/>
              <a:t>5/8/18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70E5-80C1-9145-94CF-F6CED56EC381}" type="datetimeFigureOut">
              <a:rPr lang="en-US" smtClean="0"/>
              <a:t>5/8/18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EA2F3-F02D-2742-AB7C-CB3B4EA50E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7BEA2F3-F02D-2742-AB7C-CB3B4EA50E2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9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70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80570E5-80C1-9145-94CF-F6CED56EC381}" type="datetimeFigureOut">
              <a:rPr lang="en-US" smtClean="0"/>
              <a:t>5/8/18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0924" y="228595"/>
            <a:ext cx="7772400" cy="772332"/>
          </a:xfrm>
        </p:spPr>
        <p:txBody>
          <a:bodyPr>
            <a:normAutofit/>
          </a:bodyPr>
          <a:lstStyle/>
          <a:p>
            <a:r>
              <a:rPr lang="en-US" sz="4000" dirty="0"/>
              <a:t>Advising 4 Undergraduate Success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0024" y="4979966"/>
            <a:ext cx="6934200" cy="11922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Lesley Davidson-Boyd</a:t>
            </a:r>
          </a:p>
          <a:p>
            <a:pPr algn="ctr"/>
            <a:r>
              <a:rPr lang="en-US" dirty="0"/>
              <a:t>Carolina Meza</a:t>
            </a:r>
          </a:p>
          <a:p>
            <a:pPr algn="ctr"/>
            <a:r>
              <a:rPr lang="en-US" dirty="0"/>
              <a:t>Shawn </a:t>
            </a:r>
            <a:r>
              <a:rPr lang="en-US" dirty="0" err="1"/>
              <a:t>McMurran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7414C6-04DA-C848-9234-2016AF07A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354" y="1290630"/>
            <a:ext cx="5137864" cy="3399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777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5-08 at 11.48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22" y="1535784"/>
            <a:ext cx="7339916" cy="36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53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&amp; Team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Title III: HIS-Department of Education Grant (5 years)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Team Members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indent="-342900"/>
            <a:r>
              <a:rPr lang="en-US" dirty="0"/>
              <a:t>Leadership: 		Kirsty Fleming (P.I.), Chris </a:t>
            </a:r>
            <a:r>
              <a:rPr lang="en-US" dirty="0" err="1"/>
              <a:t>Lindfelt</a:t>
            </a:r>
            <a:r>
              <a:rPr lang="en-US" dirty="0"/>
              <a:t>, Lesley Davidson-Boyd, </a:t>
            </a:r>
            <a:br>
              <a:rPr lang="en-US" dirty="0"/>
            </a:br>
            <a:r>
              <a:rPr lang="en-US" dirty="0"/>
              <a:t> 			and Ian Banuelos</a:t>
            </a:r>
          </a:p>
          <a:p>
            <a:pPr marL="0" indent="0">
              <a:buNone/>
            </a:pPr>
            <a:endParaRPr lang="en-US" dirty="0"/>
          </a:p>
          <a:p>
            <a:pPr indent="-342900"/>
            <a:r>
              <a:rPr lang="en-US" dirty="0"/>
              <a:t>Counseling: 		Carolina Meza, Alfred Rodriguez, and </a:t>
            </a:r>
            <a:r>
              <a:rPr lang="en-US" dirty="0" err="1"/>
              <a:t>Jocabed</a:t>
            </a:r>
            <a:r>
              <a:rPr lang="en-US" dirty="0"/>
              <a:t> McCormick</a:t>
            </a:r>
          </a:p>
          <a:p>
            <a:pPr indent="-342900"/>
            <a:endParaRPr lang="en-US" dirty="0"/>
          </a:p>
          <a:p>
            <a:pPr indent="-342900"/>
            <a:r>
              <a:rPr lang="en-US" dirty="0"/>
              <a:t>P.D. Facilitation: 	Kim </a:t>
            </a:r>
            <a:r>
              <a:rPr lang="en-US" dirty="0" err="1"/>
              <a:t>Costino</a:t>
            </a:r>
            <a:r>
              <a:rPr lang="en-US" dirty="0"/>
              <a:t>, </a:t>
            </a:r>
            <a:r>
              <a:rPr lang="en-US" dirty="0" err="1"/>
              <a:t>Davida</a:t>
            </a:r>
            <a:r>
              <a:rPr lang="en-US" dirty="0"/>
              <a:t> Fishman, and </a:t>
            </a:r>
            <a:r>
              <a:rPr lang="en-US" dirty="0" err="1"/>
              <a:t>Qiana</a:t>
            </a:r>
            <a:r>
              <a:rPr lang="en-US" dirty="0"/>
              <a:t> Wallace				</a:t>
            </a:r>
          </a:p>
        </p:txBody>
      </p:sp>
    </p:spTree>
    <p:extLst>
      <p:ext uri="{BB962C8B-B14F-4D97-AF65-F5344CB8AC3E}">
        <p14:creationId xmlns:p14="http://schemas.microsoft.com/office/powerpoint/2010/main" val="215545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7620000" cy="1143000"/>
          </a:xfrm>
        </p:spPr>
        <p:txBody>
          <a:bodyPr/>
          <a:lstStyle/>
          <a:p>
            <a:r>
              <a:rPr lang="en-US" dirty="0"/>
              <a:t>Project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5229" y="1878633"/>
            <a:ext cx="6568633" cy="3725076"/>
          </a:xfrm>
        </p:spPr>
        <p:txBody>
          <a:bodyPr>
            <a:normAutofit/>
          </a:bodyPr>
          <a:lstStyle/>
          <a:p>
            <a:r>
              <a:rPr lang="en-US" u="sng" dirty="0"/>
              <a:t>Project Goal 1:</a:t>
            </a:r>
            <a:r>
              <a:rPr lang="en-US" dirty="0"/>
              <a:t>  Improve undergraduate (first time freshman and transfer) STEM student retention and graduation through comprehensive revision of academic advising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Project Goal 2:</a:t>
            </a:r>
            <a:r>
              <a:rPr lang="en-US" dirty="0"/>
              <a:t>  Improve access to academic data used for predictive analyses and developmental student advising through implementation of innovative technology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77F493-CE62-7D4D-BE66-D20EF1107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52" y="4080191"/>
            <a:ext cx="3199551" cy="1799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CA8A2B-7C7F-DF4E-9071-519F0E26B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35" r="5258" b="8338"/>
          <a:stretch/>
        </p:blipFill>
        <p:spPr>
          <a:xfrm>
            <a:off x="1061550" y="1607034"/>
            <a:ext cx="2978553" cy="19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6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581" y="1516284"/>
            <a:ext cx="9848127" cy="5046561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First Term of Participation</a:t>
            </a:r>
          </a:p>
          <a:p>
            <a:r>
              <a:rPr lang="en-US" dirty="0"/>
              <a:t>Identify selected students with STEM majors in their first year of studies at CSUSB</a:t>
            </a:r>
          </a:p>
          <a:p>
            <a:pPr lvl="1"/>
            <a:r>
              <a:rPr lang="en-US" dirty="0"/>
              <a:t>(Math, Physics, Chemistry, Computer Science, Biology, Geology)</a:t>
            </a:r>
          </a:p>
          <a:p>
            <a:r>
              <a:rPr lang="en-US" dirty="0"/>
              <a:t>Set registration hold for all intervention group students to have them meet with a STEM Counselor</a:t>
            </a:r>
          </a:p>
          <a:p>
            <a:r>
              <a:rPr lang="en-US" dirty="0"/>
              <a:t>During advising meeting go over academic and career plans as well as services offered by the university for STEM majors</a:t>
            </a:r>
          </a:p>
          <a:p>
            <a:r>
              <a:rPr lang="en-US" dirty="0"/>
              <a:t>Introduce students to supplemental instruction, tutoring, career services, and university procedures for courses </a:t>
            </a:r>
          </a:p>
          <a:p>
            <a:r>
              <a:rPr lang="en-US" dirty="0"/>
              <a:t>Discuss series courses and when it is best to take them</a:t>
            </a:r>
          </a:p>
          <a:p>
            <a:r>
              <a:rPr lang="en-US" dirty="0"/>
              <a:t>Discuss campus academic planning resources such as PAWS and </a:t>
            </a:r>
            <a:r>
              <a:rPr lang="en-US" dirty="0" err="1"/>
              <a:t>MyCAP</a:t>
            </a:r>
            <a:endParaRPr lang="en-US" dirty="0"/>
          </a:p>
          <a:p>
            <a:r>
              <a:rPr lang="en-US" dirty="0"/>
              <a:t>Discuss early career options and paths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1E6B97-0D46-7941-B149-5CC8C913A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660" y="274638"/>
            <a:ext cx="4235048" cy="132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46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7468" y="1600200"/>
            <a:ext cx="7222603" cy="43688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Subsequent Terms</a:t>
            </a:r>
          </a:p>
          <a:p>
            <a:r>
              <a:rPr lang="en-US" dirty="0"/>
              <a:t>During every subsequent quarter (or semester) of enrollment, check grades of experimental group participants and set holds for those with a GPA below 2.5</a:t>
            </a:r>
            <a:br>
              <a:rPr lang="en-US" dirty="0"/>
            </a:br>
            <a:endParaRPr lang="en-US" dirty="0"/>
          </a:p>
          <a:p>
            <a:r>
              <a:rPr lang="en-US" dirty="0"/>
              <a:t>Meet with students to determine if they are in need of </a:t>
            </a:r>
            <a:br>
              <a:rPr lang="en-US" dirty="0"/>
            </a:br>
            <a:r>
              <a:rPr lang="en-US" dirty="0"/>
              <a:t>and suggest support services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Review the academic and career plans discussed at previous meetings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2F15E1-9256-FE4B-8A0B-93348FAD4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171" y="381000"/>
            <a:ext cx="1485900" cy="121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F78AC4-0381-DF4D-91DA-6D0E01BC4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971" y="4757919"/>
            <a:ext cx="1092200" cy="119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010D24-2069-C34A-BCBB-A66D25785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067" y="5241904"/>
            <a:ext cx="1409700" cy="106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81EEC6-1883-AE4E-8862-84910B12F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2273" y="3387363"/>
            <a:ext cx="1346200" cy="87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8BAB96-515D-F04A-A548-94C0E8CA3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3350" y="1463615"/>
            <a:ext cx="1524000" cy="124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8E91D3-E15C-F74D-A3AC-A91C33816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4879" y="5422900"/>
            <a:ext cx="13462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48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Counseling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Person centered approach</a:t>
            </a:r>
          </a:p>
          <a:p>
            <a:r>
              <a:rPr lang="en-US" sz="2800" dirty="0"/>
              <a:t>Specific protocol and student concerns</a:t>
            </a:r>
          </a:p>
          <a:p>
            <a:r>
              <a:rPr lang="en-US" sz="2800" dirty="0"/>
              <a:t>Resources and referrals</a:t>
            </a:r>
          </a:p>
          <a:p>
            <a:r>
              <a:rPr lang="en-US" sz="2800" dirty="0"/>
              <a:t>Relationship value</a:t>
            </a:r>
          </a:p>
          <a:p>
            <a:r>
              <a:rPr lang="en-US" sz="2800" dirty="0"/>
              <a:t>Staff/Faculty Connections</a:t>
            </a:r>
          </a:p>
          <a:p>
            <a:r>
              <a:rPr lang="en-US" sz="2800" dirty="0"/>
              <a:t>Student Professional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DBDA49-A82D-3E4F-B0F8-E9C306651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993" y="1689904"/>
            <a:ext cx="3492270" cy="3113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1475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</p:spPr>
        <p:txBody>
          <a:bodyPr/>
          <a:lstStyle/>
          <a:p>
            <a:r>
              <a:rPr lang="en-US" dirty="0" smtClean="0"/>
              <a:t>Evaluation and Research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45088" y="1550670"/>
            <a:ext cx="953947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Evaluation:</a:t>
            </a:r>
            <a:endParaRPr lang="en-US" sz="2400" b="1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Outside independent evaluation team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Experimental design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Pre and post test stages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Surveys on Self-efficacy and student belonging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Focus groups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Utilize baseline data from IR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r>
              <a:rPr lang="en-US" sz="2400" b="1" dirty="0" smtClean="0"/>
              <a:t>Research: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Cultural wealth model for advising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Discussions and campaigns with both faculty and professional advisors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Further study into DFWI courses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Qualitative understanding of student needs for support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0" y="483870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12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022694" cy="4800600"/>
          </a:xfrm>
        </p:spPr>
        <p:txBody>
          <a:bodyPr/>
          <a:lstStyle/>
          <a:p>
            <a:r>
              <a:rPr lang="en-US" dirty="0"/>
              <a:t>Cultural Wealth model</a:t>
            </a:r>
          </a:p>
          <a:p>
            <a:r>
              <a:rPr lang="en-US" dirty="0"/>
              <a:t>13 participants </a:t>
            </a:r>
          </a:p>
          <a:p>
            <a:pPr lvl="1"/>
            <a:r>
              <a:rPr lang="en-US" dirty="0"/>
              <a:t>(6 faculty, 7 professional advisors)</a:t>
            </a:r>
          </a:p>
          <a:p>
            <a:r>
              <a:rPr lang="en-US" dirty="0"/>
              <a:t>3 of 6 STEM disciplines represented</a:t>
            </a:r>
          </a:p>
          <a:p>
            <a:r>
              <a:rPr lang="en-US" dirty="0"/>
              <a:t>3 day institute kick off and 2 meetings per quarter for 1 year</a:t>
            </a:r>
          </a:p>
          <a:p>
            <a:r>
              <a:rPr lang="en-US" dirty="0"/>
              <a:t>Topics related to advising, cultural competence, pedagogy and student success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0B414B-5294-A246-9445-9B0EA0BD3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716" y="1281896"/>
            <a:ext cx="4650709" cy="24914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465A390-DA53-0D43-8C0F-31A7D837DE97}"/>
              </a:ext>
            </a:extLst>
          </p:cNvPr>
          <p:cNvSpPr/>
          <p:nvPr/>
        </p:nvSpPr>
        <p:spPr>
          <a:xfrm>
            <a:off x="7316764" y="4117577"/>
            <a:ext cx="3134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Community Cultural Wealth </a:t>
            </a:r>
            <a:b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</a:br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framework (</a:t>
            </a:r>
            <a:r>
              <a:rPr lang="en-US" dirty="0" err="1">
                <a:solidFill>
                  <a:srgbClr val="333333"/>
                </a:solidFill>
                <a:latin typeface="Georgia" panose="02040502050405020303" pitchFamily="18" charset="0"/>
              </a:rPr>
              <a:t>Yosso</a:t>
            </a:r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 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164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17DA3E-C8B7-1848-94C6-78DDF3C55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894405"/>
          </a:xfrm>
        </p:spPr>
        <p:txBody>
          <a:bodyPr/>
          <a:lstStyle/>
          <a:p>
            <a:r>
              <a:rPr lang="en-US" sz="3600" dirty="0"/>
              <a:t>From the perspective of a participant:  Impact 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5EB178-0CFB-C640-9EF3-B6C608787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3641"/>
            <a:ext cx="10160000" cy="52223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Current advising</a:t>
            </a:r>
          </a:p>
          <a:p>
            <a:pPr lvl="1"/>
            <a:r>
              <a:rPr lang="en-US" dirty="0"/>
              <a:t>Collaboration with professional advisors</a:t>
            </a:r>
          </a:p>
          <a:p>
            <a:pPr lvl="1"/>
            <a:r>
              <a:rPr lang="en-US" dirty="0"/>
              <a:t>Engaging with students beyond “roadmaps”</a:t>
            </a:r>
            <a:br>
              <a:rPr lang="en-US" dirty="0"/>
            </a:br>
            <a:endParaRPr lang="en-US" dirty="0"/>
          </a:p>
          <a:p>
            <a:r>
              <a:rPr lang="en-US" dirty="0"/>
              <a:t>Q2S program transformation</a:t>
            </a:r>
          </a:p>
          <a:p>
            <a:pPr lvl="1"/>
            <a:r>
              <a:rPr lang="en-US" dirty="0"/>
              <a:t>Designing a program that prepares students to be</a:t>
            </a:r>
            <a:br>
              <a:rPr lang="en-US" dirty="0"/>
            </a:br>
            <a:r>
              <a:rPr lang="en-US" dirty="0"/>
              <a:t>successful and competitive post-graduation</a:t>
            </a:r>
          </a:p>
          <a:p>
            <a:pPr lvl="2"/>
            <a:r>
              <a:rPr lang="en-US" dirty="0"/>
              <a:t>for both graduate school or career paths</a:t>
            </a:r>
            <a:br>
              <a:rPr lang="en-US" dirty="0"/>
            </a:br>
            <a:endParaRPr lang="en-US" dirty="0"/>
          </a:p>
          <a:p>
            <a:r>
              <a:rPr lang="en-US" dirty="0"/>
              <a:t>Personal connections with students</a:t>
            </a:r>
          </a:p>
          <a:p>
            <a:pPr lvl="1"/>
            <a:r>
              <a:rPr lang="en-US" dirty="0"/>
              <a:t>Engaging in and recommending evidence-based effective pedagogies that foster successful learning and take advantage of student “cultural capital”</a:t>
            </a:r>
            <a:br>
              <a:rPr lang="en-US" dirty="0"/>
            </a:br>
            <a:endParaRPr lang="en-US" dirty="0"/>
          </a:p>
          <a:p>
            <a:r>
              <a:rPr lang="en-US" dirty="0"/>
              <a:t>Department</a:t>
            </a:r>
          </a:p>
          <a:p>
            <a:pPr lvl="1"/>
            <a:r>
              <a:rPr lang="en-US" dirty="0"/>
              <a:t>Providing/designing resources outlining paths to graduate school and/or possible careers</a:t>
            </a:r>
          </a:p>
          <a:p>
            <a:pPr lvl="1"/>
            <a:r>
              <a:rPr lang="en-US" dirty="0"/>
              <a:t>Offering workshops and advising sessions to support student progress toward graduation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EF30A6-D539-BD4C-8D73-3806BD1EC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932" y="1245362"/>
            <a:ext cx="3226306" cy="272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706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745</TotalTime>
  <Words>375</Words>
  <Application>Microsoft Macintosh PowerPoint</Application>
  <PresentationFormat>Custom</PresentationFormat>
  <Paragraphs>74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Adjacency</vt:lpstr>
      <vt:lpstr>Advising 4 Undergraduate Success</vt:lpstr>
      <vt:lpstr>Funding &amp; Team Members</vt:lpstr>
      <vt:lpstr>Project Goals</vt:lpstr>
      <vt:lpstr>Program Activities</vt:lpstr>
      <vt:lpstr>Program Activities</vt:lpstr>
      <vt:lpstr>Counseling</vt:lpstr>
      <vt:lpstr>Evaluation and Research</vt:lpstr>
      <vt:lpstr>Professional Development</vt:lpstr>
      <vt:lpstr>From the perspective of a participant:  Impact on…</vt:lpstr>
      <vt:lpstr>PowerPoint Presentation</vt:lpstr>
    </vt:vector>
  </TitlesOfParts>
  <Company>CSUSB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Advising 4 Undergraduate Success</dc:title>
  <dc:creator>Lesley Davidson-Boyd</dc:creator>
  <cp:lastModifiedBy>Lesley Davidson-Boyd</cp:lastModifiedBy>
  <cp:revision>40</cp:revision>
  <dcterms:created xsi:type="dcterms:W3CDTF">2018-04-19T18:21:43Z</dcterms:created>
  <dcterms:modified xsi:type="dcterms:W3CDTF">2018-05-08T19:32:02Z</dcterms:modified>
</cp:coreProperties>
</file>