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jpeg" ContentType="image/jpeg"/>
  <Default Extension="vml" ContentType="application/vnd.openxmlformats-officedocument.vmlDrawing"/>
  <Default Extension="rels" ContentType="application/vnd.openxmlformats-package.relationships+xm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5" r:id="rId1"/>
  </p:sldMasterIdLst>
  <p:notesMasterIdLst>
    <p:notesMasterId r:id="rId43"/>
  </p:notesMasterIdLst>
  <p:sldIdLst>
    <p:sldId id="328" r:id="rId2"/>
    <p:sldId id="293" r:id="rId3"/>
    <p:sldId id="294" r:id="rId4"/>
    <p:sldId id="298" r:id="rId5"/>
    <p:sldId id="300" r:id="rId6"/>
    <p:sldId id="312" r:id="rId7"/>
    <p:sldId id="265" r:id="rId8"/>
    <p:sldId id="267" r:id="rId9"/>
    <p:sldId id="310" r:id="rId10"/>
    <p:sldId id="317" r:id="rId11"/>
    <p:sldId id="263" r:id="rId12"/>
    <p:sldId id="262" r:id="rId13"/>
    <p:sldId id="261" r:id="rId14"/>
    <p:sldId id="258" r:id="rId15"/>
    <p:sldId id="270" r:id="rId16"/>
    <p:sldId id="320" r:id="rId17"/>
    <p:sldId id="333" r:id="rId18"/>
    <p:sldId id="268" r:id="rId19"/>
    <p:sldId id="331" r:id="rId20"/>
    <p:sldId id="334" r:id="rId21"/>
    <p:sldId id="327" r:id="rId22"/>
    <p:sldId id="272" r:id="rId23"/>
    <p:sldId id="286" r:id="rId24"/>
    <p:sldId id="283" r:id="rId25"/>
    <p:sldId id="273" r:id="rId26"/>
    <p:sldId id="274" r:id="rId27"/>
    <p:sldId id="275" r:id="rId28"/>
    <p:sldId id="307" r:id="rId29"/>
    <p:sldId id="306" r:id="rId30"/>
    <p:sldId id="276" r:id="rId31"/>
    <p:sldId id="277" r:id="rId32"/>
    <p:sldId id="296" r:id="rId33"/>
    <p:sldId id="308" r:id="rId34"/>
    <p:sldId id="292" r:id="rId35"/>
    <p:sldId id="329" r:id="rId36"/>
    <p:sldId id="279" r:id="rId37"/>
    <p:sldId id="330" r:id="rId38"/>
    <p:sldId id="278" r:id="rId39"/>
    <p:sldId id="264" r:id="rId40"/>
    <p:sldId id="335" r:id="rId41"/>
    <p:sldId id="33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71"/>
    <p:restoredTop sz="94629"/>
  </p:normalViewPr>
  <p:slideViewPr>
    <p:cSldViewPr snapToGrid="0" snapToObjects="1">
      <p:cViewPr>
        <p:scale>
          <a:sx n="112" d="100"/>
          <a:sy n="112" d="100"/>
        </p:scale>
        <p:origin x="14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US Hate Crime: All</a:t>
            </a:r>
            <a:r>
              <a:rPr lang="en-US" baseline="0"/>
              <a:t> Bias types 1992-2016</a:t>
            </a:r>
            <a:endParaRPr lang="en-US"/>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Sheet2!$B$2</c:f>
              <c:strCache>
                <c:ptCount val="1"/>
                <c:pt idx="0">
                  <c:v>Race Bias</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Sheet2!$A$3:$A$27</c:f>
              <c:numCache>
                <c:formatCode>General</c:formatCode>
                <c:ptCount val="25"/>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numCache>
            </c:numRef>
          </c:cat>
          <c:val>
            <c:numRef>
              <c:f>Sheet2!$B$3:$B$27</c:f>
              <c:numCache>
                <c:formatCode>#,##0</c:formatCode>
                <c:ptCount val="25"/>
                <c:pt idx="0">
                  <c:v>4054.0</c:v>
                </c:pt>
                <c:pt idx="1">
                  <c:v>4750.0</c:v>
                </c:pt>
                <c:pt idx="2">
                  <c:v>3556.0</c:v>
                </c:pt>
                <c:pt idx="3">
                  <c:v>4836.0</c:v>
                </c:pt>
                <c:pt idx="4">
                  <c:v>5401.0</c:v>
                </c:pt>
                <c:pt idx="5">
                  <c:v>4710.0</c:v>
                </c:pt>
                <c:pt idx="6">
                  <c:v>4323.0</c:v>
                </c:pt>
                <c:pt idx="7">
                  <c:v>4298.0</c:v>
                </c:pt>
                <c:pt idx="8">
                  <c:v>4343.0</c:v>
                </c:pt>
                <c:pt idx="9">
                  <c:v>4373.0</c:v>
                </c:pt>
                <c:pt idx="10">
                  <c:v>3643.0</c:v>
                </c:pt>
                <c:pt idx="11">
                  <c:v>3847.0</c:v>
                </c:pt>
                <c:pt idx="12">
                  <c:v>4048.0</c:v>
                </c:pt>
                <c:pt idx="13">
                  <c:v>3920.0</c:v>
                </c:pt>
                <c:pt idx="14">
                  <c:v>4004.0</c:v>
                </c:pt>
                <c:pt idx="15">
                  <c:v>3872.0</c:v>
                </c:pt>
                <c:pt idx="16">
                  <c:v>3994.0</c:v>
                </c:pt>
                <c:pt idx="17">
                  <c:v>3212.0</c:v>
                </c:pt>
                <c:pt idx="18">
                  <c:v>3136.0</c:v>
                </c:pt>
                <c:pt idx="19">
                  <c:v>2917.0</c:v>
                </c:pt>
                <c:pt idx="20">
                  <c:v>3118.0</c:v>
                </c:pt>
                <c:pt idx="21">
                  <c:v>2865.0</c:v>
                </c:pt>
                <c:pt idx="22">
                  <c:v>2580.0</c:v>
                </c:pt>
                <c:pt idx="23">
                  <c:v>2735.0</c:v>
                </c:pt>
                <c:pt idx="24">
                  <c:v>2900.0</c:v>
                </c:pt>
              </c:numCache>
            </c:numRef>
          </c:val>
          <c:smooth val="0"/>
        </c:ser>
        <c:ser>
          <c:idx val="1"/>
          <c:order val="1"/>
          <c:tx>
            <c:strRef>
              <c:f>Sheet2!$C$2</c:f>
              <c:strCache>
                <c:ptCount val="1"/>
                <c:pt idx="0">
                  <c:v>Ethnicity bias incidents</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Sheet2!$A$3:$A$27</c:f>
              <c:numCache>
                <c:formatCode>General</c:formatCode>
                <c:ptCount val="25"/>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numCache>
            </c:numRef>
          </c:cat>
          <c:val>
            <c:numRef>
              <c:f>Sheet2!$C$3:$C$27</c:f>
              <c:numCache>
                <c:formatCode>#,##0</c:formatCode>
                <c:ptCount val="25"/>
                <c:pt idx="0">
                  <c:v>672.0</c:v>
                </c:pt>
                <c:pt idx="1">
                  <c:v>696.0</c:v>
                </c:pt>
                <c:pt idx="2">
                  <c:v>643.0</c:v>
                </c:pt>
                <c:pt idx="3">
                  <c:v>814.0</c:v>
                </c:pt>
                <c:pt idx="4">
                  <c:v>941.0</c:v>
                </c:pt>
                <c:pt idx="5">
                  <c:v>836.0</c:v>
                </c:pt>
                <c:pt idx="6">
                  <c:v>754.0</c:v>
                </c:pt>
                <c:pt idx="7">
                  <c:v>829.0</c:v>
                </c:pt>
                <c:pt idx="8">
                  <c:v>911.0</c:v>
                </c:pt>
                <c:pt idx="9">
                  <c:v>2098.0</c:v>
                </c:pt>
                <c:pt idx="10">
                  <c:v>1103.0</c:v>
                </c:pt>
                <c:pt idx="11">
                  <c:v>1026.0</c:v>
                </c:pt>
                <c:pt idx="12">
                  <c:v>972.0</c:v>
                </c:pt>
                <c:pt idx="13">
                  <c:v>944.0</c:v>
                </c:pt>
                <c:pt idx="14">
                  <c:v>984.0</c:v>
                </c:pt>
                <c:pt idx="15">
                  <c:v>1007.0</c:v>
                </c:pt>
                <c:pt idx="16">
                  <c:v>894.0</c:v>
                </c:pt>
                <c:pt idx="17">
                  <c:v>780.0</c:v>
                </c:pt>
                <c:pt idx="18">
                  <c:v>848.0</c:v>
                </c:pt>
                <c:pt idx="19">
                  <c:v>721.0</c:v>
                </c:pt>
                <c:pt idx="20">
                  <c:v>741.0</c:v>
                </c:pt>
                <c:pt idx="21">
                  <c:v>652.0</c:v>
                </c:pt>
                <c:pt idx="22">
                  <c:v>648.0</c:v>
                </c:pt>
                <c:pt idx="23">
                  <c:v>595.0</c:v>
                </c:pt>
                <c:pt idx="24">
                  <c:v>628.0</c:v>
                </c:pt>
              </c:numCache>
            </c:numRef>
          </c:val>
          <c:smooth val="0"/>
        </c:ser>
        <c:ser>
          <c:idx val="2"/>
          <c:order val="2"/>
          <c:tx>
            <c:strRef>
              <c:f>Sheet2!$D$2</c:f>
              <c:strCache>
                <c:ptCount val="1"/>
                <c:pt idx="0">
                  <c:v>Religious Bias Incidents</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Sheet2!$A$3:$A$27</c:f>
              <c:numCache>
                <c:formatCode>General</c:formatCode>
                <c:ptCount val="25"/>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numCache>
            </c:numRef>
          </c:cat>
          <c:val>
            <c:numRef>
              <c:f>Sheet2!$D$3:$D$27</c:f>
              <c:numCache>
                <c:formatCode>#,##0</c:formatCode>
                <c:ptCount val="25"/>
                <c:pt idx="0">
                  <c:v>1165.0</c:v>
                </c:pt>
                <c:pt idx="1">
                  <c:v>1297.0</c:v>
                </c:pt>
                <c:pt idx="2">
                  <c:v>1068.0</c:v>
                </c:pt>
                <c:pt idx="3">
                  <c:v>1276.0</c:v>
                </c:pt>
                <c:pt idx="4">
                  <c:v>1401.0</c:v>
                </c:pt>
                <c:pt idx="5">
                  <c:v>1386.0</c:v>
                </c:pt>
                <c:pt idx="6">
                  <c:v>1389.0</c:v>
                </c:pt>
                <c:pt idx="7">
                  <c:v>1411.0</c:v>
                </c:pt>
                <c:pt idx="8">
                  <c:v>1473.0</c:v>
                </c:pt>
                <c:pt idx="9">
                  <c:v>1830.0</c:v>
                </c:pt>
                <c:pt idx="10">
                  <c:v>1426.0</c:v>
                </c:pt>
                <c:pt idx="11">
                  <c:v>1344.0</c:v>
                </c:pt>
                <c:pt idx="12">
                  <c:v>1374.0</c:v>
                </c:pt>
                <c:pt idx="13">
                  <c:v>1228.0</c:v>
                </c:pt>
                <c:pt idx="14">
                  <c:v>1464.0</c:v>
                </c:pt>
                <c:pt idx="15">
                  <c:v>1401.0</c:v>
                </c:pt>
                <c:pt idx="16">
                  <c:v>1519.0</c:v>
                </c:pt>
                <c:pt idx="17">
                  <c:v>1298.0</c:v>
                </c:pt>
                <c:pt idx="18">
                  <c:v>1323.0</c:v>
                </c:pt>
                <c:pt idx="19">
                  <c:v>1234.0</c:v>
                </c:pt>
                <c:pt idx="20">
                  <c:v>1319.0</c:v>
                </c:pt>
                <c:pt idx="21">
                  <c:v>1029.0</c:v>
                </c:pt>
                <c:pt idx="22">
                  <c:v>1017.0</c:v>
                </c:pt>
                <c:pt idx="23">
                  <c:v>1248.0</c:v>
                </c:pt>
                <c:pt idx="24">
                  <c:v>1278.0</c:v>
                </c:pt>
              </c:numCache>
            </c:numRef>
          </c:val>
          <c:smooth val="0"/>
        </c:ser>
        <c:ser>
          <c:idx val="3"/>
          <c:order val="3"/>
          <c:tx>
            <c:strRef>
              <c:f>Sheet2!$E$2</c:f>
              <c:strCache>
                <c:ptCount val="1"/>
                <c:pt idx="0">
                  <c:v>LGBT-Gender Bias</c:v>
                </c:pt>
              </c:strCache>
            </c:strRef>
          </c:tx>
          <c:spPr>
            <a:ln w="22225" cap="rnd">
              <a:solidFill>
                <a:schemeClr val="accent4"/>
              </a:solidFill>
              <a:round/>
            </a:ln>
            <a:effectLst/>
          </c:spPr>
          <c:marker>
            <c:symbol val="x"/>
            <c:size val="6"/>
            <c:spPr>
              <a:noFill/>
              <a:ln w="9525">
                <a:solidFill>
                  <a:schemeClr val="accent4"/>
                </a:solidFill>
                <a:round/>
              </a:ln>
              <a:effectLst/>
            </c:spPr>
          </c:marker>
          <c:cat>
            <c:numRef>
              <c:f>Sheet2!$A$3:$A$27</c:f>
              <c:numCache>
                <c:formatCode>General</c:formatCode>
                <c:ptCount val="25"/>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numCache>
            </c:numRef>
          </c:cat>
          <c:val>
            <c:numRef>
              <c:f>Sheet2!$E$3:$E$27</c:f>
              <c:numCache>
                <c:formatCode>#,##0</c:formatCode>
                <c:ptCount val="25"/>
                <c:pt idx="0">
                  <c:v>771.0</c:v>
                </c:pt>
                <c:pt idx="1">
                  <c:v>860.0</c:v>
                </c:pt>
                <c:pt idx="2">
                  <c:v>686.0</c:v>
                </c:pt>
                <c:pt idx="3">
                  <c:v>1020.0</c:v>
                </c:pt>
                <c:pt idx="4">
                  <c:v>1016.0</c:v>
                </c:pt>
                <c:pt idx="5">
                  <c:v>1104.0</c:v>
                </c:pt>
                <c:pt idx="6">
                  <c:v>1260.0</c:v>
                </c:pt>
                <c:pt idx="7">
                  <c:v>1318.0</c:v>
                </c:pt>
                <c:pt idx="8">
                  <c:v>1300.0</c:v>
                </c:pt>
                <c:pt idx="9">
                  <c:v>1394.0</c:v>
                </c:pt>
                <c:pt idx="10">
                  <c:v>1245.0</c:v>
                </c:pt>
                <c:pt idx="11">
                  <c:v>1239.0</c:v>
                </c:pt>
                <c:pt idx="12">
                  <c:v>1198.0</c:v>
                </c:pt>
                <c:pt idx="13">
                  <c:v>1018.0</c:v>
                </c:pt>
                <c:pt idx="14">
                  <c:v>1195.0</c:v>
                </c:pt>
                <c:pt idx="15">
                  <c:v>1265.0</c:v>
                </c:pt>
                <c:pt idx="16">
                  <c:v>1298.0</c:v>
                </c:pt>
                <c:pt idx="17">
                  <c:v>1228.0</c:v>
                </c:pt>
                <c:pt idx="18">
                  <c:v>1278.0</c:v>
                </c:pt>
                <c:pt idx="19">
                  <c:v>1297.0</c:v>
                </c:pt>
                <c:pt idx="20">
                  <c:v>1305.0</c:v>
                </c:pt>
                <c:pt idx="21">
                  <c:v>1285.0</c:v>
                </c:pt>
                <c:pt idx="22">
                  <c:v>1149.0</c:v>
                </c:pt>
                <c:pt idx="23">
                  <c:v>1197.0</c:v>
                </c:pt>
                <c:pt idx="24">
                  <c:v>1245.0</c:v>
                </c:pt>
              </c:numCache>
            </c:numRef>
          </c:val>
          <c:smooth val="0"/>
        </c:ser>
        <c:dLbls>
          <c:showLegendKey val="0"/>
          <c:showVal val="0"/>
          <c:showCatName val="0"/>
          <c:showSerName val="0"/>
          <c:showPercent val="0"/>
          <c:showBubbleSize val="0"/>
        </c:dLbls>
        <c:marker val="1"/>
        <c:smooth val="0"/>
        <c:axId val="2117759280"/>
        <c:axId val="2117762272"/>
      </c:lineChart>
      <c:catAx>
        <c:axId val="2117759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bg2">
                <a:lumMod val="90000"/>
              </a:schemeClr>
            </a:solidFill>
            <a:round/>
          </a:ln>
          <a:effectLst/>
        </c:spPr>
        <c:txPr>
          <a:bodyPr rot="2100000" spcFirstLastPara="1" vertOverflow="ellipsis" wrap="square" anchor="ctr" anchorCtr="1"/>
          <a:lstStyle/>
          <a:p>
            <a:pPr>
              <a:defRPr sz="800" b="1" i="0" u="none" strike="noStrike" kern="1200" cap="all" spc="120" normalizeH="0" baseline="0">
                <a:solidFill>
                  <a:schemeClr val="tx1">
                    <a:lumMod val="85000"/>
                    <a:lumOff val="15000"/>
                  </a:schemeClr>
                </a:solidFill>
                <a:latin typeface="+mn-lt"/>
                <a:ea typeface="+mn-ea"/>
                <a:cs typeface="+mn-cs"/>
              </a:defRPr>
            </a:pPr>
            <a:endParaRPr lang="en-US"/>
          </a:p>
        </c:txPr>
        <c:crossAx val="2117762272"/>
        <c:crosses val="autoZero"/>
        <c:auto val="1"/>
        <c:lblAlgn val="ctr"/>
        <c:lblOffset val="100"/>
        <c:noMultiLvlLbl val="0"/>
      </c:catAx>
      <c:valAx>
        <c:axId val="2117762272"/>
        <c:scaling>
          <c:orientation val="minMax"/>
        </c:scaling>
        <c:delete val="0"/>
        <c:axPos val="l"/>
        <c:numFmt formatCode="#,##0" sourceLinked="1"/>
        <c:majorTickMark val="none"/>
        <c:minorTickMark val="none"/>
        <c:tickLblPos val="nextTo"/>
        <c:spPr>
          <a:noFill/>
          <a:ln w="9525" cap="flat" cmpd="sng" algn="ctr">
            <a:solidFill>
              <a:schemeClr val="bg2">
                <a:lumMod val="90000"/>
              </a:schemeClr>
            </a:solidFill>
            <a:round/>
          </a:ln>
          <a:effectLst/>
        </c:spPr>
        <c:txPr>
          <a:bodyPr rot="-60000000" spcFirstLastPara="1" vertOverflow="ellipsis" vert="horz" wrap="square" anchor="ctr" anchorCtr="1"/>
          <a:lstStyle/>
          <a:p>
            <a:pPr>
              <a:defRPr sz="900" b="1" i="0" u="none" strike="noStrike" kern="1200" baseline="0">
                <a:solidFill>
                  <a:schemeClr val="tx1">
                    <a:lumMod val="85000"/>
                    <a:lumOff val="15000"/>
                  </a:schemeClr>
                </a:solidFill>
                <a:latin typeface="+mn-lt"/>
                <a:ea typeface="+mn-ea"/>
                <a:cs typeface="+mn-cs"/>
              </a:defRPr>
            </a:pPr>
            <a:endParaRPr lang="en-US"/>
          </a:p>
        </c:txPr>
        <c:crossAx val="2117759280"/>
        <c:crosses val="autoZero"/>
        <c:crossBetween val="between"/>
      </c:valAx>
      <c:spPr>
        <a:noFill/>
        <a:ln>
          <a:solidFill>
            <a:schemeClr val="bg2">
              <a:lumMod val="90000"/>
            </a:schemeClr>
          </a:solid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a:solidFill>
                  <a:sysClr val="windowText" lastClr="000000"/>
                </a:solidFill>
              </a:rPr>
              <a:t>Anti-Muslim/Arab Hate Crime for September 2001</a:t>
            </a: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Incidents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Sheet1!$A$2:$A$30</c:f>
              <c:numCache>
                <c:formatCode>General</c:formatCode>
                <c:ptCount val="29"/>
                <c:pt idx="0">
                  <c:v>1.0</c:v>
                </c:pt>
                <c:pt idx="1">
                  <c:v>2.0</c:v>
                </c:pt>
                <c:pt idx="2">
                  <c:v>3.0</c:v>
                </c:pt>
                <c:pt idx="3">
                  <c:v>4.0</c:v>
                </c:pt>
                <c:pt idx="4">
                  <c:v>5.0</c:v>
                </c:pt>
                <c:pt idx="5">
                  <c:v>6.0</c:v>
                </c:pt>
                <c:pt idx="6">
                  <c:v>7.0</c:v>
                </c:pt>
                <c:pt idx="7">
                  <c:v>8.0</c:v>
                </c:pt>
                <c:pt idx="8">
                  <c:v>9.0</c:v>
                </c:pt>
                <c:pt idx="9">
                  <c:v>10.0</c:v>
                </c:pt>
                <c:pt idx="10">
                  <c:v>12.0</c:v>
                </c:pt>
                <c:pt idx="11">
                  <c:v>13.0</c:v>
                </c:pt>
                <c:pt idx="12">
                  <c:v>14.0</c:v>
                </c:pt>
                <c:pt idx="13">
                  <c:v>15.0</c:v>
                </c:pt>
                <c:pt idx="14">
                  <c:v>16.0</c:v>
                </c:pt>
                <c:pt idx="15">
                  <c:v>17.0</c:v>
                </c:pt>
                <c:pt idx="16">
                  <c:v>18.0</c:v>
                </c:pt>
                <c:pt idx="17">
                  <c:v>19.0</c:v>
                </c:pt>
                <c:pt idx="18">
                  <c:v>20.0</c:v>
                </c:pt>
                <c:pt idx="19">
                  <c:v>21.0</c:v>
                </c:pt>
                <c:pt idx="20">
                  <c:v>22.0</c:v>
                </c:pt>
                <c:pt idx="21">
                  <c:v>23.0</c:v>
                </c:pt>
                <c:pt idx="22">
                  <c:v>24.0</c:v>
                </c:pt>
                <c:pt idx="23">
                  <c:v>25.0</c:v>
                </c:pt>
                <c:pt idx="24">
                  <c:v>26.0</c:v>
                </c:pt>
                <c:pt idx="25">
                  <c:v>27.0</c:v>
                </c:pt>
                <c:pt idx="26">
                  <c:v>28.0</c:v>
                </c:pt>
                <c:pt idx="27">
                  <c:v>29.0</c:v>
                </c:pt>
                <c:pt idx="28">
                  <c:v>30.0</c:v>
                </c:pt>
              </c:numCache>
            </c:numRef>
          </c:cat>
          <c:val>
            <c:numRef>
              <c:f>Sheet1!$B$2:$B$30</c:f>
              <c:numCache>
                <c:formatCode>General</c:formatCode>
                <c:ptCount val="29"/>
                <c:pt idx="0">
                  <c:v>0.0</c:v>
                </c:pt>
                <c:pt idx="1">
                  <c:v>0.0</c:v>
                </c:pt>
                <c:pt idx="2">
                  <c:v>0.0</c:v>
                </c:pt>
                <c:pt idx="3">
                  <c:v>0.0</c:v>
                </c:pt>
                <c:pt idx="4">
                  <c:v>0.0</c:v>
                </c:pt>
                <c:pt idx="5">
                  <c:v>1.0</c:v>
                </c:pt>
                <c:pt idx="6">
                  <c:v>1.0</c:v>
                </c:pt>
                <c:pt idx="7">
                  <c:v>1.0</c:v>
                </c:pt>
                <c:pt idx="8">
                  <c:v>0.0</c:v>
                </c:pt>
                <c:pt idx="9">
                  <c:v>1.0</c:v>
                </c:pt>
                <c:pt idx="10">
                  <c:v>21.0</c:v>
                </c:pt>
                <c:pt idx="11">
                  <c:v>11.0</c:v>
                </c:pt>
                <c:pt idx="12">
                  <c:v>10.0</c:v>
                </c:pt>
                <c:pt idx="13">
                  <c:v>10.0</c:v>
                </c:pt>
                <c:pt idx="14">
                  <c:v>10.0</c:v>
                </c:pt>
                <c:pt idx="15">
                  <c:v>15.0</c:v>
                </c:pt>
                <c:pt idx="16">
                  <c:v>5.0</c:v>
                </c:pt>
                <c:pt idx="17">
                  <c:v>9.0</c:v>
                </c:pt>
                <c:pt idx="18">
                  <c:v>2.0</c:v>
                </c:pt>
                <c:pt idx="19">
                  <c:v>2.0</c:v>
                </c:pt>
                <c:pt idx="20">
                  <c:v>6.0</c:v>
                </c:pt>
                <c:pt idx="21">
                  <c:v>2.0</c:v>
                </c:pt>
                <c:pt idx="22">
                  <c:v>2.0</c:v>
                </c:pt>
                <c:pt idx="23">
                  <c:v>2.0</c:v>
                </c:pt>
                <c:pt idx="24">
                  <c:v>2.0</c:v>
                </c:pt>
                <c:pt idx="25">
                  <c:v>3.0</c:v>
                </c:pt>
                <c:pt idx="26">
                  <c:v>3.0</c:v>
                </c:pt>
                <c:pt idx="27">
                  <c:v>1.0</c:v>
                </c:pt>
                <c:pt idx="28">
                  <c:v>3.0</c:v>
                </c:pt>
              </c:numCache>
            </c:numRef>
          </c:val>
        </c:ser>
        <c:dLbls>
          <c:showLegendKey val="0"/>
          <c:showVal val="0"/>
          <c:showCatName val="0"/>
          <c:showSerName val="0"/>
          <c:showPercent val="0"/>
          <c:showBubbleSize val="0"/>
        </c:dLbls>
        <c:gapWidth val="164"/>
        <c:overlap val="-22"/>
        <c:axId val="2071634944"/>
        <c:axId val="2071637696"/>
      </c:barChart>
      <c:catAx>
        <c:axId val="207163494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637696"/>
        <c:crosses val="autoZero"/>
        <c:auto val="1"/>
        <c:lblAlgn val="ctr"/>
        <c:lblOffset val="100"/>
        <c:noMultiLvlLbl val="0"/>
      </c:catAx>
      <c:valAx>
        <c:axId val="20716376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63494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0401303113857708"/>
          <c:y val="0.201374269005848"/>
          <c:w val="0.939340671638311"/>
          <c:h val="0.740707740479808"/>
        </c:manualLayout>
      </c:layout>
      <c:lineChart>
        <c:grouping val="standard"/>
        <c:varyColors val="0"/>
        <c:ser>
          <c:idx val="1"/>
          <c:order val="0"/>
          <c:tx>
            <c:strRef>
              <c:f>Sheet1!$C$1</c:f>
              <c:strCache>
                <c:ptCount val="1"/>
                <c:pt idx="0">
                  <c:v>Number of Hate Crimes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Sheet1!$B$2:$B$30</c:f>
              <c:numCache>
                <c:formatCode>General</c:formatCode>
                <c:ptCount val="29"/>
                <c:pt idx="0">
                  <c:v>1.0</c:v>
                </c:pt>
                <c:pt idx="1">
                  <c:v>2.0</c:v>
                </c:pt>
                <c:pt idx="2">
                  <c:v>3.0</c:v>
                </c:pt>
                <c:pt idx="3">
                  <c:v>4.0</c:v>
                </c:pt>
                <c:pt idx="4">
                  <c:v>5.0</c:v>
                </c:pt>
                <c:pt idx="5">
                  <c:v>6.0</c:v>
                </c:pt>
                <c:pt idx="6">
                  <c:v>7.0</c:v>
                </c:pt>
                <c:pt idx="7">
                  <c:v>8.0</c:v>
                </c:pt>
                <c:pt idx="8">
                  <c:v>9.0</c:v>
                </c:pt>
                <c:pt idx="9">
                  <c:v>10.0</c:v>
                </c:pt>
                <c:pt idx="10">
                  <c:v>12.0</c:v>
                </c:pt>
                <c:pt idx="11">
                  <c:v>13.0</c:v>
                </c:pt>
                <c:pt idx="12">
                  <c:v>14.0</c:v>
                </c:pt>
                <c:pt idx="13">
                  <c:v>15.0</c:v>
                </c:pt>
                <c:pt idx="14">
                  <c:v>16.0</c:v>
                </c:pt>
                <c:pt idx="15">
                  <c:v>17.0</c:v>
                </c:pt>
                <c:pt idx="16">
                  <c:v>18.0</c:v>
                </c:pt>
                <c:pt idx="17">
                  <c:v>19.0</c:v>
                </c:pt>
                <c:pt idx="18">
                  <c:v>20.0</c:v>
                </c:pt>
                <c:pt idx="19">
                  <c:v>21.0</c:v>
                </c:pt>
                <c:pt idx="20">
                  <c:v>22.0</c:v>
                </c:pt>
                <c:pt idx="21">
                  <c:v>23.0</c:v>
                </c:pt>
                <c:pt idx="22">
                  <c:v>24.0</c:v>
                </c:pt>
                <c:pt idx="23">
                  <c:v>25.0</c:v>
                </c:pt>
                <c:pt idx="24">
                  <c:v>26.0</c:v>
                </c:pt>
                <c:pt idx="25">
                  <c:v>27.0</c:v>
                </c:pt>
                <c:pt idx="26">
                  <c:v>28.0</c:v>
                </c:pt>
                <c:pt idx="27">
                  <c:v>29.0</c:v>
                </c:pt>
                <c:pt idx="28">
                  <c:v>30.0</c:v>
                </c:pt>
              </c:numCache>
            </c:numRef>
          </c:cat>
          <c:val>
            <c:numRef>
              <c:f>Sheet1!$C$2:$C$30</c:f>
            </c:numRef>
          </c:val>
          <c:smooth val="0"/>
        </c:ser>
        <c:ser>
          <c:idx val="2"/>
          <c:order val="1"/>
          <c:tx>
            <c:strRef>
              <c:f>Sheet1!$D$1</c:f>
              <c:strCache>
                <c:ptCount val="1"/>
                <c:pt idx="0">
                  <c:v>Anti Muslim/Arab Hate Crimes</c:v>
                </c:pt>
              </c:strCache>
            </c:strRef>
          </c:tx>
          <c:spPr>
            <a:ln w="28575" cap="rnd">
              <a:solidFill>
                <a:schemeClr val="tx1"/>
              </a:solidFill>
              <a:round/>
            </a:ln>
            <a:effectLst/>
          </c:spPr>
          <c:marker>
            <c:symbol val="none"/>
          </c:marker>
          <c:cat>
            <c:numRef>
              <c:f>Sheet1!$B$2:$B$30</c:f>
              <c:numCache>
                <c:formatCode>General</c:formatCode>
                <c:ptCount val="29"/>
                <c:pt idx="0">
                  <c:v>1.0</c:v>
                </c:pt>
                <c:pt idx="1">
                  <c:v>2.0</c:v>
                </c:pt>
                <c:pt idx="2">
                  <c:v>3.0</c:v>
                </c:pt>
                <c:pt idx="3">
                  <c:v>4.0</c:v>
                </c:pt>
                <c:pt idx="4">
                  <c:v>5.0</c:v>
                </c:pt>
                <c:pt idx="5">
                  <c:v>6.0</c:v>
                </c:pt>
                <c:pt idx="6">
                  <c:v>7.0</c:v>
                </c:pt>
                <c:pt idx="7">
                  <c:v>8.0</c:v>
                </c:pt>
                <c:pt idx="8">
                  <c:v>9.0</c:v>
                </c:pt>
                <c:pt idx="9">
                  <c:v>10.0</c:v>
                </c:pt>
                <c:pt idx="10">
                  <c:v>12.0</c:v>
                </c:pt>
                <c:pt idx="11">
                  <c:v>13.0</c:v>
                </c:pt>
                <c:pt idx="12">
                  <c:v>14.0</c:v>
                </c:pt>
                <c:pt idx="13">
                  <c:v>15.0</c:v>
                </c:pt>
                <c:pt idx="14">
                  <c:v>16.0</c:v>
                </c:pt>
                <c:pt idx="15">
                  <c:v>17.0</c:v>
                </c:pt>
                <c:pt idx="16">
                  <c:v>18.0</c:v>
                </c:pt>
                <c:pt idx="17">
                  <c:v>19.0</c:v>
                </c:pt>
                <c:pt idx="18">
                  <c:v>20.0</c:v>
                </c:pt>
                <c:pt idx="19">
                  <c:v>21.0</c:v>
                </c:pt>
                <c:pt idx="20">
                  <c:v>22.0</c:v>
                </c:pt>
                <c:pt idx="21">
                  <c:v>23.0</c:v>
                </c:pt>
                <c:pt idx="22">
                  <c:v>24.0</c:v>
                </c:pt>
                <c:pt idx="23">
                  <c:v>25.0</c:v>
                </c:pt>
                <c:pt idx="24">
                  <c:v>26.0</c:v>
                </c:pt>
                <c:pt idx="25">
                  <c:v>27.0</c:v>
                </c:pt>
                <c:pt idx="26">
                  <c:v>28.0</c:v>
                </c:pt>
                <c:pt idx="27">
                  <c:v>29.0</c:v>
                </c:pt>
                <c:pt idx="28">
                  <c:v>30.0</c:v>
                </c:pt>
              </c:numCache>
            </c:numRef>
          </c:cat>
          <c:val>
            <c:numRef>
              <c:f>Sheet1!$D$2:$D$30</c:f>
              <c:numCache>
                <c:formatCode>General</c:formatCode>
                <c:ptCount val="29"/>
                <c:pt idx="0">
                  <c:v>0.0</c:v>
                </c:pt>
                <c:pt idx="1">
                  <c:v>0.0</c:v>
                </c:pt>
                <c:pt idx="2">
                  <c:v>0.0</c:v>
                </c:pt>
                <c:pt idx="3">
                  <c:v>0.0</c:v>
                </c:pt>
                <c:pt idx="4">
                  <c:v>0.0</c:v>
                </c:pt>
                <c:pt idx="5">
                  <c:v>1.0</c:v>
                </c:pt>
                <c:pt idx="6">
                  <c:v>1.0</c:v>
                </c:pt>
                <c:pt idx="7">
                  <c:v>1.0</c:v>
                </c:pt>
                <c:pt idx="8">
                  <c:v>0.0</c:v>
                </c:pt>
                <c:pt idx="9">
                  <c:v>1.0</c:v>
                </c:pt>
                <c:pt idx="10">
                  <c:v>21.0</c:v>
                </c:pt>
                <c:pt idx="11">
                  <c:v>11.0</c:v>
                </c:pt>
                <c:pt idx="12">
                  <c:v>10.0</c:v>
                </c:pt>
                <c:pt idx="13">
                  <c:v>10.0</c:v>
                </c:pt>
                <c:pt idx="14">
                  <c:v>10.0</c:v>
                </c:pt>
                <c:pt idx="15">
                  <c:v>15.0</c:v>
                </c:pt>
                <c:pt idx="16">
                  <c:v>5.0</c:v>
                </c:pt>
                <c:pt idx="17">
                  <c:v>9.0</c:v>
                </c:pt>
                <c:pt idx="18">
                  <c:v>2.0</c:v>
                </c:pt>
                <c:pt idx="19">
                  <c:v>2.0</c:v>
                </c:pt>
                <c:pt idx="20">
                  <c:v>6.0</c:v>
                </c:pt>
                <c:pt idx="21">
                  <c:v>2.0</c:v>
                </c:pt>
                <c:pt idx="22">
                  <c:v>2.0</c:v>
                </c:pt>
                <c:pt idx="23">
                  <c:v>2.0</c:v>
                </c:pt>
                <c:pt idx="24">
                  <c:v>2.0</c:v>
                </c:pt>
                <c:pt idx="25">
                  <c:v>3.0</c:v>
                </c:pt>
                <c:pt idx="26">
                  <c:v>3.0</c:v>
                </c:pt>
                <c:pt idx="27">
                  <c:v>1.0</c:v>
                </c:pt>
                <c:pt idx="28">
                  <c:v>3.0</c:v>
                </c:pt>
              </c:numCache>
            </c:numRef>
          </c:val>
          <c:smooth val="0"/>
        </c:ser>
        <c:dLbls>
          <c:showLegendKey val="0"/>
          <c:showVal val="0"/>
          <c:showCatName val="0"/>
          <c:showSerName val="0"/>
          <c:showPercent val="0"/>
          <c:showBubbleSize val="0"/>
        </c:dLbls>
        <c:smooth val="0"/>
        <c:axId val="2071674096"/>
        <c:axId val="2071676848"/>
      </c:lineChart>
      <c:catAx>
        <c:axId val="207167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676848"/>
        <c:crosses val="autoZero"/>
        <c:auto val="1"/>
        <c:lblAlgn val="ctr"/>
        <c:lblOffset val="100"/>
        <c:noMultiLvlLbl val="0"/>
      </c:catAx>
      <c:valAx>
        <c:axId val="2071676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6740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098E0-32C8-1A43-84F1-6CC79D9BBEAB}" type="datetimeFigureOut">
              <a:rPr lang="en-US" smtClean="0"/>
              <a:t>2/24/18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D0493-3897-1B4C-AAAC-5B4A9372D79B}" type="slidenum">
              <a:rPr lang="en-US" smtClean="0"/>
              <a:t>‹#›</a:t>
            </a:fld>
            <a:endParaRPr lang="en-US"/>
          </a:p>
        </p:txBody>
      </p:sp>
    </p:spTree>
    <p:extLst>
      <p:ext uri="{BB962C8B-B14F-4D97-AF65-F5344CB8AC3E}">
        <p14:creationId xmlns:p14="http://schemas.microsoft.com/office/powerpoint/2010/main" val="1287236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669925"/>
            <a:ext cx="5948363" cy="3346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0C63D-27A9-4338-85DF-E760CF6C308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4397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59F654F-4B3A-E545-B094-0D7642BCC103}" type="datetimeFigureOut">
              <a:rPr lang="en-US" smtClean="0"/>
              <a:t>2/24/18</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1D6A7B2-3AE8-DD42-9EE2-CC2C9E136BC5}"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9F654F-4B3A-E545-B094-0D7642BCC103}" type="datetimeFigureOut">
              <a:rPr lang="en-US" smtClean="0"/>
              <a:t>2/24/18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6A7B2-3AE8-DD42-9EE2-CC2C9E136B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9F654F-4B3A-E545-B094-0D7642BCC103}" type="datetimeFigureOut">
              <a:rPr lang="en-US" smtClean="0"/>
              <a:t>2/24/18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6A7B2-3AE8-DD42-9EE2-CC2C9E136B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9F654F-4B3A-E545-B094-0D7642BCC103}" type="datetimeFigureOut">
              <a:rPr lang="en-US" smtClean="0"/>
              <a:t>2/24/18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6A7B2-3AE8-DD42-9EE2-CC2C9E136B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59F654F-4B3A-E545-B094-0D7642BCC103}" type="datetimeFigureOut">
              <a:rPr lang="en-US" smtClean="0"/>
              <a:t>2/24/18</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1D6A7B2-3AE8-DD42-9EE2-CC2C9E136BC5}"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9F654F-4B3A-E545-B094-0D7642BCC103}" type="datetimeFigureOut">
              <a:rPr lang="en-US" smtClean="0"/>
              <a:t>2/24/18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D6A7B2-3AE8-DD42-9EE2-CC2C9E136B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9F654F-4B3A-E545-B094-0D7642BCC103}" type="datetimeFigureOut">
              <a:rPr lang="en-US" smtClean="0"/>
              <a:t>2/24/18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D6A7B2-3AE8-DD42-9EE2-CC2C9E136BC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9F654F-4B3A-E545-B094-0D7642BCC103}" type="datetimeFigureOut">
              <a:rPr lang="en-US" smtClean="0"/>
              <a:t>2/24/18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D6A7B2-3AE8-DD42-9EE2-CC2C9E136BC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F654F-4B3A-E545-B094-0D7642BCC103}" type="datetimeFigureOut">
              <a:rPr lang="en-US" smtClean="0"/>
              <a:t>2/24/18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D6A7B2-3AE8-DD42-9EE2-CC2C9E136BC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59F654F-4B3A-E545-B094-0D7642BCC103}" type="datetimeFigureOut">
              <a:rPr lang="en-US" smtClean="0"/>
              <a:t>2/24/18</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1D6A7B2-3AE8-DD42-9EE2-CC2C9E136BC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59F654F-4B3A-E545-B094-0D7642BCC103}" type="datetimeFigureOut">
              <a:rPr lang="en-US" smtClean="0"/>
              <a:t>2/24/18</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1D6A7B2-3AE8-DD42-9EE2-CC2C9E136BC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59F654F-4B3A-E545-B094-0D7642BCC103}" type="datetimeFigureOut">
              <a:rPr lang="en-US" smtClean="0"/>
              <a:t>2/24/18</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1D6A7B2-3AE8-DD42-9EE2-CC2C9E136BC5}"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2625851"/>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2.xlsx"/><Relationship Id="rId4"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mailto:blevin8@aol.com" TargetMode="Externa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3.xlsx"/><Relationship Id="rId4" Type="http://schemas.openxmlformats.org/officeDocument/2006/relationships/image" Target="../media/image14.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5.xlsx"/><Relationship Id="rId4"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Worksheet6.xlsx"/><Relationship Id="rId4" Type="http://schemas.openxmlformats.org/officeDocument/2006/relationships/image" Target="../media/image28.e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Political </a:t>
            </a:r>
            <a:r>
              <a:rPr lang="en-GB" b="1" i="1" dirty="0" smtClean="0"/>
              <a:t>Rhetoric </a:t>
            </a:r>
            <a:r>
              <a:rPr lang="en-GB" b="1" i="1" dirty="0"/>
              <a:t>and </a:t>
            </a:r>
            <a:r>
              <a:rPr lang="en-GB" b="1" i="1" dirty="0" smtClean="0"/>
              <a:t>Hate-motivated Incidents Against Migrants</a:t>
            </a:r>
            <a:endParaRPr lang="en-US" i="1" dirty="0"/>
          </a:p>
        </p:txBody>
      </p:sp>
      <p:sp>
        <p:nvSpPr>
          <p:cNvPr id="3" name="Content Placeholder 2"/>
          <p:cNvSpPr>
            <a:spLocks noGrp="1"/>
          </p:cNvSpPr>
          <p:nvPr>
            <p:ph idx="1"/>
          </p:nvPr>
        </p:nvSpPr>
        <p:spPr>
          <a:xfrm>
            <a:off x="1371600" y="2023110"/>
            <a:ext cx="9601200" cy="4023360"/>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solidFill>
                  <a:srgbClr val="0070C0"/>
                </a:solidFill>
              </a:rPr>
              <a:t>Presentation of Professor Brian Levin, Center for the Study of Hate &amp; Extremism</a:t>
            </a:r>
          </a:p>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solidFill>
                  <a:srgbClr val="0070C0"/>
                </a:solidFill>
              </a:rPr>
              <a:t>California State University, San Bernardino</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Expert Roundtable</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Organization for Security and Co-operation in Europe</a:t>
            </a:r>
          </a:p>
          <a:p>
            <a:pPr marL="0" lvl="0" indent="0" algn="ctr">
              <a:lnSpc>
                <a:spcPct val="100000"/>
              </a:lnSpc>
              <a:spcBef>
                <a:spcPts val="0"/>
              </a:spcBef>
              <a:spcAft>
                <a:spcPts val="0"/>
              </a:spcAft>
              <a:buNone/>
            </a:pPr>
            <a:r>
              <a:rPr lang="en-GB" dirty="0"/>
              <a:t>Office for Democratic Institutions and Human Rights (ODIHR)</a:t>
            </a:r>
            <a:endParaRPr lang="en-US"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27 February, 2018 London, United Kingdom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80660" y="4331970"/>
            <a:ext cx="2045970" cy="1535430"/>
          </a:xfrm>
          <a:prstGeom prst="rect">
            <a:avLst/>
          </a:prstGeom>
        </p:spPr>
      </p:pic>
    </p:spTree>
    <p:extLst>
      <p:ext uri="{BB962C8B-B14F-4D97-AF65-F5344CB8AC3E}">
        <p14:creationId xmlns:p14="http://schemas.microsoft.com/office/powerpoint/2010/main" val="133083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300163" y="311150"/>
          <a:ext cx="9593262" cy="6234113"/>
        </p:xfrm>
        <a:graphic>
          <a:graphicData uri="http://schemas.openxmlformats.org/presentationml/2006/ole">
            <mc:AlternateContent xmlns:mc="http://schemas.openxmlformats.org/markup-compatibility/2006">
              <mc:Choice xmlns:v="urn:schemas-microsoft-com:vml" Requires="v">
                <p:oleObj spid="_x0000_s3078" name="Worksheet" r:id="rId3" imgW="9592881" imgH="6234511" progId="Excel.Sheet.12">
                  <p:embed/>
                </p:oleObj>
              </mc:Choice>
              <mc:Fallback>
                <p:oleObj name="Worksheet" r:id="rId3" imgW="9592881" imgH="6234511" progId="Excel.Sheet.12">
                  <p:embed/>
                  <p:pic>
                    <p:nvPicPr>
                      <p:cNvPr id="0" name=""/>
                      <p:cNvPicPr/>
                      <p:nvPr/>
                    </p:nvPicPr>
                    <p:blipFill>
                      <a:blip r:embed="rId4"/>
                      <a:stretch>
                        <a:fillRect/>
                      </a:stretch>
                    </p:blipFill>
                    <p:spPr>
                      <a:xfrm>
                        <a:off x="1300163" y="311150"/>
                        <a:ext cx="9593262" cy="6234113"/>
                      </a:xfrm>
                      <a:prstGeom prst="rect">
                        <a:avLst/>
                      </a:prstGeom>
                    </p:spPr>
                  </p:pic>
                </p:oleObj>
              </mc:Fallback>
            </mc:AlternateContent>
          </a:graphicData>
        </a:graphic>
      </p:graphicFrame>
    </p:spTree>
    <p:extLst>
      <p:ext uri="{BB962C8B-B14F-4D97-AF65-F5344CB8AC3E}">
        <p14:creationId xmlns:p14="http://schemas.microsoft.com/office/powerpoint/2010/main" val="508232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34340"/>
            <a:ext cx="9601200" cy="1737360"/>
          </a:xfrm>
        </p:spPr>
        <p:txBody>
          <a:bodyPr>
            <a:normAutofit/>
          </a:bodyPr>
          <a:lstStyle/>
          <a:p>
            <a:pPr algn="ctr"/>
            <a:r>
              <a:rPr lang="en-US" sz="3200" b="1" i="1" dirty="0" smtClean="0">
                <a:solidFill>
                  <a:srgbClr val="0070C0"/>
                </a:solidFill>
              </a:rPr>
              <a:t>FBI </a:t>
            </a:r>
            <a:r>
              <a:rPr lang="en-US" sz="3200" b="1" i="1" dirty="0" smtClean="0">
                <a:solidFill>
                  <a:srgbClr val="0070C0"/>
                </a:solidFill>
              </a:rPr>
              <a:t>U.S. Racial </a:t>
            </a:r>
            <a:r>
              <a:rPr lang="en-US" sz="3200" b="1" i="1" dirty="0" smtClean="0">
                <a:solidFill>
                  <a:srgbClr val="0070C0"/>
                </a:solidFill>
              </a:rPr>
              <a:t>Hate Crime By Day, </a:t>
            </a:r>
            <a:r>
              <a:rPr lang="en-US" sz="3200" b="1" i="1" dirty="0" smtClean="0">
                <a:solidFill>
                  <a:srgbClr val="0070C0"/>
                </a:solidFill>
              </a:rPr>
              <a:t>2016 </a:t>
            </a:r>
            <a:br>
              <a:rPr lang="en-US" sz="3200" b="1" i="1" dirty="0" smtClean="0">
                <a:solidFill>
                  <a:srgbClr val="0070C0"/>
                </a:solidFill>
              </a:rPr>
            </a:br>
            <a:r>
              <a:rPr lang="en-US" sz="3200" b="1" i="1" dirty="0" smtClean="0">
                <a:solidFill>
                  <a:srgbClr val="0070C0"/>
                </a:solidFill>
              </a:rPr>
              <a:t>Increase Almost 3X Day After Election</a:t>
            </a:r>
            <a:r>
              <a:rPr lang="en-US" sz="4000" dirty="0" smtClean="0"/>
              <a:t/>
            </a:r>
            <a:br>
              <a:rPr lang="en-US" sz="4000" dirty="0" smtClean="0"/>
            </a:br>
            <a:r>
              <a:rPr lang="en-US" sz="2000" dirty="0" smtClean="0"/>
              <a:t>FBI/Aaron Williams-Washington Post </a:t>
            </a:r>
            <a:endParaRPr lang="en-US" sz="2000"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90282" y="1570450"/>
            <a:ext cx="10963835" cy="5172074"/>
          </a:xfrm>
        </p:spPr>
      </p:pic>
    </p:spTree>
    <p:extLst>
      <p:ext uri="{BB962C8B-B14F-4D97-AF65-F5344CB8AC3E}">
        <p14:creationId xmlns:p14="http://schemas.microsoft.com/office/powerpoint/2010/main" val="44326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rgbClr val="0070C0"/>
                </a:solidFill>
              </a:rPr>
              <a:t>Unofficial Hate Incidents US: Criminal &amp; Non-Criminal</a:t>
            </a:r>
            <a:r>
              <a:rPr lang="en-US" sz="4000" b="1" i="1" dirty="0" smtClean="0">
                <a:solidFill>
                  <a:srgbClr val="0070C0"/>
                </a:solidFill>
              </a:rPr>
              <a:t/>
            </a:r>
            <a:br>
              <a:rPr lang="en-US" sz="4000" b="1" i="1" dirty="0" smtClean="0">
                <a:solidFill>
                  <a:srgbClr val="0070C0"/>
                </a:solidFill>
              </a:rPr>
            </a:br>
            <a:r>
              <a:rPr lang="en-US" sz="2000" b="1" i="1" dirty="0" smtClean="0">
                <a:solidFill>
                  <a:srgbClr val="0070C0"/>
                </a:solidFill>
              </a:rPr>
              <a:t>Southern Poverty Law Center (U.S. NGO)</a:t>
            </a:r>
            <a:endParaRPr lang="en-US" sz="4000" b="1" i="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1430215" y="1531620"/>
            <a:ext cx="9483969" cy="4909784"/>
          </a:xfrm>
        </p:spPr>
      </p:pic>
    </p:spTree>
    <p:extLst>
      <p:ext uri="{BB962C8B-B14F-4D97-AF65-F5344CB8AC3E}">
        <p14:creationId xmlns:p14="http://schemas.microsoft.com/office/powerpoint/2010/main" val="201309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34340"/>
            <a:ext cx="9601200" cy="1737360"/>
          </a:xfrm>
        </p:spPr>
        <p:txBody>
          <a:bodyPr>
            <a:normAutofit/>
          </a:bodyPr>
          <a:lstStyle/>
          <a:p>
            <a:pPr algn="ctr"/>
            <a:r>
              <a:rPr lang="en-US" sz="2800" b="1" i="1" dirty="0">
                <a:solidFill>
                  <a:srgbClr val="0070C0"/>
                </a:solidFill>
              </a:rPr>
              <a:t>Of </a:t>
            </a:r>
            <a:r>
              <a:rPr lang="en-US" sz="2800" b="1" i="1" dirty="0" smtClean="0">
                <a:solidFill>
                  <a:srgbClr val="0070C0"/>
                </a:solidFill>
              </a:rPr>
              <a:t>867 unofficial hate </a:t>
            </a:r>
            <a:r>
              <a:rPr lang="en-US" sz="2800" b="1" i="1" dirty="0">
                <a:solidFill>
                  <a:srgbClr val="0070C0"/>
                </a:solidFill>
              </a:rPr>
              <a:t>incidents </a:t>
            </a:r>
            <a:r>
              <a:rPr lang="en-US" sz="2800" b="1" i="1" dirty="0" smtClean="0">
                <a:solidFill>
                  <a:srgbClr val="0070C0"/>
                </a:solidFill>
              </a:rPr>
              <a:t>in 10 days post-election 2016, </a:t>
            </a:r>
            <a:br>
              <a:rPr lang="en-US" sz="2800" b="1" i="1" dirty="0" smtClean="0">
                <a:solidFill>
                  <a:srgbClr val="0070C0"/>
                </a:solidFill>
              </a:rPr>
            </a:br>
            <a:r>
              <a:rPr lang="en-US" sz="2800" b="1" i="1" dirty="0">
                <a:solidFill>
                  <a:srgbClr val="0070C0"/>
                </a:solidFill>
              </a:rPr>
              <a:t>	</a:t>
            </a:r>
            <a:r>
              <a:rPr lang="en-US" sz="2800" b="1" i="1" dirty="0" smtClean="0">
                <a:solidFill>
                  <a:srgbClr val="0070C0"/>
                </a:solidFill>
              </a:rPr>
              <a:t>280 </a:t>
            </a:r>
            <a:r>
              <a:rPr lang="en-US" sz="2800" b="1" i="1" dirty="0">
                <a:solidFill>
                  <a:srgbClr val="0070C0"/>
                </a:solidFill>
              </a:rPr>
              <a:t>or 32%, were </a:t>
            </a:r>
            <a:r>
              <a:rPr lang="en-US" sz="2800" b="1" i="1" dirty="0" smtClean="0">
                <a:solidFill>
                  <a:srgbClr val="0070C0"/>
                </a:solidFill>
              </a:rPr>
              <a:t>anti-immigrant </a:t>
            </a:r>
            <a:r>
              <a:rPr lang="en-US" sz="2800" b="1" i="1" dirty="0" smtClean="0"/>
              <a:t/>
            </a:r>
            <a:br>
              <a:rPr lang="en-US" sz="2800" b="1" i="1" dirty="0" smtClean="0"/>
            </a:br>
            <a:r>
              <a:rPr lang="en-US" sz="2000" b="1" i="1" dirty="0" smtClean="0">
                <a:solidFill>
                  <a:srgbClr val="0070C0"/>
                </a:solidFill>
              </a:rPr>
              <a:t>Chart/Data: S</a:t>
            </a:r>
            <a:r>
              <a:rPr lang="en-US" sz="2000" b="1" i="1" dirty="0" smtClean="0">
                <a:solidFill>
                  <a:srgbClr val="0070C0"/>
                </a:solidFill>
              </a:rPr>
              <a:t>outhern Poverty Law Center (U.S. NGO)</a:t>
            </a:r>
            <a:endParaRPr lang="en-US" sz="2000" b="1" i="1" dirty="0">
              <a:solidFill>
                <a:srgbClr val="0070C0"/>
              </a:solidFill>
            </a:endParaRPr>
          </a:p>
        </p:txBody>
      </p:sp>
      <p:pic>
        <p:nvPicPr>
          <p:cNvPr id="5" name="Content Placeholder 4"/>
          <p:cNvPicPr>
            <a:picLocks noGrp="1" noChangeAspect="1"/>
          </p:cNvPicPr>
          <p:nvPr>
            <p:ph idx="1"/>
          </p:nvPr>
        </p:nvPicPr>
        <p:blipFill>
          <a:blip r:embed="rId2"/>
          <a:stretch>
            <a:fillRect/>
          </a:stretch>
        </p:blipFill>
        <p:spPr>
          <a:xfrm>
            <a:off x="2241452" y="1603717"/>
            <a:ext cx="8077200" cy="5029199"/>
          </a:xfrm>
        </p:spPr>
      </p:pic>
    </p:spTree>
    <p:extLst>
      <p:ext uri="{BB962C8B-B14F-4D97-AF65-F5344CB8AC3E}">
        <p14:creationId xmlns:p14="http://schemas.microsoft.com/office/powerpoint/2010/main" val="1148181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i="1" dirty="0" smtClean="0">
                <a:solidFill>
                  <a:srgbClr val="0070C0"/>
                </a:solidFill>
              </a:rPr>
              <a:t>Think Progress Analysis of Post Election Hate Incidents</a:t>
            </a:r>
            <a:endParaRPr lang="en-US" sz="3600" b="1" i="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3919747" y="2286000"/>
            <a:ext cx="4504905" cy="3581400"/>
          </a:xfrm>
        </p:spPr>
      </p:pic>
    </p:spTree>
    <p:extLst>
      <p:ext uri="{BB962C8B-B14F-4D97-AF65-F5344CB8AC3E}">
        <p14:creationId xmlns:p14="http://schemas.microsoft.com/office/powerpoint/2010/main" val="404643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6" y="1929069"/>
            <a:ext cx="8446999" cy="5233737"/>
          </a:xfrm>
        </p:spPr>
        <p:txBody>
          <a:bodyPr>
            <a:normAutofit/>
          </a:bodyPr>
          <a:lstStyle/>
          <a:p>
            <a:pPr marL="0" indent="0">
              <a:lnSpc>
                <a:spcPct val="115000"/>
              </a:lnSpc>
              <a:spcBef>
                <a:spcPts val="0"/>
              </a:spcBef>
              <a:spcAft>
                <a:spcPts val="1000"/>
              </a:spcAft>
              <a:buNone/>
            </a:pPr>
            <a:r>
              <a:rPr lang="en-US" sz="1500" b="1" dirty="0">
                <a:latin typeface="Times New Roman"/>
                <a:ea typeface="Calibri"/>
                <a:cs typeface="Times New Roman"/>
              </a:rPr>
              <a:t>     </a:t>
            </a:r>
            <a:endParaRPr lang="en-US" sz="1500" dirty="0">
              <a:ea typeface="Calibri"/>
              <a:cs typeface="Times New Roman"/>
            </a:endParaRPr>
          </a:p>
          <a:p>
            <a:endParaRPr lang="en-US" dirty="0" smtClean="0"/>
          </a:p>
          <a:p>
            <a:pPr lvl="7"/>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nSpc>
                <a:spcPct val="115000"/>
              </a:lnSpc>
              <a:spcBef>
                <a:spcPts val="0"/>
              </a:spcBef>
              <a:buNone/>
            </a:pPr>
            <a:endParaRPr lang="en-US" dirty="0"/>
          </a:p>
          <a:p>
            <a:pPr marL="0" indent="0">
              <a:lnSpc>
                <a:spcPct val="115000"/>
              </a:lnSpc>
              <a:spcBef>
                <a:spcPts val="0"/>
              </a:spcBef>
              <a:buNone/>
            </a:pPr>
            <a:endParaRPr lang="en-US" sz="1200" dirty="0">
              <a:latin typeface="Times New Roman"/>
              <a:ea typeface="Calibri"/>
              <a:cs typeface="Times New Roman"/>
            </a:endParaRPr>
          </a:p>
          <a:p>
            <a:pPr marL="0" indent="0">
              <a:lnSpc>
                <a:spcPct val="115000"/>
              </a:lnSpc>
              <a:spcBef>
                <a:spcPts val="0"/>
              </a:spcBef>
              <a:buNone/>
            </a:pPr>
            <a:r>
              <a:rPr lang="en-US" sz="1200" dirty="0">
                <a:latin typeface="Times New Roman"/>
                <a:ea typeface="Calibri"/>
                <a:cs typeface="Times New Roman"/>
              </a:rPr>
              <a:t>       </a:t>
            </a:r>
          </a:p>
          <a:p>
            <a:pPr marL="0" indent="0">
              <a:spcBef>
                <a:spcPts val="0"/>
              </a:spcBef>
              <a:buNone/>
            </a:pPr>
            <a:r>
              <a:rPr lang="en-US" sz="1200" dirty="0">
                <a:latin typeface="Times New Roman"/>
                <a:ea typeface="Calibri"/>
                <a:cs typeface="Times New Roman"/>
              </a:rPr>
              <a:t>             </a:t>
            </a:r>
          </a:p>
          <a:p>
            <a:pPr marL="0" indent="0">
              <a:spcBef>
                <a:spcPts val="0"/>
              </a:spcBef>
              <a:buNone/>
            </a:pPr>
            <a:r>
              <a:rPr lang="en-US" sz="1000" dirty="0">
                <a:solidFill>
                  <a:schemeClr val="tx2">
                    <a:lumMod val="75000"/>
                  </a:schemeClr>
                </a:solidFill>
                <a:latin typeface="Times New Roman"/>
                <a:ea typeface="Calibri"/>
                <a:cs typeface="Times New Roman"/>
              </a:rPr>
              <a:t>      Source: Police Recorded Crime, Home Office</a:t>
            </a:r>
          </a:p>
          <a:p>
            <a:pPr marL="0" indent="0">
              <a:spcBef>
                <a:spcPts val="0"/>
              </a:spcBef>
              <a:buNone/>
            </a:pPr>
            <a:endParaRPr lang="en-US" sz="1000" dirty="0">
              <a:solidFill>
                <a:schemeClr val="tx2">
                  <a:lumMod val="75000"/>
                </a:schemeClr>
              </a:solidFill>
              <a:latin typeface="Times New Roman"/>
              <a:ea typeface="Calibri"/>
              <a:cs typeface="Times New Roman"/>
            </a:endParaRPr>
          </a:p>
          <a:p>
            <a:pPr marL="0" indent="0">
              <a:spcBef>
                <a:spcPts val="0"/>
              </a:spcBef>
              <a:buNone/>
            </a:pPr>
            <a:r>
              <a:rPr lang="en-US" sz="1100" dirty="0">
                <a:latin typeface="Times New Roman"/>
                <a:ea typeface="Calibri"/>
                <a:cs typeface="Times New Roman"/>
              </a:rPr>
              <a:t>.</a:t>
            </a:r>
            <a:endParaRPr lang="en-US" sz="1100" dirty="0"/>
          </a:p>
        </p:txBody>
      </p:sp>
      <p:sp>
        <p:nvSpPr>
          <p:cNvPr id="4" name="Rectangle 3"/>
          <p:cNvSpPr/>
          <p:nvPr/>
        </p:nvSpPr>
        <p:spPr>
          <a:xfrm>
            <a:off x="1577310" y="750944"/>
            <a:ext cx="8995440" cy="1569660"/>
          </a:xfrm>
          <a:prstGeom prst="rect">
            <a:avLst/>
          </a:prstGeom>
        </p:spPr>
        <p:txBody>
          <a:bodyPr wrap="square">
            <a:spAutoFit/>
          </a:bodyPr>
          <a:lstStyle/>
          <a:p>
            <a:pPr algn="ctr">
              <a:defRPr/>
            </a:pPr>
            <a:r>
              <a:rPr lang="en-US" sz="2000" b="1" i="1" kern="0" dirty="0" smtClean="0">
                <a:solidFill>
                  <a:srgbClr val="0070C0"/>
                </a:solidFill>
                <a:ea typeface="Microsoft YaHei"/>
                <a:cs typeface="Times New Roman" panose="02020603050405020304" pitchFamily="18" charset="0"/>
              </a:rPr>
              <a:t>Number </a:t>
            </a:r>
            <a:r>
              <a:rPr lang="en-US" sz="2000" b="1" i="1" kern="0" dirty="0">
                <a:solidFill>
                  <a:srgbClr val="0070C0"/>
                </a:solidFill>
                <a:ea typeface="Microsoft YaHei"/>
                <a:cs typeface="Times New Roman" panose="02020603050405020304" pitchFamily="18" charset="0"/>
              </a:rPr>
              <a:t>of Racially or Religiously Aggravated Offences Recorded </a:t>
            </a:r>
            <a:r>
              <a:rPr lang="en-US" sz="2000" b="1" i="1" kern="0" dirty="0" smtClean="0">
                <a:solidFill>
                  <a:srgbClr val="0070C0"/>
                </a:solidFill>
                <a:ea typeface="Microsoft YaHei"/>
                <a:cs typeface="Times New Roman" panose="02020603050405020304" pitchFamily="18" charset="0"/>
              </a:rPr>
              <a:t>by</a:t>
            </a:r>
            <a:endParaRPr lang="en-US" sz="2000" b="1" i="1" kern="0" dirty="0">
              <a:solidFill>
                <a:srgbClr val="0070C0"/>
              </a:solidFill>
              <a:ea typeface="Microsoft YaHei"/>
              <a:cs typeface="Times New Roman" panose="02020603050405020304" pitchFamily="18" charset="0"/>
            </a:endParaRPr>
          </a:p>
          <a:p>
            <a:pPr algn="ctr">
              <a:defRPr/>
            </a:pPr>
            <a:r>
              <a:rPr lang="en-US" sz="2000" b="1" i="1" kern="0" dirty="0">
                <a:solidFill>
                  <a:srgbClr val="0070C0"/>
                </a:solidFill>
                <a:ea typeface="Microsoft YaHei"/>
                <a:cs typeface="Times New Roman" panose="02020603050405020304" pitchFamily="18" charset="0"/>
              </a:rPr>
              <a:t>Police by Month, 31 Forces, January 2013 to August </a:t>
            </a:r>
            <a:r>
              <a:rPr lang="en-US" sz="2000" b="1" i="1" kern="0" dirty="0" smtClean="0">
                <a:solidFill>
                  <a:srgbClr val="0070C0"/>
                </a:solidFill>
                <a:ea typeface="Microsoft YaHei"/>
                <a:cs typeface="Times New Roman" panose="02020603050405020304" pitchFamily="18" charset="0"/>
              </a:rPr>
              <a:t>2017</a:t>
            </a:r>
          </a:p>
          <a:p>
            <a:r>
              <a:rPr lang="en-US" sz="2000" dirty="0" smtClean="0"/>
              <a:t>Chart: </a:t>
            </a:r>
            <a:r>
              <a:rPr lang="en-US" sz="2000" dirty="0" err="1" smtClean="0"/>
              <a:t>Sylwia</a:t>
            </a:r>
            <a:r>
              <a:rPr lang="en-US" sz="2000" dirty="0" smtClean="0"/>
              <a:t> </a:t>
            </a:r>
            <a:r>
              <a:rPr lang="en-US" sz="2000" dirty="0"/>
              <a:t>J. </a:t>
            </a:r>
            <a:r>
              <a:rPr lang="en-US" sz="2000" dirty="0" err="1" smtClean="0"/>
              <a:t>Piatkowska</a:t>
            </a:r>
            <a:r>
              <a:rPr lang="en-US" sz="2000" dirty="0" smtClean="0"/>
              <a:t>,  Old </a:t>
            </a:r>
            <a:r>
              <a:rPr lang="en-US" sz="2000" dirty="0"/>
              <a:t>Dominion University</a:t>
            </a:r>
          </a:p>
          <a:p>
            <a:pPr algn="ctr">
              <a:defRPr/>
            </a:pPr>
            <a:endParaRPr lang="en-US" sz="2000" b="1" i="1" kern="0" dirty="0" smtClean="0">
              <a:solidFill>
                <a:srgbClr val="0070C0"/>
              </a:solidFill>
              <a:ea typeface="Microsoft YaHei"/>
              <a:cs typeface="Times New Roman" panose="02020603050405020304" pitchFamily="18" charset="0"/>
            </a:endParaRPr>
          </a:p>
          <a:p>
            <a:pPr algn="ctr">
              <a:defRPr/>
            </a:pPr>
            <a:endParaRPr lang="en-US" sz="1600" b="1" i="1" kern="0" dirty="0">
              <a:solidFill>
                <a:srgbClr val="0070C0"/>
              </a:solidFill>
              <a:ea typeface="Microsoft YaHei"/>
              <a:cs typeface="Times New Roman" panose="02020603050405020304" pitchFamily="18" charset="0"/>
            </a:endParaRPr>
          </a:p>
        </p:txBody>
      </p:sp>
      <p:pic>
        <p:nvPicPr>
          <p:cNvPr id="7" name="Picture 6"/>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0936" y="1731707"/>
            <a:ext cx="7373696" cy="4518727"/>
          </a:xfrm>
          <a:prstGeom prst="rect">
            <a:avLst/>
          </a:prstGeom>
          <a:noFill/>
          <a:ln>
            <a:noFill/>
          </a:ln>
        </p:spPr>
      </p:pic>
      <p:sp>
        <p:nvSpPr>
          <p:cNvPr id="8" name="Text Box 2"/>
          <p:cNvSpPr txBox="1">
            <a:spLocks noChangeArrowheads="1"/>
          </p:cNvSpPr>
          <p:nvPr/>
        </p:nvSpPr>
        <p:spPr bwMode="auto">
          <a:xfrm>
            <a:off x="3849327" y="1902413"/>
            <a:ext cx="921712" cy="46085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Lee Rigby Murder</a:t>
            </a:r>
            <a:endParaRPr lang="en-US" sz="1000" dirty="0">
              <a:latin typeface="Calibri"/>
              <a:ea typeface="Calibri"/>
              <a:cs typeface="Times New Roman"/>
            </a:endParaRPr>
          </a:p>
        </p:txBody>
      </p:sp>
      <p:sp>
        <p:nvSpPr>
          <p:cNvPr id="10" name="Text Box 2"/>
          <p:cNvSpPr txBox="1">
            <a:spLocks noChangeArrowheads="1"/>
          </p:cNvSpPr>
          <p:nvPr/>
        </p:nvSpPr>
        <p:spPr bwMode="auto">
          <a:xfrm>
            <a:off x="3734113" y="4177891"/>
            <a:ext cx="1203248" cy="49045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Conflict in Israel and Gaza</a:t>
            </a:r>
            <a:endParaRPr lang="en-US" sz="1000" dirty="0">
              <a:latin typeface="Calibri"/>
              <a:ea typeface="Calibri"/>
              <a:cs typeface="Times New Roman"/>
            </a:endParaRPr>
          </a:p>
        </p:txBody>
      </p:sp>
      <p:sp>
        <p:nvSpPr>
          <p:cNvPr id="11" name="Text Box 2"/>
          <p:cNvSpPr txBox="1">
            <a:spLocks noChangeArrowheads="1"/>
          </p:cNvSpPr>
          <p:nvPr/>
        </p:nvSpPr>
        <p:spPr bwMode="auto">
          <a:xfrm>
            <a:off x="5783003" y="1988825"/>
            <a:ext cx="844112" cy="28803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Paris Attacks</a:t>
            </a:r>
            <a:endParaRPr lang="en-US" sz="1000" dirty="0">
              <a:latin typeface="Calibri"/>
              <a:ea typeface="Calibri"/>
              <a:cs typeface="Times New Roman"/>
            </a:endParaRPr>
          </a:p>
        </p:txBody>
      </p:sp>
      <p:sp>
        <p:nvSpPr>
          <p:cNvPr id="12" name="Text Box 2"/>
          <p:cNvSpPr txBox="1">
            <a:spLocks noChangeArrowheads="1"/>
          </p:cNvSpPr>
          <p:nvPr/>
        </p:nvSpPr>
        <p:spPr bwMode="auto">
          <a:xfrm>
            <a:off x="5783003" y="4075656"/>
            <a:ext cx="687070" cy="5702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Charlie Hebdo Shooting</a:t>
            </a:r>
            <a:endParaRPr lang="en-US" sz="1000" dirty="0">
              <a:latin typeface="Calibri"/>
              <a:ea typeface="Calibri"/>
              <a:cs typeface="Times New Roman"/>
            </a:endParaRPr>
          </a:p>
        </p:txBody>
      </p:sp>
      <p:sp>
        <p:nvSpPr>
          <p:cNvPr id="13" name="Text Box 2"/>
          <p:cNvSpPr txBox="1">
            <a:spLocks noChangeArrowheads="1"/>
          </p:cNvSpPr>
          <p:nvPr/>
        </p:nvSpPr>
        <p:spPr bwMode="auto">
          <a:xfrm>
            <a:off x="7593783" y="1368077"/>
            <a:ext cx="1840509" cy="39032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23rd June: Day of Referendum</a:t>
            </a:r>
            <a:endParaRPr lang="en-US" sz="1000" dirty="0">
              <a:latin typeface="Calibri"/>
              <a:ea typeface="Calibri"/>
              <a:cs typeface="Times New Roman"/>
            </a:endParaRPr>
          </a:p>
        </p:txBody>
      </p:sp>
      <p:sp>
        <p:nvSpPr>
          <p:cNvPr id="14" name="Text Box 2"/>
          <p:cNvSpPr txBox="1">
            <a:spLocks noChangeArrowheads="1"/>
          </p:cNvSpPr>
          <p:nvPr/>
        </p:nvSpPr>
        <p:spPr bwMode="auto">
          <a:xfrm>
            <a:off x="8976350" y="2680109"/>
            <a:ext cx="1241704" cy="51846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London Bridge attack</a:t>
            </a:r>
            <a:endParaRPr lang="en-US" sz="1000" dirty="0">
              <a:latin typeface="Calibri"/>
              <a:ea typeface="Calibri"/>
              <a:cs typeface="Times New Roman"/>
            </a:endParaRPr>
          </a:p>
        </p:txBody>
      </p:sp>
      <p:sp>
        <p:nvSpPr>
          <p:cNvPr id="15" name="Text Box 2"/>
          <p:cNvSpPr txBox="1">
            <a:spLocks noChangeArrowheads="1"/>
          </p:cNvSpPr>
          <p:nvPr/>
        </p:nvSpPr>
        <p:spPr bwMode="auto">
          <a:xfrm>
            <a:off x="9091565" y="3556862"/>
            <a:ext cx="826135" cy="51879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Finsbury Park Mosque attack</a:t>
            </a:r>
            <a:endParaRPr lang="en-US" sz="1000" dirty="0">
              <a:latin typeface="Calibri"/>
              <a:ea typeface="Calibri"/>
              <a:cs typeface="Times New Roman"/>
            </a:endParaRPr>
          </a:p>
        </p:txBody>
      </p:sp>
      <p:sp>
        <p:nvSpPr>
          <p:cNvPr id="16" name="Text Box 2"/>
          <p:cNvSpPr txBox="1">
            <a:spLocks noChangeArrowheads="1"/>
          </p:cNvSpPr>
          <p:nvPr/>
        </p:nvSpPr>
        <p:spPr bwMode="auto">
          <a:xfrm>
            <a:off x="9104525" y="4481971"/>
            <a:ext cx="826135" cy="37274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Manchester Arena attack</a:t>
            </a:r>
            <a:endParaRPr lang="en-US" sz="1000" dirty="0">
              <a:latin typeface="Calibri"/>
              <a:ea typeface="Calibri"/>
              <a:cs typeface="Times New Roman"/>
            </a:endParaRPr>
          </a:p>
        </p:txBody>
      </p:sp>
      <p:cxnSp>
        <p:nvCxnSpPr>
          <p:cNvPr id="17" name="Straight Arrow Connector 16"/>
          <p:cNvCxnSpPr>
            <a:stCxn id="16" idx="1"/>
          </p:cNvCxnSpPr>
          <p:nvPr/>
        </p:nvCxnSpPr>
        <p:spPr>
          <a:xfrm flipH="1">
            <a:off x="8792086" y="4668343"/>
            <a:ext cx="312439" cy="0"/>
          </a:xfrm>
          <a:prstGeom prst="straightConnector1">
            <a:avLst/>
          </a:prstGeom>
          <a:noFill/>
          <a:ln w="9525" cap="flat" cmpd="sng" algn="ctr">
            <a:solidFill>
              <a:sysClr val="windowText" lastClr="000000"/>
            </a:solidFill>
            <a:prstDash val="solid"/>
            <a:tailEnd type="arrow"/>
          </a:ln>
          <a:effectLst/>
        </p:spPr>
      </p:cxnSp>
      <p:cxnSp>
        <p:nvCxnSpPr>
          <p:cNvPr id="18" name="Straight Arrow Connector 17"/>
          <p:cNvCxnSpPr/>
          <p:nvPr/>
        </p:nvCxnSpPr>
        <p:spPr>
          <a:xfrm flipH="1">
            <a:off x="8792086" y="3819556"/>
            <a:ext cx="292735" cy="0"/>
          </a:xfrm>
          <a:prstGeom prst="straightConnector1">
            <a:avLst/>
          </a:prstGeom>
          <a:noFill/>
          <a:ln w="9525" cap="flat" cmpd="sng" algn="ctr">
            <a:solidFill>
              <a:sysClr val="windowText" lastClr="000000"/>
            </a:solidFill>
            <a:prstDash val="solid"/>
            <a:tailEnd type="arrow"/>
          </a:ln>
          <a:effectLst/>
        </p:spPr>
      </p:cxnSp>
      <p:cxnSp>
        <p:nvCxnSpPr>
          <p:cNvPr id="19" name="Straight Arrow Connector 18"/>
          <p:cNvCxnSpPr>
            <a:stCxn id="14" idx="1"/>
          </p:cNvCxnSpPr>
          <p:nvPr/>
        </p:nvCxnSpPr>
        <p:spPr>
          <a:xfrm flipH="1" flipV="1">
            <a:off x="8628602" y="2939340"/>
            <a:ext cx="347748" cy="1"/>
          </a:xfrm>
          <a:prstGeom prst="straightConnector1">
            <a:avLst/>
          </a:prstGeom>
          <a:noFill/>
          <a:ln w="9525" cap="flat" cmpd="sng" algn="ctr">
            <a:solidFill>
              <a:sysClr val="windowText" lastClr="000000"/>
            </a:solidFill>
            <a:prstDash val="solid"/>
            <a:tailEnd type="arrow"/>
          </a:ln>
          <a:effectLst/>
        </p:spPr>
      </p:cxnSp>
      <p:cxnSp>
        <p:nvCxnSpPr>
          <p:cNvPr id="21" name="Straight Arrow Connector 20"/>
          <p:cNvCxnSpPr/>
          <p:nvPr/>
        </p:nvCxnSpPr>
        <p:spPr>
          <a:xfrm flipH="1">
            <a:off x="7447415" y="1560193"/>
            <a:ext cx="292734" cy="198204"/>
          </a:xfrm>
          <a:prstGeom prst="straightConnector1">
            <a:avLst/>
          </a:prstGeom>
          <a:noFill/>
          <a:ln w="9525" cap="flat" cmpd="sng" algn="ctr">
            <a:solidFill>
              <a:sysClr val="windowText" lastClr="000000"/>
            </a:solidFill>
            <a:prstDash val="solid"/>
            <a:tailEnd type="arrow"/>
          </a:ln>
          <a:effectLst/>
        </p:spPr>
      </p:cxnSp>
      <p:cxnSp>
        <p:nvCxnSpPr>
          <p:cNvPr id="23" name="Straight Arrow Connector 22"/>
          <p:cNvCxnSpPr/>
          <p:nvPr/>
        </p:nvCxnSpPr>
        <p:spPr>
          <a:xfrm flipH="1">
            <a:off x="3665063" y="2132841"/>
            <a:ext cx="292735" cy="0"/>
          </a:xfrm>
          <a:prstGeom prst="straightConnector1">
            <a:avLst/>
          </a:prstGeom>
          <a:noFill/>
          <a:ln w="9525" cap="flat" cmpd="sng" algn="ctr">
            <a:solidFill>
              <a:sysClr val="windowText" lastClr="000000"/>
            </a:solidFill>
            <a:prstDash val="solid"/>
            <a:tailEnd type="arrow"/>
          </a:ln>
          <a:effectLst/>
        </p:spPr>
      </p:cxnSp>
      <p:cxnSp>
        <p:nvCxnSpPr>
          <p:cNvPr id="24" name="Straight Arrow Connector 23"/>
          <p:cNvCxnSpPr/>
          <p:nvPr/>
        </p:nvCxnSpPr>
        <p:spPr>
          <a:xfrm>
            <a:off x="4569099" y="4499981"/>
            <a:ext cx="403881" cy="0"/>
          </a:xfrm>
          <a:prstGeom prst="straightConnector1">
            <a:avLst/>
          </a:prstGeom>
          <a:noFill/>
          <a:ln w="9525" cap="flat" cmpd="sng" algn="ctr">
            <a:solidFill>
              <a:sysClr val="windowText" lastClr="000000"/>
            </a:solidFill>
            <a:prstDash val="solid"/>
            <a:tailEnd type="arrow"/>
          </a:ln>
          <a:effectLst/>
        </p:spPr>
      </p:cxnSp>
      <p:cxnSp>
        <p:nvCxnSpPr>
          <p:cNvPr id="26" name="Straight Arrow Connector 25"/>
          <p:cNvCxnSpPr/>
          <p:nvPr/>
        </p:nvCxnSpPr>
        <p:spPr>
          <a:xfrm flipV="1">
            <a:off x="6205060" y="2132841"/>
            <a:ext cx="403881" cy="15240"/>
          </a:xfrm>
          <a:prstGeom prst="straightConnector1">
            <a:avLst/>
          </a:prstGeom>
          <a:noFill/>
          <a:ln w="9525" cap="flat" cmpd="sng" algn="ctr">
            <a:solidFill>
              <a:sysClr val="windowText" lastClr="000000"/>
            </a:solidFill>
            <a:prstDash val="solid"/>
            <a:tailEnd type="arrow"/>
          </a:ln>
          <a:effectLst/>
        </p:spPr>
      </p:cxnSp>
      <p:cxnSp>
        <p:nvCxnSpPr>
          <p:cNvPr id="28" name="Straight Arrow Connector 27"/>
          <p:cNvCxnSpPr/>
          <p:nvPr/>
        </p:nvCxnSpPr>
        <p:spPr>
          <a:xfrm flipH="1">
            <a:off x="5709075" y="4360771"/>
            <a:ext cx="147857" cy="0"/>
          </a:xfrm>
          <a:prstGeom prst="straightConnector1">
            <a:avLst/>
          </a:prstGeom>
          <a:noFill/>
          <a:ln w="9525" cap="flat" cmpd="sng" algn="ctr">
            <a:solidFill>
              <a:sysClr val="windowText" lastClr="000000"/>
            </a:solidFill>
            <a:prstDash val="solid"/>
            <a:tailEnd type="arrow"/>
          </a:ln>
          <a:effectLst/>
        </p:spPr>
      </p:cxnSp>
      <p:cxnSp>
        <p:nvCxnSpPr>
          <p:cNvPr id="27" name="Straight Arrow Connector 26"/>
          <p:cNvCxnSpPr/>
          <p:nvPr/>
        </p:nvCxnSpPr>
        <p:spPr>
          <a:xfrm>
            <a:off x="8094873" y="4207420"/>
            <a:ext cx="230429" cy="102234"/>
          </a:xfrm>
          <a:prstGeom prst="straightConnector1">
            <a:avLst/>
          </a:prstGeom>
          <a:noFill/>
          <a:ln w="9525" cap="flat" cmpd="sng" algn="ctr">
            <a:solidFill>
              <a:sysClr val="windowText" lastClr="000000"/>
            </a:solidFill>
            <a:prstDash val="solid"/>
            <a:tailEnd type="arrow"/>
          </a:ln>
          <a:effectLst/>
        </p:spPr>
      </p:cxnSp>
      <p:sp>
        <p:nvSpPr>
          <p:cNvPr id="30" name="Text Box 2"/>
          <p:cNvSpPr txBox="1">
            <a:spLocks noChangeArrowheads="1"/>
          </p:cNvSpPr>
          <p:nvPr/>
        </p:nvSpPr>
        <p:spPr bwMode="auto">
          <a:xfrm>
            <a:off x="7481801" y="3633184"/>
            <a:ext cx="826135" cy="37274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dirty="0">
                <a:latin typeface="Times New Roman"/>
                <a:ea typeface="Calibri"/>
                <a:cs typeface="Times New Roman"/>
              </a:rPr>
              <a:t>Westminster Bridge attack</a:t>
            </a:r>
            <a:endParaRPr lang="en-US" sz="1000" dirty="0">
              <a:latin typeface="Calibri"/>
              <a:ea typeface="Calibri"/>
              <a:cs typeface="Times New Roman"/>
            </a:endParaRPr>
          </a:p>
        </p:txBody>
      </p:sp>
      <p:pic>
        <p:nvPicPr>
          <p:cNvPr id="25" name="Picture 24"/>
          <p:cNvPicPr/>
          <p:nvPr/>
        </p:nvPicPr>
        <p:blipFill>
          <a:blip r:embed="rId3" cstate="print">
            <a:extLst>
              <a:ext uri="{28A0092B-C50C-407E-A947-70E740481C1C}">
                <a14:useLocalDpi xmlns:a14="http://schemas.microsoft.com/office/drawing/2010/main"/>
              </a:ext>
            </a:extLst>
          </a:blip>
          <a:srcRect/>
          <a:stretch>
            <a:fillRect/>
          </a:stretch>
        </p:blipFill>
        <p:spPr bwMode="auto">
          <a:xfrm>
            <a:off x="2143896" y="2122027"/>
            <a:ext cx="7373696" cy="4181753"/>
          </a:xfrm>
          <a:prstGeom prst="rect">
            <a:avLst/>
          </a:prstGeom>
          <a:noFill/>
          <a:ln>
            <a:noFill/>
          </a:ln>
        </p:spPr>
      </p:pic>
    </p:spTree>
    <p:extLst>
      <p:ext uri="{BB962C8B-B14F-4D97-AF65-F5344CB8AC3E}">
        <p14:creationId xmlns:p14="http://schemas.microsoft.com/office/powerpoint/2010/main" val="905103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102" y="433251"/>
            <a:ext cx="9846321" cy="1485900"/>
          </a:xfrm>
        </p:spPr>
        <p:txBody>
          <a:bodyPr>
            <a:normAutofit fontScale="90000"/>
          </a:bodyPr>
          <a:lstStyle/>
          <a:p>
            <a:pPr algn="ctr"/>
            <a:r>
              <a:rPr lang="en-US" sz="3600" b="1" i="1" dirty="0" smtClean="0">
                <a:solidFill>
                  <a:srgbClr val="0070C0"/>
                </a:solidFill>
              </a:rPr>
              <a:t>European &amp; North Amer. Nations: Stealth Info Warfare Launched Upon Increasingly Divided Societies </a:t>
            </a:r>
            <a:r>
              <a:rPr lang="en-US" dirty="0" smtClean="0">
                <a:solidFill>
                  <a:srgbClr val="0070C0"/>
                </a:solidFill>
              </a:rPr>
              <a:t/>
            </a:r>
            <a:br>
              <a:rPr lang="en-US" dirty="0" smtClean="0">
                <a:solidFill>
                  <a:srgbClr val="0070C0"/>
                </a:solidFill>
              </a:rPr>
            </a:br>
            <a:endParaRPr lang="en-US" dirty="0">
              <a:solidFill>
                <a:srgbClr val="0070C0"/>
              </a:solidFill>
            </a:endParaRPr>
          </a:p>
        </p:txBody>
      </p:sp>
      <p:sp>
        <p:nvSpPr>
          <p:cNvPr id="3" name="Content Placeholder 2"/>
          <p:cNvSpPr>
            <a:spLocks noGrp="1"/>
          </p:cNvSpPr>
          <p:nvPr>
            <p:ph idx="1"/>
          </p:nvPr>
        </p:nvSpPr>
        <p:spPr>
          <a:xfrm>
            <a:off x="1371600" y="1919151"/>
            <a:ext cx="9601200" cy="3948249"/>
          </a:xfrm>
        </p:spPr>
        <p:txBody>
          <a:bodyPr>
            <a:normAutofit lnSpcReduction="10000"/>
          </a:bodyPr>
          <a:lstStyle/>
          <a:p>
            <a:pPr algn="just"/>
            <a:r>
              <a:rPr lang="en-US" b="1" i="1" u="sng" dirty="0" smtClean="0">
                <a:solidFill>
                  <a:srgbClr val="7030A0"/>
                </a:solidFill>
              </a:rPr>
              <a:t>Long Term Shifts</a:t>
            </a:r>
            <a:r>
              <a:rPr lang="en-US" dirty="0" smtClean="0"/>
              <a:t>: </a:t>
            </a:r>
            <a:r>
              <a:rPr lang="en-US" dirty="0" err="1" smtClean="0"/>
              <a:t>Demog</a:t>
            </a:r>
            <a:r>
              <a:rPr lang="en-US" dirty="0" smtClean="0"/>
              <a:t>./</a:t>
            </a:r>
            <a:r>
              <a:rPr lang="en-US" dirty="0" err="1" smtClean="0"/>
              <a:t>Immig</a:t>
            </a:r>
            <a:r>
              <a:rPr lang="en-US" dirty="0" smtClean="0"/>
              <a:t>., Econ., Info Tech &amp; Socio-Political Change Amidst Period of &gt; Anxiety, Distrust &amp; Polarization</a:t>
            </a:r>
          </a:p>
          <a:p>
            <a:pPr algn="just"/>
            <a:r>
              <a:rPr lang="en-US" b="1" i="1" u="sng" dirty="0" smtClean="0">
                <a:solidFill>
                  <a:srgbClr val="7030A0"/>
                </a:solidFill>
              </a:rPr>
              <a:t>Socio-Political Divisions</a:t>
            </a:r>
            <a:r>
              <a:rPr lang="en-US" dirty="0" smtClean="0"/>
              <a:t>: Exacerbated by Rising Distrust of “Subverted” Gov’t &amp; Institutions</a:t>
            </a:r>
          </a:p>
          <a:p>
            <a:pPr algn="just"/>
            <a:r>
              <a:rPr lang="en-US" b="1" i="1" u="sng" dirty="0" smtClean="0">
                <a:solidFill>
                  <a:srgbClr val="7030A0"/>
                </a:solidFill>
              </a:rPr>
              <a:t>Yields Opportunities For Internal Malefactors</a:t>
            </a:r>
            <a:r>
              <a:rPr lang="en-US" b="1" i="1" dirty="0" smtClean="0">
                <a:solidFill>
                  <a:srgbClr val="7030A0"/>
                </a:solidFill>
              </a:rPr>
              <a:t>: </a:t>
            </a:r>
            <a:r>
              <a:rPr lang="en-US" dirty="0" smtClean="0">
                <a:solidFill>
                  <a:schemeClr val="tx1"/>
                </a:solidFill>
              </a:rPr>
              <a:t>Racial &amp; Ethnic Nationalists </a:t>
            </a:r>
            <a:r>
              <a:rPr lang="en-US" i="1" dirty="0" smtClean="0">
                <a:solidFill>
                  <a:schemeClr val="tx1"/>
                </a:solidFill>
              </a:rPr>
              <a:t>Inter Alia</a:t>
            </a:r>
          </a:p>
          <a:p>
            <a:pPr algn="just"/>
            <a:r>
              <a:rPr lang="en-US" b="1" i="1" u="sng" dirty="0" smtClean="0">
                <a:solidFill>
                  <a:srgbClr val="7030A0"/>
                </a:solidFill>
              </a:rPr>
              <a:t>While External Malefactors Wage </a:t>
            </a:r>
            <a:r>
              <a:rPr lang="en-US" b="1" i="1" u="sng" dirty="0" err="1" smtClean="0">
                <a:solidFill>
                  <a:srgbClr val="7030A0"/>
                </a:solidFill>
              </a:rPr>
              <a:t>Asymetric</a:t>
            </a:r>
            <a:r>
              <a:rPr lang="en-US" b="1" i="1" u="sng" dirty="0" smtClean="0">
                <a:solidFill>
                  <a:srgbClr val="7030A0"/>
                </a:solidFill>
              </a:rPr>
              <a:t> Warfare:</a:t>
            </a:r>
            <a:r>
              <a:rPr lang="en-US" dirty="0" smtClean="0">
                <a:solidFill>
                  <a:schemeClr val="tx1"/>
                </a:solidFill>
              </a:rPr>
              <a:t> Russian Troll Armies &amp; Internet Platforms </a:t>
            </a:r>
          </a:p>
          <a:p>
            <a:pPr algn="just"/>
            <a:r>
              <a:rPr lang="en-US" b="1" i="1" u="sng" dirty="0" smtClean="0">
                <a:solidFill>
                  <a:srgbClr val="7030A0"/>
                </a:solidFill>
              </a:rPr>
              <a:t>Nationalist’s Goals:</a:t>
            </a:r>
            <a:r>
              <a:rPr lang="en-US" b="1" i="1" dirty="0" smtClean="0">
                <a:solidFill>
                  <a:schemeClr val="tx1"/>
                </a:solidFill>
              </a:rPr>
              <a:t> </a:t>
            </a:r>
            <a:r>
              <a:rPr lang="en-US" dirty="0" smtClean="0">
                <a:solidFill>
                  <a:schemeClr val="tx1"/>
                </a:solidFill>
              </a:rPr>
              <a:t>Tie Citizenship &amp; Patriotism to Race, Ethnicity &amp; A Retreat from Int’l Engagement </a:t>
            </a:r>
          </a:p>
          <a:p>
            <a:pPr algn="just"/>
            <a:r>
              <a:rPr lang="en-US" b="1" i="1" u="sng" dirty="0" smtClean="0">
                <a:solidFill>
                  <a:srgbClr val="7030A0"/>
                </a:solidFill>
              </a:rPr>
              <a:t>Russian Goals:</a:t>
            </a:r>
            <a:r>
              <a:rPr lang="en-US" dirty="0" smtClean="0">
                <a:solidFill>
                  <a:schemeClr val="tx1"/>
                </a:solidFill>
              </a:rPr>
              <a:t> Internal Destabilization Diminishes Collective Efficiencies of Rival Allied Nations </a:t>
            </a:r>
            <a:endParaRPr lang="en-US" b="1" i="1" u="sng" dirty="0" smtClean="0">
              <a:solidFill>
                <a:srgbClr val="7030A0"/>
              </a:solidFill>
            </a:endParaRPr>
          </a:p>
        </p:txBody>
      </p:sp>
    </p:spTree>
    <p:extLst>
      <p:ext uri="{BB962C8B-B14F-4D97-AF65-F5344CB8AC3E}">
        <p14:creationId xmlns:p14="http://schemas.microsoft.com/office/powerpoint/2010/main" val="77005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2233613" y="319088"/>
          <a:ext cx="7723187" cy="6218237"/>
        </p:xfrm>
        <a:graphic>
          <a:graphicData uri="http://schemas.openxmlformats.org/presentationml/2006/ole">
            <mc:AlternateContent xmlns:mc="http://schemas.openxmlformats.org/markup-compatibility/2006">
              <mc:Choice xmlns:v="urn:schemas-microsoft-com:vml" Requires="v">
                <p:oleObj spid="_x0000_s16386" name="Worksheet" r:id="rId3" imgW="7722468" imgH="6217873" progId="Excel.Sheet.12">
                  <p:embed/>
                </p:oleObj>
              </mc:Choice>
              <mc:Fallback>
                <p:oleObj name="Worksheet" r:id="rId3" imgW="7722468" imgH="6217873" progId="Excel.Sheet.12">
                  <p:embed/>
                  <p:pic>
                    <p:nvPicPr>
                      <p:cNvPr id="0" name=""/>
                      <p:cNvPicPr/>
                      <p:nvPr/>
                    </p:nvPicPr>
                    <p:blipFill>
                      <a:blip r:embed="rId4"/>
                      <a:stretch>
                        <a:fillRect/>
                      </a:stretch>
                    </p:blipFill>
                    <p:spPr>
                      <a:xfrm>
                        <a:off x="2233613" y="319088"/>
                        <a:ext cx="7723187" cy="6218237"/>
                      </a:xfrm>
                      <a:prstGeom prst="rect">
                        <a:avLst/>
                      </a:prstGeom>
                    </p:spPr>
                  </p:pic>
                </p:oleObj>
              </mc:Fallback>
            </mc:AlternateContent>
          </a:graphicData>
        </a:graphic>
      </p:graphicFrame>
    </p:spTree>
    <p:extLst>
      <p:ext uri="{BB962C8B-B14F-4D97-AF65-F5344CB8AC3E}">
        <p14:creationId xmlns:p14="http://schemas.microsoft.com/office/powerpoint/2010/main" val="1171146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9601200" cy="1714500"/>
          </a:xfrm>
        </p:spPr>
        <p:txBody>
          <a:bodyPr>
            <a:normAutofit/>
          </a:bodyPr>
          <a:lstStyle/>
          <a:p>
            <a:r>
              <a:rPr lang="en-US" sz="3200" b="1" dirty="0" smtClean="0">
                <a:solidFill>
                  <a:srgbClr val="0070C0"/>
                </a:solidFill>
              </a:rPr>
              <a:t>Feb 2018 U.S. Indictment: Russian Operatives had </a:t>
            </a:r>
            <a:r>
              <a:rPr lang="en-US" sz="3200" b="1" i="1" u="sng" dirty="0" smtClean="0">
                <a:solidFill>
                  <a:srgbClr val="FF0000"/>
                </a:solidFill>
              </a:rPr>
              <a:t>“strategic goal to sow discord in the U.S. political system, including the 2016 U.S. presidential election”</a:t>
            </a:r>
            <a:endParaRPr lang="en-US" sz="3200" b="1" i="1" u="sng"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97380" y="2080260"/>
            <a:ext cx="8195309" cy="4217670"/>
          </a:xfrm>
        </p:spPr>
      </p:pic>
    </p:spTree>
    <p:extLst>
      <p:ext uri="{BB962C8B-B14F-4D97-AF65-F5344CB8AC3E}">
        <p14:creationId xmlns:p14="http://schemas.microsoft.com/office/powerpoint/2010/main" val="272676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solidFill>
                  <a:srgbClr val="0070C0"/>
                </a:solidFill>
              </a:rPr>
              <a:t>Violent Public Demonstrations &amp; White Nationalist Rallies Rise</a:t>
            </a:r>
            <a:endParaRPr lang="en-US" sz="4000" b="1" i="1" dirty="0">
              <a:solidFill>
                <a:srgbClr val="0070C0"/>
              </a:solidFill>
            </a:endParaRPr>
          </a:p>
        </p:txBody>
      </p:sp>
      <p:sp>
        <p:nvSpPr>
          <p:cNvPr id="3" name="Content Placeholder 2"/>
          <p:cNvSpPr>
            <a:spLocks noGrp="1"/>
          </p:cNvSpPr>
          <p:nvPr>
            <p:ph idx="1"/>
          </p:nvPr>
        </p:nvSpPr>
        <p:spPr/>
        <p:txBody>
          <a:bodyPr/>
          <a:lstStyle/>
          <a:p>
            <a:r>
              <a:rPr lang="en-US" dirty="0" smtClean="0"/>
              <a:t>Through 3rd Quarter 2017, Violent Public Demonstrations In California Doubled Over 2016 </a:t>
            </a:r>
          </a:p>
          <a:p>
            <a:r>
              <a:rPr lang="en-US" dirty="0" smtClean="0"/>
              <a:t>Topics: Trump, Free Speech, Police Use of Force, Immigration &amp; Muslims/Sharia</a:t>
            </a:r>
          </a:p>
          <a:p>
            <a:r>
              <a:rPr lang="en-US" dirty="0" smtClean="0"/>
              <a:t>As first reported by ADL and later Cal St. Center there were more large “Mega Rallies” in U.S. in last 2 years than in all of previous decade</a:t>
            </a:r>
          </a:p>
          <a:p>
            <a:r>
              <a:rPr lang="en-US" dirty="0" smtClean="0"/>
              <a:t>Charlottesville, VA “Unite The Right Rally” left 1 dead and 19 injured with over 500 largest in decades</a:t>
            </a:r>
          </a:p>
          <a:p>
            <a:r>
              <a:rPr lang="en-US" dirty="0" smtClean="0"/>
              <a:t>White Nationalism in U.S. now coalesced socio-political force: Immigrants </a:t>
            </a:r>
            <a:r>
              <a:rPr lang="en-US" dirty="0" err="1" smtClean="0"/>
              <a:t>targetted</a:t>
            </a:r>
            <a:endParaRPr lang="en-US" dirty="0"/>
          </a:p>
        </p:txBody>
      </p:sp>
    </p:spTree>
    <p:extLst>
      <p:ext uri="{BB962C8B-B14F-4D97-AF65-F5344CB8AC3E}">
        <p14:creationId xmlns:p14="http://schemas.microsoft.com/office/powerpoint/2010/main" val="922290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073275" y="107576"/>
            <a:ext cx="8042276" cy="969384"/>
          </a:xfrm>
          <a:ln/>
        </p:spPr>
        <p:txBody>
          <a:bodyPr vert="horz" lIns="91440" tIns="45720" rIns="36575" bIns="45720" rtlCol="0" anchor="ctr">
            <a:normAutofit/>
          </a:bodyPr>
          <a:lstStyle/>
          <a:p>
            <a:pPr marL="35719"/>
            <a:r>
              <a:rPr lang="en-US" sz="3600" b="1" i="1" dirty="0" smtClean="0">
                <a:solidFill>
                  <a:srgbClr val="0000FF"/>
                </a:solidFill>
              </a:rPr>
              <a:t>Prof. B</a:t>
            </a:r>
            <a:r>
              <a:rPr lang="en-US" sz="3600" b="1" i="1" dirty="0" smtClean="0">
                <a:solidFill>
                  <a:srgbClr val="0000FF"/>
                </a:solidFill>
              </a:rPr>
              <a:t>rian </a:t>
            </a:r>
            <a:r>
              <a:rPr lang="en-US" sz="3600" b="1" i="1" dirty="0">
                <a:solidFill>
                  <a:srgbClr val="0000FF"/>
                </a:solidFill>
              </a:rPr>
              <a:t>Levin Bio &amp; Contact</a:t>
            </a:r>
          </a:p>
        </p:txBody>
      </p:sp>
      <p:sp>
        <p:nvSpPr>
          <p:cNvPr id="16386" name="Rectangle 2"/>
          <p:cNvSpPr>
            <a:spLocks noGrp="1" noChangeArrowheads="1"/>
          </p:cNvSpPr>
          <p:nvPr>
            <p:ph idx="1"/>
          </p:nvPr>
        </p:nvSpPr>
        <p:spPr>
          <a:xfrm>
            <a:off x="1935480" y="1165860"/>
            <a:ext cx="8229600" cy="5257800"/>
          </a:xfrm>
          <a:ln/>
        </p:spPr>
        <p:txBody>
          <a:bodyPr vert="horz" lIns="91440" tIns="45720" rIns="36575" bIns="45720" rtlCol="0">
            <a:normAutofit/>
          </a:bodyPr>
          <a:lstStyle/>
          <a:p>
            <a:pPr marL="344329" indent="-308610">
              <a:lnSpc>
                <a:spcPct val="80000"/>
              </a:lnSpc>
              <a:spcBef>
                <a:spcPct val="0"/>
              </a:spcBef>
              <a:buBlip>
                <a:blip r:embed="rId2"/>
              </a:buBlip>
            </a:pPr>
            <a:endParaRPr lang="en-US" sz="2200" dirty="0"/>
          </a:p>
          <a:p>
            <a:pPr marL="344329" indent="-308610">
              <a:lnSpc>
                <a:spcPct val="80000"/>
              </a:lnSpc>
              <a:spcBef>
                <a:spcPct val="0"/>
              </a:spcBef>
              <a:buBlip>
                <a:blip r:embed="rId2"/>
              </a:buBlip>
            </a:pPr>
            <a:endParaRPr lang="en-US" sz="2200" dirty="0"/>
          </a:p>
          <a:p>
            <a:pPr marL="344329" indent="-308610">
              <a:lnSpc>
                <a:spcPct val="80000"/>
              </a:lnSpc>
              <a:spcBef>
                <a:spcPct val="0"/>
              </a:spcBef>
              <a:buBlip>
                <a:blip r:embed="rId2"/>
              </a:buBlip>
            </a:pPr>
            <a:r>
              <a:rPr lang="en-US" sz="2200" dirty="0"/>
              <a:t>Former </a:t>
            </a:r>
            <a:r>
              <a:rPr lang="en-US" sz="2200" dirty="0" smtClean="0"/>
              <a:t>NYPD; BA</a:t>
            </a:r>
            <a:r>
              <a:rPr lang="en-US" sz="2200" dirty="0"/>
              <a:t>, Penn, </a:t>
            </a:r>
            <a:r>
              <a:rPr lang="en-US" sz="2200" dirty="0">
                <a:latin typeface="Arial"/>
              </a:rPr>
              <a:t>‘</a:t>
            </a:r>
            <a:r>
              <a:rPr lang="en-US" sz="2200" dirty="0"/>
              <a:t>89;  JD Stanford Law, </a:t>
            </a:r>
            <a:r>
              <a:rPr lang="en-US" sz="2200" dirty="0" smtClean="0"/>
              <a:t>‘92</a:t>
            </a:r>
            <a:endParaRPr lang="en-US" sz="2200" dirty="0"/>
          </a:p>
          <a:p>
            <a:pPr marL="344329" indent="-308610">
              <a:lnSpc>
                <a:spcPct val="80000"/>
              </a:lnSpc>
              <a:spcBef>
                <a:spcPts val="630"/>
              </a:spcBef>
              <a:buBlip>
                <a:blip r:embed="rId2"/>
              </a:buBlip>
            </a:pPr>
            <a:r>
              <a:rPr lang="en-US" sz="2200" dirty="0"/>
              <a:t>Former </a:t>
            </a:r>
            <a:r>
              <a:rPr lang="en-US" sz="2200" dirty="0" smtClean="0"/>
              <a:t>Assoc. </a:t>
            </a:r>
            <a:r>
              <a:rPr lang="en-US" sz="2200" dirty="0"/>
              <a:t>Director, SPLC </a:t>
            </a:r>
            <a:r>
              <a:rPr lang="en-US" sz="2200" dirty="0" err="1" smtClean="0"/>
              <a:t>Klanwatch</a:t>
            </a:r>
            <a:r>
              <a:rPr lang="en-US" sz="2200" dirty="0" smtClean="0"/>
              <a:t> / Militia </a:t>
            </a:r>
            <a:r>
              <a:rPr lang="en-US" sz="2200" dirty="0"/>
              <a:t>Task Force</a:t>
            </a:r>
          </a:p>
          <a:p>
            <a:pPr marL="344329" indent="-308610">
              <a:lnSpc>
                <a:spcPct val="80000"/>
              </a:lnSpc>
              <a:spcBef>
                <a:spcPts val="630"/>
              </a:spcBef>
              <a:buBlip>
                <a:blip r:embed="rId2"/>
              </a:buBlip>
            </a:pPr>
            <a:r>
              <a:rPr lang="en-US" sz="2200" dirty="0"/>
              <a:t>Founder &amp; Director, Center for the Study of Hate &amp; </a:t>
            </a:r>
            <a:r>
              <a:rPr lang="en-US" sz="2200" dirty="0" smtClean="0"/>
              <a:t>Extremism	</a:t>
            </a:r>
            <a:r>
              <a:rPr lang="en-US" sz="2200" dirty="0" smtClean="0"/>
              <a:t>California State University, San Bernardino</a:t>
            </a:r>
            <a:endParaRPr lang="en-US" sz="2200" dirty="0"/>
          </a:p>
          <a:p>
            <a:pPr marL="344329" indent="-308610">
              <a:lnSpc>
                <a:spcPct val="80000"/>
              </a:lnSpc>
              <a:spcBef>
                <a:spcPts val="630"/>
              </a:spcBef>
              <a:buBlip>
                <a:blip r:embed="rId2"/>
              </a:buBlip>
            </a:pPr>
            <a:r>
              <a:rPr lang="en-US" sz="2200" dirty="0"/>
              <a:t>Appearances: Congress, Local/Federal Law Enforcement, numerous academic &amp; </a:t>
            </a:r>
            <a:r>
              <a:rPr lang="en-US" sz="2200" dirty="0" smtClean="0"/>
              <a:t>media							</a:t>
            </a:r>
            <a:endParaRPr lang="en-US" sz="2200" dirty="0"/>
          </a:p>
          <a:p>
            <a:pPr marL="344329" indent="-308610">
              <a:lnSpc>
                <a:spcPct val="80000"/>
              </a:lnSpc>
              <a:spcBef>
                <a:spcPts val="630"/>
              </a:spcBef>
              <a:buBlip>
                <a:blip r:embed="rId2"/>
              </a:buBlip>
            </a:pPr>
            <a:r>
              <a:rPr lang="en-US" sz="2200" dirty="0"/>
              <a:t>Email: </a:t>
            </a:r>
            <a:r>
              <a:rPr lang="en-US" sz="2200" u="sng" dirty="0">
                <a:hlinkClick r:id="rId3"/>
              </a:rPr>
              <a:t>blevin8@aol.com</a:t>
            </a:r>
            <a:endParaRPr lang="en-US" sz="2200" dirty="0"/>
          </a:p>
          <a:p>
            <a:pPr marL="344329" indent="-308610">
              <a:lnSpc>
                <a:spcPct val="80000"/>
              </a:lnSpc>
              <a:spcBef>
                <a:spcPts val="630"/>
              </a:spcBef>
              <a:buBlip>
                <a:blip r:embed="rId2"/>
              </a:buBlip>
            </a:pPr>
            <a:r>
              <a:rPr lang="en-US" sz="2200" dirty="0"/>
              <a:t>Phone: (909) </a:t>
            </a:r>
            <a:r>
              <a:rPr lang="en-US" sz="2200" dirty="0" smtClean="0"/>
              <a:t>537-7711</a:t>
            </a:r>
            <a:endParaRPr lang="en-US" sz="2200" dirty="0"/>
          </a:p>
          <a:p>
            <a:pPr marL="344329" indent="-308610">
              <a:lnSpc>
                <a:spcPct val="80000"/>
              </a:lnSpc>
              <a:spcBef>
                <a:spcPts val="630"/>
              </a:spcBef>
              <a:buBlip>
                <a:blip r:embed="rId2"/>
              </a:buBlip>
            </a:pPr>
            <a:r>
              <a:rPr lang="en-US" sz="2200" dirty="0"/>
              <a:t>Website:  </a:t>
            </a:r>
            <a:r>
              <a:rPr lang="en-US" sz="2200" b="1" dirty="0">
                <a:solidFill>
                  <a:srgbClr val="0070C0"/>
                </a:solidFill>
              </a:rPr>
              <a:t>Twitter   @</a:t>
            </a:r>
            <a:r>
              <a:rPr lang="en-US" sz="2200" b="1" dirty="0" err="1">
                <a:solidFill>
                  <a:srgbClr val="0070C0"/>
                </a:solidFill>
              </a:rPr>
              <a:t>proflevin</a:t>
            </a:r>
            <a:r>
              <a:rPr lang="en-US" sz="2200" b="1" dirty="0">
                <a:solidFill>
                  <a:srgbClr val="0070C0"/>
                </a:solidFill>
              </a:rPr>
              <a:t> </a:t>
            </a:r>
            <a:endParaRPr lang="en-US" sz="2200" b="1" u="sng" dirty="0">
              <a:solidFill>
                <a:srgbClr val="0070C0"/>
              </a:solidFill>
            </a:endParaRPr>
          </a:p>
          <a:p>
            <a:pPr marL="344329" indent="-308610">
              <a:lnSpc>
                <a:spcPct val="80000"/>
              </a:lnSpc>
              <a:spcBef>
                <a:spcPts val="630"/>
              </a:spcBef>
              <a:buBlip>
                <a:blip r:embed="rId2"/>
              </a:buBlip>
            </a:pPr>
            <a:endParaRPr lang="en-US" sz="2200" u="sng" dirty="0"/>
          </a:p>
          <a:p>
            <a:pPr marL="35719" indent="0">
              <a:lnSpc>
                <a:spcPct val="80000"/>
              </a:lnSpc>
              <a:spcBef>
                <a:spcPts val="630"/>
              </a:spcBef>
              <a:buNone/>
            </a:pPr>
            <a:endParaRPr lang="en-US" sz="2200" dirty="0"/>
          </a:p>
        </p:txBody>
      </p:sp>
    </p:spTree>
    <p:extLst>
      <p:ext uri="{BB962C8B-B14F-4D97-AF65-F5344CB8AC3E}">
        <p14:creationId xmlns:p14="http://schemas.microsoft.com/office/powerpoint/2010/main" val="337418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591193344"/>
              </p:ext>
            </p:extLst>
          </p:nvPr>
        </p:nvGraphicFramePr>
        <p:xfrm>
          <a:off x="2971800" y="708660"/>
          <a:ext cx="6985000" cy="5828665"/>
        </p:xfrm>
        <a:graphic>
          <a:graphicData uri="http://schemas.openxmlformats.org/presentationml/2006/ole">
            <mc:AlternateContent xmlns:mc="http://schemas.openxmlformats.org/markup-compatibility/2006">
              <mc:Choice xmlns:v="urn:schemas-microsoft-com:vml" Requires="v">
                <p:oleObj spid="_x0000_s17410" name="Worksheet" r:id="rId3" imgW="7722468" imgH="6217873" progId="Excel.Sheet.12">
                  <p:embed/>
                </p:oleObj>
              </mc:Choice>
              <mc:Fallback>
                <p:oleObj name="Worksheet" r:id="rId3" imgW="7722468" imgH="6217873" progId="Excel.Sheet.12">
                  <p:embed/>
                  <p:pic>
                    <p:nvPicPr>
                      <p:cNvPr id="0" name=""/>
                      <p:cNvPicPr/>
                      <p:nvPr/>
                    </p:nvPicPr>
                    <p:blipFill>
                      <a:blip r:embed="rId4"/>
                      <a:stretch>
                        <a:fillRect/>
                      </a:stretch>
                    </p:blipFill>
                    <p:spPr>
                      <a:xfrm>
                        <a:off x="2971800" y="708660"/>
                        <a:ext cx="6985000" cy="5828665"/>
                      </a:xfrm>
                      <a:prstGeom prst="rect">
                        <a:avLst/>
                      </a:prstGeom>
                    </p:spPr>
                  </p:pic>
                </p:oleObj>
              </mc:Fallback>
            </mc:AlternateContent>
          </a:graphicData>
        </a:graphic>
      </p:graphicFrame>
    </p:spTree>
    <p:extLst>
      <p:ext uri="{BB962C8B-B14F-4D97-AF65-F5344CB8AC3E}">
        <p14:creationId xmlns:p14="http://schemas.microsoft.com/office/powerpoint/2010/main" val="1767936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solidFill>
                  <a:srgbClr val="0070C0"/>
                </a:solidFill>
              </a:rPr>
              <a:t>GMF: Alliance for Securing Democracy/ Hamilton 68 Project Report: January 2018</a:t>
            </a:r>
            <a:endParaRPr lang="en-US" sz="3200" b="1" i="1" dirty="0">
              <a:solidFill>
                <a:srgbClr val="0070C0"/>
              </a:solidFill>
            </a:endParaRPr>
          </a:p>
        </p:txBody>
      </p:sp>
      <p:sp>
        <p:nvSpPr>
          <p:cNvPr id="3" name="Content Placeholder 2"/>
          <p:cNvSpPr>
            <a:spLocks noGrp="1"/>
          </p:cNvSpPr>
          <p:nvPr>
            <p:ph idx="1"/>
          </p:nvPr>
        </p:nvSpPr>
        <p:spPr/>
        <p:txBody>
          <a:bodyPr/>
          <a:lstStyle/>
          <a:p>
            <a:endParaRPr lang="en-US" dirty="0" smtClean="0"/>
          </a:p>
          <a:p>
            <a:r>
              <a:rPr lang="en-US" dirty="0" smtClean="0"/>
              <a:t>From January </a:t>
            </a:r>
            <a:r>
              <a:rPr lang="en-US" dirty="0"/>
              <a:t>14 and January 31, </a:t>
            </a:r>
            <a:r>
              <a:rPr lang="en-US" dirty="0" smtClean="0"/>
              <a:t>159 </a:t>
            </a:r>
            <a:r>
              <a:rPr lang="en-US" dirty="0"/>
              <a:t>unique articles </a:t>
            </a:r>
            <a:r>
              <a:rPr lang="en-US" dirty="0" smtClean="0"/>
              <a:t>analyzed that </a:t>
            </a:r>
            <a:r>
              <a:rPr lang="en-US" dirty="0"/>
              <a:t>were among the top URLs shared by Kremlin-oriented accounts on Twitter</a:t>
            </a:r>
            <a:r>
              <a:rPr lang="en-US" dirty="0" smtClean="0"/>
              <a:t>.</a:t>
            </a:r>
          </a:p>
          <a:p>
            <a:r>
              <a:rPr lang="en-US" dirty="0" smtClean="0"/>
              <a:t>31%: “Deep State” Narratives and attacks against U.S. DOJ &amp; Mueller Investigation</a:t>
            </a:r>
          </a:p>
          <a:p>
            <a:r>
              <a:rPr lang="en-US" dirty="0" smtClean="0"/>
              <a:t>11% targeted Hillary Clinton &amp; 5% FBI Dep. Director McCabe</a:t>
            </a:r>
            <a:endParaRPr lang="en-US" dirty="0"/>
          </a:p>
          <a:p>
            <a:r>
              <a:rPr lang="en-US" dirty="0" smtClean="0"/>
              <a:t>Anti-immigration: 10</a:t>
            </a:r>
            <a:r>
              <a:rPr lang="en-US" dirty="0"/>
              <a:t>% of </a:t>
            </a:r>
            <a:r>
              <a:rPr lang="en-US" dirty="0" smtClean="0"/>
              <a:t>URLs </a:t>
            </a:r>
            <a:r>
              <a:rPr lang="en-US" dirty="0"/>
              <a:t>articles highlighting crimes committed by undocumented immigrants in </a:t>
            </a:r>
            <a:r>
              <a:rPr lang="en-US" dirty="0" smtClean="0"/>
              <a:t>U.S. or </a:t>
            </a:r>
            <a:r>
              <a:rPr lang="en-US" dirty="0"/>
              <a:t>migrants/refugees in Europe. </a:t>
            </a:r>
            <a:endParaRPr lang="en-US" dirty="0" smtClean="0"/>
          </a:p>
          <a:p>
            <a:r>
              <a:rPr lang="en-US" dirty="0" smtClean="0"/>
              <a:t>Europe was focus </a:t>
            </a:r>
            <a:r>
              <a:rPr lang="en-US" dirty="0"/>
              <a:t>of 5% of the examined URLs; all of those URLs were coded as promoting anti-migrant or anti-Islamic narratives (and usually both).</a:t>
            </a:r>
            <a:endParaRPr lang="en-US" dirty="0"/>
          </a:p>
        </p:txBody>
      </p:sp>
    </p:spTree>
    <p:extLst>
      <p:ext uri="{BB962C8B-B14F-4D97-AF65-F5344CB8AC3E}">
        <p14:creationId xmlns:p14="http://schemas.microsoft.com/office/powerpoint/2010/main" val="531458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i="1" dirty="0" smtClean="0">
                <a:solidFill>
                  <a:srgbClr val="0070C0"/>
                </a:solidFill>
              </a:rPr>
              <a:t>Fake Russian </a:t>
            </a:r>
            <a:r>
              <a:rPr lang="en-US" sz="3200" b="1" i="1" dirty="0" smtClean="0">
                <a:solidFill>
                  <a:srgbClr val="0070C0"/>
                </a:solidFill>
              </a:rPr>
              <a:t>“Republican” Party Soc</a:t>
            </a:r>
            <a:r>
              <a:rPr lang="en-US" sz="3200" b="1" i="1" dirty="0" smtClean="0">
                <a:solidFill>
                  <a:srgbClr val="0070C0"/>
                </a:solidFill>
              </a:rPr>
              <a:t>. Media Accts. Promoted Bigotry</a:t>
            </a:r>
            <a:endParaRPr lang="en-US" sz="3200" b="1" i="1"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25589" y="1428750"/>
            <a:ext cx="8041341" cy="5325036"/>
          </a:xfrm>
        </p:spPr>
      </p:pic>
    </p:spTree>
    <p:extLst>
      <p:ext uri="{BB962C8B-B14F-4D97-AF65-F5344CB8AC3E}">
        <p14:creationId xmlns:p14="http://schemas.microsoft.com/office/powerpoint/2010/main" val="412356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63071"/>
            <a:ext cx="9601200" cy="1808629"/>
          </a:xfrm>
        </p:spPr>
        <p:txBody>
          <a:bodyPr>
            <a:normAutofit/>
          </a:bodyPr>
          <a:lstStyle/>
          <a:p>
            <a:pPr algn="ctr"/>
            <a:r>
              <a:rPr lang="en-US" sz="3600" b="1" i="1" dirty="0" smtClean="0">
                <a:solidFill>
                  <a:srgbClr val="0070C0"/>
                </a:solidFill>
              </a:rPr>
              <a:t>Fake Russian Accounts </a:t>
            </a:r>
            <a:r>
              <a:rPr lang="en-US" sz="3600" b="1" i="1" dirty="0" smtClean="0">
                <a:solidFill>
                  <a:srgbClr val="0070C0"/>
                </a:solidFill>
              </a:rPr>
              <a:t>Also Attack </a:t>
            </a:r>
            <a:r>
              <a:rPr lang="en-US" sz="3600" b="1" i="1" dirty="0" smtClean="0">
                <a:solidFill>
                  <a:srgbClr val="0070C0"/>
                </a:solidFill>
              </a:rPr>
              <a:t>Undocumented </a:t>
            </a:r>
            <a:r>
              <a:rPr lang="en-US" sz="3600" b="1" i="1" dirty="0" smtClean="0">
                <a:solidFill>
                  <a:srgbClr val="0070C0"/>
                </a:solidFill>
              </a:rPr>
              <a:t>Mexican People </a:t>
            </a:r>
            <a:endParaRPr lang="en-US" sz="3600" b="1" i="1" dirty="0">
              <a:solidFill>
                <a:srgbClr val="0070C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393968" y="1344706"/>
            <a:ext cx="8713303" cy="4908175"/>
          </a:xfrm>
        </p:spPr>
      </p:pic>
    </p:spTree>
    <p:extLst>
      <p:ext uri="{BB962C8B-B14F-4D97-AF65-F5344CB8AC3E}">
        <p14:creationId xmlns:p14="http://schemas.microsoft.com/office/powerpoint/2010/main" val="740256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551329"/>
          </a:xfrm>
        </p:spPr>
        <p:txBody>
          <a:bodyPr>
            <a:noAutofit/>
          </a:bodyPr>
          <a:lstStyle/>
          <a:p>
            <a:pPr algn="ctr"/>
            <a:r>
              <a:rPr lang="en-US" sz="3600" b="1" i="1" dirty="0" smtClean="0">
                <a:solidFill>
                  <a:srgbClr val="0070C0"/>
                </a:solidFill>
              </a:rPr>
              <a:t>Political Conspiracy To Convert Our Children to Islam</a:t>
            </a:r>
            <a:endParaRPr lang="en-US" sz="3600" b="1" i="1"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95182" y="1544394"/>
            <a:ext cx="8754036" cy="5136777"/>
          </a:xfrm>
        </p:spPr>
      </p:pic>
    </p:spTree>
    <p:extLst>
      <p:ext uri="{BB962C8B-B14F-4D97-AF65-F5344CB8AC3E}">
        <p14:creationId xmlns:p14="http://schemas.microsoft.com/office/powerpoint/2010/main" val="1691617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i="1" u="sng" dirty="0">
                <a:solidFill>
                  <a:schemeClr val="tx1"/>
                </a:solidFill>
              </a:rPr>
              <a:t>Pres. George W. Bush Sept. 17, 2001: Hate Crime Drop 47.5% to 66%</a:t>
            </a:r>
          </a:p>
        </p:txBody>
      </p:sp>
      <p:sp>
        <p:nvSpPr>
          <p:cNvPr id="3" name="Content Placeholder 2"/>
          <p:cNvSpPr>
            <a:spLocks noGrp="1"/>
          </p:cNvSpPr>
          <p:nvPr>
            <p:ph idx="1"/>
          </p:nvPr>
        </p:nvSpPr>
        <p:spPr/>
        <p:txBody>
          <a:bodyPr>
            <a:normAutofit fontScale="70000" lnSpcReduction="20000"/>
          </a:bodyPr>
          <a:lstStyle/>
          <a:p>
            <a:r>
              <a:rPr lang="en-US" i="1" dirty="0"/>
              <a:t>   </a:t>
            </a:r>
            <a:r>
              <a:rPr lang="en-US" sz="4000" i="1" dirty="0"/>
              <a:t> Those who feel like they can intimidate our fellow citizens to take out their anger don't represent the best of America, </a:t>
            </a:r>
            <a:r>
              <a:rPr lang="en-US" sz="4000" i="1" dirty="0">
                <a:solidFill>
                  <a:srgbClr val="0000FF"/>
                </a:solidFill>
              </a:rPr>
              <a:t>they represent the worst of humankind, and they should be ashamed of that kind of behavior</a:t>
            </a:r>
            <a:r>
              <a:rPr lang="en-US" sz="4000" i="1" dirty="0"/>
              <a:t>.</a:t>
            </a:r>
            <a:endParaRPr lang="en-US" sz="4000" dirty="0"/>
          </a:p>
          <a:p>
            <a:r>
              <a:rPr lang="en-US" sz="4000" i="1" dirty="0"/>
              <a:t>     This is a great country.  It's a great country because we share the same values of respect and dignity and human worth.  And it is my honor to be meeting with leaders who feel just the same way I do.  They're outraged, they're sad.  </a:t>
            </a:r>
            <a:r>
              <a:rPr lang="en-US" sz="4000" i="1" dirty="0">
                <a:solidFill>
                  <a:srgbClr val="0000FF"/>
                </a:solidFill>
              </a:rPr>
              <a:t>They love America just as much as I do</a:t>
            </a:r>
            <a:r>
              <a:rPr lang="en-US" sz="4000" i="1" dirty="0"/>
              <a:t>.</a:t>
            </a:r>
            <a:endParaRPr lang="en-US" sz="4000" dirty="0"/>
          </a:p>
          <a:p>
            <a:pPr marL="0" indent="0">
              <a:buNone/>
            </a:pPr>
            <a:endParaRPr lang="en-US" sz="4000" dirty="0"/>
          </a:p>
        </p:txBody>
      </p:sp>
      <p:pic>
        <p:nvPicPr>
          <p:cNvPr id="5" name="Picture 4" descr="Islamophobia_021b.jpg"/>
          <p:cNvPicPr>
            <a:picLocks noChangeAspect="1"/>
          </p:cNvPicPr>
          <p:nvPr/>
        </p:nvPicPr>
        <p:blipFill>
          <a:blip r:embed="rId2">
            <a:alphaModFix amt="34000"/>
            <a:extLst>
              <a:ext uri="{28A0092B-C50C-407E-A947-70E740481C1C}">
                <a14:useLocalDpi xmlns:a14="http://schemas.microsoft.com/office/drawing/2010/main"/>
              </a:ext>
            </a:extLst>
          </a:blip>
          <a:stretch>
            <a:fillRect/>
          </a:stretch>
        </p:blipFill>
        <p:spPr>
          <a:xfrm>
            <a:off x="1474470" y="300039"/>
            <a:ext cx="9498330" cy="5851525"/>
          </a:xfrm>
          <a:prstGeom prst="rect">
            <a:avLst/>
          </a:prstGeom>
        </p:spPr>
      </p:pic>
    </p:spTree>
    <p:extLst>
      <p:ext uri="{BB962C8B-B14F-4D97-AF65-F5344CB8AC3E}">
        <p14:creationId xmlns:p14="http://schemas.microsoft.com/office/powerpoint/2010/main" val="546823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smtClean="0">
                <a:solidFill>
                  <a:srgbClr val="0070C0"/>
                </a:solidFill>
              </a:rPr>
              <a:t>Anti-Muslim Hate Crime </a:t>
            </a:r>
            <a:r>
              <a:rPr lang="en-US" b="1" i="1" dirty="0" smtClean="0">
                <a:solidFill>
                  <a:srgbClr val="0070C0"/>
                </a:solidFill>
              </a:rPr>
              <a:t>Up After </a:t>
            </a:r>
            <a:r>
              <a:rPr lang="en-US" b="1" i="1" dirty="0" smtClean="0">
                <a:solidFill>
                  <a:srgbClr val="0070C0"/>
                </a:solidFill>
              </a:rPr>
              <a:t>9/11 </a:t>
            </a:r>
            <a:br>
              <a:rPr lang="en-US" b="1" i="1" dirty="0" smtClean="0">
                <a:solidFill>
                  <a:srgbClr val="0070C0"/>
                </a:solidFill>
              </a:rPr>
            </a:br>
            <a:r>
              <a:rPr lang="en-US" b="1" i="1" dirty="0" smtClean="0">
                <a:solidFill>
                  <a:srgbClr val="0070C0"/>
                </a:solidFill>
              </a:rPr>
              <a:t>But Down After </a:t>
            </a:r>
            <a:r>
              <a:rPr lang="en-US" b="1" i="1" dirty="0" smtClean="0">
                <a:solidFill>
                  <a:srgbClr val="0070C0"/>
                </a:solidFill>
              </a:rPr>
              <a:t>Pres. Bush Speech Of 9/17</a:t>
            </a:r>
            <a:r>
              <a:rPr lang="en-US" b="1" dirty="0" smtClean="0">
                <a:solidFill>
                  <a:srgbClr val="0000FF"/>
                </a:solidFill>
              </a:rPr>
              <a:t/>
            </a:r>
            <a:br>
              <a:rPr lang="en-US" b="1" dirty="0" smtClean="0">
                <a:solidFill>
                  <a:srgbClr val="0000FF"/>
                </a:solidFill>
              </a:rPr>
            </a:br>
            <a:endParaRPr lang="en-US" b="1" dirty="0">
              <a:solidFill>
                <a:srgbClr val="0000FF"/>
              </a:solidFill>
            </a:endParaRPr>
          </a:p>
        </p:txBody>
      </p:sp>
      <p:sp>
        <p:nvSpPr>
          <p:cNvPr id="3" name="Content Placeholder 2"/>
          <p:cNvSpPr>
            <a:spLocks noGrp="1"/>
          </p:cNvSpPr>
          <p:nvPr>
            <p:ph idx="1"/>
          </p:nvPr>
        </p:nvSpPr>
        <p:spPr/>
        <p:txBody>
          <a:bodyPr>
            <a:normAutofit fontScale="25000" lnSpcReduction="20000"/>
          </a:bodyPr>
          <a:lstStyle/>
          <a:p>
            <a:endParaRPr lang="en-US" dirty="0"/>
          </a:p>
          <a:p>
            <a:endParaRPr lang="en-US" dirty="0"/>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endParaRPr lang="en-US" dirty="0"/>
          </a:p>
        </p:txBody>
      </p:sp>
      <p:graphicFrame>
        <p:nvGraphicFramePr>
          <p:cNvPr id="14" name="Chart 13"/>
          <p:cNvGraphicFramePr/>
          <p:nvPr>
            <p:extLst/>
          </p:nvPr>
        </p:nvGraphicFramePr>
        <p:xfrm>
          <a:off x="1981201" y="2083734"/>
          <a:ext cx="8510905" cy="4438650"/>
        </p:xfrm>
        <a:graphic>
          <a:graphicData uri="http://schemas.openxmlformats.org/drawingml/2006/chart">
            <c:chart xmlns:c="http://schemas.openxmlformats.org/drawingml/2006/chart" xmlns:r="http://schemas.openxmlformats.org/officeDocument/2006/relationships" r:id="rId2"/>
          </a:graphicData>
        </a:graphic>
      </p:graphicFrame>
      <p:sp>
        <p:nvSpPr>
          <p:cNvPr id="15" name="Down Arrow 14"/>
          <p:cNvSpPr/>
          <p:nvPr/>
        </p:nvSpPr>
        <p:spPr>
          <a:xfrm rot="10800000">
            <a:off x="4930588" y="5981326"/>
            <a:ext cx="288290" cy="6477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Down Arrow 15"/>
          <p:cNvSpPr/>
          <p:nvPr/>
        </p:nvSpPr>
        <p:spPr>
          <a:xfrm rot="10800000">
            <a:off x="6469529" y="5981326"/>
            <a:ext cx="288290" cy="6477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3848794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rgbClr val="0070C0"/>
                </a:solidFill>
              </a:rPr>
              <a:t>Anti-Muslim Hate </a:t>
            </a:r>
            <a:r>
              <a:rPr lang="en-US" sz="2800" b="1" dirty="0" smtClean="0">
                <a:solidFill>
                  <a:srgbClr val="0070C0"/>
                </a:solidFill>
              </a:rPr>
              <a:t>Crime 9/11 </a:t>
            </a:r>
            <a:r>
              <a:rPr lang="en-US" sz="2800" b="1" dirty="0">
                <a:solidFill>
                  <a:srgbClr val="0070C0"/>
                </a:solidFill>
              </a:rPr>
              <a:t>&amp; </a:t>
            </a:r>
            <a:r>
              <a:rPr lang="en-US" sz="2800" b="1" dirty="0" smtClean="0">
                <a:solidFill>
                  <a:srgbClr val="0070C0"/>
                </a:solidFill>
              </a:rPr>
              <a:t>Pres</a:t>
            </a:r>
            <a:r>
              <a:rPr lang="en-US" sz="2800" b="1" dirty="0">
                <a:solidFill>
                  <a:srgbClr val="0070C0"/>
                </a:solidFill>
              </a:rPr>
              <a:t>. Bush Mosque </a:t>
            </a:r>
            <a:r>
              <a:rPr lang="en-US" sz="2800" b="1" dirty="0" smtClean="0">
                <a:solidFill>
                  <a:srgbClr val="0070C0"/>
                </a:solidFill>
              </a:rPr>
              <a:t>Speech 9/17       </a:t>
            </a:r>
            <a:br>
              <a:rPr lang="en-US" sz="2800" b="1" dirty="0" smtClean="0">
                <a:solidFill>
                  <a:srgbClr val="0070C0"/>
                </a:solidFill>
              </a:rPr>
            </a:br>
            <a:r>
              <a:rPr lang="en-US" sz="2000" b="1" i="1" dirty="0" smtClean="0">
                <a:solidFill>
                  <a:srgbClr val="0070C0"/>
                </a:solidFill>
              </a:rPr>
              <a:t>J. Nolan WVU/Ctr. For the Study of Hate &amp; Extremism</a:t>
            </a:r>
            <a:endParaRPr lang="en-US" sz="2000" b="1" i="1"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7798289"/>
              </p:ext>
            </p:extLst>
          </p:nvPr>
        </p:nvGraphicFramePr>
        <p:xfrm>
          <a:off x="2073276" y="1869140"/>
          <a:ext cx="8042275" cy="40744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0360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4330"/>
            <a:ext cx="9372601" cy="1817370"/>
          </a:xfrm>
        </p:spPr>
        <p:txBody>
          <a:bodyPr>
            <a:noAutofit/>
          </a:bodyPr>
          <a:lstStyle/>
          <a:p>
            <a:pPr algn="ctr"/>
            <a:r>
              <a:rPr lang="en-US" sz="2800" b="1" dirty="0" smtClean="0">
                <a:solidFill>
                  <a:srgbClr val="0000FF"/>
                </a:solidFill>
              </a:rPr>
              <a:t>		</a:t>
            </a:r>
            <a:r>
              <a:rPr lang="en-US" sz="2800" b="1" i="1" dirty="0" smtClean="0">
                <a:solidFill>
                  <a:srgbClr val="0000FF"/>
                </a:solidFill>
              </a:rPr>
              <a:t>Mr</a:t>
            </a:r>
            <a:r>
              <a:rPr lang="en-US" sz="2800" b="1" i="1" dirty="0">
                <a:solidFill>
                  <a:srgbClr val="0000FF"/>
                </a:solidFill>
              </a:rPr>
              <a:t>. Trump., Dec. 7, 2015: </a:t>
            </a:r>
            <a:r>
              <a:rPr lang="en-US" sz="2800" b="1" i="1" dirty="0" smtClean="0">
                <a:solidFill>
                  <a:srgbClr val="0000FF"/>
                </a:solidFill>
              </a:rPr>
              <a:t>Hate Crime (Unofficial) </a:t>
            </a:r>
            <a:r>
              <a:rPr lang="en-US" sz="2800" b="1" i="1" dirty="0">
                <a:solidFill>
                  <a:srgbClr val="0000FF"/>
                </a:solidFill>
              </a:rPr>
              <a:t>Up 87.5</a:t>
            </a:r>
            <a:r>
              <a:rPr lang="en-US" sz="2800" b="1" i="1" dirty="0" smtClean="0">
                <a:solidFill>
                  <a:srgbClr val="0000FF"/>
                </a:solidFill>
              </a:rPr>
              <a:t>%</a:t>
            </a:r>
            <a:r>
              <a:rPr lang="en-US" sz="2800" b="1" i="1" dirty="0"/>
              <a:t/>
            </a:r>
            <a:br>
              <a:rPr lang="en-US" sz="2800" b="1" i="1" dirty="0"/>
            </a:br>
            <a:r>
              <a:rPr lang="en-US" sz="2800" b="1" i="1" dirty="0"/>
              <a:t>	</a:t>
            </a:r>
            <a:r>
              <a:rPr lang="en-US" sz="2800" b="1" i="1" dirty="0" smtClean="0"/>
              <a:t>	</a:t>
            </a:r>
            <a:r>
              <a:rPr lang="en-US" sz="2800" b="1" i="1" dirty="0" smtClean="0">
                <a:solidFill>
                  <a:srgbClr val="FF0000"/>
                </a:solidFill>
              </a:rPr>
              <a:t>“</a:t>
            </a:r>
            <a:r>
              <a:rPr lang="en-US" sz="2800" b="1" i="1" dirty="0">
                <a:solidFill>
                  <a:srgbClr val="FF0000"/>
                </a:solidFill>
              </a:rPr>
              <a:t>Total and Complete Shutdown of Muslims”</a:t>
            </a:r>
            <a:r>
              <a:rPr lang="en-US" sz="2800" b="1" i="1" dirty="0"/>
              <a:t> </a:t>
            </a:r>
          </a:p>
        </p:txBody>
      </p:sp>
      <p:sp>
        <p:nvSpPr>
          <p:cNvPr id="3" name="Content Placeholder 2"/>
          <p:cNvSpPr>
            <a:spLocks noGrp="1"/>
          </p:cNvSpPr>
          <p:nvPr>
            <p:ph idx="1"/>
          </p:nvPr>
        </p:nvSpPr>
        <p:spPr>
          <a:xfrm>
            <a:off x="838200" y="1600201"/>
            <a:ext cx="10515600" cy="4576762"/>
          </a:xfrm>
        </p:spPr>
        <p:txBody>
          <a:bodyPr>
            <a:normAutofit/>
          </a:bodyPr>
          <a:lstStyle/>
          <a:p>
            <a:r>
              <a:rPr lang="en-US" dirty="0" smtClean="0"/>
              <a:t>From </a:t>
            </a:r>
            <a:r>
              <a:rPr lang="en-US" dirty="0"/>
              <a:t>entering </a:t>
            </a:r>
            <a:r>
              <a:rPr lang="en-US" dirty="0" smtClean="0"/>
              <a:t>U.S.</a:t>
            </a:r>
          </a:p>
          <a:p>
            <a:r>
              <a:rPr lang="en-US" dirty="0"/>
              <a:t>S</a:t>
            </a:r>
            <a:r>
              <a:rPr lang="en-US" dirty="0" smtClean="0"/>
              <a:t>lammed </a:t>
            </a:r>
            <a:r>
              <a:rPr lang="en-US" dirty="0"/>
              <a:t>“</a:t>
            </a:r>
            <a:r>
              <a:rPr lang="en-US" dirty="0">
                <a:solidFill>
                  <a:srgbClr val="FF0000"/>
                </a:solidFill>
              </a:rPr>
              <a:t>political correctness</a:t>
            </a:r>
            <a:r>
              <a:rPr lang="en-US" dirty="0" smtClean="0"/>
              <a:t>.” </a:t>
            </a:r>
          </a:p>
          <a:p>
            <a:r>
              <a:rPr lang="en-US" dirty="0"/>
              <a:t>B</a:t>
            </a:r>
            <a:r>
              <a:rPr lang="en-US" dirty="0" smtClean="0"/>
              <a:t>road</a:t>
            </a:r>
            <a:r>
              <a:rPr lang="en-US" dirty="0"/>
              <a:t>-brush </a:t>
            </a:r>
            <a:r>
              <a:rPr lang="en-US" dirty="0" smtClean="0"/>
              <a:t>warning “</a:t>
            </a:r>
            <a:r>
              <a:rPr lang="en-US" dirty="0">
                <a:solidFill>
                  <a:srgbClr val="FF0000"/>
                </a:solidFill>
              </a:rPr>
              <a:t>such a big portion</a:t>
            </a:r>
            <a:r>
              <a:rPr lang="en-US" dirty="0"/>
              <a:t>” of Muslims drip with “</a:t>
            </a:r>
            <a:r>
              <a:rPr lang="en-US" dirty="0">
                <a:solidFill>
                  <a:srgbClr val="FF0000"/>
                </a:solidFill>
              </a:rPr>
              <a:t>hatred </a:t>
            </a:r>
            <a:r>
              <a:rPr lang="en-US" dirty="0" smtClean="0">
                <a:solidFill>
                  <a:srgbClr val="FF0000"/>
                </a:solidFill>
              </a:rPr>
              <a:t>beyond comprehension</a:t>
            </a:r>
            <a:r>
              <a:rPr lang="en-US" dirty="0"/>
              <a:t>.”  </a:t>
            </a:r>
            <a:endParaRPr lang="en-US" dirty="0" smtClean="0"/>
          </a:p>
          <a:p>
            <a:r>
              <a:rPr lang="en-US" dirty="0" smtClean="0"/>
              <a:t>They’re Committed </a:t>
            </a:r>
            <a:r>
              <a:rPr lang="en-US" dirty="0"/>
              <a:t>to </a:t>
            </a:r>
            <a:r>
              <a:rPr lang="en-US" dirty="0" smtClean="0"/>
              <a:t>“</a:t>
            </a:r>
            <a:r>
              <a:rPr lang="en-US" dirty="0" smtClean="0">
                <a:solidFill>
                  <a:srgbClr val="FF0000"/>
                </a:solidFill>
              </a:rPr>
              <a:t>jihad</a:t>
            </a:r>
            <a:r>
              <a:rPr lang="en-US" dirty="0" smtClean="0"/>
              <a:t>” </a:t>
            </a:r>
            <a:r>
              <a:rPr lang="en-US" dirty="0"/>
              <a:t>and want “</a:t>
            </a:r>
            <a:r>
              <a:rPr lang="en-US" dirty="0">
                <a:solidFill>
                  <a:srgbClr val="FF0000"/>
                </a:solidFill>
              </a:rPr>
              <a:t>to change your religion</a:t>
            </a:r>
            <a:r>
              <a:rPr lang="en-US" dirty="0" smtClean="0"/>
              <a:t>”</a:t>
            </a:r>
          </a:p>
          <a:p>
            <a:r>
              <a:rPr lang="en-US" dirty="0" smtClean="0"/>
              <a:t>… “</a:t>
            </a:r>
            <a:r>
              <a:rPr lang="en-US" dirty="0" smtClean="0">
                <a:solidFill>
                  <a:srgbClr val="FF0000"/>
                </a:solidFill>
              </a:rPr>
              <a:t>I don’t think so</a:t>
            </a:r>
            <a:r>
              <a:rPr lang="en-US" dirty="0" smtClean="0"/>
              <a:t>.”</a:t>
            </a:r>
            <a:endParaRPr lang="en-US" dirty="0"/>
          </a:p>
          <a:p>
            <a:endParaRPr lang="en-US" dirty="0"/>
          </a:p>
        </p:txBody>
      </p:sp>
      <p:pic>
        <p:nvPicPr>
          <p:cNvPr id="5" name="Picture 4"/>
          <p:cNvPicPr>
            <a:picLocks noChangeAspect="1"/>
          </p:cNvPicPr>
          <p:nvPr/>
        </p:nvPicPr>
        <p:blipFill>
          <a:blip r:embed="rId2">
            <a:alphaModFix amt="27000"/>
          </a:blip>
          <a:stretch>
            <a:fillRect/>
          </a:stretch>
        </p:blipFill>
        <p:spPr>
          <a:xfrm>
            <a:off x="941294" y="1600201"/>
            <a:ext cx="9269507" cy="4525962"/>
          </a:xfrm>
          <a:prstGeom prst="rect">
            <a:avLst/>
          </a:prstGeom>
        </p:spPr>
      </p:pic>
    </p:spTree>
    <p:extLst>
      <p:ext uri="{BB962C8B-B14F-4D97-AF65-F5344CB8AC3E}">
        <p14:creationId xmlns:p14="http://schemas.microsoft.com/office/powerpoint/2010/main" val="1722028515"/>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376" y="338328"/>
            <a:ext cx="8473458" cy="1252728"/>
          </a:xfrm>
        </p:spPr>
        <p:txBody>
          <a:bodyPr>
            <a:normAutofit/>
          </a:bodyPr>
          <a:lstStyle/>
          <a:p>
            <a:pPr algn="ctr"/>
            <a:r>
              <a:rPr lang="en-US" sz="3200" b="1" i="1" dirty="0">
                <a:solidFill>
                  <a:srgbClr val="0070C0"/>
                </a:solidFill>
              </a:rPr>
              <a:t>Candidate Trump’s Poll Numbers </a:t>
            </a:r>
            <a:r>
              <a:rPr lang="en-US" sz="3200" b="1" i="1" dirty="0" smtClean="0">
                <a:solidFill>
                  <a:srgbClr val="0070C0"/>
                </a:solidFill>
              </a:rPr>
              <a:t>+27</a:t>
            </a:r>
            <a:r>
              <a:rPr lang="en-US" sz="3200" b="1" i="1" dirty="0">
                <a:solidFill>
                  <a:srgbClr val="0070C0"/>
                </a:solidFill>
              </a:rPr>
              <a:t>% in South Carolina </a:t>
            </a:r>
            <a:r>
              <a:rPr lang="en-US" sz="2400" b="1" dirty="0">
                <a:solidFill>
                  <a:srgbClr val="0000FF"/>
                </a:solidFill>
              </a:rPr>
              <a:t/>
            </a:r>
            <a:br>
              <a:rPr lang="en-US" sz="2400" b="1" dirty="0">
                <a:solidFill>
                  <a:srgbClr val="0000FF"/>
                </a:solidFill>
              </a:rPr>
            </a:br>
            <a:r>
              <a:rPr lang="en-US" sz="2000" b="1" dirty="0"/>
              <a:t>(2</a:t>
            </a:r>
            <a:r>
              <a:rPr lang="en-US" sz="2000" b="1" baseline="30000" dirty="0"/>
              <a:t>nd</a:t>
            </a:r>
            <a:r>
              <a:rPr lang="en-US" sz="2000" b="1" dirty="0"/>
              <a:t> Primary)</a:t>
            </a:r>
          </a:p>
        </p:txBody>
      </p:sp>
      <p:pic>
        <p:nvPicPr>
          <p:cNvPr id="4" name="Content Placeholder 3" descr="images.jpeg"/>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1146480" y="1199653"/>
            <a:ext cx="10431280" cy="4663937"/>
          </a:xfrm>
        </p:spPr>
      </p:pic>
    </p:spTree>
    <p:extLst>
      <p:ext uri="{BB962C8B-B14F-4D97-AF65-F5344CB8AC3E}">
        <p14:creationId xmlns:p14="http://schemas.microsoft.com/office/powerpoint/2010/main" val="1849235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i="1" dirty="0" smtClean="0">
                <a:solidFill>
                  <a:srgbClr val="0070C0"/>
                </a:solidFill>
              </a:rPr>
              <a:t>U.S. Foreign Population By </a:t>
            </a:r>
            <a:r>
              <a:rPr lang="en-US" sz="3600" b="1" i="1" dirty="0" smtClean="0">
                <a:solidFill>
                  <a:srgbClr val="0070C0"/>
                </a:solidFill>
              </a:rPr>
              <a:t>Year Show Recent Annual Increases</a:t>
            </a:r>
            <a:r>
              <a:rPr lang="en-US" dirty="0" smtClean="0"/>
              <a:t/>
            </a:r>
            <a:br>
              <a:rPr lang="en-US" dirty="0" smtClean="0"/>
            </a:br>
            <a:r>
              <a:rPr lang="en-US" sz="2000" b="1" i="1" dirty="0" smtClean="0"/>
              <a:t>PEW Research</a:t>
            </a:r>
            <a:endParaRPr lang="en-US" b="1" i="1" dirty="0"/>
          </a:p>
        </p:txBody>
      </p:sp>
      <p:pic>
        <p:nvPicPr>
          <p:cNvPr id="4" name="Content Placeholder 3"/>
          <p:cNvPicPr>
            <a:picLocks noGrp="1" noChangeAspect="1"/>
          </p:cNvPicPr>
          <p:nvPr>
            <p:ph idx="1"/>
          </p:nvPr>
        </p:nvPicPr>
        <p:blipFill>
          <a:blip r:embed="rId2"/>
          <a:stretch>
            <a:fillRect/>
          </a:stretch>
        </p:blipFill>
        <p:spPr>
          <a:xfrm>
            <a:off x="1184686" y="2008505"/>
            <a:ext cx="8243397" cy="4351338"/>
          </a:xfrm>
          <a:prstGeom prst="rect">
            <a:avLst/>
          </a:prstGeom>
        </p:spPr>
      </p:pic>
    </p:spTree>
    <p:extLst>
      <p:ext uri="{BB962C8B-B14F-4D97-AF65-F5344CB8AC3E}">
        <p14:creationId xmlns:p14="http://schemas.microsoft.com/office/powerpoint/2010/main" val="1321341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i="1" dirty="0">
                <a:solidFill>
                  <a:srgbClr val="0000FF"/>
                </a:solidFill>
              </a:rPr>
              <a:t>Anti-Muslim Hate Crimes Rise Following Muslim Ban Proposal</a:t>
            </a:r>
            <a:r>
              <a:rPr lang="en-US" sz="2800" dirty="0"/>
              <a:t> </a:t>
            </a:r>
            <a:br>
              <a:rPr lang="en-US" sz="2800" dirty="0"/>
            </a:br>
            <a:r>
              <a:rPr lang="en-US" sz="1800" dirty="0" smtClean="0">
                <a:solidFill>
                  <a:srgbClr val="800000"/>
                </a:solidFill>
              </a:rPr>
              <a:t>Unofficial D</a:t>
            </a:r>
            <a:r>
              <a:rPr lang="en-US" sz="1800" dirty="0" smtClean="0">
                <a:solidFill>
                  <a:srgbClr val="800000"/>
                </a:solidFill>
              </a:rPr>
              <a:t>ata</a:t>
            </a:r>
            <a:r>
              <a:rPr lang="en-US" sz="1800" dirty="0" smtClean="0">
                <a:solidFill>
                  <a:srgbClr val="800000"/>
                </a:solidFill>
              </a:rPr>
              <a:t>: </a:t>
            </a:r>
            <a:r>
              <a:rPr lang="en-US" sz="1800" dirty="0" smtClean="0">
                <a:solidFill>
                  <a:srgbClr val="800000"/>
                </a:solidFill>
              </a:rPr>
              <a:t>B. Levin/Center </a:t>
            </a:r>
            <a:r>
              <a:rPr lang="en-US" sz="1800" dirty="0" smtClean="0">
                <a:solidFill>
                  <a:srgbClr val="800000"/>
                </a:solidFill>
              </a:rPr>
              <a:t>for the Study of Hate &amp; Extremism  Chart</a:t>
            </a:r>
            <a:r>
              <a:rPr lang="en-US" sz="1800" dirty="0">
                <a:solidFill>
                  <a:srgbClr val="800000"/>
                </a:solidFill>
              </a:rPr>
              <a:t>: Huffington Post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789043" y="1928191"/>
            <a:ext cx="8829427" cy="4175429"/>
          </a:xfrm>
        </p:spPr>
      </p:pic>
    </p:spTree>
    <p:extLst>
      <p:ext uri="{BB962C8B-B14F-4D97-AF65-F5344CB8AC3E}">
        <p14:creationId xmlns:p14="http://schemas.microsoft.com/office/powerpoint/2010/main" val="1107346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22910"/>
            <a:ext cx="9601200" cy="1748790"/>
          </a:xfrm>
        </p:spPr>
        <p:txBody>
          <a:bodyPr>
            <a:normAutofit fontScale="90000"/>
          </a:bodyPr>
          <a:lstStyle/>
          <a:p>
            <a:pPr algn="ctr"/>
            <a:r>
              <a:rPr lang="en-US" sz="3600" b="1" i="1" dirty="0" smtClean="0">
                <a:solidFill>
                  <a:srgbClr val="0070C0"/>
                </a:solidFill>
              </a:rPr>
              <a:t>U.S. Hate Crime Nov./Dec </a:t>
            </a:r>
            <a:r>
              <a:rPr lang="en-US" sz="3600" b="1" i="1" dirty="0" smtClean="0">
                <a:solidFill>
                  <a:srgbClr val="0070C0"/>
                </a:solidFill>
              </a:rPr>
              <a:t>2015 Show Rise After Terror Attack on 12/2 and Again After 12/7 “Ban</a:t>
            </a:r>
            <a:r>
              <a:rPr lang="en-US" sz="3600" dirty="0" smtClean="0">
                <a:solidFill>
                  <a:srgbClr val="0070C0"/>
                </a:solidFill>
              </a:rPr>
              <a:t>”</a:t>
            </a:r>
            <a:r>
              <a:rPr lang="en-US" sz="4000" dirty="0" smtClean="0">
                <a:solidFill>
                  <a:srgbClr val="0070C0"/>
                </a:solidFill>
              </a:rPr>
              <a:t/>
            </a:r>
            <a:br>
              <a:rPr lang="en-US" sz="4000" dirty="0" smtClean="0">
                <a:solidFill>
                  <a:srgbClr val="0070C0"/>
                </a:solidFill>
              </a:rPr>
            </a:br>
            <a:r>
              <a:rPr lang="en-US" sz="2000" i="1" dirty="0" smtClean="0">
                <a:solidFill>
                  <a:srgbClr val="0070C0"/>
                </a:solidFill>
              </a:rPr>
              <a:t>FBI Data: Chart J. Nolan/WVU/Ctr. For the Study of Hate &amp; Extremism</a:t>
            </a:r>
            <a:endParaRPr lang="en-US" i="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838199" y="1825625"/>
            <a:ext cx="9838765" cy="4351338"/>
          </a:xfrm>
        </p:spPr>
      </p:pic>
      <p:pic>
        <p:nvPicPr>
          <p:cNvPr id="6" name="Picture 5"/>
          <p:cNvPicPr>
            <a:picLocks noChangeAspect="1"/>
          </p:cNvPicPr>
          <p:nvPr/>
        </p:nvPicPr>
        <p:blipFill>
          <a:blip r:embed="rId3"/>
          <a:stretch>
            <a:fillRect/>
          </a:stretch>
        </p:blipFill>
        <p:spPr>
          <a:xfrm>
            <a:off x="5386219" y="2483690"/>
            <a:ext cx="947346" cy="690281"/>
          </a:xfrm>
          <a:prstGeom prst="rect">
            <a:avLst/>
          </a:prstGeom>
        </p:spPr>
      </p:pic>
      <p:pic>
        <p:nvPicPr>
          <p:cNvPr id="7" name="Picture 6"/>
          <p:cNvPicPr>
            <a:picLocks noChangeAspect="1"/>
          </p:cNvPicPr>
          <p:nvPr/>
        </p:nvPicPr>
        <p:blipFill>
          <a:blip r:embed="rId3"/>
          <a:stretch>
            <a:fillRect/>
          </a:stretch>
        </p:blipFill>
        <p:spPr>
          <a:xfrm>
            <a:off x="5997390" y="2550926"/>
            <a:ext cx="1075764" cy="555811"/>
          </a:xfrm>
          <a:prstGeom prst="rect">
            <a:avLst/>
          </a:prstGeom>
        </p:spPr>
      </p:pic>
    </p:spTree>
    <p:extLst>
      <p:ext uri="{BB962C8B-B14F-4D97-AF65-F5344CB8AC3E}">
        <p14:creationId xmlns:p14="http://schemas.microsoft.com/office/powerpoint/2010/main" val="1084651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84311" y="1"/>
            <a:ext cx="10018713" cy="735980"/>
          </a:xfrm>
        </p:spPr>
        <p:txBody>
          <a:bodyPr>
            <a:normAutofit/>
          </a:bodyPr>
          <a:lstStyle/>
          <a:p>
            <a:r>
              <a:rPr lang="en-US" dirty="0">
                <a:solidFill>
                  <a:srgbClr val="008000"/>
                </a:solidFill>
              </a:rPr>
              <a:t>Hate Crime</a:t>
            </a:r>
          </a:p>
        </p:txBody>
      </p:sp>
      <p:sp>
        <p:nvSpPr>
          <p:cNvPr id="3075" name="Rectangle 3"/>
          <p:cNvSpPr>
            <a:spLocks noGrp="1" noChangeArrowheads="1"/>
          </p:cNvSpPr>
          <p:nvPr>
            <p:ph idx="1"/>
          </p:nvPr>
        </p:nvSpPr>
        <p:spPr>
          <a:xfrm>
            <a:off x="1981200" y="1382751"/>
            <a:ext cx="8229600" cy="4743413"/>
          </a:xfrm>
        </p:spPr>
        <p:txBody>
          <a:bodyPr>
            <a:normAutofit lnSpcReduction="10000"/>
          </a:bodyPr>
          <a:lstStyle/>
          <a:p>
            <a:pPr>
              <a:lnSpc>
                <a:spcPct val="90000"/>
              </a:lnSpc>
            </a:pPr>
            <a:r>
              <a:rPr lang="en-US" sz="2400" b="1" u="sng" dirty="0">
                <a:solidFill>
                  <a:srgbClr val="0000FF"/>
                </a:solidFill>
                <a:latin typeface="Arial"/>
                <a:cs typeface="Arial"/>
              </a:rPr>
              <a:t>Hate crime</a:t>
            </a:r>
            <a:r>
              <a:rPr lang="en-US" sz="2400" dirty="0">
                <a:solidFill>
                  <a:srgbClr val="0000FF"/>
                </a:solidFill>
                <a:latin typeface="Arial"/>
                <a:cs typeface="Arial"/>
              </a:rPr>
              <a:t>: Criminal offense motivated, in whole or substantial part, by the actual or perceived status characteristic of another</a:t>
            </a:r>
          </a:p>
          <a:p>
            <a:pPr>
              <a:lnSpc>
                <a:spcPct val="90000"/>
              </a:lnSpc>
            </a:pPr>
            <a:endParaRPr lang="en-US" sz="2400" dirty="0">
              <a:solidFill>
                <a:srgbClr val="0000FF"/>
              </a:solidFill>
              <a:latin typeface="Arial"/>
              <a:cs typeface="Arial"/>
            </a:endParaRPr>
          </a:p>
          <a:p>
            <a:pPr>
              <a:lnSpc>
                <a:spcPct val="90000"/>
              </a:lnSpc>
            </a:pPr>
            <a:r>
              <a:rPr lang="en-US" sz="2400" b="1" u="sng" dirty="0">
                <a:solidFill>
                  <a:srgbClr val="0000FF"/>
                </a:solidFill>
                <a:latin typeface="Arial"/>
                <a:cs typeface="Arial"/>
              </a:rPr>
              <a:t>Hate Crime Statistics Act </a:t>
            </a:r>
            <a:r>
              <a:rPr lang="en-US" sz="2400" dirty="0">
                <a:solidFill>
                  <a:srgbClr val="0000FF"/>
                </a:solidFill>
                <a:latin typeface="Arial"/>
                <a:cs typeface="Arial"/>
              </a:rPr>
              <a:t>(28 U.S.C. § 534)		 “Crimes that manifest evidence of prejudice </a:t>
            </a:r>
          </a:p>
          <a:p>
            <a:pPr>
              <a:lnSpc>
                <a:spcPct val="90000"/>
              </a:lnSpc>
            </a:pPr>
            <a:r>
              <a:rPr lang="en-US" sz="2400" dirty="0">
                <a:solidFill>
                  <a:srgbClr val="0000FF"/>
                </a:solidFill>
                <a:latin typeface="Arial"/>
                <a:cs typeface="Arial"/>
              </a:rPr>
              <a:t>based on race, gender or gender identity, religion, disability,	sexual orientation, or ethnicity.”</a:t>
            </a:r>
          </a:p>
          <a:p>
            <a:pPr>
              <a:lnSpc>
                <a:spcPct val="90000"/>
              </a:lnSpc>
            </a:pPr>
            <a:endParaRPr lang="en-US" sz="2400" dirty="0">
              <a:solidFill>
                <a:srgbClr val="0000FF"/>
              </a:solidFill>
              <a:latin typeface="Arial"/>
              <a:cs typeface="Arial"/>
            </a:endParaRPr>
          </a:p>
          <a:p>
            <a:pPr>
              <a:lnSpc>
                <a:spcPct val="90000"/>
              </a:lnSpc>
            </a:pPr>
            <a:r>
              <a:rPr lang="en-US" sz="2400" b="1" i="1" dirty="0" err="1">
                <a:solidFill>
                  <a:srgbClr val="0000FF"/>
                </a:solidFill>
                <a:latin typeface="Arial"/>
                <a:cs typeface="Arial"/>
              </a:rPr>
              <a:t>Wisc</a:t>
            </a:r>
            <a:r>
              <a:rPr lang="en-US" sz="2400" b="1" i="1" dirty="0">
                <a:solidFill>
                  <a:srgbClr val="0000FF"/>
                </a:solidFill>
                <a:latin typeface="Arial"/>
                <a:cs typeface="Arial"/>
              </a:rPr>
              <a:t>. v. Mitchell</a:t>
            </a:r>
            <a:r>
              <a:rPr lang="en-US" sz="2400" dirty="0">
                <a:solidFill>
                  <a:srgbClr val="0000FF"/>
                </a:solidFill>
                <a:latin typeface="Arial"/>
                <a:cs typeface="Arial"/>
              </a:rPr>
              <a:t>, </a:t>
            </a:r>
            <a:r>
              <a:rPr lang="fr-FR" sz="2400" dirty="0">
                <a:solidFill>
                  <a:srgbClr val="0000FF"/>
                </a:solidFill>
                <a:latin typeface="Arial"/>
                <a:cs typeface="Arial"/>
              </a:rPr>
              <a:t>’</a:t>
            </a:r>
            <a:r>
              <a:rPr lang="en-US" sz="2400" dirty="0">
                <a:solidFill>
                  <a:srgbClr val="0000FF"/>
                </a:solidFill>
                <a:latin typeface="Arial"/>
                <a:cs typeface="Arial"/>
              </a:rPr>
              <a:t>93: U.S. Sup Ct. Upheld HC laws </a:t>
            </a:r>
          </a:p>
          <a:p>
            <a:pPr>
              <a:lnSpc>
                <a:spcPct val="90000"/>
              </a:lnSpc>
            </a:pPr>
            <a:endParaRPr lang="en-US" sz="2400" dirty="0">
              <a:solidFill>
                <a:srgbClr val="0000FF"/>
              </a:solidFill>
              <a:latin typeface="Arial"/>
              <a:cs typeface="Arial"/>
            </a:endParaRPr>
          </a:p>
          <a:p>
            <a:pPr>
              <a:lnSpc>
                <a:spcPct val="90000"/>
              </a:lnSpc>
            </a:pPr>
            <a:r>
              <a:rPr lang="en-US" sz="2400" dirty="0">
                <a:solidFill>
                  <a:srgbClr val="0000FF"/>
                </a:solidFill>
                <a:latin typeface="Arial"/>
                <a:cs typeface="Arial"/>
              </a:rPr>
              <a:t>45 States &amp; </a:t>
            </a:r>
            <a:r>
              <a:rPr lang="en-US" sz="2400" dirty="0" err="1">
                <a:solidFill>
                  <a:srgbClr val="0000FF"/>
                </a:solidFill>
                <a:latin typeface="Arial"/>
                <a:cs typeface="Arial"/>
              </a:rPr>
              <a:t>Fed.Gov</a:t>
            </a:r>
            <a:r>
              <a:rPr lang="en-US" sz="2400" dirty="0">
                <a:solidFill>
                  <a:srgbClr val="0000FF"/>
                </a:solidFill>
                <a:latin typeface="Arial"/>
                <a:cs typeface="Arial"/>
              </a:rPr>
              <a:t>. Have HC Laws</a:t>
            </a:r>
          </a:p>
          <a:p>
            <a:pPr marL="0" indent="0">
              <a:buNone/>
            </a:pPr>
            <a:endParaRPr lang="en-US" sz="2400" dirty="0">
              <a:solidFill>
                <a:srgbClr val="000000"/>
              </a:solidFill>
              <a:latin typeface="Arial"/>
              <a:cs typeface="Arial"/>
            </a:endParaRPr>
          </a:p>
          <a:p>
            <a:pPr marL="0" indent="0">
              <a:buNone/>
            </a:pPr>
            <a:endParaRPr lang="en-US" sz="2400" dirty="0">
              <a:solidFill>
                <a:srgbClr val="0D0D0D"/>
              </a:solidFill>
              <a:latin typeface="Arial"/>
              <a:cs typeface="Arial"/>
            </a:endParaRPr>
          </a:p>
        </p:txBody>
      </p:sp>
      <p:pic>
        <p:nvPicPr>
          <p:cNvPr id="3" name="Picture 2"/>
          <p:cNvPicPr>
            <a:picLocks noChangeAspect="1"/>
          </p:cNvPicPr>
          <p:nvPr/>
        </p:nvPicPr>
        <p:blipFill>
          <a:blip r:embed="rId2">
            <a:alphaModFix amt="6000"/>
          </a:blip>
          <a:stretch>
            <a:fillRect/>
          </a:stretch>
        </p:blipFill>
        <p:spPr>
          <a:xfrm>
            <a:off x="1981200" y="814039"/>
            <a:ext cx="7580593" cy="5575369"/>
          </a:xfrm>
          <a:prstGeom prst="rect">
            <a:avLst/>
          </a:prstGeom>
        </p:spPr>
      </p:pic>
    </p:spTree>
    <p:extLst>
      <p:ext uri="{BB962C8B-B14F-4D97-AF65-F5344CB8AC3E}">
        <p14:creationId xmlns:p14="http://schemas.microsoft.com/office/powerpoint/2010/main" val="20255199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 Hate Crime In 2016</a:t>
            </a:r>
            <a:endParaRPr lang="en-US" dirty="0"/>
          </a:p>
        </p:txBody>
      </p:sp>
      <p:sp>
        <p:nvSpPr>
          <p:cNvPr id="3" name="Content Placeholder 2"/>
          <p:cNvSpPr>
            <a:spLocks noGrp="1"/>
          </p:cNvSpPr>
          <p:nvPr>
            <p:ph idx="1"/>
          </p:nvPr>
        </p:nvSpPr>
        <p:spPr/>
        <p:txBody>
          <a:bodyPr/>
          <a:lstStyle/>
          <a:p>
            <a:r>
              <a:rPr lang="en-US" dirty="0"/>
              <a:t>ODIHR, 2,154 racist and xenophobic incidents were reported in 2016 followed by 1,661 anti-Semitic incidents and 371 reports of “bias against Muslims</a:t>
            </a:r>
            <a:r>
              <a:rPr lang="en-US" dirty="0" smtClean="0"/>
              <a:t>”.</a:t>
            </a:r>
          </a:p>
          <a:p>
            <a:r>
              <a:rPr lang="en-US" dirty="0"/>
              <a:t>Office for Democratic Institutions and Human Rights (ODIHR)</a:t>
            </a:r>
          </a:p>
        </p:txBody>
      </p:sp>
    </p:spTree>
    <p:extLst>
      <p:ext uri="{BB962C8B-B14F-4D97-AF65-F5344CB8AC3E}">
        <p14:creationId xmlns:p14="http://schemas.microsoft.com/office/powerpoint/2010/main" val="4961409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FBI: U.S. Hate Crime By Bias Motive</a:t>
            </a:r>
            <a:endParaRPr lang="en-US" dirty="0"/>
          </a:p>
        </p:txBody>
      </p:sp>
      <p:pic>
        <p:nvPicPr>
          <p:cNvPr id="4" name="Content Placeholder 3"/>
          <p:cNvPicPr>
            <a:picLocks noGrp="1" noChangeAspect="1"/>
          </p:cNvPicPr>
          <p:nvPr>
            <p:ph idx="1"/>
          </p:nvPr>
        </p:nvPicPr>
        <p:blipFill>
          <a:blip r:embed="rId2"/>
          <a:stretch>
            <a:fillRect/>
          </a:stretch>
        </p:blipFill>
        <p:spPr>
          <a:xfrm>
            <a:off x="838202" y="1237129"/>
            <a:ext cx="8494058" cy="5096436"/>
          </a:xfrm>
        </p:spPr>
      </p:pic>
    </p:spTree>
    <p:extLst>
      <p:ext uri="{BB962C8B-B14F-4D97-AF65-F5344CB8AC3E}">
        <p14:creationId xmlns:p14="http://schemas.microsoft.com/office/powerpoint/2010/main" val="722089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2097088" y="701675"/>
          <a:ext cx="7996237" cy="5453063"/>
        </p:xfrm>
        <a:graphic>
          <a:graphicData uri="http://schemas.openxmlformats.org/presentationml/2006/ole">
            <mc:AlternateContent xmlns:mc="http://schemas.openxmlformats.org/markup-compatibility/2006">
              <mc:Choice xmlns:v="urn:schemas-microsoft-com:vml" Requires="v">
                <p:oleObj spid="_x0000_s13314" name="Worksheet" r:id="rId3" imgW="7996837" imgH="5453196" progId="Excel.Sheet.12">
                  <p:embed/>
                </p:oleObj>
              </mc:Choice>
              <mc:Fallback>
                <p:oleObj name="Worksheet" r:id="rId3" imgW="7996837" imgH="5453196" progId="Excel.Sheet.12">
                  <p:embed/>
                  <p:pic>
                    <p:nvPicPr>
                      <p:cNvPr id="0" name=""/>
                      <p:cNvPicPr/>
                      <p:nvPr/>
                    </p:nvPicPr>
                    <p:blipFill>
                      <a:blip r:embed="rId4"/>
                      <a:stretch>
                        <a:fillRect/>
                      </a:stretch>
                    </p:blipFill>
                    <p:spPr>
                      <a:xfrm>
                        <a:off x="2097088" y="701675"/>
                        <a:ext cx="7996237" cy="5453063"/>
                      </a:xfrm>
                      <a:prstGeom prst="rect">
                        <a:avLst/>
                      </a:prstGeom>
                    </p:spPr>
                  </p:pic>
                </p:oleObj>
              </mc:Fallback>
            </mc:AlternateContent>
          </a:graphicData>
        </a:graphic>
      </p:graphicFrame>
    </p:spTree>
    <p:extLst>
      <p:ext uri="{BB962C8B-B14F-4D97-AF65-F5344CB8AC3E}">
        <p14:creationId xmlns:p14="http://schemas.microsoft.com/office/powerpoint/2010/main" val="23115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FF"/>
                </a:solidFill>
              </a:rPr>
              <a:t>UVA-Reuters/</a:t>
            </a:r>
            <a:r>
              <a:rPr lang="en-US" b="1" dirty="0" err="1" smtClean="0">
                <a:solidFill>
                  <a:srgbClr val="0000FF"/>
                </a:solidFill>
              </a:rPr>
              <a:t>Ipsos</a:t>
            </a:r>
            <a:r>
              <a:rPr lang="en-US" b="1" dirty="0" smtClean="0">
                <a:solidFill>
                  <a:srgbClr val="0000FF"/>
                </a:solidFill>
              </a:rPr>
              <a:t>: Race Relations</a:t>
            </a:r>
            <a:endParaRPr lang="en-US" b="1" dirty="0">
              <a:solidFill>
                <a:srgbClr val="0000FF"/>
              </a:solidFill>
            </a:endParaRPr>
          </a:p>
        </p:txBody>
      </p:sp>
      <p:sp>
        <p:nvSpPr>
          <p:cNvPr id="3" name="Content Placeholder 2"/>
          <p:cNvSpPr>
            <a:spLocks noGrp="1"/>
          </p:cNvSpPr>
          <p:nvPr>
            <p:ph idx="1"/>
          </p:nvPr>
        </p:nvSpPr>
        <p:spPr>
          <a:xfrm>
            <a:off x="1981200" y="1600201"/>
            <a:ext cx="8229600" cy="1056936"/>
          </a:xfrm>
        </p:spPr>
        <p:txBody>
          <a:bodyPr>
            <a:normAutofit fontScale="85000" lnSpcReduction="20000"/>
          </a:bodyPr>
          <a:lstStyle/>
          <a:p>
            <a:pPr marL="0" indent="0">
              <a:buNone/>
            </a:pPr>
            <a:r>
              <a:rPr lang="en-US" sz="2000" b="1" dirty="0">
                <a:solidFill>
                  <a:srgbClr val="FF0000"/>
                </a:solidFill>
              </a:rPr>
              <a:t>70% </a:t>
            </a:r>
            <a:r>
              <a:rPr lang="en-US" sz="2000" b="1" dirty="0"/>
              <a:t>strongly agree </a:t>
            </a:r>
            <a:r>
              <a:rPr lang="en-US" sz="2000" b="1" dirty="0">
                <a:solidFill>
                  <a:srgbClr val="008000"/>
                </a:solidFill>
              </a:rPr>
              <a:t>“all races equal”</a:t>
            </a:r>
            <a:r>
              <a:rPr lang="en-US" sz="2000" b="1" dirty="0"/>
              <a:t>/ all races should live where they choose</a:t>
            </a:r>
          </a:p>
          <a:p>
            <a:pPr marL="0" indent="0">
              <a:buNone/>
            </a:pPr>
            <a:r>
              <a:rPr lang="en-US" sz="2000" b="1" dirty="0">
                <a:solidFill>
                  <a:srgbClr val="FF0000"/>
                </a:solidFill>
              </a:rPr>
              <a:t>89% </a:t>
            </a:r>
            <a:r>
              <a:rPr lang="en-US" sz="2000" b="1" dirty="0"/>
              <a:t>agree “all races should be treated equally; 11% disagree, neither/DK</a:t>
            </a:r>
          </a:p>
          <a:p>
            <a:pPr marL="0" indent="0">
              <a:buNone/>
            </a:pPr>
            <a:r>
              <a:rPr lang="en-US" sz="2000" b="1" dirty="0">
                <a:solidFill>
                  <a:srgbClr val="FF0000"/>
                </a:solidFill>
              </a:rPr>
              <a:t>55% </a:t>
            </a:r>
            <a:r>
              <a:rPr lang="en-US" sz="2000" b="1" dirty="0"/>
              <a:t>agree “racial minorities under attack in U.S.”; 32% Support BLM</a:t>
            </a:r>
          </a:p>
          <a:p>
            <a:pPr marL="0" indent="0">
              <a:buNone/>
            </a:pPr>
            <a:endParaRPr lang="en-US" dirty="0"/>
          </a:p>
        </p:txBody>
      </p:sp>
      <p:sp>
        <p:nvSpPr>
          <p:cNvPr id="4" name="Rectangle 3"/>
          <p:cNvSpPr/>
          <p:nvPr/>
        </p:nvSpPr>
        <p:spPr>
          <a:xfrm>
            <a:off x="1981200" y="4144530"/>
            <a:ext cx="6400800" cy="3416320"/>
          </a:xfrm>
          <a:prstGeom prst="rect">
            <a:avLst/>
          </a:prstGeom>
        </p:spPr>
        <p:txBody>
          <a:bodyPr wrap="square">
            <a:spAutoFit/>
          </a:bodyPr>
          <a:lstStyle/>
          <a:p>
            <a:r>
              <a:rPr lang="en-US" b="1" dirty="0">
                <a:solidFill>
                  <a:srgbClr val="FF0000"/>
                </a:solidFill>
              </a:rPr>
              <a:t>14% </a:t>
            </a:r>
            <a:r>
              <a:rPr lang="en-US" b="1" dirty="0"/>
              <a:t>of all respondents both 1) </a:t>
            </a:r>
            <a:r>
              <a:rPr lang="en-US" b="1" i="1" dirty="0">
                <a:solidFill>
                  <a:srgbClr val="008000"/>
                </a:solidFill>
              </a:rPr>
              <a:t>agreed</a:t>
            </a:r>
            <a:r>
              <a:rPr lang="en-US" b="1" dirty="0"/>
              <a:t> that </a:t>
            </a:r>
            <a:r>
              <a:rPr lang="en-US" b="1" dirty="0">
                <a:solidFill>
                  <a:srgbClr val="008000"/>
                </a:solidFill>
              </a:rPr>
              <a:t>white people </a:t>
            </a:r>
            <a:r>
              <a:rPr lang="en-US" b="1" dirty="0"/>
              <a:t>are under attack and 2) </a:t>
            </a:r>
            <a:r>
              <a:rPr lang="en-US" b="1" i="1" dirty="0">
                <a:solidFill>
                  <a:srgbClr val="008000"/>
                </a:solidFill>
              </a:rPr>
              <a:t>disagreed</a:t>
            </a:r>
            <a:r>
              <a:rPr lang="en-US" b="1" dirty="0"/>
              <a:t> with the statement that nonwhites are under attack.</a:t>
            </a:r>
          </a:p>
          <a:p>
            <a:endParaRPr lang="en-US" b="1" dirty="0"/>
          </a:p>
          <a:p>
            <a:r>
              <a:rPr lang="en-US" b="1" dirty="0">
                <a:solidFill>
                  <a:srgbClr val="FF0000"/>
                </a:solidFill>
              </a:rPr>
              <a:t>8% </a:t>
            </a:r>
            <a:r>
              <a:rPr lang="en-US" b="1" dirty="0"/>
              <a:t>Support </a:t>
            </a:r>
            <a:r>
              <a:rPr lang="en-US" b="1" dirty="0" err="1"/>
              <a:t>Antifa</a:t>
            </a:r>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dirty="0"/>
          </a:p>
        </p:txBody>
      </p:sp>
      <p:sp>
        <p:nvSpPr>
          <p:cNvPr id="5" name="Rectangle 4"/>
          <p:cNvSpPr/>
          <p:nvPr/>
        </p:nvSpPr>
        <p:spPr>
          <a:xfrm>
            <a:off x="1981200" y="2828837"/>
            <a:ext cx="6400800" cy="1323439"/>
          </a:xfrm>
          <a:prstGeom prst="rect">
            <a:avLst/>
          </a:prstGeom>
        </p:spPr>
        <p:txBody>
          <a:bodyPr wrap="square">
            <a:spAutoFit/>
          </a:bodyPr>
          <a:lstStyle/>
          <a:p>
            <a:r>
              <a:rPr lang="en-US" sz="2000" b="1" dirty="0">
                <a:solidFill>
                  <a:srgbClr val="FF0000"/>
                </a:solidFill>
              </a:rPr>
              <a:t>6% </a:t>
            </a:r>
            <a:r>
              <a:rPr lang="en-US" sz="2000" b="1" dirty="0"/>
              <a:t>of respondents said they strongly or somewhat supported </a:t>
            </a:r>
            <a:r>
              <a:rPr lang="en-US" sz="2000" b="1" dirty="0">
                <a:solidFill>
                  <a:srgbClr val="008000"/>
                </a:solidFill>
              </a:rPr>
              <a:t>the alt-right</a:t>
            </a:r>
            <a:r>
              <a:rPr lang="en-US" sz="2000" b="1" dirty="0"/>
              <a:t>.</a:t>
            </a:r>
          </a:p>
          <a:p>
            <a:r>
              <a:rPr lang="en-US" sz="2000" b="1" dirty="0">
                <a:solidFill>
                  <a:srgbClr val="FF0000"/>
                </a:solidFill>
              </a:rPr>
              <a:t>8% </a:t>
            </a:r>
            <a:r>
              <a:rPr lang="en-US" sz="2000" b="1" dirty="0"/>
              <a:t>expressed support </a:t>
            </a:r>
            <a:r>
              <a:rPr lang="en-US" sz="2000" b="1" dirty="0">
                <a:solidFill>
                  <a:srgbClr val="008000"/>
                </a:solidFill>
              </a:rPr>
              <a:t>for white nationalism</a:t>
            </a:r>
            <a:r>
              <a:rPr lang="en-US" sz="2000" b="1" dirty="0"/>
              <a:t>.</a:t>
            </a:r>
          </a:p>
          <a:p>
            <a:r>
              <a:rPr lang="en-US" sz="2000" b="1" dirty="0">
                <a:solidFill>
                  <a:srgbClr val="FF0000"/>
                </a:solidFill>
              </a:rPr>
              <a:t>4% </a:t>
            </a:r>
            <a:r>
              <a:rPr lang="en-US" sz="2000" b="1" dirty="0"/>
              <a:t>expressed support for </a:t>
            </a:r>
            <a:r>
              <a:rPr lang="en-US" sz="2000" b="1" dirty="0">
                <a:solidFill>
                  <a:srgbClr val="008000"/>
                </a:solidFill>
              </a:rPr>
              <a:t>neo-Nazism</a:t>
            </a:r>
            <a:r>
              <a:rPr lang="en-US" sz="2000" b="1" dirty="0"/>
              <a:t>.</a:t>
            </a:r>
          </a:p>
        </p:txBody>
      </p:sp>
    </p:spTree>
    <p:extLst>
      <p:ext uri="{BB962C8B-B14F-4D97-AF65-F5344CB8AC3E}">
        <p14:creationId xmlns:p14="http://schemas.microsoft.com/office/powerpoint/2010/main" val="1471722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046163" y="261938"/>
          <a:ext cx="10099675" cy="6334125"/>
        </p:xfrm>
        <a:graphic>
          <a:graphicData uri="http://schemas.openxmlformats.org/presentationml/2006/ole">
            <mc:AlternateContent xmlns:mc="http://schemas.openxmlformats.org/markup-compatibility/2006">
              <mc:Choice xmlns:v="urn:schemas-microsoft-com:vml" Requires="v">
                <p:oleObj spid="_x0000_s15362" name="Worksheet" r:id="rId3" imgW="10099915" imgH="6334333" progId="Excel.Sheet.12">
                  <p:embed/>
                </p:oleObj>
              </mc:Choice>
              <mc:Fallback>
                <p:oleObj name="Worksheet" r:id="rId3" imgW="10099915" imgH="6334333" progId="Excel.Sheet.12">
                  <p:embed/>
                  <p:pic>
                    <p:nvPicPr>
                      <p:cNvPr id="0" name=""/>
                      <p:cNvPicPr/>
                      <p:nvPr/>
                    </p:nvPicPr>
                    <p:blipFill>
                      <a:blip r:embed="rId4"/>
                      <a:stretch>
                        <a:fillRect/>
                      </a:stretch>
                    </p:blipFill>
                    <p:spPr>
                      <a:xfrm>
                        <a:off x="1046163" y="261938"/>
                        <a:ext cx="10099675" cy="6334125"/>
                      </a:xfrm>
                      <a:prstGeom prst="rect">
                        <a:avLst/>
                      </a:prstGeom>
                    </p:spPr>
                  </p:pic>
                </p:oleObj>
              </mc:Fallback>
            </mc:AlternateContent>
          </a:graphicData>
        </a:graphic>
      </p:graphicFrame>
    </p:spTree>
    <p:extLst>
      <p:ext uri="{BB962C8B-B14F-4D97-AF65-F5344CB8AC3E}">
        <p14:creationId xmlns:p14="http://schemas.microsoft.com/office/powerpoint/2010/main" val="2035232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FF"/>
                </a:solidFill>
              </a:rPr>
              <a:t>American Opinion: Alt. </a:t>
            </a:r>
            <a:r>
              <a:rPr lang="en-US" b="1" dirty="0" err="1" smtClean="0">
                <a:solidFill>
                  <a:srgbClr val="0000FF"/>
                </a:solidFill>
              </a:rPr>
              <a:t>Rt</a:t>
            </a:r>
            <a:r>
              <a:rPr lang="en-US" b="1" dirty="0" smtClean="0">
                <a:solidFill>
                  <a:srgbClr val="0000FF"/>
                </a:solidFill>
              </a:rPr>
              <a:t>/Nazism</a:t>
            </a:r>
            <a:br>
              <a:rPr lang="en-US" b="1" dirty="0" smtClean="0">
                <a:solidFill>
                  <a:srgbClr val="0000FF"/>
                </a:solidFill>
              </a:rPr>
            </a:br>
            <a:r>
              <a:rPr lang="en-US" sz="2000" b="1" dirty="0" smtClean="0">
                <a:solidFill>
                  <a:srgbClr val="0000FF"/>
                </a:solidFill>
              </a:rPr>
              <a:t>ABC-Washington Post Poll/August 2017</a:t>
            </a:r>
            <a:endParaRPr lang="en-US" b="1" dirty="0">
              <a:solidFill>
                <a:srgbClr val="0000FF"/>
              </a:solidFill>
            </a:endParaRPr>
          </a:p>
        </p:txBody>
      </p:sp>
      <p:pic>
        <p:nvPicPr>
          <p:cNvPr id="6" name="Content Placeholder 5"/>
          <p:cNvPicPr>
            <a:picLocks noGrp="1" noChangeAspect="1"/>
          </p:cNvPicPr>
          <p:nvPr>
            <p:ph idx="1"/>
          </p:nvPr>
        </p:nvPicPr>
        <p:blipFill rotWithShape="1">
          <a:blip r:embed="rId2"/>
          <a:stretch/>
        </p:blipFill>
        <p:spPr>
          <a:xfrm>
            <a:off x="3704847" y="2286000"/>
            <a:ext cx="4934705" cy="3581400"/>
          </a:xfrm>
        </p:spPr>
      </p:pic>
    </p:spTree>
    <p:extLst>
      <p:ext uri="{BB962C8B-B14F-4D97-AF65-F5344CB8AC3E}">
        <p14:creationId xmlns:p14="http://schemas.microsoft.com/office/powerpoint/2010/main" val="1898413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60263"/>
          </a:xfrm>
        </p:spPr>
        <p:txBody>
          <a:bodyPr>
            <a:normAutofit/>
          </a:bodyPr>
          <a:lstStyle/>
          <a:p>
            <a:r>
              <a:rPr lang="en-US" dirty="0" smtClean="0"/>
              <a:t>Hate Groups By Year: U.S</a:t>
            </a:r>
            <a:r>
              <a:rPr lang="en-US" dirty="0" smtClean="0"/>
              <a:t>.- 954 in 2017 </a:t>
            </a:r>
            <a:r>
              <a:rPr lang="en-US" dirty="0" smtClean="0"/>
              <a:t/>
            </a:r>
            <a:br>
              <a:rPr lang="en-US" dirty="0" smtClean="0"/>
            </a:br>
            <a:r>
              <a:rPr lang="en-US" sz="2000" b="1" i="1" dirty="0" smtClean="0"/>
              <a:t>Southern Poverty Law Ctr. (U.S. NGO)/CNN</a:t>
            </a:r>
            <a:endParaRPr lang="en-US" b="1"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58906" y="1425388"/>
            <a:ext cx="9081825" cy="4751575"/>
          </a:xfrm>
        </p:spPr>
      </p:pic>
    </p:spTree>
    <p:extLst>
      <p:ext uri="{BB962C8B-B14F-4D97-AF65-F5344CB8AC3E}">
        <p14:creationId xmlns:p14="http://schemas.microsoft.com/office/powerpoint/2010/main" val="2053928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i="1" dirty="0" smtClean="0">
                <a:solidFill>
                  <a:srgbClr val="0070C0"/>
                </a:solidFill>
              </a:rPr>
              <a:t>U.S. Immigrant Population </a:t>
            </a:r>
            <a:r>
              <a:rPr lang="en-US" sz="3600" i="1" dirty="0" smtClean="0">
                <a:solidFill>
                  <a:srgbClr val="0070C0"/>
                </a:solidFill>
              </a:rPr>
              <a:t>Diversifies After ‘65 Law Change </a:t>
            </a:r>
            <a:r>
              <a:rPr lang="en-US" dirty="0" smtClean="0"/>
              <a:t/>
            </a:r>
            <a:br>
              <a:rPr lang="en-US" dirty="0" smtClean="0"/>
            </a:br>
            <a:r>
              <a:rPr lang="en-US" sz="2000" dirty="0" smtClean="0"/>
              <a:t>PEW Research </a:t>
            </a:r>
            <a:endParaRPr lang="en-US" dirty="0"/>
          </a:p>
        </p:txBody>
      </p:sp>
      <p:pic>
        <p:nvPicPr>
          <p:cNvPr id="4" name="Content Placeholder 3"/>
          <p:cNvPicPr>
            <a:picLocks noGrp="1" noChangeAspect="1"/>
          </p:cNvPicPr>
          <p:nvPr>
            <p:ph idx="1"/>
          </p:nvPr>
        </p:nvPicPr>
        <p:blipFill>
          <a:blip r:embed="rId2"/>
          <a:stretch>
            <a:fillRect/>
          </a:stretch>
        </p:blipFill>
        <p:spPr>
          <a:xfrm>
            <a:off x="1371600" y="2019935"/>
            <a:ext cx="8964706" cy="4351338"/>
          </a:xfrm>
          <a:prstGeom prst="rect">
            <a:avLst/>
          </a:prstGeom>
        </p:spPr>
      </p:pic>
    </p:spTree>
    <p:extLst>
      <p:ext uri="{BB962C8B-B14F-4D97-AF65-F5344CB8AC3E}">
        <p14:creationId xmlns:p14="http://schemas.microsoft.com/office/powerpoint/2010/main" val="1951164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p:txBody>
          <a:bodyPr/>
          <a:lstStyle/>
          <a:p>
            <a:r>
              <a:rPr lang="en-US" dirty="0" smtClean="0"/>
              <a:t>Enact and Enforce Hate Crime Laws</a:t>
            </a:r>
          </a:p>
          <a:p>
            <a:r>
              <a:rPr lang="en-US" dirty="0" smtClean="0"/>
              <a:t>Implement Data Collection, Training and Model Policies</a:t>
            </a:r>
          </a:p>
          <a:p>
            <a:r>
              <a:rPr lang="en-US" dirty="0" smtClean="0"/>
              <a:t>Liaison to Immigrant Advocacy Groups</a:t>
            </a:r>
          </a:p>
          <a:p>
            <a:r>
              <a:rPr lang="en-US" dirty="0" smtClean="0"/>
              <a:t>Protect Irrespective of Legal Status</a:t>
            </a:r>
          </a:p>
          <a:p>
            <a:r>
              <a:rPr lang="en-US" dirty="0" smtClean="0"/>
              <a:t>Treat Foreign Interference As Nat’l Security Threat</a:t>
            </a:r>
            <a:endParaRPr lang="en-US" dirty="0"/>
          </a:p>
        </p:txBody>
      </p:sp>
    </p:spTree>
    <p:extLst>
      <p:ext uri="{BB962C8B-B14F-4D97-AF65-F5344CB8AC3E}">
        <p14:creationId xmlns:p14="http://schemas.microsoft.com/office/powerpoint/2010/main" val="1332560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70C0"/>
                </a:solidFill>
              </a:rPr>
              <a:t>Acknowledgements &amp; Questions</a:t>
            </a:r>
            <a:endParaRPr lang="en-US" b="1" i="1" dirty="0">
              <a:solidFill>
                <a:srgbClr val="0070C0"/>
              </a:solidFill>
            </a:endParaRPr>
          </a:p>
        </p:txBody>
      </p:sp>
      <p:sp>
        <p:nvSpPr>
          <p:cNvPr id="3" name="Content Placeholder 2"/>
          <p:cNvSpPr>
            <a:spLocks noGrp="1"/>
          </p:cNvSpPr>
          <p:nvPr>
            <p:ph idx="1"/>
          </p:nvPr>
        </p:nvSpPr>
        <p:spPr>
          <a:xfrm>
            <a:off x="1371600" y="1348740"/>
            <a:ext cx="9601200" cy="4743450"/>
          </a:xfrm>
        </p:spPr>
        <p:txBody>
          <a:bodyPr>
            <a:normAutofit fontScale="62500" lnSpcReduction="20000"/>
          </a:bodyPr>
          <a:lstStyle/>
          <a:p>
            <a:r>
              <a:rPr lang="en-US" sz="2200" b="1" dirty="0" err="1">
                <a:solidFill>
                  <a:srgbClr val="00B050"/>
                </a:solidFill>
              </a:rPr>
              <a:t>Sylwia</a:t>
            </a:r>
            <a:r>
              <a:rPr lang="en-US" sz="2200" b="1" dirty="0">
                <a:solidFill>
                  <a:srgbClr val="00B050"/>
                </a:solidFill>
              </a:rPr>
              <a:t> J. </a:t>
            </a:r>
            <a:r>
              <a:rPr lang="en-US" sz="2200" b="1" dirty="0" err="1" smtClean="0">
                <a:solidFill>
                  <a:srgbClr val="00B050"/>
                </a:solidFill>
              </a:rPr>
              <a:t>Piatkowska</a:t>
            </a:r>
            <a:r>
              <a:rPr lang="en-US" sz="2200" b="1" dirty="0" smtClean="0">
                <a:solidFill>
                  <a:srgbClr val="00B050"/>
                </a:solidFill>
              </a:rPr>
              <a:t>, Old </a:t>
            </a:r>
            <a:r>
              <a:rPr lang="en-US" sz="2200" b="1" dirty="0">
                <a:solidFill>
                  <a:srgbClr val="00B050"/>
                </a:solidFill>
              </a:rPr>
              <a:t>Dominion </a:t>
            </a:r>
            <a:r>
              <a:rPr lang="en-US" sz="2200" b="1" dirty="0" smtClean="0">
                <a:solidFill>
                  <a:srgbClr val="00B050"/>
                </a:solidFill>
              </a:rPr>
              <a:t>University</a:t>
            </a:r>
          </a:p>
          <a:p>
            <a:r>
              <a:rPr lang="en-US" sz="2200" b="1" dirty="0" smtClean="0">
                <a:solidFill>
                  <a:srgbClr val="00B050"/>
                </a:solidFill>
              </a:rPr>
              <a:t>Ken </a:t>
            </a:r>
            <a:r>
              <a:rPr lang="en-US" sz="2200" b="1" dirty="0" err="1" smtClean="0">
                <a:solidFill>
                  <a:srgbClr val="00B050"/>
                </a:solidFill>
              </a:rPr>
              <a:t>Schwenke</a:t>
            </a:r>
            <a:r>
              <a:rPr lang="en-US" sz="2200" b="1" dirty="0" smtClean="0">
                <a:solidFill>
                  <a:srgbClr val="00B050"/>
                </a:solidFill>
              </a:rPr>
              <a:t>, Pro </a:t>
            </a:r>
            <a:r>
              <a:rPr lang="en-US" sz="2200" b="1" dirty="0" err="1" smtClean="0">
                <a:solidFill>
                  <a:srgbClr val="00B050"/>
                </a:solidFill>
              </a:rPr>
              <a:t>Publica</a:t>
            </a:r>
            <a:endParaRPr lang="en-US" sz="2200" b="1" dirty="0" smtClean="0">
              <a:solidFill>
                <a:srgbClr val="00B050"/>
              </a:solidFill>
            </a:endParaRPr>
          </a:p>
          <a:p>
            <a:r>
              <a:rPr lang="en-US" sz="2200" b="1" dirty="0" smtClean="0">
                <a:solidFill>
                  <a:srgbClr val="00B050"/>
                </a:solidFill>
              </a:rPr>
              <a:t>James Nolan, WVU</a:t>
            </a:r>
          </a:p>
          <a:p>
            <a:r>
              <a:rPr lang="en-US" sz="2200" b="1" dirty="0" smtClean="0">
                <a:solidFill>
                  <a:srgbClr val="00B050"/>
                </a:solidFill>
              </a:rPr>
              <a:t>Aaron Williams, Washington Post</a:t>
            </a:r>
          </a:p>
          <a:p>
            <a:r>
              <a:rPr lang="en-US" sz="2200" b="1" dirty="0" smtClean="0">
                <a:solidFill>
                  <a:srgbClr val="00B050"/>
                </a:solidFill>
              </a:rPr>
              <a:t>Southern Poverty Law Center</a:t>
            </a:r>
          </a:p>
          <a:p>
            <a:r>
              <a:rPr lang="en-US" sz="2200" b="1" dirty="0" smtClean="0">
                <a:solidFill>
                  <a:srgbClr val="00B050"/>
                </a:solidFill>
              </a:rPr>
              <a:t>Gallup</a:t>
            </a:r>
          </a:p>
          <a:p>
            <a:r>
              <a:rPr lang="en-US" sz="2200" b="1" dirty="0" smtClean="0">
                <a:solidFill>
                  <a:srgbClr val="00B050"/>
                </a:solidFill>
              </a:rPr>
              <a:t>PEW Research Center</a:t>
            </a:r>
          </a:p>
          <a:p>
            <a:r>
              <a:rPr lang="en-US" sz="2200" b="1" dirty="0" smtClean="0">
                <a:solidFill>
                  <a:srgbClr val="00B050"/>
                </a:solidFill>
              </a:rPr>
              <a:t>FBI-UCR</a:t>
            </a:r>
          </a:p>
          <a:p>
            <a:r>
              <a:rPr lang="en-US" sz="2200" b="1" dirty="0" smtClean="0">
                <a:solidFill>
                  <a:srgbClr val="00B050"/>
                </a:solidFill>
              </a:rPr>
              <a:t>UK Home Office </a:t>
            </a:r>
          </a:p>
          <a:p>
            <a:r>
              <a:rPr lang="en-US" sz="2200" b="1" dirty="0" smtClean="0">
                <a:solidFill>
                  <a:srgbClr val="00B050"/>
                </a:solidFill>
              </a:rPr>
              <a:t>Think </a:t>
            </a:r>
            <a:r>
              <a:rPr lang="en-US" sz="2200" b="1" dirty="0" err="1" smtClean="0">
                <a:solidFill>
                  <a:srgbClr val="00B050"/>
                </a:solidFill>
              </a:rPr>
              <a:t>Progess</a:t>
            </a:r>
            <a:endParaRPr lang="en-US" sz="2200" b="1" dirty="0" smtClean="0">
              <a:solidFill>
                <a:srgbClr val="00B050"/>
              </a:solidFill>
            </a:endParaRPr>
          </a:p>
          <a:p>
            <a:r>
              <a:rPr lang="en-US" sz="2200" b="1" dirty="0" smtClean="0">
                <a:solidFill>
                  <a:srgbClr val="00B050"/>
                </a:solidFill>
              </a:rPr>
              <a:t>ABC/Washington Post</a:t>
            </a:r>
          </a:p>
          <a:p>
            <a:r>
              <a:rPr lang="en-US" sz="2200" b="1" dirty="0" smtClean="0">
                <a:solidFill>
                  <a:srgbClr val="00B050"/>
                </a:solidFill>
              </a:rPr>
              <a:t>Reuters/</a:t>
            </a:r>
            <a:r>
              <a:rPr lang="en-US" sz="2200" b="1" dirty="0" err="1" smtClean="0">
                <a:solidFill>
                  <a:srgbClr val="00B050"/>
                </a:solidFill>
              </a:rPr>
              <a:t>Ipsos</a:t>
            </a:r>
            <a:r>
              <a:rPr lang="en-US" sz="2200" b="1" dirty="0" smtClean="0">
                <a:solidFill>
                  <a:srgbClr val="00B050"/>
                </a:solidFill>
              </a:rPr>
              <a:t>-University of Virginia </a:t>
            </a:r>
          </a:p>
          <a:p>
            <a:r>
              <a:rPr lang="en-US" sz="2200" b="1" dirty="0" smtClean="0">
                <a:solidFill>
                  <a:srgbClr val="00B050"/>
                </a:solidFill>
              </a:rPr>
              <a:t>Fox News Polling</a:t>
            </a:r>
          </a:p>
          <a:p>
            <a:r>
              <a:rPr lang="en-US" sz="2200" b="1" dirty="0" smtClean="0">
                <a:solidFill>
                  <a:srgbClr val="00B050"/>
                </a:solidFill>
              </a:rPr>
              <a:t>Kevin Grisham &amp; John David </a:t>
            </a:r>
            <a:r>
              <a:rPr lang="en-US" sz="2200" b="1" dirty="0" err="1" smtClean="0">
                <a:solidFill>
                  <a:srgbClr val="00B050"/>
                </a:solidFill>
              </a:rPr>
              <a:t>Reitzel</a:t>
            </a:r>
            <a:r>
              <a:rPr lang="en-US" sz="2200" b="1" dirty="0" smtClean="0">
                <a:solidFill>
                  <a:srgbClr val="00B050"/>
                </a:solidFill>
              </a:rPr>
              <a:t>: Center for the Study of Hate &amp; Extremism-California State University, San Bernardino</a:t>
            </a:r>
          </a:p>
          <a:p>
            <a:r>
              <a:rPr lang="en-US" sz="2200" b="1" dirty="0" smtClean="0">
                <a:solidFill>
                  <a:srgbClr val="00B050"/>
                </a:solidFill>
              </a:rPr>
              <a:t>Hamilton 68 Project /GMH Alliance For Securing Democracy</a:t>
            </a:r>
          </a:p>
          <a:p>
            <a:endParaRPr lang="en-US" dirty="0">
              <a:solidFill>
                <a:srgbClr val="00B050"/>
              </a:solidFill>
            </a:endParaRPr>
          </a:p>
          <a:p>
            <a:endParaRPr lang="en-US" dirty="0">
              <a:solidFill>
                <a:srgbClr val="00B050"/>
              </a:solidFill>
            </a:endParaRPr>
          </a:p>
        </p:txBody>
      </p:sp>
    </p:spTree>
    <p:extLst>
      <p:ext uri="{BB962C8B-B14F-4D97-AF65-F5344CB8AC3E}">
        <p14:creationId xmlns:p14="http://schemas.microsoft.com/office/powerpoint/2010/main" val="2079549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43953" y="188259"/>
            <a:ext cx="8996081" cy="6064623"/>
          </a:xfrm>
        </p:spPr>
      </p:pic>
    </p:spTree>
    <p:extLst>
      <p:ext uri="{BB962C8B-B14F-4D97-AF65-F5344CB8AC3E}">
        <p14:creationId xmlns:p14="http://schemas.microsoft.com/office/powerpoint/2010/main" val="199216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2762596" y="1101436"/>
          <a:ext cx="6666807" cy="46551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2288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0020"/>
            <a:ext cx="9601200" cy="1423092"/>
          </a:xfrm>
        </p:spPr>
        <p:txBody>
          <a:bodyPr>
            <a:normAutofit fontScale="90000"/>
          </a:bodyPr>
          <a:lstStyle/>
          <a:p>
            <a:r>
              <a:rPr lang="en-US" sz="4000" b="1" i="1" dirty="0" smtClean="0">
                <a:solidFill>
                  <a:srgbClr val="0070C0"/>
                </a:solidFill>
              </a:rPr>
              <a:t>26% Spike in Election Qtr. ‘16 Over ‘15 </a:t>
            </a:r>
            <a:br>
              <a:rPr lang="en-US" sz="4000" b="1" i="1" dirty="0" smtClean="0">
                <a:solidFill>
                  <a:srgbClr val="0070C0"/>
                </a:solidFill>
              </a:rPr>
            </a:br>
            <a:r>
              <a:rPr lang="en-US" sz="4000" b="1" i="1" dirty="0" smtClean="0">
                <a:solidFill>
                  <a:srgbClr val="0070C0"/>
                </a:solidFill>
              </a:rPr>
              <a:t>Drove Hate Crime Increase in 2016 </a:t>
            </a:r>
            <a:br>
              <a:rPr lang="en-US" sz="4000" b="1" i="1" dirty="0" smtClean="0">
                <a:solidFill>
                  <a:srgbClr val="0070C0"/>
                </a:solidFill>
              </a:rPr>
            </a:br>
            <a:r>
              <a:rPr lang="en-US" sz="2000" dirty="0" smtClean="0">
                <a:solidFill>
                  <a:srgbClr val="0070C0"/>
                </a:solidFill>
              </a:rPr>
              <a:t>FBI Data retrieved by J. Nolan WVU/CSHE as First Reported by Ken </a:t>
            </a:r>
            <a:r>
              <a:rPr lang="en-US" sz="2000" dirty="0" err="1" smtClean="0">
                <a:solidFill>
                  <a:srgbClr val="0070C0"/>
                </a:solidFill>
              </a:rPr>
              <a:t>Schwenke</a:t>
            </a:r>
            <a:r>
              <a:rPr lang="en-US" sz="2000" dirty="0" smtClean="0">
                <a:solidFill>
                  <a:srgbClr val="0070C0"/>
                </a:solidFill>
              </a:rPr>
              <a:t>/Pro-</a:t>
            </a:r>
            <a:r>
              <a:rPr lang="en-US" sz="2000" dirty="0" err="1" smtClean="0">
                <a:solidFill>
                  <a:srgbClr val="0070C0"/>
                </a:solidFill>
              </a:rPr>
              <a:t>Publica</a:t>
            </a:r>
            <a:r>
              <a:rPr lang="en-US" sz="2000" dirty="0" smtClean="0">
                <a:solidFill>
                  <a:srgbClr val="0070C0"/>
                </a:solidFill>
              </a:rPr>
              <a:t> </a:t>
            </a:r>
            <a:endParaRPr lang="en-US" sz="4000" b="1" i="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739588" y="1583112"/>
            <a:ext cx="10744199" cy="4427724"/>
          </a:xfrm>
        </p:spPr>
      </p:pic>
    </p:spTree>
    <p:extLst>
      <p:ext uri="{BB962C8B-B14F-4D97-AF65-F5344CB8AC3E}">
        <p14:creationId xmlns:p14="http://schemas.microsoft.com/office/powerpoint/2010/main" val="1306254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57985"/>
          </a:xfrm>
        </p:spPr>
        <p:txBody>
          <a:bodyPr>
            <a:normAutofit/>
          </a:bodyPr>
          <a:lstStyle/>
          <a:p>
            <a:pPr algn="ctr"/>
            <a:r>
              <a:rPr lang="en-US" sz="4000" b="1" i="1" dirty="0" smtClean="0">
                <a:solidFill>
                  <a:srgbClr val="0070C0"/>
                </a:solidFill>
              </a:rPr>
              <a:t>U.S. Hate Crime: 4</a:t>
            </a:r>
            <a:r>
              <a:rPr lang="en-US" sz="4000" b="1" i="1" baseline="30000" dirty="0" smtClean="0">
                <a:solidFill>
                  <a:srgbClr val="0070C0"/>
                </a:solidFill>
              </a:rPr>
              <a:t>th</a:t>
            </a:r>
            <a:r>
              <a:rPr lang="en-US" sz="4000" b="1" i="1" dirty="0" smtClean="0">
                <a:solidFill>
                  <a:srgbClr val="0070C0"/>
                </a:solidFill>
              </a:rPr>
              <a:t> </a:t>
            </a:r>
            <a:r>
              <a:rPr lang="en-US" sz="4000" b="1" i="1" dirty="0" smtClean="0">
                <a:solidFill>
                  <a:srgbClr val="0070C0"/>
                </a:solidFill>
              </a:rPr>
              <a:t>Quarters ’92-16</a:t>
            </a:r>
            <a:br>
              <a:rPr lang="en-US" sz="4000" b="1" i="1" dirty="0" smtClean="0">
                <a:solidFill>
                  <a:srgbClr val="0070C0"/>
                </a:solidFill>
              </a:rPr>
            </a:br>
            <a:r>
              <a:rPr lang="en-US" sz="3200" b="1" i="1" dirty="0" smtClean="0">
                <a:solidFill>
                  <a:srgbClr val="0070C0"/>
                </a:solidFill>
              </a:rPr>
              <a:t>2016 Worst 4</a:t>
            </a:r>
            <a:r>
              <a:rPr lang="en-US" sz="3200" b="1" i="1" baseline="30000" dirty="0" smtClean="0">
                <a:solidFill>
                  <a:srgbClr val="0070C0"/>
                </a:solidFill>
              </a:rPr>
              <a:t>th</a:t>
            </a:r>
            <a:r>
              <a:rPr lang="en-US" sz="3200" b="1" i="1" dirty="0" smtClean="0">
                <a:solidFill>
                  <a:srgbClr val="0070C0"/>
                </a:solidFill>
              </a:rPr>
              <a:t> Qtr. in 8 Years</a:t>
            </a:r>
            <a:r>
              <a:rPr lang="en-US" dirty="0" smtClean="0">
                <a:solidFill>
                  <a:srgbClr val="0070C0"/>
                </a:solidFill>
              </a:rPr>
              <a:t/>
            </a:r>
            <a:br>
              <a:rPr lang="en-US" dirty="0" smtClean="0">
                <a:solidFill>
                  <a:srgbClr val="0070C0"/>
                </a:solidFill>
              </a:rPr>
            </a:br>
            <a:r>
              <a:rPr lang="en-US" sz="2000" dirty="0" smtClean="0">
                <a:solidFill>
                  <a:srgbClr val="0070C0"/>
                </a:solidFill>
              </a:rPr>
              <a:t>FBI Data/Dr. J. Nolan, WVU for Center for the Study of Hate &amp; Extremism</a:t>
            </a:r>
            <a:endParaRPr lang="en-US" dirty="0">
              <a:solidFill>
                <a:srgbClr val="0070C0"/>
              </a:solidFill>
            </a:endParaRPr>
          </a:p>
        </p:txBody>
      </p:sp>
      <p:pic>
        <p:nvPicPr>
          <p:cNvPr id="7" name="Content Placeholder 6"/>
          <p:cNvPicPr>
            <a:picLocks noGrp="1" noChangeAspect="1"/>
          </p:cNvPicPr>
          <p:nvPr>
            <p:ph idx="1"/>
          </p:nvPr>
        </p:nvPicPr>
        <p:blipFill>
          <a:blip r:embed="rId2"/>
          <a:stretch>
            <a:fillRect/>
          </a:stretch>
        </p:blipFill>
        <p:spPr>
          <a:xfrm>
            <a:off x="1245870" y="1748790"/>
            <a:ext cx="9715500" cy="4686300"/>
          </a:xfrm>
        </p:spPr>
      </p:pic>
    </p:spTree>
    <p:extLst>
      <p:ext uri="{BB962C8B-B14F-4D97-AF65-F5344CB8AC3E}">
        <p14:creationId xmlns:p14="http://schemas.microsoft.com/office/powerpoint/2010/main" val="1165301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48690"/>
          </a:xfrm>
        </p:spPr>
        <p:txBody>
          <a:bodyPr>
            <a:normAutofit/>
          </a:bodyPr>
          <a:lstStyle/>
          <a:p>
            <a:r>
              <a:rPr lang="en-US" sz="3200" b="1" i="1" dirty="0" smtClean="0">
                <a:solidFill>
                  <a:srgbClr val="0070C0"/>
                </a:solidFill>
              </a:rPr>
              <a:t>Election Time 2016 Hate Crime In Major U.S. Cities</a:t>
            </a:r>
            <a:r>
              <a:rPr lang="en-US" dirty="0" smtClean="0"/>
              <a:t/>
            </a:r>
            <a:br>
              <a:rPr lang="en-US" dirty="0" smtClean="0"/>
            </a:br>
            <a:r>
              <a:rPr lang="en-US" sz="2000" dirty="0" smtClean="0">
                <a:solidFill>
                  <a:srgbClr val="0070C0"/>
                </a:solidFill>
              </a:rPr>
              <a:t>B. Levin/</a:t>
            </a:r>
            <a:r>
              <a:rPr lang="en-US" sz="2200" dirty="0" smtClean="0">
                <a:solidFill>
                  <a:srgbClr val="0070C0"/>
                </a:solidFill>
              </a:rPr>
              <a:t>Center for the Study of Hate &amp; Extremism</a:t>
            </a:r>
            <a:endParaRPr lang="en-US" sz="2200" dirty="0">
              <a:solidFill>
                <a:srgbClr val="0070C0"/>
              </a:solidFill>
            </a:endParaRPr>
          </a:p>
        </p:txBody>
      </p:sp>
      <p:sp>
        <p:nvSpPr>
          <p:cNvPr id="3" name="Content Placeholder 2"/>
          <p:cNvSpPr>
            <a:spLocks noGrp="1"/>
          </p:cNvSpPr>
          <p:nvPr>
            <p:ph idx="1"/>
          </p:nvPr>
        </p:nvSpPr>
        <p:spPr/>
        <p:txBody>
          <a:bodyPr>
            <a:normAutofit fontScale="85000" lnSpcReduction="20000"/>
          </a:bodyPr>
          <a:lstStyle/>
          <a:p>
            <a:r>
              <a:rPr lang="en-US" b="1" i="1" dirty="0" smtClean="0">
                <a:solidFill>
                  <a:srgbClr val="00B0F0"/>
                </a:solidFill>
              </a:rPr>
              <a:t>New </a:t>
            </a:r>
            <a:r>
              <a:rPr lang="en-US" b="1" i="1" dirty="0">
                <a:solidFill>
                  <a:srgbClr val="00B0F0"/>
                </a:solidFill>
              </a:rPr>
              <a:t>York </a:t>
            </a:r>
            <a:r>
              <a:rPr lang="en-US" b="1" i="1" dirty="0" smtClean="0">
                <a:solidFill>
                  <a:srgbClr val="00B0F0"/>
                </a:solidFill>
              </a:rPr>
              <a:t>City, NY</a:t>
            </a:r>
            <a:r>
              <a:rPr lang="en-US" b="1" dirty="0" smtClean="0"/>
              <a:t>:</a:t>
            </a:r>
            <a:r>
              <a:rPr lang="en-US" dirty="0" smtClean="0"/>
              <a:t>	2 weeks of 2016 election </a:t>
            </a:r>
            <a:r>
              <a:rPr lang="en-US" b="1" dirty="0" smtClean="0">
                <a:solidFill>
                  <a:srgbClr val="C00000"/>
                </a:solidFill>
              </a:rPr>
              <a:t>5X</a:t>
            </a:r>
            <a:r>
              <a:rPr lang="en-US" b="1" dirty="0" smtClean="0"/>
              <a:t>  &gt;</a:t>
            </a:r>
            <a:r>
              <a:rPr lang="en-US" dirty="0" smtClean="0"/>
              <a:t> over same period ‘15, 		                </a:t>
            </a:r>
            <a:r>
              <a:rPr lang="en-US" dirty="0" smtClean="0"/>
              <a:t>			&amp; </a:t>
            </a:r>
            <a:r>
              <a:rPr lang="en-US" dirty="0" smtClean="0"/>
              <a:t>129 </a:t>
            </a:r>
            <a:r>
              <a:rPr lang="en-US" dirty="0"/>
              <a:t>hate crimes </a:t>
            </a:r>
            <a:r>
              <a:rPr lang="en-US" dirty="0" smtClean="0"/>
              <a:t>after </a:t>
            </a:r>
            <a:r>
              <a:rPr lang="en-US" dirty="0"/>
              <a:t>election day through </a:t>
            </a:r>
            <a:r>
              <a:rPr lang="en-US" dirty="0" smtClean="0"/>
              <a:t>year </a:t>
            </a:r>
            <a:r>
              <a:rPr lang="en-US" dirty="0"/>
              <a:t>end </a:t>
            </a:r>
            <a:r>
              <a:rPr lang="en-US" dirty="0" smtClean="0"/>
              <a:t>= 34</a:t>
            </a:r>
            <a:r>
              <a:rPr lang="en-US" dirty="0"/>
              <a:t>% of </a:t>
            </a:r>
            <a:r>
              <a:rPr lang="en-US" dirty="0" smtClean="0"/>
              <a:t>‘16 </a:t>
            </a:r>
          </a:p>
          <a:p>
            <a:r>
              <a:rPr lang="en-US" b="1" i="1" dirty="0" smtClean="0">
                <a:solidFill>
                  <a:srgbClr val="00B0F0"/>
                </a:solidFill>
              </a:rPr>
              <a:t>Los Angeles, CA</a:t>
            </a:r>
            <a:r>
              <a:rPr lang="en-US" dirty="0" smtClean="0"/>
              <a:t>: </a:t>
            </a:r>
            <a:r>
              <a:rPr lang="en-US" dirty="0" smtClean="0"/>
              <a:t>	4</a:t>
            </a:r>
            <a:r>
              <a:rPr lang="en-US" baseline="30000" dirty="0" smtClean="0"/>
              <a:t>th</a:t>
            </a:r>
            <a:r>
              <a:rPr lang="en-US" dirty="0" smtClean="0"/>
              <a:t> </a:t>
            </a:r>
            <a:r>
              <a:rPr lang="en-US" dirty="0" smtClean="0"/>
              <a:t>Qtr.  ‘16  </a:t>
            </a:r>
            <a:r>
              <a:rPr lang="en-US" b="1" dirty="0" smtClean="0">
                <a:solidFill>
                  <a:srgbClr val="C00000"/>
                </a:solidFill>
              </a:rPr>
              <a:t>&gt;29%  </a:t>
            </a:r>
            <a:r>
              <a:rPr lang="en-US" dirty="0" smtClean="0"/>
              <a:t>over ‘15</a:t>
            </a:r>
          </a:p>
          <a:p>
            <a:r>
              <a:rPr lang="en-US" b="1" i="1" dirty="0" smtClean="0">
                <a:solidFill>
                  <a:srgbClr val="00B0F0"/>
                </a:solidFill>
              </a:rPr>
              <a:t>California</a:t>
            </a:r>
            <a:r>
              <a:rPr lang="en-US" dirty="0" smtClean="0"/>
              <a:t>: 	       </a:t>
            </a:r>
            <a:r>
              <a:rPr lang="en-US" dirty="0" smtClean="0"/>
              <a:t>	Nov</a:t>
            </a:r>
            <a:r>
              <a:rPr lang="en-US" dirty="0" smtClean="0"/>
              <a:t>. </a:t>
            </a:r>
            <a:r>
              <a:rPr lang="en-US" b="1" dirty="0" smtClean="0">
                <a:solidFill>
                  <a:srgbClr val="C00000"/>
                </a:solidFill>
              </a:rPr>
              <a:t>highest month </a:t>
            </a:r>
            <a:r>
              <a:rPr lang="en-US" dirty="0" smtClean="0"/>
              <a:t>of </a:t>
            </a:r>
            <a:r>
              <a:rPr lang="en-US" dirty="0"/>
              <a:t>2016. </a:t>
            </a:r>
            <a:endParaRPr lang="en-US" dirty="0" smtClean="0"/>
          </a:p>
          <a:p>
            <a:r>
              <a:rPr lang="en-US" b="1" i="1" dirty="0" smtClean="0">
                <a:solidFill>
                  <a:srgbClr val="00B0F0"/>
                </a:solidFill>
              </a:rPr>
              <a:t>Montgomery </a:t>
            </a:r>
            <a:r>
              <a:rPr lang="en-US" b="1" i="1" dirty="0">
                <a:solidFill>
                  <a:srgbClr val="00B0F0"/>
                </a:solidFill>
              </a:rPr>
              <a:t>County, </a:t>
            </a:r>
            <a:r>
              <a:rPr lang="en-US" b="1" i="1" dirty="0" smtClean="0">
                <a:solidFill>
                  <a:srgbClr val="00B0F0"/>
                </a:solidFill>
              </a:rPr>
              <a:t>MD</a:t>
            </a:r>
            <a:r>
              <a:rPr lang="en-US" dirty="0" smtClean="0"/>
              <a:t>: </a:t>
            </a:r>
            <a:r>
              <a:rPr lang="en-US" b="1" dirty="0" smtClean="0">
                <a:solidFill>
                  <a:srgbClr val="C00000"/>
                </a:solidFill>
              </a:rPr>
              <a:t>&gt;</a:t>
            </a:r>
            <a:r>
              <a:rPr lang="en-US" b="1" dirty="0" smtClean="0">
                <a:solidFill>
                  <a:srgbClr val="C00000"/>
                </a:solidFill>
              </a:rPr>
              <a:t>1/3 </a:t>
            </a:r>
            <a:r>
              <a:rPr lang="en-US" dirty="0" smtClean="0"/>
              <a:t>of </a:t>
            </a:r>
            <a:r>
              <a:rPr lang="en-US" dirty="0" smtClean="0"/>
              <a:t>2016 </a:t>
            </a:r>
            <a:r>
              <a:rPr lang="en-US" dirty="0" smtClean="0"/>
              <a:t>“</a:t>
            </a:r>
            <a:r>
              <a:rPr lang="en-US" dirty="0"/>
              <a:t>incidents” </a:t>
            </a:r>
            <a:r>
              <a:rPr lang="en-US" dirty="0" smtClean="0"/>
              <a:t>were </a:t>
            </a:r>
            <a:r>
              <a:rPr lang="en-US" dirty="0"/>
              <a:t>in </a:t>
            </a:r>
            <a:r>
              <a:rPr lang="en-US" dirty="0" smtClean="0"/>
              <a:t>Nov. &amp; Dec. </a:t>
            </a:r>
          </a:p>
          <a:p>
            <a:r>
              <a:rPr lang="en-US" b="1" i="1" dirty="0" err="1" smtClean="0">
                <a:solidFill>
                  <a:srgbClr val="00B0F0"/>
                </a:solidFill>
              </a:rPr>
              <a:t>Seattle,WA</a:t>
            </a:r>
            <a:r>
              <a:rPr lang="en-US" dirty="0" smtClean="0"/>
              <a:t>: 	     </a:t>
            </a:r>
            <a:r>
              <a:rPr lang="en-US" dirty="0" smtClean="0"/>
              <a:t>	14.6</a:t>
            </a:r>
            <a:r>
              <a:rPr lang="en-US" dirty="0"/>
              <a:t>% </a:t>
            </a:r>
            <a:r>
              <a:rPr lang="en-US" dirty="0" smtClean="0"/>
              <a:t>of 2016 </a:t>
            </a:r>
            <a:r>
              <a:rPr lang="en-US" dirty="0" smtClean="0"/>
              <a:t>hate </a:t>
            </a:r>
            <a:r>
              <a:rPr lang="en-US" dirty="0"/>
              <a:t>crime </a:t>
            </a:r>
            <a:r>
              <a:rPr lang="en-US" dirty="0" smtClean="0"/>
              <a:t>in Nov., &amp; those </a:t>
            </a:r>
            <a:r>
              <a:rPr lang="en-US" dirty="0"/>
              <a:t>13 cases </a:t>
            </a:r>
            <a:r>
              <a:rPr lang="en-US" b="1" dirty="0" smtClean="0">
                <a:solidFill>
                  <a:srgbClr val="C00000"/>
                </a:solidFill>
              </a:rPr>
              <a:t>&gt;2X  Nov. ‘15</a:t>
            </a:r>
            <a:endParaRPr lang="en-US" b="1" dirty="0">
              <a:solidFill>
                <a:srgbClr val="C00000"/>
              </a:solidFill>
            </a:endParaRPr>
          </a:p>
          <a:p>
            <a:r>
              <a:rPr lang="en-US" b="1" i="1" dirty="0" smtClean="0">
                <a:solidFill>
                  <a:srgbClr val="00B0F0"/>
                </a:solidFill>
              </a:rPr>
              <a:t>San </a:t>
            </a:r>
            <a:r>
              <a:rPr lang="en-US" b="1" i="1" dirty="0">
                <a:solidFill>
                  <a:srgbClr val="00B0F0"/>
                </a:solidFill>
              </a:rPr>
              <a:t>Jose, </a:t>
            </a:r>
            <a:r>
              <a:rPr lang="en-US" b="1" i="1" dirty="0" smtClean="0">
                <a:solidFill>
                  <a:srgbClr val="00B0F0"/>
                </a:solidFill>
              </a:rPr>
              <a:t>CA</a:t>
            </a:r>
            <a:r>
              <a:rPr lang="en-US" dirty="0" smtClean="0"/>
              <a:t>: </a:t>
            </a:r>
            <a:r>
              <a:rPr lang="en-US" dirty="0"/>
              <a:t> </a:t>
            </a:r>
            <a:r>
              <a:rPr lang="en-US" dirty="0" smtClean="0"/>
              <a:t>   </a:t>
            </a:r>
            <a:r>
              <a:rPr lang="en-US" dirty="0" smtClean="0"/>
              <a:t>	hate </a:t>
            </a:r>
            <a:r>
              <a:rPr lang="en-US" dirty="0"/>
              <a:t>crime </a:t>
            </a:r>
            <a:r>
              <a:rPr lang="en-US" b="1" dirty="0" smtClean="0">
                <a:solidFill>
                  <a:srgbClr val="C00000"/>
                </a:solidFill>
              </a:rPr>
              <a:t>&gt; from </a:t>
            </a:r>
            <a:r>
              <a:rPr lang="en-US" b="1" dirty="0" smtClean="0">
                <a:solidFill>
                  <a:srgbClr val="C00000"/>
                </a:solidFill>
              </a:rPr>
              <a:t>2 </a:t>
            </a:r>
            <a:r>
              <a:rPr lang="en-US" dirty="0"/>
              <a:t>in </a:t>
            </a:r>
            <a:r>
              <a:rPr lang="en-US" dirty="0" smtClean="0"/>
              <a:t>Nov. </a:t>
            </a:r>
            <a:r>
              <a:rPr lang="en-US" dirty="0"/>
              <a:t>2015 </a:t>
            </a:r>
            <a:r>
              <a:rPr lang="en-US" b="1" dirty="0">
                <a:solidFill>
                  <a:srgbClr val="C00000"/>
                </a:solidFill>
              </a:rPr>
              <a:t>to </a:t>
            </a:r>
            <a:r>
              <a:rPr lang="en-US" b="1" dirty="0" smtClean="0">
                <a:solidFill>
                  <a:srgbClr val="C00000"/>
                </a:solidFill>
              </a:rPr>
              <a:t>5 </a:t>
            </a:r>
            <a:r>
              <a:rPr lang="en-US" dirty="0" smtClean="0"/>
              <a:t>in ‘16.</a:t>
            </a:r>
          </a:p>
          <a:p>
            <a:r>
              <a:rPr lang="en-US" b="1" i="1" dirty="0" smtClean="0">
                <a:solidFill>
                  <a:srgbClr val="00B0F0"/>
                </a:solidFill>
              </a:rPr>
              <a:t>Phoenix, AZ</a:t>
            </a:r>
            <a:r>
              <a:rPr lang="en-US" dirty="0" smtClean="0"/>
              <a:t>:      </a:t>
            </a:r>
            <a:r>
              <a:rPr lang="en-US" dirty="0" smtClean="0"/>
              <a:t>	</a:t>
            </a:r>
            <a:r>
              <a:rPr lang="en-US" b="1" dirty="0" smtClean="0">
                <a:solidFill>
                  <a:srgbClr val="C00000"/>
                </a:solidFill>
              </a:rPr>
              <a:t>30</a:t>
            </a:r>
            <a:r>
              <a:rPr lang="en-US" b="1" dirty="0" smtClean="0">
                <a:solidFill>
                  <a:srgbClr val="C00000"/>
                </a:solidFill>
              </a:rPr>
              <a:t>%</a:t>
            </a:r>
            <a:r>
              <a:rPr lang="en-US" dirty="0" smtClean="0"/>
              <a:t> of 2016 hate </a:t>
            </a:r>
            <a:r>
              <a:rPr lang="en-US" dirty="0"/>
              <a:t>crime </a:t>
            </a:r>
            <a:r>
              <a:rPr lang="en-US" dirty="0" smtClean="0"/>
              <a:t>in 4</a:t>
            </a:r>
            <a:r>
              <a:rPr lang="en-US" baseline="30000" dirty="0" smtClean="0"/>
              <a:t>th</a:t>
            </a:r>
            <a:r>
              <a:rPr lang="en-US" dirty="0" smtClean="0"/>
              <a:t> Qtr. . </a:t>
            </a:r>
          </a:p>
          <a:p>
            <a:r>
              <a:rPr lang="en-US" b="1" i="1" dirty="0" smtClean="0">
                <a:solidFill>
                  <a:srgbClr val="00B0F0"/>
                </a:solidFill>
              </a:rPr>
              <a:t>Boston, MA</a:t>
            </a:r>
            <a:r>
              <a:rPr lang="en-US" dirty="0" smtClean="0"/>
              <a:t>:       </a:t>
            </a:r>
            <a:r>
              <a:rPr lang="en-US" dirty="0" smtClean="0"/>
              <a:t>	Nov. </a:t>
            </a:r>
            <a:r>
              <a:rPr lang="en-US" dirty="0" smtClean="0"/>
              <a:t>‘16 </a:t>
            </a:r>
            <a:r>
              <a:rPr lang="en-US" b="1" dirty="0" smtClean="0">
                <a:solidFill>
                  <a:srgbClr val="C00000"/>
                </a:solidFill>
              </a:rPr>
              <a:t>highest </a:t>
            </a:r>
            <a:r>
              <a:rPr lang="en-US" b="1" dirty="0">
                <a:solidFill>
                  <a:srgbClr val="C00000"/>
                </a:solidFill>
              </a:rPr>
              <a:t>month</a:t>
            </a:r>
            <a:r>
              <a:rPr lang="en-US" dirty="0"/>
              <a:t> in </a:t>
            </a:r>
            <a:r>
              <a:rPr lang="en-US" dirty="0" smtClean="0"/>
              <a:t>‘15 </a:t>
            </a:r>
            <a:r>
              <a:rPr lang="en-US" dirty="0"/>
              <a:t>or </a:t>
            </a:r>
            <a:r>
              <a:rPr lang="en-US" dirty="0" smtClean="0"/>
              <a:t>‘16</a:t>
            </a:r>
            <a:r>
              <a:rPr lang="en-US" dirty="0"/>
              <a:t>. </a:t>
            </a:r>
            <a:endParaRPr lang="en-US" dirty="0" smtClean="0"/>
          </a:p>
          <a:p>
            <a:r>
              <a:rPr lang="en-US" b="1" i="1" dirty="0" err="1" smtClean="0">
                <a:solidFill>
                  <a:srgbClr val="00B0F0"/>
                </a:solidFill>
              </a:rPr>
              <a:t>Phila</a:t>
            </a:r>
            <a:r>
              <a:rPr lang="en-US" b="1" i="1" dirty="0" smtClean="0">
                <a:solidFill>
                  <a:srgbClr val="00B0F0"/>
                </a:solidFill>
              </a:rPr>
              <a:t>., PA</a:t>
            </a:r>
            <a:r>
              <a:rPr lang="en-US" dirty="0"/>
              <a:t>: </a:t>
            </a:r>
            <a:r>
              <a:rPr lang="en-US" dirty="0" smtClean="0"/>
              <a:t>	      </a:t>
            </a:r>
            <a:r>
              <a:rPr lang="en-US" dirty="0" smtClean="0"/>
              <a:t>	7 </a:t>
            </a:r>
            <a:r>
              <a:rPr lang="en-US" dirty="0"/>
              <a:t>hate crimes Nov. 2016, w/only 1 for previous four Novembers </a:t>
            </a:r>
            <a:r>
              <a:rPr lang="en-US" dirty="0" smtClean="0"/>
              <a:t>				combined</a:t>
            </a:r>
            <a:r>
              <a:rPr lang="en-US" dirty="0"/>
              <a:t>. </a:t>
            </a:r>
            <a:r>
              <a:rPr lang="en-US" b="1" dirty="0">
                <a:solidFill>
                  <a:srgbClr val="C00000"/>
                </a:solidFill>
              </a:rPr>
              <a:t>9 of 21 </a:t>
            </a:r>
            <a:r>
              <a:rPr lang="en-US" b="1" dirty="0" smtClean="0">
                <a:solidFill>
                  <a:srgbClr val="C00000"/>
                </a:solidFill>
              </a:rPr>
              <a:t>(42%) </a:t>
            </a:r>
            <a:r>
              <a:rPr lang="en-US" b="1" dirty="0" smtClean="0">
                <a:solidFill>
                  <a:schemeClr val="tx1"/>
                </a:solidFill>
              </a:rPr>
              <a:t>of </a:t>
            </a:r>
            <a:r>
              <a:rPr lang="en-US" dirty="0" smtClean="0"/>
              <a:t>hate </a:t>
            </a:r>
            <a:r>
              <a:rPr lang="en-US" dirty="0"/>
              <a:t>crimes in 2016 were in Nov. and Dec. </a:t>
            </a:r>
          </a:p>
          <a:p>
            <a:endParaRPr lang="en-US" dirty="0"/>
          </a:p>
        </p:txBody>
      </p:sp>
    </p:spTree>
    <p:extLst>
      <p:ext uri="{BB962C8B-B14F-4D97-AF65-F5344CB8AC3E}">
        <p14:creationId xmlns:p14="http://schemas.microsoft.com/office/powerpoint/2010/main" val="200347958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Crop</Template>
  <TotalTime>9665</TotalTime>
  <Words>1114</Words>
  <Application>Microsoft Macintosh PowerPoint</Application>
  <PresentationFormat>Widescreen</PresentationFormat>
  <Paragraphs>182</Paragraphs>
  <Slides>41</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8" baseType="lpstr">
      <vt:lpstr>Franklin Gothic Book</vt:lpstr>
      <vt:lpstr>Microsoft YaHei</vt:lpstr>
      <vt:lpstr>Times New Roman</vt:lpstr>
      <vt:lpstr>Arial</vt:lpstr>
      <vt:lpstr>Calibri</vt:lpstr>
      <vt:lpstr>Crop</vt:lpstr>
      <vt:lpstr>Worksheet</vt:lpstr>
      <vt:lpstr>Political Rhetoric and Hate-motivated Incidents Against Migrants</vt:lpstr>
      <vt:lpstr>Prof. Brian Levin Bio &amp; Contact</vt:lpstr>
      <vt:lpstr>U.S. Foreign Population By Year Show Recent Annual Increases PEW Research</vt:lpstr>
      <vt:lpstr>U.S. Immigrant Population Diversifies After ‘65 Law Change  PEW Research </vt:lpstr>
      <vt:lpstr>PowerPoint Presentation</vt:lpstr>
      <vt:lpstr>PowerPoint Presentation</vt:lpstr>
      <vt:lpstr>26% Spike in Election Qtr. ‘16 Over ‘15  Drove Hate Crime Increase in 2016  FBI Data retrieved by J. Nolan WVU/CSHE as First Reported by Ken Schwenke/Pro-Publica </vt:lpstr>
      <vt:lpstr>U.S. Hate Crime: 4th Quarters ’92-16 2016 Worst 4th Qtr. in 8 Years FBI Data/Dr. J. Nolan, WVU for Center for the Study of Hate &amp; Extremism</vt:lpstr>
      <vt:lpstr>Election Time 2016 Hate Crime In Major U.S. Cities B. Levin/Center for the Study of Hate &amp; Extremism</vt:lpstr>
      <vt:lpstr>PowerPoint Presentation</vt:lpstr>
      <vt:lpstr>FBI U.S. Racial Hate Crime By Day, 2016  Increase Almost 3X Day After Election FBI/Aaron Williams-Washington Post </vt:lpstr>
      <vt:lpstr>Unofficial Hate Incidents US: Criminal &amp; Non-Criminal Southern Poverty Law Center (U.S. NGO)</vt:lpstr>
      <vt:lpstr>Of 867 unofficial hate incidents in 10 days post-election 2016,   280 or 32%, were anti-immigrant  Chart/Data: Southern Poverty Law Center (U.S. NGO)</vt:lpstr>
      <vt:lpstr>Think Progress Analysis of Post Election Hate Incidents</vt:lpstr>
      <vt:lpstr>PowerPoint Presentation</vt:lpstr>
      <vt:lpstr>European &amp; North Amer. Nations: Stealth Info Warfare Launched Upon Increasingly Divided Societies  </vt:lpstr>
      <vt:lpstr>PowerPoint Presentation</vt:lpstr>
      <vt:lpstr>Feb 2018 U.S. Indictment: Russian Operatives had “strategic goal to sow discord in the U.S. political system, including the 2016 U.S. presidential election”</vt:lpstr>
      <vt:lpstr>Violent Public Demonstrations &amp; White Nationalist Rallies Rise</vt:lpstr>
      <vt:lpstr>PowerPoint Presentation</vt:lpstr>
      <vt:lpstr>GMF: Alliance for Securing Democracy/ Hamilton 68 Project Report: January 2018</vt:lpstr>
      <vt:lpstr>Fake Russian “Republican” Party Soc. Media Accts. Promoted Bigotry</vt:lpstr>
      <vt:lpstr>Fake Russian Accounts Also Attack Undocumented Mexican People </vt:lpstr>
      <vt:lpstr>Political Conspiracy To Convert Our Children to Islam</vt:lpstr>
      <vt:lpstr>Pres. George W. Bush Sept. 17, 2001: Hate Crime Drop 47.5% to 66%</vt:lpstr>
      <vt:lpstr>Anti-Muslim Hate Crime Up After 9/11  But Down After Pres. Bush Speech Of 9/17 </vt:lpstr>
      <vt:lpstr>Anti-Muslim Hate Crime 9/11 &amp; Pres. Bush Mosque Speech 9/17        J. Nolan WVU/Ctr. For the Study of Hate &amp; Extremism</vt:lpstr>
      <vt:lpstr>  Mr. Trump., Dec. 7, 2015: Hate Crime (Unofficial) Up 87.5%   “Total and Complete Shutdown of Muslims” </vt:lpstr>
      <vt:lpstr>Candidate Trump’s Poll Numbers +27% in South Carolina  (2nd Primary)</vt:lpstr>
      <vt:lpstr>Anti-Muslim Hate Crimes Rise Following Muslim Ban Proposal  Unofficial Data: B. Levin/Center for the Study of Hate &amp; Extremism  Chart: Huffington Post</vt:lpstr>
      <vt:lpstr>U.S. Hate Crime Nov./Dec 2015 Show Rise After Terror Attack on 12/2 and Again After 12/7 “Ban” FBI Data: Chart J. Nolan/WVU/Ctr. For the Study of Hate &amp; Extremism</vt:lpstr>
      <vt:lpstr>Hate Crime</vt:lpstr>
      <vt:lpstr>Europe Hate Crime In 2016</vt:lpstr>
      <vt:lpstr>FBI: U.S. Hate Crime By Bias Motive</vt:lpstr>
      <vt:lpstr>PowerPoint Presentation</vt:lpstr>
      <vt:lpstr>UVA-Reuters/Ipsos: Race Relations</vt:lpstr>
      <vt:lpstr>PowerPoint Presentation</vt:lpstr>
      <vt:lpstr>American Opinion: Alt. Rt/Nazism ABC-Washington Post Poll/August 2017</vt:lpstr>
      <vt:lpstr>Hate Groups By Year: U.S.- 954 in 2017  Southern Poverty Law Ctr. (U.S. NGO)/CNN</vt:lpstr>
      <vt:lpstr>Recommendations</vt:lpstr>
      <vt:lpstr>Acknowledgements &amp; Questions</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89</cp:revision>
  <dcterms:created xsi:type="dcterms:W3CDTF">2018-02-17T14:36:39Z</dcterms:created>
  <dcterms:modified xsi:type="dcterms:W3CDTF">2018-02-27T08:41:35Z</dcterms:modified>
</cp:coreProperties>
</file>