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5" r:id="rId4"/>
    <p:sldId id="262" r:id="rId5"/>
    <p:sldId id="259" r:id="rId6"/>
    <p:sldId id="263" r:id="rId7"/>
    <p:sldId id="257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AEC9C-0F56-42ED-9972-1B92D64099E8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FD79-4106-4CD3-B100-1A699574F1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3564-0CF9-401E-B89D-32D5BB7DA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6C210-C89F-4FF2-884C-15A40C98E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CB24-2BD3-4BDF-8718-7234E3B7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6DE0-6CBB-4020-8148-8ECC46982968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64E18-9794-4975-879E-81DE6471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5EAF7-393E-48AD-ADBE-8859AB22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8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1528-0691-4E39-BD54-F4BB5064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3425A-DBA1-4795-91CB-6EBC008E9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A286B-9B66-4A7D-BCC5-7B803ED6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94C-1918-4AE5-8434-985E2CE3770E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82641-0BD8-4B78-BD72-B6AB3575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04313-9FE7-4399-A9B6-ADBCA2AF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8EDDC-FD79-4911-83EE-0A44B4D29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C6468-CDB9-4301-9172-1D5DE6280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A8F24-5C5E-4519-911A-1EB5AF3D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52BD-F3D9-4911-8260-5D452D8ED588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52EAD-9467-4265-8577-37B54B8A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D82CC-9C95-4EAA-A126-BE9E854E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1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EDA4-1668-49AB-9077-AF5BD7A6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3FBA-4D81-4DFB-810C-7C2A8749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6916-9CC8-4191-95B1-7DFB6133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7A73-A330-4BAD-B268-DA5233616B74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3E80-83E9-4ADB-A238-3A8B13AC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7CE38-20A1-48FC-82E1-7834F11E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7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3D01-DAFB-4299-9731-447CC51D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7A3EF-336F-4BF6-9B7B-8B0FDF75B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A2107-BE59-472F-8CEE-EB7993E7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859E-3095-4B5E-AA95-9D1B3246E65D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83520-4763-4A95-8D4E-1FEB22D0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200E0-7997-4B4D-A8A6-B363DA10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5313-3ADC-4699-B03A-401F3770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BDD4-6378-4A15-835C-7F62752EF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8E33A-0446-4F77-BB54-69A743B9D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A55B9-2BD0-4078-B3EC-E529573E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2E77-6B72-434A-A525-74B00A5346A9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81C3B-FE16-402E-A0A7-B4BA9256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86E01-620D-4FFC-BF74-CA9A7C8C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8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070F-282B-4DD2-95D5-0028E1C7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2389-9C1E-4497-8A18-5AD231162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CF1A8-A285-4FB7-91D4-E9F1A82D7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6D6B9-0276-48FC-A14D-955F796B1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55492-3A11-47CA-88D2-CB5CFE925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E33D2-082A-467A-9E99-75AC076C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1DB7-35A4-4DD9-8E49-5C01C6C59B81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F0FB4-979C-40D1-9102-017A0436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CF19D-2614-466C-93D3-F69A1A10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7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8542-C235-41E4-8012-9D0279BA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31FF-9864-470B-B7C2-C86CF606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CD7-BB12-46C4-AAC4-B1E97FADD205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51B05-C471-4B73-AF32-03A8D095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13102-3B42-4546-A631-BCBE9B19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8A371-7E38-4025-BAF1-251AB2EA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4E7-8070-4273-BED0-B4C5F45481FA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3056B-B547-4121-90D9-F05AE52C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10F7-6BF2-4D5F-9B14-5095FBF1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8A84-B36D-46A3-8692-8EEDF63B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474E-D9E8-4E07-9101-0AA19EE8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46133-BA57-465B-9494-7CC718EC5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45B5-C8FC-4F5B-825E-06F8F569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2F61-B247-4EEB-8C33-1001A2C0DFF0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A498D-941C-4C8C-BC92-1507E67E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7CE18-8FED-4732-9BEE-C0E3E3DA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A405-FE4C-4C54-9183-E6939726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9ED39-EE2F-4F08-9A6F-3B80656CB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989B-7055-4621-B16C-65078643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8A3F-9849-41E0-823E-9605B82A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9159-300D-477D-BE4E-DBE69F58C888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4BD89-88D6-4FC1-A728-72446DA5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42BFA-AAA9-4C0B-B8E5-10E0CCB9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8CE8D-1171-483A-BC7E-CB7B4D7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7C759-76DF-496E-960D-6421AD6B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D1030-1D19-4315-92DD-469202079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29A1-7E95-46AF-938A-3C7CF12D2B81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F0E5-0ACC-49FA-84C2-874FEB022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Bacon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0032E-288F-444B-85C6-8CDF87C7C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C860-E348-457D-85A1-7A5D20A1C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rb.csusb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3DA7-6D11-44BB-98EE-6FE451ED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1" y="705173"/>
            <a:ext cx="9144000" cy="4076054"/>
          </a:xfrm>
        </p:spPr>
        <p:txBody>
          <a:bodyPr>
            <a:normAutofit/>
          </a:bodyPr>
          <a:lstStyle/>
          <a:p>
            <a:r>
              <a:rPr lang="en-US" b="1" dirty="0"/>
              <a:t>How to Complete the CITI </a:t>
            </a:r>
            <a:r>
              <a:rPr lang="en-US" b="1" dirty="0" smtClean="0"/>
              <a:t>Training</a:t>
            </a:r>
            <a:r>
              <a:rPr lang="en-US" b="1" smtClean="0"/>
              <a:t/>
            </a:r>
            <a:br>
              <a:rPr lang="en-US" b="1" smtClean="0"/>
            </a:br>
            <a:endParaRPr lang="en-US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F4D43-8790-470E-8281-0C21B6B3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2955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C197-4F28-4FB2-A92F-95340678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301625"/>
            <a:ext cx="10515600" cy="4351338"/>
          </a:xfrm>
        </p:spPr>
        <p:txBody>
          <a:bodyPr/>
          <a:lstStyle/>
          <a:p>
            <a:r>
              <a:rPr lang="en-US" b="1" dirty="0"/>
              <a:t>Step 10: </a:t>
            </a:r>
            <a:r>
              <a:rPr lang="en-US" dirty="0" smtClean="0"/>
              <a:t>Select </a:t>
            </a:r>
            <a:r>
              <a:rPr lang="en-US" i="1" dirty="0" smtClean="0"/>
              <a:t>“Continue</a:t>
            </a:r>
            <a:r>
              <a:rPr lang="en-US" dirty="0" smtClean="0"/>
              <a:t>” on the next screen. </a:t>
            </a:r>
            <a:endParaRPr lang="en-US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F8E0FA6-0F87-473D-9BF6-15BF91672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5835" b="13499"/>
          <a:stretch/>
        </p:blipFill>
        <p:spPr>
          <a:xfrm>
            <a:off x="662609" y="2149931"/>
            <a:ext cx="7248939" cy="290059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4137640-79D5-4C5D-9582-BCD23BED3FA8}"/>
              </a:ext>
            </a:extLst>
          </p:cNvPr>
          <p:cNvSpPr/>
          <p:nvPr/>
        </p:nvSpPr>
        <p:spPr>
          <a:xfrm>
            <a:off x="2451653" y="4309787"/>
            <a:ext cx="2067339" cy="6640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627EE2-ED1D-4006-B324-9C1FCA45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25641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7977-6B5B-412E-96A0-EF678659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8" y="420895"/>
            <a:ext cx="10515600" cy="4351338"/>
          </a:xfrm>
        </p:spPr>
        <p:txBody>
          <a:bodyPr/>
          <a:lstStyle/>
          <a:p>
            <a:r>
              <a:rPr lang="en-US" b="1" dirty="0"/>
              <a:t>Step 11: </a:t>
            </a:r>
            <a:r>
              <a:rPr lang="en-US" dirty="0" smtClean="0"/>
              <a:t>Select the </a:t>
            </a:r>
            <a:r>
              <a:rPr lang="en-US" dirty="0"/>
              <a:t>first drop down menu </a:t>
            </a:r>
            <a:r>
              <a:rPr lang="en-US" dirty="0" smtClean="0"/>
              <a:t>option </a:t>
            </a:r>
            <a:r>
              <a:rPr lang="en-US" dirty="0"/>
              <a:t>labeled </a:t>
            </a:r>
            <a:r>
              <a:rPr lang="en-US" i="1" dirty="0"/>
              <a:t>“California State University, San Bernardino Courses”</a:t>
            </a:r>
            <a:endParaRPr lang="en-US" b="1" i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6F30B81-6D18-43AB-8EA4-4C69E054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r="1630" b="13633"/>
          <a:stretch/>
        </p:blipFill>
        <p:spPr>
          <a:xfrm>
            <a:off x="92765" y="1700982"/>
            <a:ext cx="11887200" cy="307125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C0D02A1-28C1-4BF2-A4C8-DC95348F3AD6}"/>
              </a:ext>
            </a:extLst>
          </p:cNvPr>
          <p:cNvSpPr/>
          <p:nvPr/>
        </p:nvSpPr>
        <p:spPr>
          <a:xfrm>
            <a:off x="4253948" y="2445236"/>
            <a:ext cx="2438400" cy="7818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283203-F72B-4E19-A7B5-C711AA91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367059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4726-40B9-434F-AF79-CA64E63A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3148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12: </a:t>
            </a:r>
            <a:r>
              <a:rPr lang="en-US" dirty="0" smtClean="0"/>
              <a:t>Select the blue </a:t>
            </a:r>
            <a:r>
              <a:rPr lang="en-US" dirty="0"/>
              <a:t>lettering </a:t>
            </a:r>
            <a:r>
              <a:rPr lang="en-US" i="1" dirty="0">
                <a:solidFill>
                  <a:schemeClr val="accent1"/>
                </a:solidFill>
              </a:rPr>
              <a:t>“You are not enrolled in any courses for this institution. Click here to complete your </a:t>
            </a:r>
            <a:r>
              <a:rPr lang="en-US" i="1" dirty="0" smtClean="0">
                <a:solidFill>
                  <a:schemeClr val="accent1"/>
                </a:solidFill>
              </a:rPr>
              <a:t>enrollment”</a:t>
            </a:r>
            <a:r>
              <a:rPr lang="en-US" i="1" dirty="0" smtClean="0"/>
              <a:t>.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0C9217B3-F701-4578-A02F-EF34B65E3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3288"/>
          <a:stretch/>
        </p:blipFill>
        <p:spPr>
          <a:xfrm>
            <a:off x="410817" y="1589016"/>
            <a:ext cx="9886121" cy="503044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22A1C66-04D7-4AE5-B3A3-14790319E493}"/>
              </a:ext>
            </a:extLst>
          </p:cNvPr>
          <p:cNvSpPr/>
          <p:nvPr/>
        </p:nvSpPr>
        <p:spPr>
          <a:xfrm>
            <a:off x="6149008" y="3880401"/>
            <a:ext cx="2345635" cy="7858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33A03-09A3-485B-99A5-94AC9F04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203173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1A6C-48CC-4038-AB26-F7447995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261868"/>
            <a:ext cx="10515600" cy="4351338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13: </a:t>
            </a:r>
            <a:r>
              <a:rPr lang="en-US" dirty="0"/>
              <a:t>For Question 1, </a:t>
            </a:r>
            <a:r>
              <a:rPr lang="en-US" dirty="0" smtClean="0"/>
              <a:t>select “</a:t>
            </a:r>
            <a:r>
              <a:rPr lang="en-US" i="1" dirty="0" smtClean="0"/>
              <a:t>Group </a:t>
            </a:r>
            <a:r>
              <a:rPr lang="en-US" i="1" dirty="0"/>
              <a:t>2: Social Behavioral Research Investigators and Key Personnel</a:t>
            </a:r>
            <a:r>
              <a:rPr lang="en-US" dirty="0" smtClean="0"/>
              <a:t>”. </a:t>
            </a:r>
            <a:endParaRPr lang="en-US" b="1" dirty="0"/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69B445C-C71C-4CB8-98CA-25EB181C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3692" r="1470"/>
          <a:stretch/>
        </p:blipFill>
        <p:spPr>
          <a:xfrm>
            <a:off x="1056810" y="1316650"/>
            <a:ext cx="9465415" cy="522194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A8D69A80-9DB9-45D6-AAB3-B8CB0DF2E493}"/>
              </a:ext>
            </a:extLst>
          </p:cNvPr>
          <p:cNvSpPr/>
          <p:nvPr/>
        </p:nvSpPr>
        <p:spPr>
          <a:xfrm>
            <a:off x="6732105" y="3718586"/>
            <a:ext cx="1524000" cy="6611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FBE3F38-E114-4E5B-A7FB-F4309E78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380319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AD30-969F-475B-A638-8B61A56A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301625"/>
            <a:ext cx="10515600" cy="4351338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14: </a:t>
            </a:r>
            <a:r>
              <a:rPr lang="en-US" dirty="0" smtClean="0"/>
              <a:t>Skip Question </a:t>
            </a:r>
            <a:r>
              <a:rPr lang="en-US" dirty="0"/>
              <a:t>2 </a:t>
            </a:r>
            <a:r>
              <a:rPr lang="en-US" dirty="0" smtClean="0"/>
              <a:t>and </a:t>
            </a:r>
            <a:r>
              <a:rPr lang="en-US" dirty="0"/>
              <a:t>leave the question blank. </a:t>
            </a:r>
            <a:r>
              <a:rPr lang="en-US" b="1" u="sng" dirty="0">
                <a:solidFill>
                  <a:srgbClr val="FF0000"/>
                </a:solidFill>
              </a:rPr>
              <a:t>DO NOT SELECT ANYTHING FOR THIS QUESTION. 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E6C5B25-9D5D-4A04-9A91-2ABB2476E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3869" r="2600"/>
          <a:stretch/>
        </p:blipFill>
        <p:spPr>
          <a:xfrm>
            <a:off x="583095" y="1577007"/>
            <a:ext cx="9369287" cy="488108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887DE-3141-4253-B58E-47DCC10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71970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EBE1-DF93-410E-96B7-96621E24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526912"/>
            <a:ext cx="10515600" cy="4351338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15:</a:t>
            </a:r>
            <a:r>
              <a:rPr lang="en-US" dirty="0" smtClean="0"/>
              <a:t> </a:t>
            </a:r>
            <a:r>
              <a:rPr lang="en-US" dirty="0"/>
              <a:t>For Question 3, select </a:t>
            </a:r>
            <a:r>
              <a:rPr lang="en-US" i="1" dirty="0"/>
              <a:t>“No”</a:t>
            </a:r>
            <a:r>
              <a:rPr lang="en-US" b="1" i="1" dirty="0"/>
              <a:t> 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6ED7A7C8-4D0B-481E-9472-6A99D23EF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5742" r="3143" b="3980"/>
          <a:stretch/>
        </p:blipFill>
        <p:spPr>
          <a:xfrm>
            <a:off x="361122" y="1523999"/>
            <a:ext cx="11387595" cy="324678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D906507-BA0C-4612-B54C-5DA927445A62}"/>
              </a:ext>
            </a:extLst>
          </p:cNvPr>
          <p:cNvSpPr/>
          <p:nvPr/>
        </p:nvSpPr>
        <p:spPr>
          <a:xfrm>
            <a:off x="1868555" y="3959710"/>
            <a:ext cx="1762540" cy="6203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FAE3F7-F7FF-406E-B1EF-8FD70381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78644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6322-3D06-494C-9EF5-9720A54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447399"/>
            <a:ext cx="10515600" cy="4351338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16: </a:t>
            </a:r>
            <a:r>
              <a:rPr lang="en-US" dirty="0" smtClean="0"/>
              <a:t>Leave question 4 blank. </a:t>
            </a:r>
            <a:r>
              <a:rPr lang="en-US" b="1" u="sng" dirty="0">
                <a:solidFill>
                  <a:srgbClr val="FF0000"/>
                </a:solidFill>
              </a:rPr>
              <a:t>DO NOT SELECT </a:t>
            </a:r>
            <a:r>
              <a:rPr lang="en-US" b="1" u="sng" dirty="0" smtClean="0">
                <a:solidFill>
                  <a:srgbClr val="FF0000"/>
                </a:solidFill>
              </a:rPr>
              <a:t>ANYTHING </a:t>
            </a:r>
            <a:r>
              <a:rPr lang="en-US" b="1" u="sng" dirty="0">
                <a:solidFill>
                  <a:srgbClr val="FF0000"/>
                </a:solidFill>
              </a:rPr>
              <a:t>FOR THIS QUESTION. </a:t>
            </a:r>
            <a:endParaRPr lang="en-US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DA7B255D-BFF3-474D-B746-EB7BB13D4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 r="1484" b="4006"/>
          <a:stretch/>
        </p:blipFill>
        <p:spPr>
          <a:xfrm>
            <a:off x="321366" y="1616765"/>
            <a:ext cx="11260457" cy="263718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42451-F79B-4A80-BEAE-292AE980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190150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CEA7-A441-4D1B-AF0B-3A1A7D07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447399"/>
            <a:ext cx="10515600" cy="4351338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17:</a:t>
            </a:r>
            <a:r>
              <a:rPr lang="en-US" dirty="0" smtClean="0"/>
              <a:t> </a:t>
            </a:r>
            <a:r>
              <a:rPr lang="en-US" dirty="0"/>
              <a:t>For Question 5, </a:t>
            </a:r>
            <a:r>
              <a:rPr lang="en-US" dirty="0" smtClean="0"/>
              <a:t>select </a:t>
            </a:r>
            <a:r>
              <a:rPr lang="en-US" i="1" dirty="0" smtClean="0"/>
              <a:t>“Not </a:t>
            </a:r>
            <a:r>
              <a:rPr lang="en-US" i="1" dirty="0"/>
              <a:t>at this </a:t>
            </a:r>
            <a:r>
              <a:rPr lang="en-US" i="1" dirty="0" smtClean="0"/>
              <a:t>time” </a:t>
            </a:r>
            <a:r>
              <a:rPr lang="en-US" dirty="0" smtClean="0"/>
              <a:t>and then </a:t>
            </a:r>
            <a:r>
              <a:rPr lang="en-US" dirty="0"/>
              <a:t>select the blue </a:t>
            </a:r>
            <a:r>
              <a:rPr lang="en-US" i="1" dirty="0">
                <a:solidFill>
                  <a:schemeClr val="accent1"/>
                </a:solidFill>
              </a:rPr>
              <a:t>“Submit” </a:t>
            </a:r>
            <a:r>
              <a:rPr lang="en-US" dirty="0"/>
              <a:t>button</a:t>
            </a:r>
            <a:endParaRPr lang="en-US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2188E3E-AE64-488A-89A9-57655FD58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6" y="1405634"/>
            <a:ext cx="8858620" cy="525511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9BC8FBD-0AFB-4BC3-87DC-62A6D8CB8302}"/>
              </a:ext>
            </a:extLst>
          </p:cNvPr>
          <p:cNvSpPr/>
          <p:nvPr/>
        </p:nvSpPr>
        <p:spPr>
          <a:xfrm>
            <a:off x="3154017" y="5438194"/>
            <a:ext cx="1643270" cy="583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AB5E81E-B3C5-4B96-A0F4-8857F52CE13E}"/>
              </a:ext>
            </a:extLst>
          </p:cNvPr>
          <p:cNvSpPr/>
          <p:nvPr/>
        </p:nvSpPr>
        <p:spPr>
          <a:xfrm>
            <a:off x="2524538" y="6241773"/>
            <a:ext cx="1643270" cy="583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C26D97-C81A-4783-9960-084DF647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54856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58BF-D078-41B8-A60C-09069BC3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3" y="473903"/>
            <a:ext cx="10515600" cy="4351338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18: </a:t>
            </a:r>
            <a:r>
              <a:rPr lang="en-US" dirty="0" smtClean="0"/>
              <a:t>Select </a:t>
            </a:r>
            <a:r>
              <a:rPr lang="en-US" i="1" dirty="0" smtClean="0"/>
              <a:t>“No thanks”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303AD8B-33A0-451D-88EF-F25A694B1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r="627"/>
          <a:stretch/>
        </p:blipFill>
        <p:spPr>
          <a:xfrm>
            <a:off x="583095" y="1749287"/>
            <a:ext cx="10098156" cy="489982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9C5D699-DF3D-401D-BD53-10D9DBE35ECB}"/>
              </a:ext>
            </a:extLst>
          </p:cNvPr>
          <p:cNvSpPr/>
          <p:nvPr/>
        </p:nvSpPr>
        <p:spPr>
          <a:xfrm>
            <a:off x="6109252" y="1630018"/>
            <a:ext cx="1020418" cy="17227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6A62E5-23AE-40D3-886B-A884218E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344841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D4B6-6A64-4A4B-A4D4-6C955067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95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19: </a:t>
            </a:r>
            <a:r>
              <a:rPr lang="en-US" dirty="0" smtClean="0"/>
              <a:t>You will now be able to complete the CITI training by selecting the </a:t>
            </a:r>
            <a:r>
              <a:rPr lang="en-US" dirty="0"/>
              <a:t>blue </a:t>
            </a:r>
            <a:r>
              <a:rPr lang="en-US" i="1" dirty="0">
                <a:solidFill>
                  <a:schemeClr val="accent1"/>
                </a:solidFill>
              </a:rPr>
              <a:t>“Social Behavioral Research Investigators and Key Personnel.  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632CB8D-2EC1-4970-A6AF-B31D6BDC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74" y="1596061"/>
            <a:ext cx="9485243" cy="482817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1990FB-18C6-437D-8076-1036A9E3B6E0}"/>
              </a:ext>
            </a:extLst>
          </p:cNvPr>
          <p:cNvSpPr/>
          <p:nvPr/>
        </p:nvSpPr>
        <p:spPr>
          <a:xfrm>
            <a:off x="228600" y="3762029"/>
            <a:ext cx="1364974" cy="690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0E751-020C-4BEF-9DCE-7EEEE39A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408165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A6E5-D1E5-44BD-A27A-C7798246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219352"/>
            <a:ext cx="10515600" cy="1325563"/>
          </a:xfrm>
        </p:spPr>
        <p:txBody>
          <a:bodyPr/>
          <a:lstStyle/>
          <a:p>
            <a:r>
              <a:rPr lang="en-US" b="1" dirty="0" smtClean="0"/>
              <a:t>Requirements and recommendations to </a:t>
            </a:r>
            <a:r>
              <a:rPr lang="en-US" b="1" dirty="0"/>
              <a:t>complete the CITI </a:t>
            </a:r>
            <a:r>
              <a:rPr lang="en-US" b="1" dirty="0" smtClean="0"/>
              <a:t>training.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CBC5-578E-4C4C-8702-EE575F2F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05012"/>
            <a:ext cx="9803296" cy="4351338"/>
          </a:xfrm>
        </p:spPr>
        <p:txBody>
          <a:bodyPr/>
          <a:lstStyle/>
          <a:p>
            <a:r>
              <a:rPr lang="en-US" dirty="0"/>
              <a:t>Computer (fully charged or plugged in)</a:t>
            </a:r>
          </a:p>
          <a:p>
            <a:r>
              <a:rPr lang="en-US" dirty="0"/>
              <a:t>Pencil and paper to take notes</a:t>
            </a:r>
          </a:p>
          <a:p>
            <a:r>
              <a:rPr lang="en-US" dirty="0"/>
              <a:t>Ability to save the final completion certificate</a:t>
            </a:r>
          </a:p>
          <a:p>
            <a:r>
              <a:rPr lang="en-US" dirty="0" smtClean="0"/>
              <a:t>3-5 </a:t>
            </a:r>
            <a:r>
              <a:rPr lang="en-US" dirty="0"/>
              <a:t>hours to complete the full training</a:t>
            </a:r>
          </a:p>
          <a:p>
            <a:r>
              <a:rPr lang="en-US" dirty="0"/>
              <a:t>You may </a:t>
            </a:r>
            <a:r>
              <a:rPr lang="en-US" dirty="0" smtClean="0"/>
              <a:t>complete </a:t>
            </a:r>
            <a:r>
              <a:rPr lang="en-US" dirty="0"/>
              <a:t>the training in multiple sessions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E2A72-ED42-461F-A76E-A2E0E230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277645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54E2-FB20-42B7-8459-54272CE6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91" y="208860"/>
            <a:ext cx="11300792" cy="4351338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20: </a:t>
            </a:r>
            <a:r>
              <a:rPr lang="en-US" dirty="0"/>
              <a:t>You must complete the Integrity Assurance Statement before </a:t>
            </a:r>
            <a:r>
              <a:rPr lang="en-US" dirty="0" smtClean="0"/>
              <a:t>proceeding by selecting the </a:t>
            </a:r>
            <a:r>
              <a:rPr lang="en-US" i="1" dirty="0" smtClean="0">
                <a:solidFill>
                  <a:schemeClr val="accent1"/>
                </a:solidFill>
              </a:rPr>
              <a:t>“</a:t>
            </a:r>
            <a:r>
              <a:rPr lang="en-US" i="1" dirty="0">
                <a:solidFill>
                  <a:schemeClr val="accent1"/>
                </a:solidFill>
              </a:rPr>
              <a:t>Complete the Integrity Assurance Statement before beginning the course</a:t>
            </a:r>
            <a:r>
              <a:rPr lang="en-US" dirty="0" smtClean="0">
                <a:solidFill>
                  <a:schemeClr val="accent1"/>
                </a:solidFill>
              </a:rPr>
              <a:t>” </a:t>
            </a:r>
            <a:r>
              <a:rPr lang="en-US" dirty="0" smtClean="0"/>
              <a:t>option. </a:t>
            </a:r>
            <a:endParaRPr lang="en-US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1F937B5-5291-4698-BCA6-18902BDCD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"/>
          <a:stretch/>
        </p:blipFill>
        <p:spPr>
          <a:xfrm>
            <a:off x="1187433" y="1627715"/>
            <a:ext cx="9817134" cy="472863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0A13BE5-BA93-4EE1-B12B-567DFC93D3C6}"/>
              </a:ext>
            </a:extLst>
          </p:cNvPr>
          <p:cNvSpPr/>
          <p:nvPr/>
        </p:nvSpPr>
        <p:spPr>
          <a:xfrm>
            <a:off x="7673008" y="4716152"/>
            <a:ext cx="2080591" cy="7421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2560A0-99E4-4BFF-81EA-CE3FB9A2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83645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4DA5-5769-4D40-967D-FA954539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1" y="328129"/>
            <a:ext cx="3959087" cy="4906479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21: </a:t>
            </a:r>
            <a:r>
              <a:rPr lang="en-US" dirty="0"/>
              <a:t>Read </a:t>
            </a:r>
            <a:r>
              <a:rPr lang="en-US" dirty="0" smtClean="0"/>
              <a:t>the </a:t>
            </a:r>
            <a:r>
              <a:rPr lang="en-US" dirty="0"/>
              <a:t>terms of service and </a:t>
            </a:r>
            <a:r>
              <a:rPr lang="en-US" dirty="0" smtClean="0"/>
              <a:t>select the </a:t>
            </a:r>
            <a:r>
              <a:rPr lang="en-US" dirty="0"/>
              <a:t>box that says: </a:t>
            </a:r>
            <a:r>
              <a:rPr lang="en-US" i="1" dirty="0"/>
              <a:t>“I AGREE to the above and the other Terms of Service for accessing CITI Program materials.”</a:t>
            </a:r>
          </a:p>
          <a:p>
            <a:r>
              <a:rPr lang="en-US" i="1" dirty="0"/>
              <a:t> </a:t>
            </a:r>
            <a:r>
              <a:rPr lang="en-US" dirty="0"/>
              <a:t>Then </a:t>
            </a:r>
            <a:r>
              <a:rPr lang="en-US" dirty="0" smtClean="0"/>
              <a:t>select “submit”</a:t>
            </a:r>
            <a:endParaRPr lang="en-US" b="1" i="1" dirty="0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6F4A4490-CB37-4AB9-95B4-A94C66B5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/>
          <a:stretch/>
        </p:blipFill>
        <p:spPr>
          <a:xfrm>
            <a:off x="4905906" y="144300"/>
            <a:ext cx="7074059" cy="627785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BFD29A8-DF82-4397-97D0-8C329D8D85EF}"/>
              </a:ext>
            </a:extLst>
          </p:cNvPr>
          <p:cNvSpPr/>
          <p:nvPr/>
        </p:nvSpPr>
        <p:spPr>
          <a:xfrm>
            <a:off x="3525078" y="5234608"/>
            <a:ext cx="1285461" cy="516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87E978-73BA-47F6-A7F3-EAB99250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40646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F747-BAD6-48AC-9BDF-54568152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7" y="261869"/>
            <a:ext cx="4383157" cy="61919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22: </a:t>
            </a:r>
            <a:r>
              <a:rPr lang="en-US" dirty="0" smtClean="0"/>
              <a:t>After selecting the submit </a:t>
            </a:r>
            <a:r>
              <a:rPr lang="en-US" dirty="0"/>
              <a:t>button, you will see the screen </a:t>
            </a:r>
            <a:r>
              <a:rPr lang="en-US" dirty="0" smtClean="0"/>
              <a:t>on </a:t>
            </a:r>
            <a:r>
              <a:rPr lang="en-US" dirty="0"/>
              <a:t>the right. </a:t>
            </a:r>
          </a:p>
          <a:p>
            <a:r>
              <a:rPr lang="en-US" dirty="0"/>
              <a:t>To begin the training </a:t>
            </a:r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blue titles </a:t>
            </a:r>
            <a:r>
              <a:rPr lang="en-US" dirty="0" smtClean="0"/>
              <a:t>under </a:t>
            </a:r>
            <a:r>
              <a:rPr lang="en-US" dirty="0"/>
              <a:t>the </a:t>
            </a:r>
            <a:r>
              <a:rPr lang="en-US" i="1" dirty="0"/>
              <a:t>“</a:t>
            </a:r>
            <a:r>
              <a:rPr lang="en-US" i="1" dirty="0" smtClean="0"/>
              <a:t>Required </a:t>
            </a:r>
            <a:r>
              <a:rPr lang="en-US" i="1" dirty="0"/>
              <a:t>Modules”. </a:t>
            </a:r>
          </a:p>
          <a:p>
            <a:r>
              <a:rPr lang="en-US" dirty="0"/>
              <a:t>Complete all the listed modules. </a:t>
            </a:r>
          </a:p>
          <a:p>
            <a:r>
              <a:rPr lang="en-US" dirty="0" smtClean="0"/>
              <a:t>After completing all </a:t>
            </a:r>
            <a:r>
              <a:rPr lang="en-US" dirty="0"/>
              <a:t>modules, you will receive a </a:t>
            </a:r>
            <a:r>
              <a:rPr lang="en-US" dirty="0" smtClean="0"/>
              <a:t>certificate/completion report. </a:t>
            </a:r>
            <a:r>
              <a:rPr lang="en-US" dirty="0"/>
              <a:t>Save the </a:t>
            </a:r>
            <a:r>
              <a:rPr lang="en-US" dirty="0" smtClean="0"/>
              <a:t>certificate/report and upload it with your IRB application into the attachments section of the online Cayuse IRB application system. </a:t>
            </a:r>
            <a:endParaRPr lang="en-US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307CCC1-DB2C-4766-8295-B7F6A60C7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74" t="-24959" r="12184" b="15108"/>
          <a:stretch/>
        </p:blipFill>
        <p:spPr>
          <a:xfrm>
            <a:off x="3760304" y="-5797"/>
            <a:ext cx="8140746" cy="512879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A3A5ACA-69A6-4872-8193-230DAAD34E4D}"/>
              </a:ext>
            </a:extLst>
          </p:cNvPr>
          <p:cNvSpPr/>
          <p:nvPr/>
        </p:nvSpPr>
        <p:spPr>
          <a:xfrm>
            <a:off x="8004312" y="3816625"/>
            <a:ext cx="1895061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C6BD10-6DE8-4D95-B3F3-3D4106C4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Bacon, 2017</a:t>
            </a:r>
          </a:p>
        </p:txBody>
      </p:sp>
    </p:spTree>
    <p:extLst>
      <p:ext uri="{BB962C8B-B14F-4D97-AF65-F5344CB8AC3E}">
        <p14:creationId xmlns:p14="http://schemas.microsoft.com/office/powerpoint/2010/main" val="353712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E17B-3D1A-4E91-AD4B-1DC01758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5" y="179595"/>
            <a:ext cx="10515600" cy="1325563"/>
          </a:xfrm>
        </p:spPr>
        <p:txBody>
          <a:bodyPr/>
          <a:lstStyle/>
          <a:p>
            <a:r>
              <a:rPr lang="en-US" b="1" dirty="0"/>
              <a:t>Requirements and recommendations to complete the CITI </a:t>
            </a:r>
            <a:r>
              <a:rPr lang="en-US" b="1" dirty="0" smtClean="0"/>
              <a:t>training cont.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4031-00A9-4445-A2FC-7E95B349C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1847850"/>
            <a:ext cx="10717696" cy="435133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MUST</a:t>
            </a:r>
            <a:r>
              <a:rPr lang="en-US" dirty="0" smtClean="0"/>
              <a:t> complete all 15 modules.</a:t>
            </a:r>
          </a:p>
          <a:p>
            <a:r>
              <a:rPr lang="en-US" b="1" u="sng" dirty="0" smtClean="0"/>
              <a:t>MUST</a:t>
            </a:r>
            <a:r>
              <a:rPr lang="en-US" dirty="0" smtClean="0"/>
              <a:t> pass all module quizzes with 100% to pass the training (5-10 questions each). You </a:t>
            </a:r>
            <a:r>
              <a:rPr lang="en-US" dirty="0"/>
              <a:t>are able to retake the quizzes if you do not pass. </a:t>
            </a:r>
          </a:p>
          <a:p>
            <a:r>
              <a:rPr lang="en-US" dirty="0" smtClean="0"/>
              <a:t>Final </a:t>
            </a:r>
            <a:r>
              <a:rPr lang="en-US" dirty="0"/>
              <a:t>test uses </a:t>
            </a:r>
            <a:r>
              <a:rPr lang="en-US" dirty="0" smtClean="0"/>
              <a:t>same </a:t>
            </a:r>
            <a:r>
              <a:rPr lang="en-US" dirty="0"/>
              <a:t>questions </a:t>
            </a:r>
            <a:r>
              <a:rPr lang="en-US" dirty="0" smtClean="0"/>
              <a:t>as the previous quizzes, </a:t>
            </a:r>
            <a:r>
              <a:rPr lang="en-US" dirty="0"/>
              <a:t>but </a:t>
            </a:r>
            <a:r>
              <a:rPr lang="en-US" dirty="0" smtClean="0"/>
              <a:t>rearranges the </a:t>
            </a:r>
            <a:r>
              <a:rPr lang="en-US" dirty="0"/>
              <a:t>questions to ensure your paying </a:t>
            </a:r>
            <a:r>
              <a:rPr lang="en-US" dirty="0" smtClean="0"/>
              <a:t>attention.</a:t>
            </a:r>
            <a:endParaRPr lang="en-US" dirty="0"/>
          </a:p>
          <a:p>
            <a:r>
              <a:rPr lang="en-US" dirty="0" smtClean="0"/>
              <a:t>After completing </a:t>
            </a:r>
            <a:r>
              <a:rPr lang="en-US" dirty="0"/>
              <a:t>all modules, you will receive a certificate. Save the certificate and email it to Jen Bacon.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94B4E-2058-4175-8460-8348C9B1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254764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8" y="2247783"/>
            <a:ext cx="11857382" cy="37296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62F6-5099-4A3F-BA8D-467F26B46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17" y="434147"/>
            <a:ext cx="10515600" cy="4351338"/>
          </a:xfrm>
        </p:spPr>
        <p:txBody>
          <a:bodyPr/>
          <a:lstStyle/>
          <a:p>
            <a:r>
              <a:rPr lang="en-US" b="1" dirty="0"/>
              <a:t>Step 1</a:t>
            </a:r>
            <a:r>
              <a:rPr lang="en-US" dirty="0"/>
              <a:t>: Go to the IRB website for CSUSB</a:t>
            </a:r>
          </a:p>
          <a:p>
            <a:pPr lvl="1"/>
            <a:r>
              <a:rPr lang="en-US" dirty="0">
                <a:hlinkClick r:id="rId3"/>
              </a:rPr>
              <a:t>http://irb.csusb.edu/</a:t>
            </a:r>
            <a:endParaRPr lang="en-US" b="1" dirty="0"/>
          </a:p>
          <a:p>
            <a:r>
              <a:rPr lang="en-US" b="1" dirty="0"/>
              <a:t>Step 2: </a:t>
            </a:r>
            <a:r>
              <a:rPr lang="en-US" dirty="0" smtClean="0"/>
              <a:t>Select the </a:t>
            </a:r>
            <a:r>
              <a:rPr lang="en-US" i="1" dirty="0" smtClean="0"/>
              <a:t>“HUMAN </a:t>
            </a:r>
            <a:r>
              <a:rPr lang="en-US" i="1" dirty="0"/>
              <a:t>SUBJECTS ETHICS TRAINING</a:t>
            </a:r>
            <a:r>
              <a:rPr lang="en-US" i="1" dirty="0" smtClean="0"/>
              <a:t>” tab (see below)</a:t>
            </a:r>
            <a:endParaRPr lang="en-US" i="1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25793A6-ABDB-467F-9DC0-5F20DEDA60EF}"/>
              </a:ext>
            </a:extLst>
          </p:cNvPr>
          <p:cNvSpPr/>
          <p:nvPr/>
        </p:nvSpPr>
        <p:spPr>
          <a:xfrm>
            <a:off x="4306956" y="3230702"/>
            <a:ext cx="848139" cy="16971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552434-E685-4397-B8F6-7DF9311E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162450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1418901"/>
            <a:ext cx="11412900" cy="4679081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A36DAB64-F12C-4075-975D-1816AE2B1B45}"/>
              </a:ext>
            </a:extLst>
          </p:cNvPr>
          <p:cNvSpPr/>
          <p:nvPr/>
        </p:nvSpPr>
        <p:spPr>
          <a:xfrm>
            <a:off x="4765278" y="5615078"/>
            <a:ext cx="2180977" cy="6891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7727-C6D0-4D84-9EE3-879B5E63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382973"/>
            <a:ext cx="10515600" cy="3049340"/>
          </a:xfrm>
        </p:spPr>
        <p:txBody>
          <a:bodyPr/>
          <a:lstStyle/>
          <a:p>
            <a:r>
              <a:rPr lang="en-US" b="1" dirty="0"/>
              <a:t>Step 3: </a:t>
            </a:r>
            <a:r>
              <a:rPr lang="en-US" dirty="0" smtClean="0"/>
              <a:t>Select the “</a:t>
            </a:r>
            <a:r>
              <a:rPr lang="en-US" dirty="0" smtClean="0">
                <a:solidFill>
                  <a:schemeClr val="accent1"/>
                </a:solidFill>
              </a:rPr>
              <a:t>CITI Single-Sign-On (SSO) </a:t>
            </a:r>
            <a:r>
              <a:rPr lang="en-US" dirty="0" err="1" smtClean="0">
                <a:solidFill>
                  <a:schemeClr val="accent1"/>
                </a:solidFill>
              </a:rPr>
              <a:t>weblink</a:t>
            </a:r>
            <a:r>
              <a:rPr lang="en-US" dirty="0" smtClean="0"/>
              <a:t>”.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7E7108-70CE-430F-A5DB-0BF58702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60441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80785-396A-477D-9352-C4656B0F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" y="314877"/>
            <a:ext cx="10515600" cy="4351338"/>
          </a:xfrm>
        </p:spPr>
        <p:txBody>
          <a:bodyPr/>
          <a:lstStyle/>
          <a:p>
            <a:r>
              <a:rPr lang="en-US" b="1" dirty="0"/>
              <a:t>Step 4: </a:t>
            </a:r>
            <a:r>
              <a:rPr lang="en-US" dirty="0"/>
              <a:t>A new screen will open and prompt you to enter your </a:t>
            </a:r>
            <a:r>
              <a:rPr lang="en-US" dirty="0" err="1" smtClean="0"/>
              <a:t>MyCoyote</a:t>
            </a:r>
            <a:r>
              <a:rPr lang="en-US" dirty="0" smtClean="0"/>
              <a:t> login information. </a:t>
            </a:r>
            <a:endParaRPr lang="en-US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06BFEB3-A534-466C-8BDB-E44CEB1B6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6"/>
          <a:stretch/>
        </p:blipFill>
        <p:spPr>
          <a:xfrm>
            <a:off x="612913" y="1656522"/>
            <a:ext cx="10805046" cy="389613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3A658-2E8A-410A-AABD-C99581BE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153788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650B-FA5F-414F-9D0D-E90C7C0F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" y="367886"/>
            <a:ext cx="10515600" cy="4351338"/>
          </a:xfrm>
        </p:spPr>
        <p:txBody>
          <a:bodyPr/>
          <a:lstStyle/>
          <a:p>
            <a:r>
              <a:rPr lang="en-US" b="1" dirty="0"/>
              <a:t>Step 5: </a:t>
            </a:r>
            <a:r>
              <a:rPr lang="en-US" dirty="0"/>
              <a:t>A new </a:t>
            </a:r>
            <a:r>
              <a:rPr lang="en-US" dirty="0" smtClean="0"/>
              <a:t>screen will appear and should look </a:t>
            </a:r>
            <a:r>
              <a:rPr lang="en-US" dirty="0"/>
              <a:t>like the picture below. </a:t>
            </a:r>
          </a:p>
          <a:p>
            <a:r>
              <a:rPr lang="en-US" b="1" dirty="0"/>
              <a:t>Step 6: </a:t>
            </a:r>
            <a:r>
              <a:rPr lang="en-US" dirty="0" smtClean="0"/>
              <a:t>Select the option that fits </a:t>
            </a:r>
            <a:r>
              <a:rPr lang="en-US" dirty="0"/>
              <a:t>you. If you have never </a:t>
            </a:r>
            <a:r>
              <a:rPr lang="en-US" dirty="0" smtClean="0"/>
              <a:t>completed </a:t>
            </a:r>
            <a:r>
              <a:rPr lang="en-US" dirty="0"/>
              <a:t>the CITI </a:t>
            </a:r>
            <a:r>
              <a:rPr lang="en-US" dirty="0" smtClean="0"/>
              <a:t>Training before select the </a:t>
            </a:r>
            <a:r>
              <a:rPr lang="en-US" dirty="0"/>
              <a:t>second option.</a:t>
            </a:r>
            <a:endParaRPr lang="en-US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8015EC58-39B3-432B-BE05-6F3D0B640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0" y="2100200"/>
            <a:ext cx="9059539" cy="464884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8F166C0-95C2-497C-AD7C-233F9C53E3A3}"/>
              </a:ext>
            </a:extLst>
          </p:cNvPr>
          <p:cNvSpPr/>
          <p:nvPr/>
        </p:nvSpPr>
        <p:spPr>
          <a:xfrm>
            <a:off x="6680804" y="5271378"/>
            <a:ext cx="1378226" cy="5168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11D110-E343-49F8-9E34-0F8A1D2F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397862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2FE8-BA86-4C81-ACAA-2967DC4D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1" y="198471"/>
            <a:ext cx="10515600" cy="4351338"/>
          </a:xfrm>
        </p:spPr>
        <p:txBody>
          <a:bodyPr/>
          <a:lstStyle/>
          <a:p>
            <a:r>
              <a:rPr lang="en-US" b="1" dirty="0"/>
              <a:t>Step 7: </a:t>
            </a:r>
            <a:r>
              <a:rPr lang="en-US" dirty="0" smtClean="0"/>
              <a:t>After selecting the </a:t>
            </a:r>
            <a:r>
              <a:rPr lang="en-US" i="1" dirty="0"/>
              <a:t>“I don't have a CITI Program account and I need to create one”</a:t>
            </a:r>
            <a:r>
              <a:rPr lang="en-US" dirty="0"/>
              <a:t> the below screen will appear.</a:t>
            </a:r>
          </a:p>
          <a:p>
            <a:r>
              <a:rPr lang="en-US" b="1" dirty="0"/>
              <a:t>Step 8: </a:t>
            </a:r>
            <a:r>
              <a:rPr lang="en-US" dirty="0" smtClean="0"/>
              <a:t>Select the </a:t>
            </a:r>
            <a:r>
              <a:rPr lang="en-US" dirty="0"/>
              <a:t>blue box that states “</a:t>
            </a:r>
            <a:r>
              <a:rPr lang="en-US" i="1" dirty="0"/>
              <a:t>Create A New CITI Program Account”.</a:t>
            </a:r>
            <a:endParaRPr lang="en-US" b="1" i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795EB4B-40BD-4007-B64B-0612FFA0D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11275"/>
          <a:stretch/>
        </p:blipFill>
        <p:spPr>
          <a:xfrm>
            <a:off x="2428041" y="1641489"/>
            <a:ext cx="7570723" cy="489742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7043AA6-9249-44F6-A898-227A7BA7BE3A}"/>
              </a:ext>
            </a:extLst>
          </p:cNvPr>
          <p:cNvSpPr/>
          <p:nvPr/>
        </p:nvSpPr>
        <p:spPr>
          <a:xfrm>
            <a:off x="6096000" y="5516838"/>
            <a:ext cx="1752600" cy="8395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CFDC17-CCA5-4188-BA00-9C482695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54729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7A39-DEC1-47F3-B1BD-C5D4B190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5121"/>
            <a:ext cx="10515600" cy="4351338"/>
          </a:xfrm>
        </p:spPr>
        <p:txBody>
          <a:bodyPr/>
          <a:lstStyle/>
          <a:p>
            <a:r>
              <a:rPr lang="en-US" b="1" dirty="0"/>
              <a:t>Step 9: </a:t>
            </a:r>
            <a:r>
              <a:rPr lang="en-US" dirty="0"/>
              <a:t>A new window will </a:t>
            </a:r>
            <a:r>
              <a:rPr lang="en-US" dirty="0" smtClean="0"/>
              <a:t>appear and select </a:t>
            </a:r>
            <a:r>
              <a:rPr lang="en-US" i="1" dirty="0" smtClean="0"/>
              <a:t>“</a:t>
            </a:r>
            <a:r>
              <a:rPr lang="en-US" i="1" dirty="0"/>
              <a:t>Yes, I’ll try the </a:t>
            </a:r>
            <a:r>
              <a:rPr lang="en-US" i="1" dirty="0" smtClean="0"/>
              <a:t>‘New’ </a:t>
            </a:r>
            <a:r>
              <a:rPr lang="en-US" i="1" dirty="0"/>
              <a:t>format.” </a:t>
            </a:r>
            <a:r>
              <a:rPr lang="en-US" dirty="0"/>
              <a:t>option. </a:t>
            </a:r>
            <a:r>
              <a:rPr lang="en-US" b="1" dirty="0"/>
              <a:t> 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9DA7D2A-8DF4-448C-B77F-6F9A336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 b="5059"/>
          <a:stretch/>
        </p:blipFill>
        <p:spPr>
          <a:xfrm>
            <a:off x="398258" y="1732720"/>
            <a:ext cx="11290722" cy="436328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DB8C169-8B79-4F59-B2DD-F7BD8458DA31}"/>
              </a:ext>
            </a:extLst>
          </p:cNvPr>
          <p:cNvSpPr/>
          <p:nvPr/>
        </p:nvSpPr>
        <p:spPr>
          <a:xfrm>
            <a:off x="3750365" y="2183295"/>
            <a:ext cx="1073426" cy="18553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27D214-BF35-485E-86B3-779EC2F6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Bacon 2017</a:t>
            </a:r>
          </a:p>
        </p:txBody>
      </p:sp>
    </p:spTree>
    <p:extLst>
      <p:ext uri="{BB962C8B-B14F-4D97-AF65-F5344CB8AC3E}">
        <p14:creationId xmlns:p14="http://schemas.microsoft.com/office/powerpoint/2010/main" val="190154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672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How to Complete the CITI Training </vt:lpstr>
      <vt:lpstr>Requirements and recommendations to complete the CITI training.</vt:lpstr>
      <vt:lpstr>Requirements and recommendations to complete the CITI training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Bacon</dc:creator>
  <cp:lastModifiedBy>Michael Gillespie</cp:lastModifiedBy>
  <cp:revision>107</cp:revision>
  <dcterms:created xsi:type="dcterms:W3CDTF">2017-10-16T20:09:02Z</dcterms:created>
  <dcterms:modified xsi:type="dcterms:W3CDTF">2019-05-23T15:20:18Z</dcterms:modified>
</cp:coreProperties>
</file>