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6" r:id="rId3"/>
    <p:sldId id="258" r:id="rId4"/>
    <p:sldId id="265" r:id="rId5"/>
    <p:sldId id="267" r:id="rId6"/>
    <p:sldId id="268" r:id="rId7"/>
    <p:sldId id="269" r:id="rId8"/>
    <p:sldId id="261" r:id="rId9"/>
    <p:sldId id="270" r:id="rId10"/>
    <p:sldId id="271" r:id="rId11"/>
    <p:sldId id="272" r:id="rId12"/>
    <p:sldId id="263" r:id="rId13"/>
    <p:sldId id="275" r:id="rId14"/>
    <p:sldId id="273" r:id="rId15"/>
    <p:sldId id="274" r:id="rId16"/>
  </p:sldIdLst>
  <p:sldSz cx="12192000" cy="6858000"/>
  <p:notesSz cx="7010400" cy="9296400"/>
  <p:embeddedFontLst>
    <p:embeddedFont>
      <p:font typeface="Source Sans Pr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rbel" panose="020B05030202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77DE1-E6AF-40B1-96A1-0C16892A2888}" type="datetimeFigureOut">
              <a:rPr lang="en-US" smtClean="0"/>
              <a:t>3/14/2017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C463D-5C63-4158-BE11-B90354DB2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66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64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64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1664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3300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3932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5958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870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348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114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298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562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1641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709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79" cy="1508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205344" y="2011680"/>
            <a:ext cx="4754879" cy="4206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43179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11480" marR="0" lvl="1" indent="-558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40080" marR="0" lvl="2" indent="-685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868680" marR="0" lvl="3" indent="-812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097280" marR="0" lvl="4" indent="-812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284600" marR="0" lvl="5" indent="-1288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471800" marR="0" lvl="6" indent="-1382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629000" marR="0" lvl="7" indent="-1303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06200" marR="0" lvl="8" indent="-129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6230391" y="2011680"/>
            <a:ext cx="4754879" cy="4206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43179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11480" marR="0" lvl="1" indent="-558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40080" marR="0" lvl="2" indent="-685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868680" marR="0" lvl="3" indent="-812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097280" marR="0" lvl="4" indent="-812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284600" marR="0" lvl="5" indent="-1288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471800" marR="0" lvl="6" indent="-1382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629000" marR="0" lvl="7" indent="-1303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06200" marR="0" lvl="8" indent="-129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1202266" y="6422853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5596471" y="6422853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0658927" y="6422853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9019311" y="0"/>
            <a:ext cx="27431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7413032" y="2022229"/>
            <a:ext cx="5897562" cy="2402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1876063" y="-763226"/>
            <a:ext cx="5897562" cy="79732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43179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11480" marR="0" lvl="1" indent="-558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40080" marR="0" lvl="2" indent="-685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868680" marR="0" lvl="3" indent="-812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097280" marR="0" lvl="4" indent="-812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284600" marR="0" lvl="5" indent="-1288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471800" marR="0" lvl="6" indent="-1382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629000" marR="0" lvl="7" indent="-1303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06200" marR="0" lvl="8" indent="-129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838200" y="6422853"/>
            <a:ext cx="274319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776135" y="6422853"/>
            <a:ext cx="427966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073047" y="6422853"/>
            <a:ext cx="879759" cy="365125"/>
          </a:xfrm>
          <a:prstGeom prst="rect">
            <a:avLst/>
          </a:prstGeom>
          <a:noFill/>
          <a:ln>
            <a:noFill/>
          </a:ln>
        </p:spPr>
        <p:txBody>
          <a:bodyPr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79" cy="1508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1202266" y="6422853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5596471" y="6422853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0658927" y="6422853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79" cy="1508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79" cy="4206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43179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11480" marR="0" lvl="1" indent="-558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40080" marR="0" lvl="2" indent="-685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868680" marR="0" lvl="3" indent="-812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097280" marR="0" lvl="4" indent="-812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284600" marR="0" lvl="5" indent="-1288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471800" marR="0" lvl="6" indent="-1382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629000" marR="0" lvl="7" indent="-1303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06200" marR="0" lvl="8" indent="-129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202266" y="6422853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5596471" y="6422853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0658927" y="6422853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-6843" y="2059011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33191" y="2208878"/>
            <a:ext cx="10515599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orbel"/>
              <a:buNone/>
              <a:defRPr sz="6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833191" y="4010333"/>
            <a:ext cx="10515599" cy="11746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rgbClr val="8C8C8C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Font typeface="Noto Sans Symbols"/>
              <a:buNone/>
              <a:defRPr sz="1600" b="0" i="0" u="none" strike="noStrike" cap="none">
                <a:solidFill>
                  <a:srgbClr val="8C8C8C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rgbClr val="8C8C8C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rgbClr val="8C8C8C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rgbClr val="8C8C8C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rgbClr val="8C8C8C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rgbClr val="8C8C8C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rgbClr val="8C8C8C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1202266" y="6422853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5596471" y="6422853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0658927" y="6422853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79" cy="1508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207008" y="1913469"/>
            <a:ext cx="4754879" cy="7430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Font typeface="Noto Sans Symbols"/>
              <a:buNone/>
              <a:defRPr sz="21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1207008" y="2656566"/>
            <a:ext cx="4754879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43179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11480" marR="0" lvl="1" indent="-558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40080" marR="0" lvl="2" indent="-685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868680" marR="0" lvl="3" indent="-812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097280" marR="0" lvl="4" indent="-812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284600" marR="0" lvl="5" indent="-1288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471800" marR="0" lvl="6" indent="-1382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629000" marR="0" lvl="7" indent="-1303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06200" marR="0" lvl="8" indent="-129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6231230" y="1913469"/>
            <a:ext cx="4754879" cy="7430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Font typeface="Noto Sans Symbols"/>
              <a:buNone/>
              <a:defRPr sz="21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6231230" y="2656564"/>
            <a:ext cx="4754879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43179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11480" marR="0" lvl="1" indent="-558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40080" marR="0" lvl="2" indent="-685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868680" marR="0" lvl="3" indent="-812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097280" marR="0" lvl="4" indent="-812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284600" marR="0" lvl="5" indent="-1288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471800" marR="0" lvl="6" indent="-1382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629000" marR="0" lvl="7" indent="-1303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06200" marR="0" lvl="8" indent="-129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202266" y="6422853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5596471" y="6422853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0658927" y="6422853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1202266" y="6422853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5596471" y="6422853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0658927" y="6422853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79" cy="1508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207008" y="2120053"/>
            <a:ext cx="612648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2032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11480" marR="0" lvl="1" indent="-50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40080" marR="0" lvl="2" indent="-304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868680" marR="0" lvl="3" indent="-558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097280" marR="0" lvl="4" indent="-558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284600" marR="0" lvl="5" indent="-1034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471800" marR="0" lvl="6" indent="-1128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629000" marR="0" lvl="7" indent="-1049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06200" marR="0" lvl="8" indent="-1044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7789022" y="2147485"/>
            <a:ext cx="3200399" cy="3432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1202266" y="6422853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5596471" y="6422853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0658927" y="6422853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79" cy="1508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280159" y="2211493"/>
            <a:ext cx="6126480" cy="393191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Font typeface="Noto Sans Symbols"/>
              <a:buNone/>
              <a:defRPr sz="32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790688" y="2150621"/>
            <a:ext cx="3200399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1202266" y="6422853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5596471" y="6422853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10658927" y="6422853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79" cy="1508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3991839" y="-777239"/>
            <a:ext cx="4206240" cy="9784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43179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11480" marR="0" lvl="1" indent="-558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40080" marR="0" lvl="2" indent="-685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868680" marR="0" lvl="3" indent="-812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097280" marR="0" lvl="4" indent="-812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284600" marR="0" lvl="5" indent="-1288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471800" marR="0" lvl="6" indent="-1382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629000" marR="0" lvl="7" indent="-1303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06200" marR="0" lvl="8" indent="-129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1202266" y="6422853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5596471" y="6422853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658927" y="6422853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82" y="176108"/>
            <a:ext cx="12188951" cy="16459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79" cy="1508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79" cy="4206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43179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11480" marR="0" lvl="1" indent="-558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40080" marR="0" lvl="2" indent="-685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868680" marR="0" lvl="3" indent="-812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097280" marR="0" lvl="4" indent="-812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284600" marR="0" lvl="5" indent="-1288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471800" marR="0" lvl="6" indent="-1382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629000" marR="0" lvl="7" indent="-1303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06200" marR="0" lvl="8" indent="-129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1202266" y="6422853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5596471" y="6422853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0658927" y="6422853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79" cy="1508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rbel"/>
              <a:buNone/>
            </a:pPr>
            <a:r>
              <a:rPr lang="en-US" dirty="0" smtClean="0"/>
              <a:t>GRADUATION INITIATIVE 2025</a:t>
            </a:r>
            <a:r>
              <a:rPr lang="en-US" sz="4000" b="0" i="0" u="none" strike="noStrike" cap="none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lang="en-US" sz="4000" b="0" i="0" u="none" strike="noStrike" cap="none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3773" y="3325090"/>
            <a:ext cx="4754879" cy="3363885"/>
          </a:xfrm>
        </p:spPr>
        <p:txBody>
          <a:bodyPr/>
          <a:lstStyle/>
          <a:p>
            <a:pPr marL="139701" indent="0">
              <a:buNone/>
            </a:pPr>
            <a:r>
              <a:rPr lang="en-US" dirty="0" smtClean="0"/>
              <a:t>Shari McMahan, Ph.D.</a:t>
            </a:r>
          </a:p>
          <a:p>
            <a:pPr marL="139701" indent="0">
              <a:buNone/>
            </a:pPr>
            <a:r>
              <a:rPr lang="en-US" dirty="0" smtClean="0"/>
              <a:t>Provost &amp; VP for Academic Affairs</a:t>
            </a:r>
          </a:p>
          <a:p>
            <a:pPr marL="139701" indent="0">
              <a:buNone/>
            </a:pPr>
            <a:endParaRPr lang="en-US" dirty="0" smtClean="0"/>
          </a:p>
          <a:p>
            <a:pPr marL="139701" indent="0">
              <a:buNone/>
            </a:pPr>
            <a:r>
              <a:rPr lang="en-US" dirty="0" smtClean="0"/>
              <a:t>Brian Haynes, Ph.D.</a:t>
            </a:r>
          </a:p>
          <a:p>
            <a:pPr marL="139701" indent="0">
              <a:buNone/>
            </a:pPr>
            <a:r>
              <a:rPr lang="en-US" dirty="0" smtClean="0"/>
              <a:t>VP Student Affairs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289" y="3325090"/>
            <a:ext cx="5682609" cy="2202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79" cy="1508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rbel"/>
              <a:buNone/>
            </a:pPr>
            <a:r>
              <a:rPr lang="en-US" dirty="0" smtClean="0"/>
              <a:t>NURTURING STUDENT ENGAGEMENT</a:t>
            </a:r>
            <a:endParaRPr lang="en-US" sz="4000" b="0" i="0" u="none" strike="noStrike" cap="none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3048000" y="-63365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8370" y="2532875"/>
            <a:ext cx="75091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chemeClr val="bg1"/>
              </a:solidFill>
              <a:latin typeface="Source Sans Pro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Source Sans Pro" panose="020B0604020202020204" charset="0"/>
              </a:rPr>
              <a:t>Terry Rizzo, VP, Interim Dean &amp; AVP Undergraduate Studies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Source Sans Pro" panose="020B0604020202020204" charset="0"/>
              </a:rPr>
              <a:t>Qiana Wallace, Assistant Dean, Undergraduate Studies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Source Sans Pro" panose="020B0604020202020204" charset="0"/>
              </a:rPr>
              <a:t>Alysson Satterlund, Chair, AVP &amp; Dean of Students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Source Sans Pro" panose="020B0604020202020204" charset="0"/>
              </a:rPr>
              <a:t>Beth Jaworksi, AVP Student Services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Source Sans Pro" panose="020B0604020202020204" charset="0"/>
              </a:rPr>
              <a:t>Grace Johnson, Director, Student Health Services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Source Sans Pro" panose="020B0604020202020204" charset="0"/>
              </a:rPr>
              <a:t>John Yuan, Executive Director, Housing &amp; Residential Life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Source Sans Pro" panose="020B0604020202020204" charset="0"/>
              </a:rPr>
              <a:t>Fred McCall, Director, Student Engagement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831273" y="2092036"/>
            <a:ext cx="8188036" cy="6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9498" y="2156383"/>
            <a:ext cx="3722494" cy="400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buSzPct val="104499"/>
            </a:pPr>
            <a:r>
              <a:rPr lang="en-US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Committee Members: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957" y="4956560"/>
            <a:ext cx="3533230" cy="13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51165" y="229747"/>
            <a:ext cx="10556766" cy="1508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 smtClean="0"/>
              <a:t>TRANSPARENT POLICIES </a:t>
            </a:r>
            <a:r>
              <a:rPr lang="en-US" smtClean="0"/>
              <a:t>AND </a:t>
            </a:r>
            <a:r>
              <a:rPr lang="en-US" smtClean="0"/>
              <a:t>PROCEDURES</a:t>
            </a:r>
            <a:endParaRPr lang="en-US" sz="4000" b="0" i="0" u="none" strike="noStrike" cap="none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1202919" y="3371850"/>
            <a:ext cx="4620936" cy="1143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endParaRPr lang="en-US" sz="28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6908302" y="2826327"/>
            <a:ext cx="4646389" cy="333894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	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Dates to Know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	Academic Requirements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	Dropping/Adding Classes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Unit Load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       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marL="139701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4544" y="1867989"/>
            <a:ext cx="6097685" cy="26468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Purpose:</a:t>
            </a:r>
          </a:p>
          <a:p>
            <a:endParaRPr lang="en-US" sz="3200" dirty="0" smtClean="0"/>
          </a:p>
          <a:p>
            <a:pPr marL="182880" indent="-182880"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  <a:buFont typeface="Noto Sans Symbols"/>
              <a:buChar char="▪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Review and ensure Polices and Procedures are updated, clear and concise, and student friendly</a:t>
            </a:r>
          </a:p>
          <a:p>
            <a:pPr marL="182880" indent="-182880"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  <a:buFont typeface="Noto Sans Symbols"/>
              <a:buChar char="▪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  <a:sym typeface="Corbel"/>
            </a:endParaRPr>
          </a:p>
          <a:p>
            <a:pPr marL="182880" indent="-182880"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  <a:buFont typeface="Noto Sans Symbols"/>
              <a:buChar char="▪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Determine methods to keep students informed of important dates and revisions</a:t>
            </a:r>
          </a:p>
        </p:txBody>
      </p:sp>
      <p:pic>
        <p:nvPicPr>
          <p:cNvPr id="10" name="Picture 9" descr="Original file ‎ (SVG file, nominally 600 × 600 pixels, file size: 2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885" y="3278549"/>
            <a:ext cx="325582" cy="3255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599" y="3985250"/>
            <a:ext cx="323116" cy="323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599" y="4708293"/>
            <a:ext cx="323116" cy="323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599" y="5431336"/>
            <a:ext cx="323116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796835" y="284176"/>
            <a:ext cx="10190164" cy="1508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rbel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TRANSPARENT POLICIES AND PROCEDURES 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66207" y="2011680"/>
            <a:ext cx="10320792" cy="42062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1750"/>
              <a:buNone/>
            </a:pPr>
            <a:r>
              <a:rPr lang="en-US" sz="2800" b="0" i="0" u="none" strike="noStrike" cap="none" dirty="0" smtClean="0">
                <a:solidFill>
                  <a:schemeClr val="lt1"/>
                </a:solidFill>
                <a:latin typeface="+mn-lt"/>
                <a:ea typeface="Corbel"/>
                <a:cs typeface="Corbel"/>
                <a:sym typeface="Corbel"/>
              </a:rPr>
              <a:t>Committee Members 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Source Sans Pro" panose="020B0604020202020204" charset="0"/>
                <a:sym typeface="Corbel"/>
              </a:rPr>
              <a:t>(Senate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 panose="020B0604020202020204" charset="0"/>
                <a:sym typeface="Corbel"/>
              </a:rPr>
              <a:t>Committee chaired by Chris Linfeldt and Ryan 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Source Sans Pro" panose="020B0604020202020204" charset="0"/>
                <a:sym typeface="Corbel"/>
              </a:rPr>
              <a:t>Keating, CSBS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 panose="020B0604020202020204" charset="0"/>
                <a:sym typeface="Corbel"/>
              </a:rPr>
              <a:t>)</a:t>
            </a:r>
          </a:p>
          <a:p>
            <a:pPr marL="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101750"/>
              <a:buNone/>
            </a:pPr>
            <a:endParaRPr lang="en-US" sz="2035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lvl="3" indent="-18288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1750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 panose="020B0604020202020204" charset="0"/>
                <a:sym typeface="Corbel"/>
              </a:rPr>
              <a:t>Allen Menton, </a:t>
            </a:r>
            <a:r>
              <a:rPr lang="en-US" sz="1800" dirty="0" smtClean="0">
                <a:latin typeface="Source Sans Pro" panose="020B0604020202020204" charset="0"/>
              </a:rPr>
              <a:t>College of Arts &amp; Letters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 panose="020B0604020202020204" charset="0"/>
                <a:sym typeface="Corbel"/>
              </a:rPr>
              <a:t> </a:t>
            </a:r>
          </a:p>
          <a:p>
            <a:pPr lvl="3" indent="-18288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1750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 panose="020B0604020202020204" charset="0"/>
                <a:sym typeface="Corbel"/>
              </a:rPr>
              <a:t>Kathryn Ervin, 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Source Sans Pro" panose="020B0604020202020204" charset="0"/>
                <a:sym typeface="Corbel"/>
              </a:rPr>
              <a:t>College of Arts &amp; Letters</a:t>
            </a:r>
            <a:endParaRPr lang="en-US" sz="1800" b="0" i="0" u="none" strike="noStrike" cap="none" dirty="0">
              <a:solidFill>
                <a:schemeClr val="lt1"/>
              </a:solidFill>
              <a:latin typeface="Source Sans Pro" panose="020B0604020202020204" charset="0"/>
              <a:sym typeface="Corbel"/>
            </a:endParaRPr>
          </a:p>
          <a:p>
            <a:pPr lvl="3" indent="-18288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1750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 panose="020B0604020202020204" charset="0"/>
                <a:sym typeface="Corbel"/>
              </a:rPr>
              <a:t> Sherri Franklin-Guy, 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Source Sans Pro" panose="020B0604020202020204" charset="0"/>
                <a:sym typeface="Corbel"/>
              </a:rPr>
              <a:t>College of Education</a:t>
            </a:r>
            <a:endParaRPr lang="en-US" sz="1800" b="0" i="0" u="none" strike="noStrike" cap="none" dirty="0">
              <a:solidFill>
                <a:schemeClr val="lt1"/>
              </a:solidFill>
              <a:latin typeface="Source Sans Pro" panose="020B0604020202020204" charset="0"/>
              <a:sym typeface="Corbel"/>
            </a:endParaRPr>
          </a:p>
          <a:p>
            <a:pPr lvl="3" indent="-18288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1750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 panose="020B0604020202020204" charset="0"/>
                <a:sym typeface="Corbel"/>
              </a:rPr>
              <a:t> Nancy Acevedo-Gil, 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Source Sans Pro" panose="020B0604020202020204" charset="0"/>
                <a:sym typeface="Corbel"/>
              </a:rPr>
              <a:t>College of Education</a:t>
            </a:r>
            <a:endParaRPr lang="en-US" sz="1800" b="0" i="0" u="none" strike="noStrike" cap="none" dirty="0">
              <a:solidFill>
                <a:schemeClr val="lt1"/>
              </a:solidFill>
              <a:latin typeface="Source Sans Pro" panose="020B0604020202020204" charset="0"/>
              <a:sym typeface="Corbel"/>
            </a:endParaRPr>
          </a:p>
          <a:p>
            <a:pPr lvl="3" indent="-18288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1750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 panose="020B0604020202020204" charset="0"/>
                <a:sym typeface="Corbel"/>
              </a:rPr>
              <a:t> Brett Stanley, 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Source Sans Pro" panose="020B0604020202020204" charset="0"/>
                <a:sym typeface="Corbel"/>
              </a:rPr>
              <a:t>College of Natural Sciences</a:t>
            </a:r>
            <a:endParaRPr lang="en-US" sz="1800" b="0" i="0" u="none" strike="noStrike" cap="none" dirty="0">
              <a:solidFill>
                <a:schemeClr val="lt1"/>
              </a:solidFill>
              <a:latin typeface="Source Sans Pro" panose="020B0604020202020204" charset="0"/>
              <a:sym typeface="Corbel"/>
            </a:endParaRPr>
          </a:p>
          <a:p>
            <a:pPr lvl="3" indent="-18288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1750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 panose="020B0604020202020204" charset="0"/>
                <a:sym typeface="Corbel"/>
              </a:rPr>
              <a:t> David Maynard, 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Source Sans Pro" panose="020B0604020202020204" charset="0"/>
                <a:sym typeface="Corbel"/>
              </a:rPr>
              <a:t>College of Natural Sciences</a:t>
            </a:r>
            <a:endParaRPr lang="en-US" sz="1800" b="0" i="0" u="none" strike="noStrike" cap="none" dirty="0">
              <a:solidFill>
                <a:schemeClr val="lt1"/>
              </a:solidFill>
              <a:latin typeface="Source Sans Pro" panose="020B0604020202020204" charset="0"/>
              <a:sym typeface="Corbel"/>
            </a:endParaRPr>
          </a:p>
          <a:p>
            <a:pPr lvl="3" indent="-18288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1750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 panose="020B0604020202020204" charset="0"/>
                <a:sym typeface="Corbel"/>
              </a:rPr>
              <a:t> Kim Costino, Q2S Director, Ex-Officio</a:t>
            </a:r>
          </a:p>
          <a:p>
            <a:pPr lvl="3" indent="-18288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1750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 panose="020B0604020202020204" charset="0"/>
                <a:sym typeface="Corbel"/>
              </a:rPr>
              <a:t> Karen Kolehmainen, Chair, Faculty Senate, Ex-Officio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101750"/>
              <a:buFont typeface="Noto Sans Symbols"/>
              <a:buNone/>
            </a:pPr>
            <a:endParaRPr sz="2035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269" y="4846201"/>
            <a:ext cx="3535986" cy="1371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888275" y="284176"/>
            <a:ext cx="10098724" cy="1508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rbel"/>
              <a:buNone/>
            </a:pPr>
            <a:r>
              <a:rPr lang="en-US" dirty="0" smtClean="0"/>
              <a:t>STEERING COMMITTEE </a:t>
            </a:r>
            <a:r>
              <a:rPr lang="en-US" sz="4000" b="0" i="0" u="none" strike="noStrike" cap="none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lang="en-US" sz="4000" b="0" i="0" u="none" strike="noStrike" cap="none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66207" y="2011680"/>
            <a:ext cx="10320792" cy="42062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1750"/>
              <a:buNone/>
            </a:pPr>
            <a:r>
              <a:rPr lang="en-US" sz="2800" b="0" i="0" u="none" strike="noStrike" cap="none" dirty="0" smtClean="0">
                <a:solidFill>
                  <a:schemeClr val="lt1"/>
                </a:solidFill>
                <a:latin typeface="+mn-lt"/>
                <a:ea typeface="Corbel"/>
                <a:cs typeface="Corbel"/>
                <a:sym typeface="Corbel"/>
              </a:rPr>
              <a:t>Members:</a:t>
            </a:r>
            <a:endParaRPr lang="en-US" sz="2035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lvl="3" indent="-18288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1750"/>
            </a:pPr>
            <a:r>
              <a:rPr lang="en-US" sz="1800" dirty="0" smtClean="0">
                <a:latin typeface="Source Sans Pro" panose="020B0604020202020204" charset="0"/>
              </a:rPr>
              <a:t>Cabinet Vice Presidents</a:t>
            </a:r>
          </a:p>
          <a:p>
            <a:pPr lvl="3" indent="-18288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1750"/>
            </a:pPr>
            <a:r>
              <a:rPr lang="en-US" sz="1800" b="0" i="0" u="none" strike="noStrike" cap="none" dirty="0" smtClean="0">
                <a:solidFill>
                  <a:schemeClr val="lt1"/>
                </a:solidFill>
                <a:latin typeface="Source Sans Pro" panose="020B0604020202020204" charset="0"/>
                <a:sym typeface="Corbel"/>
              </a:rPr>
              <a:t>Subcommittee Chairs</a:t>
            </a:r>
          </a:p>
          <a:p>
            <a:pPr lvl="5" indent="-18288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1750"/>
            </a:pPr>
            <a:r>
              <a:rPr lang="en-US" sz="1800" dirty="0" smtClean="0">
                <a:latin typeface="Source Sans Pro" panose="020B0604020202020204" charset="0"/>
              </a:rPr>
              <a:t>Director, Teaching Resource Center</a:t>
            </a:r>
          </a:p>
          <a:p>
            <a:pPr lvl="5" indent="-18288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1750"/>
            </a:pPr>
            <a:r>
              <a:rPr lang="en-US" sz="1800" dirty="0" smtClean="0">
                <a:latin typeface="Source Sans Pro" panose="020B0604020202020204" charset="0"/>
              </a:rPr>
              <a:t>AVP, Institutional Effectiveness / VP Information Technology Services</a:t>
            </a:r>
          </a:p>
          <a:p>
            <a:pPr lvl="5" indent="-18288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1750"/>
            </a:pPr>
            <a:r>
              <a:rPr lang="en-US" sz="1800" dirty="0" smtClean="0">
                <a:latin typeface="Source Sans Pro" panose="020B0604020202020204" charset="0"/>
              </a:rPr>
              <a:t>AVP, Enrollment Management</a:t>
            </a:r>
          </a:p>
          <a:p>
            <a:pPr lvl="5" indent="-18288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1750"/>
            </a:pPr>
            <a:r>
              <a:rPr lang="en-US" sz="1800" dirty="0" smtClean="0">
                <a:latin typeface="Source Sans Pro" panose="020B0604020202020204" charset="0"/>
              </a:rPr>
              <a:t>AVP, Dean of Students</a:t>
            </a:r>
          </a:p>
          <a:p>
            <a:pPr lvl="5" indent="-18288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1750"/>
            </a:pPr>
            <a:r>
              <a:rPr lang="en-US" sz="1800" dirty="0" smtClean="0">
                <a:latin typeface="Source Sans Pro" panose="020B0604020202020204" charset="0"/>
              </a:rPr>
              <a:t>Senate Committee Co-Chairs</a:t>
            </a:r>
          </a:p>
          <a:p>
            <a:pPr lvl="3" indent="-18288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1750"/>
            </a:pPr>
            <a:r>
              <a:rPr lang="en-US" sz="1800" dirty="0" smtClean="0">
                <a:latin typeface="Source Sans Pro" panose="020B0604020202020204" charset="0"/>
              </a:rPr>
              <a:t>Faculty Senate Chair</a:t>
            </a:r>
          </a:p>
          <a:p>
            <a:pPr lvl="3" indent="-18288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1750"/>
            </a:pPr>
            <a:r>
              <a:rPr lang="en-US" sz="1800" dirty="0" smtClean="0">
                <a:latin typeface="Source Sans Pro" panose="020B0604020202020204" charset="0"/>
              </a:rPr>
              <a:t>Steering Committee Co-Chairs</a:t>
            </a:r>
          </a:p>
          <a:p>
            <a:pPr lvl="5" indent="-18288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1750"/>
            </a:pPr>
            <a:r>
              <a:rPr lang="en-US" sz="1800" dirty="0" smtClean="0">
                <a:latin typeface="Source Sans Pro" panose="020B0604020202020204" charset="0"/>
              </a:rPr>
              <a:t>Provost &amp; VP for Academic Affairs  / VP of Student Affairs</a:t>
            </a:r>
          </a:p>
          <a:p>
            <a:pPr marL="1101720" lvl="5" indent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1750"/>
              <a:buNone/>
            </a:pPr>
            <a:endParaRPr lang="en-US" sz="1800" dirty="0" smtClean="0">
              <a:latin typeface="Source Sans Pro" panose="020B0604020202020204" charset="0"/>
            </a:endParaRPr>
          </a:p>
          <a:p>
            <a:pPr marL="685800" lvl="3" indent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1750"/>
              <a:buNone/>
            </a:pPr>
            <a:endParaRPr lang="en-US" sz="1800" b="0" i="0" u="none" strike="noStrike" cap="none" dirty="0" smtClean="0">
              <a:solidFill>
                <a:schemeClr val="lt1"/>
              </a:solidFill>
              <a:latin typeface="Source Sans Pro" panose="020B0604020202020204" charset="0"/>
              <a:sym typeface="Corbel"/>
            </a:endParaRPr>
          </a:p>
          <a:p>
            <a:pPr marL="685800" lvl="3" indent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1750"/>
              <a:buNone/>
            </a:pPr>
            <a:endParaRPr lang="en-US" sz="1800" b="0" i="0" u="none" strike="noStrike" cap="none" dirty="0">
              <a:solidFill>
                <a:schemeClr val="lt1"/>
              </a:solidFill>
              <a:latin typeface="Source Sans Pro" panose="020B0604020202020204" charset="0"/>
              <a:sym typeface="Corbel"/>
            </a:endParaRPr>
          </a:p>
          <a:p>
            <a:pPr marL="685800" lvl="3" indent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1750"/>
              <a:buNone/>
            </a:pPr>
            <a:endParaRPr lang="en-US" sz="1800" b="0" i="0" u="none" strike="noStrike" cap="none" dirty="0">
              <a:solidFill>
                <a:schemeClr val="lt1"/>
              </a:solidFill>
              <a:latin typeface="Source Sans Pro" panose="020B0604020202020204" charset="0"/>
              <a:sym typeface="Corbel"/>
            </a:endParaRPr>
          </a:p>
          <a:p>
            <a:pPr marL="182880" marR="0" lvl="0" indent="-18288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101750"/>
              <a:buFont typeface="Noto Sans Symbols"/>
              <a:buNone/>
            </a:pPr>
            <a:endParaRPr sz="2035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333" y="4464054"/>
            <a:ext cx="3535986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51165" y="229747"/>
            <a:ext cx="10335834" cy="1508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4000" b="0" i="0" u="none" strike="noStrike" cap="none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Communications Campaign</a:t>
            </a:r>
            <a:endParaRPr lang="en-US" sz="4000" b="0" i="0" u="none" strike="noStrike" cap="none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1202919" y="3371850"/>
            <a:ext cx="4620936" cy="1143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endParaRPr lang="en-US" sz="28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327" y="4514850"/>
            <a:ext cx="6354411" cy="114992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Communications Strategy Plan (mid-April)</a:t>
            </a:r>
          </a:p>
          <a:p>
            <a:endParaRPr lang="en-US" sz="3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Tagline and icon for students</a:t>
            </a:r>
          </a:p>
          <a:p>
            <a:endParaRPr lang="en-US" sz="3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Campaign video for students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Graduation Initiative 2025 website and email template for other internal/external stakeholders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342900" indent="-342900"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  <a:sym typeface="Corbe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88072">
            <a:off x="7300604" y="2064327"/>
            <a:ext cx="4102964" cy="4523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532" y="5748427"/>
            <a:ext cx="2164107" cy="839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252">
            <a:off x="9203582" y="3962324"/>
            <a:ext cx="1142692" cy="132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51165" y="229747"/>
            <a:ext cx="10335834" cy="1508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GRADUATION INITIATIVE 2025 </a:t>
            </a:r>
            <a:endParaRPr lang="en-US" sz="4000" b="0" i="0" u="none" strike="noStrike" cap="none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1202919" y="3371850"/>
            <a:ext cx="4620936" cy="1143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endParaRPr lang="en-US" sz="28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4365" y="3939885"/>
            <a:ext cx="6354411" cy="114992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dirty="0" smtClean="0"/>
              <a:t>Thank you. </a:t>
            </a:r>
          </a:p>
          <a:p>
            <a:pPr marL="342900" indent="-342900"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312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79" cy="1508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rbel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COMPREHENSIVE FRAMEWORK </a:t>
            </a:r>
          </a:p>
        </p:txBody>
      </p:sp>
      <p:pic>
        <p:nvPicPr>
          <p:cNvPr id="99" name="Shape 99" descr="C:\Users\003926740\Downloads\csusb_Paw_Print_cmyk_cmyk_501_600 (3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2639" t="10324" r="12244" b="10061"/>
          <a:stretch/>
        </p:blipFill>
        <p:spPr>
          <a:xfrm rot="-761280">
            <a:off x="1919353" y="2215430"/>
            <a:ext cx="3314237" cy="420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 rot="629523">
            <a:off x="8160821" y="2510607"/>
            <a:ext cx="3163904" cy="383423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lang="en-US" sz="2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Student Campaign: </a:t>
            </a:r>
            <a:r>
              <a:rPr lang="en-US" sz="2800" b="1" u="none" strike="noStrike" cap="none" dirty="0" smtClean="0">
                <a:solidFill>
                  <a:schemeClr val="bg2">
                    <a:lumMod val="75000"/>
                  </a:schemeClr>
                </a:solidFill>
                <a:sym typeface="Corbel"/>
              </a:rPr>
              <a:t>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lang="en-US" sz="4000" dirty="0"/>
          </a:p>
          <a:p>
            <a:pPr marL="182880" marR="0" lvl="0" indent="-1828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 sz="3200" b="0" i="0" u="none" strike="noStrike" cap="none" dirty="0" smtClean="0">
                <a:solidFill>
                  <a:schemeClr val="bg2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1" i="0" u="none" strike="noStrike" cap="none" dirty="0" smtClean="0">
                <a:solidFill>
                  <a:schemeClr val="bg2"/>
                </a:solidFill>
                <a:sym typeface="Corbel"/>
              </a:rPr>
              <a:t>Leave </a:t>
            </a:r>
            <a:r>
              <a:rPr lang="en-US" sz="2800" b="1" i="0" u="none" strike="noStrike" cap="none" dirty="0">
                <a:solidFill>
                  <a:schemeClr val="bg2"/>
                </a:solidFill>
                <a:sym typeface="Corbel"/>
              </a:rPr>
              <a:t>your </a:t>
            </a:r>
            <a:r>
              <a:rPr lang="en-US" sz="2800" b="1" i="0" u="none" strike="noStrike" cap="none" dirty="0" smtClean="0">
                <a:solidFill>
                  <a:schemeClr val="bg2"/>
                </a:solidFill>
                <a:sym typeface="Corbel"/>
              </a:rPr>
              <a:t>print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</a:rPr>
              <a:t>  </a:t>
            </a:r>
            <a:r>
              <a:rPr lang="en-US" sz="2800" b="1" i="0" u="none" strike="noStrike" cap="none" dirty="0" smtClean="0">
                <a:solidFill>
                  <a:schemeClr val="bg2"/>
                </a:solidFill>
                <a:sym typeface="Corbel"/>
              </a:rPr>
              <a:t> in </a:t>
            </a:r>
            <a:r>
              <a:rPr lang="en-US" sz="5400" b="1" i="0" u="none" strike="noStrike" cap="none" dirty="0">
                <a:solidFill>
                  <a:schemeClr val="bg2"/>
                </a:solidFill>
                <a:sym typeface="Corbel"/>
              </a:rPr>
              <a:t>4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endParaRPr sz="3200" b="1" i="0" u="none" strike="noStrike" cap="none" dirty="0">
              <a:solidFill>
                <a:schemeClr val="lt1"/>
              </a:solidFill>
              <a:sym typeface="Corbel"/>
            </a:endParaRPr>
          </a:p>
          <a:p>
            <a:pPr lvl="0" indent="-18288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cap="none" dirty="0" smtClean="0">
                <a:solidFill>
                  <a:schemeClr val="lt1"/>
                </a:solidFill>
                <a:sym typeface="Corbel"/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</a:rPr>
              <a:t>Leave your print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2"/>
                </a:solidFill>
              </a:rPr>
              <a:t>    in </a:t>
            </a:r>
            <a:r>
              <a:rPr lang="en-US" sz="5400" b="1" dirty="0" smtClean="0">
                <a:solidFill>
                  <a:schemeClr val="bg2"/>
                </a:solidFill>
              </a:rPr>
              <a:t>2</a:t>
            </a:r>
          </a:p>
          <a:p>
            <a:pPr marL="182880" marR="0" lvl="0" indent="-18288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endParaRPr lang="en-US" sz="3200" b="0" i="0" u="none" strike="noStrike" cap="none" dirty="0">
              <a:solidFill>
                <a:schemeClr val="bg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236453" y="2631504"/>
            <a:ext cx="1629996" cy="6216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rogressive Pedagogy</a:t>
            </a:r>
          </a:p>
        </p:txBody>
      </p:sp>
      <p:cxnSp>
        <p:nvCxnSpPr>
          <p:cNvPr id="102" name="Shape 102"/>
          <p:cNvCxnSpPr/>
          <p:nvPr/>
        </p:nvCxnSpPr>
        <p:spPr>
          <a:xfrm>
            <a:off x="1689557" y="3033707"/>
            <a:ext cx="1314449" cy="32316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Shape 103"/>
          <p:cNvSpPr txBox="1"/>
          <p:nvPr/>
        </p:nvSpPr>
        <p:spPr>
          <a:xfrm>
            <a:off x="4996542" y="2525485"/>
            <a:ext cx="1796143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</a:t>
            </a:r>
            <a:r>
              <a:rPr lang="en-US" sz="18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apid Data Analytics</a:t>
            </a:r>
          </a:p>
        </p:txBody>
      </p:sp>
      <p:cxnSp>
        <p:nvCxnSpPr>
          <p:cNvPr id="104" name="Shape 104"/>
          <p:cNvCxnSpPr/>
          <p:nvPr/>
        </p:nvCxnSpPr>
        <p:spPr>
          <a:xfrm flipH="1">
            <a:off x="4049486" y="2819400"/>
            <a:ext cx="772884" cy="53747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Shape 105"/>
          <p:cNvSpPr txBox="1"/>
          <p:nvPr/>
        </p:nvSpPr>
        <p:spPr>
          <a:xfrm>
            <a:off x="5333998" y="3966060"/>
            <a:ext cx="1796143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</a:t>
            </a:r>
            <a:r>
              <a:rPr lang="en-US" sz="18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nformed Enrollment Management</a:t>
            </a:r>
          </a:p>
        </p:txBody>
      </p:sp>
      <p:cxnSp>
        <p:nvCxnSpPr>
          <p:cNvPr id="106" name="Shape 106"/>
          <p:cNvCxnSpPr/>
          <p:nvPr/>
        </p:nvCxnSpPr>
        <p:spPr>
          <a:xfrm flipH="1">
            <a:off x="4354285" y="4427726"/>
            <a:ext cx="892767" cy="25313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Shape 107"/>
          <p:cNvSpPr txBox="1"/>
          <p:nvPr/>
        </p:nvSpPr>
        <p:spPr>
          <a:xfrm>
            <a:off x="3824033" y="6389914"/>
            <a:ext cx="433629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</a:t>
            </a:r>
            <a:r>
              <a:rPr lang="en-US" sz="18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urturing Student </a:t>
            </a:r>
            <a:r>
              <a:rPr lang="en-US" sz="180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Engagement &amp; Advising </a:t>
            </a:r>
            <a:endParaRPr lang="en-US" sz="18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08" name="Shape 108"/>
          <p:cNvCxnSpPr/>
          <p:nvPr/>
        </p:nvCxnSpPr>
        <p:spPr>
          <a:xfrm>
            <a:off x="3576471" y="5529998"/>
            <a:ext cx="396814" cy="85991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" name="Shape 109"/>
          <p:cNvSpPr txBox="1"/>
          <p:nvPr/>
        </p:nvSpPr>
        <p:spPr>
          <a:xfrm>
            <a:off x="22802" y="4919062"/>
            <a:ext cx="2093073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</a:t>
            </a:r>
            <a:r>
              <a:rPr lang="en-US" sz="18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ransparent Policies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And Procedures</a:t>
            </a:r>
          </a:p>
        </p:txBody>
      </p:sp>
      <p:cxnSp>
        <p:nvCxnSpPr>
          <p:cNvPr id="110" name="Shape 110"/>
          <p:cNvCxnSpPr/>
          <p:nvPr/>
        </p:nvCxnSpPr>
        <p:spPr>
          <a:xfrm flipH="1">
            <a:off x="1497816" y="4582885"/>
            <a:ext cx="929697" cy="33617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958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202919" y="229747"/>
            <a:ext cx="9784079" cy="1508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rbel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PROGRESSIVE PEDAGOGY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1202919" y="3371850"/>
            <a:ext cx="4620936" cy="1143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endParaRPr lang="en-US" sz="28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6896822" y="2941214"/>
            <a:ext cx="5050301" cy="298725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	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Teaching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Resource Center</a:t>
            </a:r>
          </a:p>
          <a:p>
            <a:pPr lvl="0">
              <a:spcBef>
                <a:spcPts val="0"/>
              </a:spcBef>
            </a:pP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	Hybrid &amp; Online Classes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(in conjunction with ATI)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lvl="0">
              <a:spcBef>
                <a:spcPts val="0"/>
              </a:spcBef>
            </a:pP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marL="139701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0063" y="2468880"/>
            <a:ext cx="6097685" cy="380129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Purpose: </a:t>
            </a:r>
          </a:p>
          <a:p>
            <a:endParaRPr lang="en-US" sz="3200" dirty="0" smtClean="0"/>
          </a:p>
          <a:p>
            <a:pPr marL="182880" lvl="0" indent="-182880"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  <a:buFont typeface="Noto Sans Symbols"/>
              <a:buChar char="▪"/>
            </a:pPr>
            <a:r>
              <a:rPr lang="en-US" sz="2400" dirty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P</a:t>
            </a:r>
            <a:r>
              <a:rPr lang="en-US" sz="2400" dirty="0" smtClean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rovide </a:t>
            </a:r>
            <a:r>
              <a:rPr lang="en-US" sz="2400" dirty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recommendations to the Senate </a:t>
            </a:r>
            <a:r>
              <a:rPr lang="en-US" sz="2400" dirty="0" smtClean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on  </a:t>
            </a:r>
            <a:r>
              <a:rPr lang="en-US" sz="2400" dirty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the maintenance of instructional </a:t>
            </a:r>
            <a:r>
              <a:rPr lang="en-US" sz="2400" dirty="0" smtClean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quality</a:t>
            </a:r>
          </a:p>
          <a:p>
            <a:pPr marL="182880" lvl="0" indent="-182880"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  <a:buFont typeface="Noto Sans Symbols"/>
              <a:buChar char="▪"/>
            </a:pPr>
            <a:r>
              <a:rPr lang="en-US" sz="2400" dirty="0" smtClean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Provide systematic </a:t>
            </a:r>
            <a:r>
              <a:rPr lang="en-US" sz="2400" dirty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review of Instructional Quality Evaluation, and teaching excellence </a:t>
            </a:r>
            <a:r>
              <a:rPr lang="en-US" sz="2400" dirty="0" smtClean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in an environment </a:t>
            </a:r>
            <a:r>
              <a:rPr lang="en-US" sz="2400" dirty="0" smtClean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of rapid growth</a:t>
            </a:r>
            <a:endParaRPr lang="en-US" sz="2400" dirty="0">
              <a:latin typeface="Calibri" panose="020F0502020204030204" pitchFamily="34" charset="0"/>
              <a:ea typeface="Corbel"/>
              <a:cs typeface="Calibri" panose="020F0502020204030204" pitchFamily="34" charset="0"/>
              <a:sym typeface="Corbel"/>
            </a:endParaRPr>
          </a:p>
          <a:p>
            <a:pPr marL="182880" lvl="0" indent="-182880"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  <a:buFont typeface="Noto Sans Symbols"/>
              <a:buChar char="▪"/>
            </a:pPr>
            <a:r>
              <a:rPr lang="en-US" sz="2400" dirty="0" smtClean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Serve as </a:t>
            </a:r>
            <a:r>
              <a:rPr lang="en-US" sz="2400" dirty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advisory </a:t>
            </a:r>
            <a:r>
              <a:rPr lang="en-US" sz="2400" dirty="0" smtClean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committee for </a:t>
            </a:r>
            <a:r>
              <a:rPr lang="en-US" sz="2400" dirty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the Teaching Resource </a:t>
            </a:r>
            <a:r>
              <a:rPr lang="en-US" sz="2400" dirty="0" smtClean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Center; guide on the allocation of available </a:t>
            </a:r>
            <a:r>
              <a:rPr lang="en-US" sz="2400" dirty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funds and </a:t>
            </a:r>
            <a:r>
              <a:rPr lang="en-US" sz="2400" dirty="0" smtClean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encourage supportive activities</a:t>
            </a:r>
          </a:p>
          <a:p>
            <a:pPr marL="182880" lvl="0" indent="-182880"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  <a:buFont typeface="Noto Sans Symbols"/>
              <a:buChar char="▪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Advise on faculty development opportunities for lecturers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0" name="Picture 9" descr="Original file ‎ (SVG file, nominally 600 × 600 pixels, file size: 2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133" y="3392253"/>
            <a:ext cx="325582" cy="3255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133" y="4514850"/>
            <a:ext cx="323116" cy="32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202919" y="229747"/>
            <a:ext cx="9784079" cy="1508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rbel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PROGRESSIVE PEDAGOGY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249382" y="2078183"/>
            <a:ext cx="10141527" cy="47798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104499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Committee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 smtClean="0">
                <a:latin typeface="Source Sans Pro" panose="020B0604020202020204" charset="0"/>
                <a:cs typeface="Arial" panose="020B0604020202020204" pitchFamily="34" charset="0"/>
              </a:rPr>
              <a:t>(</a:t>
            </a:r>
            <a:r>
              <a:rPr lang="en-US" sz="2000" b="1" i="0" u="none" strike="noStrike" cap="none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Instructional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Quality Committee, </a:t>
            </a:r>
            <a:r>
              <a:rPr lang="en-US" sz="2000" b="1" i="0" u="none" strike="noStrike" cap="none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2016-17 Members)</a:t>
            </a:r>
            <a:endParaRPr lang="en-US" sz="2000" b="1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8" indent="-18288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ct val="104499"/>
              <a:buFont typeface="Arial"/>
              <a:buChar char="▪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Lisa Bartle, Library, 2015-17</a:t>
            </a:r>
          </a:p>
          <a:p>
            <a:pPr lvl="8" indent="-18288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ct val="104499"/>
              <a:buFont typeface="Arial"/>
              <a:buChar char="▪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Kathryn Howard, Education, 2015-17</a:t>
            </a:r>
          </a:p>
          <a:p>
            <a:pPr lvl="8" indent="-18288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ct val="104499"/>
              <a:buFont typeface="Arial"/>
              <a:buChar char="▪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Ted Coleman, Natural Sciences, 2015-17</a:t>
            </a:r>
          </a:p>
          <a:p>
            <a:pPr lvl="8" indent="-18288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ct val="104499"/>
              <a:buFont typeface="Arial"/>
              <a:buChar char="▪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Kimberly Collins, Business &amp; Public Administration, 2016-18</a:t>
            </a:r>
          </a:p>
          <a:p>
            <a:pPr lvl="8" indent="-18288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ct val="104499"/>
              <a:buFont typeface="Arial"/>
              <a:buChar char="▪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Kareen Gervasi, Arts &amp; Letters, 2016-18</a:t>
            </a:r>
          </a:p>
          <a:p>
            <a:pPr lvl="8" indent="-18288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ct val="104499"/>
              <a:buFont typeface="Arial"/>
              <a:buChar char="▪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Kevin Grisham, Social &amp; Behavioral Science, 2016-18</a:t>
            </a:r>
          </a:p>
          <a:p>
            <a:pPr lvl="8" indent="-18288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ct val="104499"/>
              <a:buFont typeface="Arial"/>
              <a:buChar char="▪"/>
            </a:pPr>
            <a:r>
              <a:rPr lang="en-US" sz="1800" b="0" i="0" u="none" strike="noStrike" cap="none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Eri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Yasuhara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Former Dean, Arts &amp; Letters</a:t>
            </a:r>
          </a:p>
          <a:p>
            <a:pPr lvl="8" indent="-18288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ct val="104499"/>
              <a:buFont typeface="Arial"/>
              <a:buChar char="▪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Rong Chen, Associate Provost, Ex-Officio</a:t>
            </a:r>
          </a:p>
          <a:p>
            <a:pPr lvl="8" indent="-18288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ct val="104499"/>
              <a:buFont typeface="Arial"/>
              <a:buChar char="▪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Davida Fischman, 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Chair, Teaching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Resource Center Director, Ex-Officio</a:t>
            </a:r>
          </a:p>
          <a:p>
            <a:pPr lvl="8" indent="-18288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ct val="104499"/>
              <a:buFont typeface="Arial"/>
              <a:buChar char="▪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Undergraduate Studies Rep, Ex-Officio</a:t>
            </a:r>
          </a:p>
          <a:p>
            <a:pPr lvl="8" indent="-18288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ct val="104499"/>
              <a:buFont typeface="Arial"/>
              <a:buChar char="▪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Graduate Studies Rep, Ex-Officio</a:t>
            </a:r>
          </a:p>
          <a:p>
            <a:pPr marL="182880" marR="0" lvl="0" indent="-18288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104499"/>
              <a:buFont typeface="Noto Sans Symbols"/>
              <a:buNone/>
            </a:pPr>
            <a:endParaRPr sz="1800" b="0" i="0" u="none" strike="noStrike" cap="none" dirty="0">
              <a:solidFill>
                <a:schemeClr val="lt1"/>
              </a:solidFill>
              <a:sym typeface="Corbe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709" y="5628476"/>
            <a:ext cx="2731539" cy="10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202919" y="229747"/>
            <a:ext cx="9784079" cy="1508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rbel"/>
              <a:buNone/>
            </a:pPr>
            <a:r>
              <a:rPr lang="en-US" dirty="0" smtClean="0"/>
              <a:t>RAPID DATA ANALYTICS</a:t>
            </a:r>
            <a:endParaRPr lang="en-US" sz="4000" b="0" i="0" u="none" strike="noStrike" cap="none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1202919" y="3371850"/>
            <a:ext cx="4620936" cy="1143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endParaRPr lang="en-US" sz="28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6866738" y="2451705"/>
            <a:ext cx="5050301" cy="288987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	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Institutional Research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lvl="0">
              <a:spcBef>
                <a:spcPts val="0"/>
              </a:spcBef>
            </a:pP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	Information Technology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             Services 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marL="139701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8500" y="1995055"/>
            <a:ext cx="6097685" cy="380317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Purpose: </a:t>
            </a:r>
          </a:p>
          <a:p>
            <a:endParaRPr lang="en-US" sz="3200" dirty="0" smtClean="0"/>
          </a:p>
          <a:p>
            <a:pPr marL="182880" indent="-182880"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  <a:buFont typeface="Noto Sans Symbols"/>
              <a:buChar char="▪"/>
            </a:pPr>
            <a:r>
              <a:rPr lang="en-US" sz="2400" dirty="0" smtClean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Utilize </a:t>
            </a:r>
            <a:r>
              <a:rPr lang="en-US" sz="2400" dirty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technology and institutional research to </a:t>
            </a:r>
            <a:r>
              <a:rPr lang="en-US" sz="2400" dirty="0" smtClean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stimulate discussion and address </a:t>
            </a:r>
            <a:r>
              <a:rPr lang="en-US" sz="2400" dirty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the complexity of our changing </a:t>
            </a:r>
            <a:r>
              <a:rPr lang="en-US" sz="2400" dirty="0" smtClean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environment…</a:t>
            </a:r>
          </a:p>
          <a:p>
            <a:pPr marL="182880" indent="-182880"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  <a:buFont typeface="Noto Sans Symbols"/>
              <a:buChar char="▪"/>
            </a:pPr>
            <a:endParaRPr lang="en-US" sz="2400" dirty="0">
              <a:latin typeface="Calibri" panose="020F0502020204030204" pitchFamily="34" charset="0"/>
              <a:ea typeface="Corbel"/>
              <a:cs typeface="Calibri" panose="020F0502020204030204" pitchFamily="34" charset="0"/>
              <a:sym typeface="Corbel"/>
            </a:endParaRPr>
          </a:p>
          <a:p>
            <a:pPr marL="182880" indent="-182880"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  <a:buFont typeface="Noto Sans Symbols"/>
              <a:buChar char="▪"/>
            </a:pPr>
            <a:r>
              <a:rPr lang="en-US" sz="2400" dirty="0" smtClean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Discover </a:t>
            </a:r>
            <a:r>
              <a:rPr lang="en-US" sz="2400" dirty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meaningful patterns of data, identify problem areas, monitor progress, provide recommendations, and engage key </a:t>
            </a:r>
            <a:r>
              <a:rPr lang="en-US" sz="2400" dirty="0" smtClean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campus stakeholders in </a:t>
            </a:r>
            <a:r>
              <a:rPr lang="en-US" sz="2400" dirty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analytics discussions and </a:t>
            </a:r>
            <a:r>
              <a:rPr lang="en-US" sz="2400" dirty="0" smtClean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action…</a:t>
            </a:r>
          </a:p>
        </p:txBody>
      </p:sp>
      <p:pic>
        <p:nvPicPr>
          <p:cNvPr id="10" name="Picture 9" descr="Original file ‎ (SVG file, nominally 600 × 600 pixels, file size: 2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133" y="2922301"/>
            <a:ext cx="325582" cy="3255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133" y="3971614"/>
            <a:ext cx="323116" cy="3231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4291" y="6183297"/>
            <a:ext cx="11457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 …</a:t>
            </a: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with the goal of graduating freshmen in four years and transfer students in two years.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3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202919" y="229747"/>
            <a:ext cx="9784079" cy="1508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RAPID DATA </a:t>
            </a:r>
            <a:r>
              <a:rPr lang="en-US" dirty="0" smtClean="0"/>
              <a:t>ANALYTICS</a:t>
            </a:r>
            <a:endParaRPr lang="en-US" sz="4000" b="0" i="0" u="none" strike="noStrike" cap="none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249382" y="2078183"/>
            <a:ext cx="10141527" cy="47798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104499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Committee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104499"/>
              <a:buNone/>
            </a:pPr>
            <a:endParaRPr lang="en-US" sz="2000" b="1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4">
              <a:lnSpc>
                <a:spcPct val="150000"/>
              </a:lnSpc>
            </a:pPr>
            <a:r>
              <a:rPr lang="en-US" sz="2000" dirty="0" smtClean="0">
                <a:latin typeface="Source Sans Pro" panose="020B0604020202020204" charset="0"/>
              </a:rPr>
              <a:t> Tom Long, College </a:t>
            </a:r>
            <a:r>
              <a:rPr lang="en-US" sz="2000" dirty="0">
                <a:latin typeface="Source Sans Pro" panose="020B0604020202020204" charset="0"/>
              </a:rPr>
              <a:t>of Social and Behavioral </a:t>
            </a:r>
            <a:r>
              <a:rPr lang="en-US" sz="2000" dirty="0" smtClean="0">
                <a:latin typeface="Source Sans Pro" panose="020B0604020202020204" charset="0"/>
              </a:rPr>
              <a:t>Sciences</a:t>
            </a:r>
            <a:endParaRPr lang="en-US" sz="2000" dirty="0">
              <a:latin typeface="Source Sans Pro" panose="020B0604020202020204" charset="0"/>
            </a:endParaRPr>
          </a:p>
          <a:p>
            <a:pPr lvl="4">
              <a:lnSpc>
                <a:spcPct val="150000"/>
              </a:lnSpc>
            </a:pPr>
            <a:r>
              <a:rPr lang="en-US" sz="2000" dirty="0" smtClean="0">
                <a:latin typeface="Source Sans Pro" panose="020B0604020202020204" charset="0"/>
              </a:rPr>
              <a:t> Craig Seal, College </a:t>
            </a:r>
            <a:r>
              <a:rPr lang="en-US" sz="2000" dirty="0">
                <a:latin typeface="Source Sans Pro" panose="020B0604020202020204" charset="0"/>
              </a:rPr>
              <a:t>of Business and Public </a:t>
            </a:r>
            <a:r>
              <a:rPr lang="en-US" sz="2000" dirty="0" smtClean="0">
                <a:latin typeface="Source Sans Pro" panose="020B0604020202020204" charset="0"/>
              </a:rPr>
              <a:t>Admin</a:t>
            </a:r>
            <a:endParaRPr lang="en-US" sz="2000" dirty="0">
              <a:latin typeface="Source Sans Pro" panose="020B0604020202020204" charset="0"/>
            </a:endParaRPr>
          </a:p>
          <a:p>
            <a:pPr lvl="4">
              <a:lnSpc>
                <a:spcPct val="150000"/>
              </a:lnSpc>
            </a:pPr>
            <a:r>
              <a:rPr lang="en-US" sz="2000" dirty="0" smtClean="0">
                <a:latin typeface="Source Sans Pro" panose="020B0604020202020204" charset="0"/>
              </a:rPr>
              <a:t> Chuck Stanton, College </a:t>
            </a:r>
            <a:r>
              <a:rPr lang="en-US" sz="2000" dirty="0">
                <a:latin typeface="Source Sans Pro" panose="020B0604020202020204" charset="0"/>
              </a:rPr>
              <a:t>of Natural </a:t>
            </a:r>
            <a:r>
              <a:rPr lang="en-US" sz="2000" dirty="0" smtClean="0">
                <a:latin typeface="Source Sans Pro" panose="020B0604020202020204" charset="0"/>
              </a:rPr>
              <a:t>Sciences</a:t>
            </a:r>
            <a:endParaRPr lang="en-US" sz="2000" dirty="0">
              <a:latin typeface="Source Sans Pro" panose="020B0604020202020204" charset="0"/>
            </a:endParaRPr>
          </a:p>
          <a:p>
            <a:pPr lvl="4">
              <a:lnSpc>
                <a:spcPct val="150000"/>
              </a:lnSpc>
            </a:pPr>
            <a:r>
              <a:rPr lang="en-US" sz="2000" dirty="0" smtClean="0">
                <a:latin typeface="Source Sans Pro" panose="020B0604020202020204" charset="0"/>
              </a:rPr>
              <a:t>Judith Sylva, College </a:t>
            </a:r>
            <a:r>
              <a:rPr lang="en-US" sz="2000" dirty="0">
                <a:latin typeface="Source Sans Pro" panose="020B0604020202020204" charset="0"/>
              </a:rPr>
              <a:t>of </a:t>
            </a:r>
            <a:r>
              <a:rPr lang="en-US" sz="2000" dirty="0" smtClean="0">
                <a:latin typeface="Source Sans Pro" panose="020B0604020202020204" charset="0"/>
              </a:rPr>
              <a:t>Education</a:t>
            </a:r>
            <a:endParaRPr lang="en-US" sz="2000" dirty="0">
              <a:latin typeface="Source Sans Pro" panose="020B0604020202020204" charset="0"/>
            </a:endParaRPr>
          </a:p>
          <a:p>
            <a:pPr lvl="4">
              <a:lnSpc>
                <a:spcPct val="150000"/>
              </a:lnSpc>
            </a:pPr>
            <a:r>
              <a:rPr lang="en-US" sz="2000" dirty="0" smtClean="0">
                <a:latin typeface="Source Sans Pro" panose="020B0604020202020204" charset="0"/>
              </a:rPr>
              <a:t> Mihaela Popescu, College </a:t>
            </a:r>
            <a:r>
              <a:rPr lang="en-US" sz="2000" dirty="0">
                <a:latin typeface="Source Sans Pro" panose="020B0604020202020204" charset="0"/>
              </a:rPr>
              <a:t>of Arts and Letters</a:t>
            </a:r>
          </a:p>
          <a:p>
            <a:pPr lvl="4">
              <a:lnSpc>
                <a:spcPct val="150000"/>
              </a:lnSpc>
            </a:pPr>
            <a:r>
              <a:rPr lang="en-US" sz="2000" dirty="0" smtClean="0">
                <a:latin typeface="Source Sans Pro" panose="020B0604020202020204" charset="0"/>
              </a:rPr>
              <a:t> Sam Sudhakar, Co-Chair and VP, Information Technology Services</a:t>
            </a:r>
            <a:endParaRPr lang="en-US" sz="2000" dirty="0">
              <a:latin typeface="Source Sans Pro" panose="020B0604020202020204" charset="0"/>
            </a:endParaRPr>
          </a:p>
          <a:p>
            <a:pPr lvl="4">
              <a:lnSpc>
                <a:spcPct val="150000"/>
              </a:lnSpc>
            </a:pPr>
            <a:r>
              <a:rPr lang="en-US" sz="2000" dirty="0" smtClean="0">
                <a:latin typeface="Source Sans Pro" panose="020B0604020202020204" charset="0"/>
              </a:rPr>
              <a:t> Muriel </a:t>
            </a:r>
            <a:r>
              <a:rPr lang="en-US" sz="2000" dirty="0">
                <a:latin typeface="Source Sans Pro" panose="020B0604020202020204" charset="0"/>
              </a:rPr>
              <a:t>Lopez </a:t>
            </a:r>
            <a:r>
              <a:rPr lang="en-US" sz="2000" dirty="0" smtClean="0">
                <a:latin typeface="Source Sans Pro" panose="020B0604020202020204" charset="0"/>
              </a:rPr>
              <a:t>Wagner, Co-Chair and AVP, Institutional Effectiveness</a:t>
            </a:r>
            <a:r>
              <a:rPr lang="en-US" sz="2000" dirty="0">
                <a:latin typeface="Source Sans Pro" panose="020B0604020202020204" charset="0"/>
              </a:rPr>
              <a:t>        </a:t>
            </a:r>
          </a:p>
          <a:p>
            <a:pPr marL="182880" marR="0" lvl="0" indent="-18288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104499"/>
              <a:buFont typeface="Noto Sans Symbols"/>
              <a:buNone/>
            </a:pPr>
            <a:endParaRPr sz="1800" b="0" i="0" u="none" strike="noStrike" cap="none" dirty="0">
              <a:solidFill>
                <a:schemeClr val="lt1"/>
              </a:solidFill>
              <a:sym typeface="Corbe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855" y="5605463"/>
            <a:ext cx="2673927" cy="103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51165" y="229747"/>
            <a:ext cx="10335834" cy="1508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INFORMED ENROLLMENT MANAGEMENT</a:t>
            </a:r>
            <a:endParaRPr lang="en-US" sz="4000" b="0" i="0" u="none" strike="noStrike" cap="none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1202919" y="3371850"/>
            <a:ext cx="4620936" cy="1143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endParaRPr lang="en-US" sz="28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6853675" y="2826327"/>
            <a:ext cx="4646389" cy="325676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	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Recruitment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	Advising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	Community College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             Feeder Schools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       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marL="139701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4544" y="2826327"/>
            <a:ext cx="6097685" cy="16885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Purpose:</a:t>
            </a:r>
          </a:p>
          <a:p>
            <a:endParaRPr lang="en-US" sz="3200" dirty="0" smtClean="0"/>
          </a:p>
          <a:p>
            <a:pPr marL="182880" indent="-182880"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  <a:buFont typeface="Noto Sans Symbols"/>
              <a:buChar char="▪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Expand student enrollment to meet workforce demands</a:t>
            </a:r>
          </a:p>
          <a:p>
            <a:pPr marL="182880" indent="-182880"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  <a:buFont typeface="Noto Sans Symbols"/>
              <a:buChar char="▪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  <a:sym typeface="Corbel"/>
            </a:endParaRPr>
          </a:p>
          <a:p>
            <a:pPr marL="182880" indent="-182880"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  <a:buFont typeface="Noto Sans Symbols"/>
              <a:buChar char="▪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Attract top students to CSUSB</a:t>
            </a:r>
          </a:p>
          <a:p>
            <a:pPr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  <a:sym typeface="Corbel"/>
            </a:endParaRPr>
          </a:p>
          <a:p>
            <a:pPr marL="182880" indent="-182880"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  <a:buFont typeface="Noto Sans Symbols"/>
              <a:buChar char="▪"/>
            </a:pPr>
            <a:r>
              <a:rPr lang="en-US" sz="2400" dirty="0" smtClean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Improve retention and graduation rates</a:t>
            </a:r>
          </a:p>
          <a:p>
            <a:pPr marL="182880" indent="-182880"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  <a:buFont typeface="Noto Sans Symbols"/>
              <a:buChar char="▪"/>
            </a:pPr>
            <a:endParaRPr lang="en-US" sz="2400" dirty="0">
              <a:latin typeface="Calibri" panose="020F0502020204030204" pitchFamily="34" charset="0"/>
              <a:ea typeface="Corbel"/>
              <a:cs typeface="Calibri" panose="020F0502020204030204" pitchFamily="34" charset="0"/>
              <a:sym typeface="Corbel"/>
            </a:endParaRPr>
          </a:p>
          <a:p>
            <a:pPr marL="182880" indent="-182880"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  <a:buFont typeface="Noto Sans Symbols"/>
              <a:buChar char="▪"/>
            </a:pPr>
            <a:r>
              <a:rPr lang="en-US" sz="2400" dirty="0" smtClean="0"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Lower core completion rate / improve ADT transfer rates</a:t>
            </a:r>
          </a:p>
        </p:txBody>
      </p:sp>
      <p:pic>
        <p:nvPicPr>
          <p:cNvPr id="10" name="Picture 9" descr="Original file ‎ (SVG file, nominally 600 × 600 pixels, file size: 2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667" y="3271922"/>
            <a:ext cx="325582" cy="3255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133" y="3952481"/>
            <a:ext cx="323116" cy="323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209" y="4708293"/>
            <a:ext cx="323116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79" cy="1508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orbel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INFORMED ENROLLMENT MANAGEMENT</a:t>
            </a:r>
          </a:p>
        </p:txBody>
      </p:sp>
      <p:sp>
        <p:nvSpPr>
          <p:cNvPr id="141" name="Shape 141"/>
          <p:cNvSpPr/>
          <p:nvPr/>
        </p:nvSpPr>
        <p:spPr>
          <a:xfrm>
            <a:off x="3048000" y="-63365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4836" y="2220769"/>
            <a:ext cx="750916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Source Sans Pro" panose="020B0604020202020204" charset="0"/>
              </a:rPr>
              <a:t>Brian Haynes, VP, Student Affairs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Source Sans Pro" panose="020B0604020202020204" charset="0"/>
              </a:rPr>
              <a:t>Shari McMahan, Provost and VP, Academic Affairs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Source Sans Pro" panose="020B0604020202020204" charset="0"/>
              </a:rPr>
              <a:t>Muriel Lopez-Wagner, AVP Institutional Effectiveness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Source Sans Pro" panose="020B0604020202020204" charset="0"/>
              </a:rPr>
              <a:t>Olivia Rosas</a:t>
            </a:r>
            <a:r>
              <a:rPr lang="en-US" sz="1800" smtClean="0">
                <a:solidFill>
                  <a:schemeClr val="bg1"/>
                </a:solidFill>
                <a:latin typeface="Source Sans Pro" panose="020B0604020202020204" charset="0"/>
              </a:rPr>
              <a:t>,  Co-Chair, </a:t>
            </a:r>
            <a:r>
              <a:rPr lang="en-US" sz="1800" dirty="0" smtClean="0">
                <a:solidFill>
                  <a:schemeClr val="bg1"/>
                </a:solidFill>
                <a:latin typeface="Source Sans Pro" panose="020B0604020202020204" charset="0"/>
              </a:rPr>
              <a:t>AVP Enrollment Management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Source Sans Pro" panose="020B0604020202020204" charset="0"/>
              </a:rPr>
              <a:t>Dena Chester, University Budget Director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Source Sans Pro" panose="020B0604020202020204" charset="0"/>
              </a:rPr>
              <a:t>Francisca Beer, Interim Dean, Graduate Studies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Source Sans Pro" panose="020B060402020202020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Source Sans Pro" panose="020B0604020202020204" charset="0"/>
              </a:rPr>
              <a:t>Scott </a:t>
            </a:r>
            <a:r>
              <a:rPr lang="en-US" sz="1800" dirty="0" smtClean="0">
                <a:solidFill>
                  <a:schemeClr val="bg1"/>
                </a:solidFill>
                <a:latin typeface="Source Sans Pro" panose="020B0604020202020204" charset="0"/>
              </a:rPr>
              <a:t>Duncan, Special Consultant, Admissions &amp; Student Recruitment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Source Sans Pro" panose="020B0604020202020204" charset="0"/>
              </a:rPr>
              <a:t>Rachel Beech, Co-Chair,  AVP Admissions &amp; Student Recruitment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Source Sans Pro" panose="020B0604020202020204" charset="0"/>
              </a:rPr>
              <a:t>Davina </a:t>
            </a:r>
            <a:r>
              <a:rPr lang="en-US" sz="1800" dirty="0">
                <a:solidFill>
                  <a:schemeClr val="bg1"/>
                </a:solidFill>
                <a:latin typeface="Source Sans Pro" panose="020B0604020202020204" charset="0"/>
              </a:rPr>
              <a:t>Lindsey </a:t>
            </a:r>
            <a:r>
              <a:rPr lang="en-US" sz="1800" dirty="0" smtClean="0">
                <a:solidFill>
                  <a:schemeClr val="bg1"/>
                </a:solidFill>
                <a:latin typeface="Source Sans Pro" panose="020B0604020202020204" charset="0"/>
              </a:rPr>
              <a:t>, Principal Cost &amp; Policy Analyst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Source Sans Pro" panose="020B0604020202020204" charset="0"/>
              </a:rPr>
              <a:t>Sharon Brown-Welty, Dean, Palm Desert Campus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Source Sans Pro" panose="020B0604020202020204" charset="0"/>
              </a:rPr>
              <a:t>George Georgiou, Special Assistant</a:t>
            </a:r>
            <a:endParaRPr lang="en-US" sz="1800" dirty="0">
              <a:solidFill>
                <a:schemeClr val="bg1"/>
              </a:solidFill>
              <a:latin typeface="Source Sans Pro" panose="020B06040202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1273" y="2092036"/>
            <a:ext cx="8188036" cy="6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0309" y="1962754"/>
            <a:ext cx="3722494" cy="400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buSzPct val="104499"/>
            </a:pPr>
            <a:r>
              <a:rPr lang="en-US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Committee Members: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365" y="5549140"/>
            <a:ext cx="2870531" cy="1112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51165" y="229747"/>
            <a:ext cx="10335834" cy="1508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600" dirty="0" smtClean="0"/>
              <a:t>NURTURING STUDENT ENGAGEMENT &amp; ADVISING</a:t>
            </a:r>
            <a:endParaRPr lang="en-US" sz="3600" b="0" i="0" u="none" strike="noStrike" cap="none" dirty="0">
              <a:solidFill>
                <a:schemeClr val="dk2"/>
              </a:solidFill>
              <a:sym typeface="Corbel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1202919" y="3371850"/>
            <a:ext cx="4620936" cy="1143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endParaRPr lang="en-US" sz="28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6960554" y="2502798"/>
            <a:ext cx="4646389" cy="353224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Advising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	Coyote First Step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	C0-Curricular Activities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	Supplemental Instruction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	Peer Mentoring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       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marL="139701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51165" y="2011680"/>
            <a:ext cx="6097685" cy="276442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                                            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Purpose: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" indent="-182880"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  <a:buFont typeface="Noto Sans Symbols"/>
              <a:buChar char="▪"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" indent="-182880"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  <a:buFont typeface="Noto Sans Symbols"/>
              <a:buChar char="▪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Provide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recommendations for quality co-curricular programs that boost retention and graduation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rates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  <a:sym typeface="Corbel"/>
            </a:endParaRPr>
          </a:p>
          <a:p>
            <a:pPr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" indent="-182880"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  <a:buFont typeface="Noto Sans Symbols"/>
              <a:buChar char="▪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Build upon social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co-curricular opportunities that foster student involvement and build affinity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CSUSB</a:t>
            </a:r>
          </a:p>
          <a:p>
            <a:pPr marL="182880" indent="-182880"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  <a:buFont typeface="Noto Sans Symbols"/>
              <a:buChar char="▪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" indent="-182880"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  <a:buFont typeface="Noto Sans Symbols"/>
              <a:buChar char="▪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 academic development through SI</a:t>
            </a:r>
          </a:p>
          <a:p>
            <a:pPr marL="182880" indent="-182880"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  <a:buFont typeface="Noto Sans Symbols"/>
              <a:buChar char="▪"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" indent="-182880"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  <a:buFont typeface="Noto Sans Symbols"/>
              <a:buChar char="▪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  <a:sym typeface="Corbel"/>
            </a:endParaRPr>
          </a:p>
          <a:p>
            <a:pPr>
              <a:lnSpc>
                <a:spcPct val="70000"/>
              </a:lnSpc>
              <a:spcBef>
                <a:spcPts val="1400"/>
              </a:spcBef>
              <a:buClr>
                <a:schemeClr val="lt1"/>
              </a:buClr>
              <a:buSzPct val="100235"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  <a:sym typeface="Corbel"/>
            </a:endParaRPr>
          </a:p>
        </p:txBody>
      </p:sp>
      <p:pic>
        <p:nvPicPr>
          <p:cNvPr id="10" name="Picture 9" descr="Original file ‎ (SVG file, nominally 600 × 600 pixels, file size: 2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133" y="2607429"/>
            <a:ext cx="325582" cy="3255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667" y="3325993"/>
            <a:ext cx="323116" cy="323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667" y="4042091"/>
            <a:ext cx="323116" cy="3231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183" y="4774479"/>
            <a:ext cx="323116" cy="323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599" y="5419604"/>
            <a:ext cx="323116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6983</TotalTime>
  <Words>729</Words>
  <Application>Microsoft Office PowerPoint</Application>
  <PresentationFormat>Widescreen</PresentationFormat>
  <Paragraphs>201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Source Sans Pro</vt:lpstr>
      <vt:lpstr>Calibri</vt:lpstr>
      <vt:lpstr>Noto Sans Symbols</vt:lpstr>
      <vt:lpstr>Wingdings</vt:lpstr>
      <vt:lpstr>Corbel</vt:lpstr>
      <vt:lpstr>Banded</vt:lpstr>
      <vt:lpstr>GRADUATION INITIATIVE 2025 </vt:lpstr>
      <vt:lpstr>COMPREHENSIVE FRAMEWORK </vt:lpstr>
      <vt:lpstr>PROGRESSIVE PEDAGOGY</vt:lpstr>
      <vt:lpstr>PROGRESSIVE PEDAGOGY</vt:lpstr>
      <vt:lpstr>RAPID DATA ANALYTICS</vt:lpstr>
      <vt:lpstr>RAPID DATA ANALYTICS</vt:lpstr>
      <vt:lpstr>INFORMED ENROLLMENT MANAGEMENT</vt:lpstr>
      <vt:lpstr>INFORMED ENROLLMENT MANAGEMENT</vt:lpstr>
      <vt:lpstr>NURTURING STUDENT ENGAGEMENT &amp; ADVISING</vt:lpstr>
      <vt:lpstr>NURTURING STUDENT ENGAGEMENT</vt:lpstr>
      <vt:lpstr>TRANSPARENT POLICIES AND PROCEDURES</vt:lpstr>
      <vt:lpstr>TRANSPARENT POLICIES AND PROCEDURES </vt:lpstr>
      <vt:lpstr>STEERING COMMITTEE  </vt:lpstr>
      <vt:lpstr>Communications Campaign</vt:lpstr>
      <vt:lpstr>GRADUATION INITIATIVE 2025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GRADUATION INITIATIVE 2025</dc:title>
  <dc:creator>Sandy Jean Bennett</dc:creator>
  <cp:lastModifiedBy>Shari McMahan</cp:lastModifiedBy>
  <cp:revision>57</cp:revision>
  <cp:lastPrinted>2017-03-07T21:15:08Z</cp:lastPrinted>
  <dcterms:modified xsi:type="dcterms:W3CDTF">2017-03-15T16:50:51Z</dcterms:modified>
</cp:coreProperties>
</file>