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311" r:id="rId4"/>
    <p:sldId id="320" r:id="rId5"/>
    <p:sldId id="333" r:id="rId6"/>
    <p:sldId id="338" r:id="rId7"/>
    <p:sldId id="321" r:id="rId8"/>
    <p:sldId id="323" r:id="rId9"/>
    <p:sldId id="325" r:id="rId10"/>
    <p:sldId id="326" r:id="rId11"/>
    <p:sldId id="334" r:id="rId12"/>
    <p:sldId id="330" r:id="rId13"/>
    <p:sldId id="331" r:id="rId14"/>
    <p:sldId id="329" r:id="rId15"/>
    <p:sldId id="328" r:id="rId16"/>
    <p:sldId id="335" r:id="rId17"/>
    <p:sldId id="315" r:id="rId18"/>
    <p:sldId id="336" r:id="rId19"/>
    <p:sldId id="337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orbe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E3E7"/>
          </a:solidFill>
        </a:fill>
      </a:tcStyle>
    </a:wholeTbl>
    <a:band2H>
      <a:tcTxStyle/>
      <a:tcStyle>
        <a:tcBdr/>
        <a:fill>
          <a:solidFill>
            <a:srgbClr val="E8F1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FEDCE"/>
          </a:solidFill>
        </a:fill>
      </a:tcStyle>
    </a:wholeTbl>
    <a:band2H>
      <a:tcTxStyle/>
      <a:tcStyle>
        <a:tcBdr/>
        <a:fill>
          <a:solidFill>
            <a:srgbClr val="F0F6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EE4CB"/>
          </a:solidFill>
        </a:fill>
      </a:tcStyle>
    </a:wholeTbl>
    <a:band2H>
      <a:tcTxStyle/>
      <a:tcStyle>
        <a:tcBdr/>
        <a:fill>
          <a:solidFill>
            <a:srgbClr val="FEF2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93625" autoAdjust="0"/>
  </p:normalViewPr>
  <p:slideViewPr>
    <p:cSldViewPr snapToGrid="0" snapToObjects="1">
      <p:cViewPr varScale="1">
        <p:scale>
          <a:sx n="64" d="100"/>
          <a:sy n="64" d="100"/>
        </p:scale>
        <p:origin x="108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92" name="Shape 1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7997121"/>
      </p:ext>
    </p:extLst>
  </p:cSld>
  <p:clrMap bg1="dk1" tx1="lt1" bg2="dk2" tx2="lt2" accent1="accent1" accent2="accent2" accent3="accent3" accent4="accent4" accent5="accent5" accent6="accent6" hlink="hlink" folHlink="folHlink"/>
  <p:notesStyle>
    <a:lvl1pPr defTabSz="457200" latinLnBrk="0">
      <a:defRPr sz="1200" b="0" i="0">
        <a:solidFill>
          <a:srgbClr val="FFFFFF"/>
        </a:solidFill>
        <a:latin typeface="Calibri Regular" charset="0"/>
        <a:ea typeface="Calibri Regular" charset="0"/>
        <a:cs typeface="Calibri Regular" charset="0"/>
        <a:sym typeface="Corbel"/>
      </a:defRPr>
    </a:lvl1pPr>
    <a:lvl2pPr indent="2286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2pPr>
    <a:lvl3pPr indent="4572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3pPr>
    <a:lvl4pPr indent="6858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4pPr>
    <a:lvl5pPr indent="9144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5pPr>
    <a:lvl6pPr indent="11430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6pPr>
    <a:lvl7pPr indent="13716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7pPr>
    <a:lvl8pPr indent="16002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8pPr>
    <a:lvl9pPr indent="1828800" defTabSz="457200" latinLnBrk="0">
      <a:defRPr sz="1200">
        <a:solidFill>
          <a:srgbClr val="FFFFFF"/>
        </a:solidFill>
        <a:latin typeface="+mj-lt"/>
        <a:ea typeface="+mj-ea"/>
        <a:cs typeface="+mj-cs"/>
        <a:sym typeface="Corbe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89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6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2209800" y="4464027"/>
            <a:ext cx="9144000" cy="1641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 algn="r">
              <a:defRPr sz="9600" spc="-300">
                <a:solidFill>
                  <a:srgbClr val="F1F1F1"/>
                </a:solidFill>
                <a:effectLst>
                  <a:outerShdw blurRad="469900" dist="342900" dir="5400000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"/>
          </p:nvPr>
        </p:nvSpPr>
        <p:spPr>
          <a:xfrm>
            <a:off x="2209799" y="3694374"/>
            <a:ext cx="9144001" cy="7540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 algn="r">
              <a:buSzTx/>
              <a:buFontTx/>
              <a:buNone/>
              <a:defRPr sz="3200">
                <a:solidFill>
                  <a:srgbClr val="CAEBF2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pic>
        <p:nvPicPr>
          <p:cNvPr id="1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599" y="275298"/>
            <a:ext cx="6415640" cy="303579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839787" y="4367160"/>
            <a:ext cx="10515601" cy="8193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100" name="Shape 100"/>
          <p:cNvSpPr>
            <a:spLocks noGrp="1"/>
          </p:cNvSpPr>
          <p:nvPr>
            <p:ph type="pic" idx="13"/>
          </p:nvPr>
        </p:nvSpPr>
        <p:spPr>
          <a:xfrm>
            <a:off x="839787" y="1117600"/>
            <a:ext cx="10515601" cy="324956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839787" y="5186515"/>
            <a:ext cx="10514013" cy="68247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600">
                <a:solidFill>
                  <a:srgbClr val="CAEBF2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862012" y="419098"/>
            <a:ext cx="9134983" cy="293893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4400"/>
            </a:lvl1pPr>
          </a:lstStyle>
          <a:p>
            <a:r>
              <a:t>Click to edit Master title style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1136444" y="3375457"/>
            <a:ext cx="8594461" cy="53906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400"/>
            </a:lvl1pPr>
          </a:lstStyle>
          <a:p>
            <a:r>
              <a:t>Click to edit Master text styles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sz="quarter" idx="13"/>
          </p:nvPr>
        </p:nvSpPr>
        <p:spPr>
          <a:xfrm>
            <a:off x="838199" y="4501729"/>
            <a:ext cx="10512426" cy="1489497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526844" y="422814"/>
            <a:ext cx="598607" cy="132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 cap="all">
                <a:solidFill>
                  <a:srgbClr val="FFFFFF"/>
                </a:solidFill>
              </a:defRPr>
            </a:lvl1pPr>
          </a:lstStyle>
          <a:p>
            <a:r>
              <a:rPr b="0" i="0" dirty="0">
                <a:latin typeface="Calibri Regular" charset="0"/>
                <a:ea typeface="Calibri Regular" charset="0"/>
                <a:cs typeface="Calibri Regular" charset="0"/>
              </a:rPr>
              <a:t>“</a:t>
            </a:r>
          </a:p>
        </p:txBody>
      </p:sp>
      <p:sp>
        <p:nvSpPr>
          <p:cNvPr id="122" name="Shape 122"/>
          <p:cNvSpPr/>
          <p:nvPr/>
        </p:nvSpPr>
        <p:spPr>
          <a:xfrm>
            <a:off x="9764711" y="2379191"/>
            <a:ext cx="598607" cy="1323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sz="8000" cap="all">
                <a:solidFill>
                  <a:srgbClr val="FFFFFF"/>
                </a:solidFill>
              </a:defRPr>
            </a:lvl1pPr>
          </a:lstStyle>
          <a:p>
            <a:r>
              <a:rPr b="0" i="0" dirty="0">
                <a:latin typeface="Calibri Regular" charset="0"/>
                <a:ea typeface="Calibri Regular" charset="0"/>
                <a:cs typeface="Calibri Regular" charset="0"/>
              </a:rPr>
              <a:t>”</a:t>
            </a:r>
          </a:p>
        </p:txBody>
      </p:sp>
      <p:pic>
        <p:nvPicPr>
          <p:cNvPr id="123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94362" y="63500"/>
            <a:ext cx="2039790" cy="965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xfrm>
            <a:off x="1337282" y="1885950"/>
            <a:ext cx="2946867" cy="5762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  <a:defRPr sz="2400">
                <a:solidFill>
                  <a:srgbClr val="CAEBF2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3"/>
          </p:nvPr>
        </p:nvSpPr>
        <p:spPr>
          <a:xfrm>
            <a:off x="1356797" y="2571750"/>
            <a:ext cx="2927351" cy="3589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sz="quarter" idx="14"/>
          </p:nvPr>
        </p:nvSpPr>
        <p:spPr>
          <a:xfrm>
            <a:off x="4587993" y="1885949"/>
            <a:ext cx="2936243" cy="57626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>
                <a:solidFill>
                  <a:srgbClr val="CAEBF2"/>
                </a:solidFill>
              </a:defRPr>
            </a:pPr>
            <a:endParaRPr/>
          </a:p>
        </p:txBody>
      </p:sp>
      <p:sp>
        <p:nvSpPr>
          <p:cNvPr id="143" name="Shape 143"/>
          <p:cNvSpPr>
            <a:spLocks noGrp="1"/>
          </p:cNvSpPr>
          <p:nvPr>
            <p:ph type="body" sz="quarter" idx="15"/>
          </p:nvPr>
        </p:nvSpPr>
        <p:spPr>
          <a:xfrm>
            <a:off x="4577441" y="2571750"/>
            <a:ext cx="2946795" cy="3589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6"/>
          </p:nvPr>
        </p:nvSpPr>
        <p:spPr>
          <a:xfrm>
            <a:off x="7829035" y="1885949"/>
            <a:ext cx="2932114" cy="57626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>
                <a:solidFill>
                  <a:srgbClr val="CAEBF2"/>
                </a:solidFill>
              </a:defRPr>
            </a:pPr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body" sz="quarter" idx="17"/>
          </p:nvPr>
        </p:nvSpPr>
        <p:spPr>
          <a:xfrm>
            <a:off x="7829035" y="2571750"/>
            <a:ext cx="2932114" cy="35893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46" name="Shape 14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147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xfrm>
            <a:off x="1332084" y="4297503"/>
            <a:ext cx="2940051" cy="5762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</a:lstStyle>
          <a:p>
            <a:r>
              <a:t>Click to edit Master text styles</a:t>
            </a:r>
          </a:p>
        </p:txBody>
      </p:sp>
      <p:sp>
        <p:nvSpPr>
          <p:cNvPr id="156" name="Shape 156"/>
          <p:cNvSpPr>
            <a:spLocks noGrp="1"/>
          </p:cNvSpPr>
          <p:nvPr>
            <p:ph type="pic" sz="quarter" idx="13"/>
          </p:nvPr>
        </p:nvSpPr>
        <p:spPr>
          <a:xfrm>
            <a:off x="1332084" y="2256353"/>
            <a:ext cx="2940051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body" sz="quarter" idx="14"/>
          </p:nvPr>
        </p:nvSpPr>
        <p:spPr>
          <a:xfrm>
            <a:off x="1332084" y="4873764"/>
            <a:ext cx="2940051" cy="65919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58" name="Shape 158"/>
          <p:cNvSpPr>
            <a:spLocks noGrp="1"/>
          </p:cNvSpPr>
          <p:nvPr>
            <p:ph type="body" sz="quarter" idx="15"/>
          </p:nvPr>
        </p:nvSpPr>
        <p:spPr>
          <a:xfrm>
            <a:off x="4568997" y="4297503"/>
            <a:ext cx="29305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pic" sz="quarter" idx="16"/>
          </p:nvPr>
        </p:nvSpPr>
        <p:spPr>
          <a:xfrm>
            <a:off x="4568995" y="2256353"/>
            <a:ext cx="2930526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7"/>
          </p:nvPr>
        </p:nvSpPr>
        <p:spPr>
          <a:xfrm>
            <a:off x="4567644" y="4873764"/>
            <a:ext cx="2934407" cy="65919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61" name="Shape 161"/>
          <p:cNvSpPr>
            <a:spLocks noGrp="1"/>
          </p:cNvSpPr>
          <p:nvPr>
            <p:ph type="body" sz="quarter" idx="18"/>
          </p:nvPr>
        </p:nvSpPr>
        <p:spPr>
          <a:xfrm>
            <a:off x="7804322" y="4297503"/>
            <a:ext cx="2932114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162" name="Shape 162"/>
          <p:cNvSpPr>
            <a:spLocks noGrp="1"/>
          </p:cNvSpPr>
          <p:nvPr>
            <p:ph type="pic" sz="quarter" idx="19"/>
          </p:nvPr>
        </p:nvSpPr>
        <p:spPr>
          <a:xfrm>
            <a:off x="7804321" y="2256353"/>
            <a:ext cx="2932114" cy="1524001"/>
          </a:xfrm>
          <a:prstGeom prst="rect">
            <a:avLst/>
          </a:prstGeom>
          <a:effectLst>
            <a:outerShdw blurRad="50800" dist="50800" dir="5400000" rotWithShape="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/>
          </p:cNvSpPr>
          <p:nvPr>
            <p:ph type="body" sz="quarter" idx="20"/>
          </p:nvPr>
        </p:nvSpPr>
        <p:spPr>
          <a:xfrm>
            <a:off x="7804197" y="4873761"/>
            <a:ext cx="2935998" cy="65919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165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1" cy="4351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2pPr>
              <a:defRPr b="0" i="0">
                <a:latin typeface="Calibri Regular" charset="0"/>
                <a:ea typeface="Calibri Regular" charset="0"/>
                <a:cs typeface="Calibri Regular" charset="0"/>
              </a:defRPr>
            </a:lvl2pPr>
            <a:lvl3pPr>
              <a:defRPr b="0" i="0">
                <a:latin typeface="Calibri Regular" charset="0"/>
                <a:ea typeface="Calibri Regular" charset="0"/>
                <a:cs typeface="Calibri Regular" charset="0"/>
              </a:defRPr>
            </a:lvl3pPr>
            <a:lvl4pPr>
              <a:defRPr b="0" i="0">
                <a:latin typeface="Calibri Regular" charset="0"/>
                <a:ea typeface="Calibri Regular" charset="0"/>
                <a:cs typeface="Calibri Regular" charset="0"/>
              </a:defRPr>
            </a:lvl4pPr>
            <a:lvl5pPr>
              <a:defRPr b="0" i="0">
                <a:latin typeface="Calibri Regular" charset="0"/>
                <a:ea typeface="Calibri Regular" charset="0"/>
                <a:cs typeface="Calibri Regular" charset="0"/>
              </a:defRPr>
            </a:lvl5pPr>
          </a:lstStyle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74" name="Shape 17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175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Shape 1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2pPr>
              <a:defRPr b="0" i="0">
                <a:latin typeface="Calibri Regular" charset="0"/>
                <a:ea typeface="Calibri Regular" charset="0"/>
                <a:cs typeface="Calibri Regular" charset="0"/>
              </a:defRPr>
            </a:lvl2pPr>
            <a:lvl3pPr>
              <a:defRPr b="0" i="0">
                <a:latin typeface="Calibri Regular" charset="0"/>
                <a:ea typeface="Calibri Regular" charset="0"/>
                <a:cs typeface="Calibri Regular" charset="0"/>
              </a:defRPr>
            </a:lvl3pPr>
            <a:lvl4pPr>
              <a:defRPr b="0" i="0">
                <a:latin typeface="Calibri Regular" charset="0"/>
                <a:ea typeface="Calibri Regular" charset="0"/>
                <a:cs typeface="Calibri Regular" charset="0"/>
              </a:defRPr>
            </a:lvl4pPr>
            <a:lvl5pPr>
              <a:defRPr b="0" i="0">
                <a:latin typeface="Calibri Regular" charset="0"/>
                <a:ea typeface="Calibri Regular" charset="0"/>
                <a:cs typeface="Calibri Regular" charset="0"/>
              </a:defRPr>
            </a:lvl5pPr>
          </a:lstStyle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85" name="Shape 1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ctr"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defRPr b="0" i="0">
                <a:latin typeface="Calibri Regular" charset="0"/>
                <a:ea typeface="Calibri Regular" charset="0"/>
                <a:cs typeface="Calibri Regular" charset="0"/>
              </a:defRPr>
            </a:lvl2pPr>
            <a:lvl3pPr>
              <a:lnSpc>
                <a:spcPct val="114000"/>
              </a:lnSpc>
              <a:defRPr b="0" i="0">
                <a:latin typeface="Calibri Regular" charset="0"/>
                <a:ea typeface="Calibri Regular" charset="0"/>
                <a:cs typeface="Calibri Regular" charset="0"/>
              </a:defRPr>
            </a:lvl3pPr>
            <a:lvl4pPr>
              <a:lnSpc>
                <a:spcPct val="114000"/>
              </a:lnSpc>
              <a:defRPr b="0" i="0">
                <a:latin typeface="Calibri Regular" charset="0"/>
                <a:ea typeface="Calibri Regular" charset="0"/>
                <a:cs typeface="Calibri Regular" charset="0"/>
              </a:defRPr>
            </a:lvl4pPr>
            <a:lvl5pPr>
              <a:lnSpc>
                <a:spcPct val="114000"/>
              </a:lnSpc>
              <a:defRPr b="0" i="0">
                <a:latin typeface="Calibri Regular" charset="0"/>
                <a:ea typeface="Calibri Regular" charset="0"/>
                <a:cs typeface="Calibri Regular" charset="0"/>
              </a:defRPr>
            </a:lvl5pPr>
          </a:lstStyle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854532" y="4464027"/>
            <a:ext cx="9144001" cy="16414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t"/>
          <a:lstStyle>
            <a:lvl1pPr>
              <a:defRPr sz="9600" spc="-300">
                <a:solidFill>
                  <a:srgbClr val="F1F1F1"/>
                </a:solidFill>
                <a:effectLst>
                  <a:outerShdw blurRad="469900" dist="342900" dir="5400000" rotWithShape="0">
                    <a:srgbClr val="000000">
                      <a:alpha val="66000"/>
                    </a:srgbClr>
                  </a:outerShdw>
                </a:effectLst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xfrm>
            <a:off x="854532" y="3693674"/>
            <a:ext cx="9144001" cy="75402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  <a:defRPr sz="3200">
                <a:solidFill>
                  <a:srgbClr val="CAEBF2"/>
                </a:solidFill>
              </a:defRPr>
            </a:lvl1pPr>
          </a:lstStyle>
          <a:p>
            <a:r>
              <a:t>Click to edit Master subtitle style</a:t>
            </a:r>
          </a:p>
        </p:txBody>
      </p:sp>
      <p:pic>
        <p:nvPicPr>
          <p:cNvPr id="3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95599" y="275298"/>
            <a:ext cx="6415640" cy="3035793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1120000" y="1825625"/>
            <a:ext cx="5025217" cy="43513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2pPr>
              <a:defRPr b="0" i="0">
                <a:latin typeface="Calibri Regular" charset="0"/>
                <a:ea typeface="Calibri Regular" charset="0"/>
                <a:cs typeface="Calibri Regular" charset="0"/>
              </a:defRPr>
            </a:lvl2pPr>
            <a:lvl3pPr>
              <a:defRPr b="0" i="0">
                <a:latin typeface="Calibri Regular" charset="0"/>
                <a:ea typeface="Calibri Regular" charset="0"/>
                <a:cs typeface="Calibri Regular" charset="0"/>
              </a:defRPr>
            </a:lvl3pPr>
            <a:lvl4pPr>
              <a:defRPr b="0" i="0">
                <a:latin typeface="Calibri Regular" charset="0"/>
                <a:ea typeface="Calibri Regular" charset="0"/>
                <a:cs typeface="Calibri Regular" charset="0"/>
              </a:defRPr>
            </a:lvl4pPr>
            <a:lvl5pPr>
              <a:defRPr b="0" i="0">
                <a:latin typeface="Calibri Regular" charset="0"/>
                <a:ea typeface="Calibri Regular" charset="0"/>
                <a:cs typeface="Calibri Regular" charset="0"/>
              </a:defRPr>
            </a:lvl5pPr>
          </a:lstStyle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4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body" sz="quarter" idx="1"/>
          </p:nvPr>
        </p:nvSpPr>
        <p:spPr>
          <a:xfrm>
            <a:off x="1120000" y="1681163"/>
            <a:ext cx="5025217" cy="8239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 marL="0" indent="0">
              <a:buSzTx/>
              <a:buFontTx/>
              <a:buNone/>
              <a:defRPr sz="2400">
                <a:solidFill>
                  <a:srgbClr val="CAEBF2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3"/>
          </p:nvPr>
        </p:nvSpPr>
        <p:spPr>
          <a:xfrm>
            <a:off x="6319839" y="1681163"/>
            <a:ext cx="5035549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>
                <a:solidFill>
                  <a:srgbClr val="CAEBF2"/>
                </a:solidFill>
              </a:defRPr>
            </a:pP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55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42300" cy="1325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64" name="image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216907" y="365125"/>
            <a:ext cx="2801357" cy="1325563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80" name="Shape 80"/>
          <p:cNvSpPr>
            <a:spLocks noGrp="1"/>
          </p:cNvSpPr>
          <p:nvPr>
            <p:ph type="body" sz="half" idx="1"/>
          </p:nvPr>
        </p:nvSpPr>
        <p:spPr>
          <a:xfrm>
            <a:off x="5183187" y="1117600"/>
            <a:ext cx="6172201" cy="474345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2pPr>
              <a:defRPr b="0" i="0">
                <a:latin typeface="Calibri Regular" charset="0"/>
                <a:ea typeface="Calibri Regular" charset="0"/>
                <a:cs typeface="Calibri Regular" charset="0"/>
              </a:defRPr>
            </a:lvl2pPr>
            <a:lvl3pPr>
              <a:defRPr b="0" i="0">
                <a:latin typeface="Calibri Regular" charset="0"/>
                <a:ea typeface="Calibri Regular" charset="0"/>
                <a:cs typeface="Calibri Regular" charset="0"/>
              </a:defRPr>
            </a:lvl3pPr>
            <a:lvl4pPr>
              <a:defRPr b="0" i="0">
                <a:latin typeface="Calibri Regular" charset="0"/>
                <a:ea typeface="Calibri Regular" charset="0"/>
                <a:cs typeface="Calibri Regular" charset="0"/>
              </a:defRPr>
            </a:lvl4pPr>
            <a:lvl5pPr>
              <a:defRPr b="0" i="0">
                <a:latin typeface="Calibri Regular" charset="0"/>
                <a:ea typeface="Calibri Regular" charset="0"/>
                <a:cs typeface="Calibri Regular" charset="0"/>
              </a:defRPr>
            </a:lvl5pPr>
          </a:lstStyle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1119999" y="2057400"/>
            <a:ext cx="3652027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>
                <a:solidFill>
                  <a:srgbClr val="CAEBF2"/>
                </a:solidFill>
              </a:defRPr>
            </a:pPr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anchor="b"/>
          <a:lstStyle>
            <a:lvl1pPr>
              <a:defRPr sz="3200"/>
            </a:lvl1pPr>
          </a:lstStyle>
          <a:p>
            <a:r>
              <a:t>Click to edit Master title style</a:t>
            </a:r>
          </a:p>
        </p:txBody>
      </p:sp>
      <p:sp>
        <p:nvSpPr>
          <p:cNvPr id="90" name="Shape 90"/>
          <p:cNvSpPr>
            <a:spLocks noGrp="1"/>
          </p:cNvSpPr>
          <p:nvPr>
            <p:ph type="pic" sz="half" idx="13"/>
          </p:nvPr>
        </p:nvSpPr>
        <p:spPr>
          <a:xfrm>
            <a:off x="5183187" y="1130300"/>
            <a:ext cx="6172201" cy="473075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sz="quarter" idx="1"/>
          </p:nvPr>
        </p:nvSpPr>
        <p:spPr>
          <a:xfrm>
            <a:off x="1120000" y="2057400"/>
            <a:ext cx="3652026" cy="38115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 marL="0" indent="0">
              <a:buSzTx/>
              <a:buFontTx/>
              <a:buNone/>
              <a:defRPr sz="1600">
                <a:solidFill>
                  <a:srgbClr val="CAEBF2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jpg"/>
          <p:cNvPicPr>
            <a:picLocks noChangeAspect="1"/>
          </p:cNvPicPr>
          <p:nvPr/>
        </p:nvPicPr>
        <p:blipFill>
          <a:blip r:embed="rId18">
            <a:extLst/>
          </a:blip>
          <a:stretch>
            <a:fillRect/>
          </a:stretch>
        </p:blipFill>
        <p:spPr>
          <a:xfrm>
            <a:off x="10094362" y="63500"/>
            <a:ext cx="2039790" cy="9652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endParaRPr dirty="0"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endParaRPr dirty="0"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078727" y="6400413"/>
            <a:ext cx="275073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 b="0" i="0">
                <a:solidFill>
                  <a:srgbClr val="F6F6F6"/>
                </a:solidFill>
                <a:latin typeface="Calibri Regular" charset="0"/>
                <a:ea typeface="Calibri Regular" charset="0"/>
                <a:cs typeface="Calibri Regular" charset="0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  <p:sldLayoutId id="2147483662" r:id="rId12"/>
    <p:sldLayoutId id="2147483663" r:id="rId13"/>
    <p:sldLayoutId id="2147483664" r:id="rId14"/>
    <p:sldLayoutId id="2147483665" r:id="rId15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Calibri Regular" charset="0"/>
          <a:ea typeface="Calibri Regular" charset="0"/>
          <a:cs typeface="Calibri Regular" charset="0"/>
          <a:sym typeface="Corbe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Calibri Regular" charset="0"/>
          <a:ea typeface="Calibri Regular" charset="0"/>
          <a:cs typeface="Calibri Regular" charset="0"/>
          <a:sym typeface="Corbe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F6F6F6"/>
          </a:solidFill>
          <a:uFillTx/>
          <a:latin typeface="+mj-lt"/>
          <a:ea typeface="+mj-ea"/>
          <a:cs typeface="+mj-cs"/>
          <a:sym typeface="Corbe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wbt1jz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/>
          </p:cNvSpPr>
          <p:nvPr>
            <p:ph type="ctrTitle"/>
          </p:nvPr>
        </p:nvSpPr>
        <p:spPr>
          <a:xfrm>
            <a:off x="1016000" y="4448400"/>
            <a:ext cx="10337800" cy="164149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6000" dirty="0" smtClean="0"/>
              <a:t>General Track Meeting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sz="8000" dirty="0"/>
          </a:p>
        </p:txBody>
      </p:sp>
      <p:sp>
        <p:nvSpPr>
          <p:cNvPr id="195" name="Shape 195"/>
          <p:cNvSpPr>
            <a:spLocks noGrp="1"/>
          </p:cNvSpPr>
          <p:nvPr>
            <p:ph type="subTitle" sz="quarter" idx="1"/>
          </p:nvPr>
        </p:nvSpPr>
        <p:spPr>
          <a:xfrm>
            <a:off x="2209799" y="3694374"/>
            <a:ext cx="9144001" cy="75402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June 5, 2017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Q2S Support for Advising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73457"/>
            <a:ext cx="10515601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Summer 2017 Institute and year-long project funded by Title III grant for CNS faculty and advisors to study, develop, and pilot some models for teams to work together.</a:t>
            </a:r>
          </a:p>
          <a:p>
            <a:endParaRPr lang="en-US" dirty="0" smtClean="0"/>
          </a:p>
          <a:p>
            <a:r>
              <a:rPr lang="en-US" dirty="0" smtClean="0"/>
              <a:t>Disseminate their findings and support other colleges to develop and implement their own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9386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Advising Plans: </a:t>
            </a:r>
            <a:br>
              <a:rPr lang="en-US" dirty="0" smtClean="0"/>
            </a:br>
            <a:r>
              <a:rPr lang="en-US" dirty="0" smtClean="0"/>
              <a:t>Some Questions to Consider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5711"/>
            <a:ext cx="10233801" cy="435133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will you identify your quarter completers and your semester completers?</a:t>
            </a:r>
          </a:p>
          <a:p>
            <a:r>
              <a:rPr lang="en-US" dirty="0" smtClean="0"/>
              <a:t>How will you assist, encourage (and even require!) each group to use the Coyote Planner to plan their path to graduation (for GE and the major)?</a:t>
            </a:r>
          </a:p>
          <a:p>
            <a:r>
              <a:rPr lang="en-US" dirty="0" smtClean="0"/>
              <a:t>How will you encourage (even require!) them to seek advising?</a:t>
            </a:r>
          </a:p>
          <a:p>
            <a:r>
              <a:rPr lang="en-US" dirty="0" smtClean="0"/>
              <a:t>How are you going to partner with the professional advisors in your College and/or Undergraduate Studies to accomplish your advising goals?  </a:t>
            </a:r>
          </a:p>
          <a:p>
            <a:pPr lvl="1"/>
            <a:r>
              <a:rPr lang="en-US" dirty="0" smtClean="0"/>
              <a:t>What are your ultimate goals for each group of students?</a:t>
            </a:r>
          </a:p>
          <a:p>
            <a:pPr lvl="1"/>
            <a:r>
              <a:rPr lang="en-US" dirty="0" smtClean="0"/>
              <a:t>How will you help them stay on track/follow their plans?</a:t>
            </a:r>
          </a:p>
          <a:p>
            <a:pPr lvl="1"/>
            <a:r>
              <a:rPr lang="en-US" dirty="0" smtClean="0"/>
              <a:t>Who is responsible for what? Role &amp; responsibilities of faculty advisors? Role &amp; responsibilities for professional advisors?</a:t>
            </a:r>
          </a:p>
          <a:p>
            <a:pPr lvl="1"/>
            <a:r>
              <a:rPr lang="en-US" dirty="0" smtClean="0"/>
              <a:t>What are your priorities, timelines, and milestones for each group of students?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9814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Due 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28353"/>
            <a:ext cx="10515601" cy="4351338"/>
          </a:xfrm>
        </p:spPr>
        <p:txBody>
          <a:bodyPr/>
          <a:lstStyle/>
          <a:p>
            <a:r>
              <a:rPr lang="en-US" dirty="0" smtClean="0"/>
              <a:t>Advising Plans for Quarter Completers – End of Fall 2017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Post-Curriculum Development Work (including Advising plans for Semester completers):</a:t>
            </a:r>
          </a:p>
          <a:p>
            <a:pPr lvl="1"/>
            <a:r>
              <a:rPr lang="en-US" dirty="0"/>
              <a:t>Track 1: Jan. 31,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Track 2: June 30, </a:t>
            </a:r>
            <a:r>
              <a:rPr lang="en-US" dirty="0" smtClean="0"/>
              <a:t>2018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Track 3: Jan 31, </a:t>
            </a:r>
            <a:r>
              <a:rPr lang="en-US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47144786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for Q2SCSC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Weekly Time-</a:t>
            </a:r>
            <a:r>
              <a:rPr lang="en-US" u="sng" dirty="0"/>
              <a:t>B</a:t>
            </a:r>
            <a:r>
              <a:rPr lang="en-US" u="sng" dirty="0" smtClean="0"/>
              <a:t>lock Schedule </a:t>
            </a:r>
            <a:r>
              <a:rPr lang="en-US" dirty="0" smtClean="0"/>
              <a:t>– Getting feedback now on some options; hope to get campus-wide feedback first thing in Fall quarter and make a decision ASAP.</a:t>
            </a:r>
          </a:p>
          <a:p>
            <a:endParaRPr lang="en-US" dirty="0" smtClean="0"/>
          </a:p>
          <a:p>
            <a:r>
              <a:rPr lang="en-US" u="sng" dirty="0" smtClean="0"/>
              <a:t>Academic Calendar </a:t>
            </a:r>
            <a:r>
              <a:rPr lang="en-US" dirty="0" smtClean="0"/>
              <a:t>– Begin campus conversations as soon as time-blocks have been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097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Submission Deadlines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Track 1: October 31, 2017</a:t>
            </a:r>
          </a:p>
          <a:p>
            <a:pPr marL="0" indent="0" algn="ctr">
              <a:buNone/>
            </a:pPr>
            <a:r>
              <a:rPr lang="en-US" sz="4400" dirty="0" smtClean="0"/>
              <a:t>Track 2: March 31, 2018</a:t>
            </a:r>
          </a:p>
          <a:p>
            <a:pPr marL="0" indent="0" algn="ctr">
              <a:buNone/>
            </a:pPr>
            <a:r>
              <a:rPr lang="en-US" sz="4400" dirty="0" smtClean="0"/>
              <a:t>Track 3: October 31,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633861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65" y="365125"/>
            <a:ext cx="8766735" cy="1325563"/>
          </a:xfrm>
        </p:spPr>
        <p:txBody>
          <a:bodyPr>
            <a:normAutofit/>
          </a:bodyPr>
          <a:lstStyle/>
          <a:p>
            <a:r>
              <a:rPr lang="en-US" sz="3500" dirty="0" smtClean="0"/>
              <a:t>What’s Due by the Submission Deadline?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471" y="1825625"/>
            <a:ext cx="11026587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P- &amp; C-forms must be submitted online using </a:t>
            </a:r>
            <a:r>
              <a:rPr lang="en-US" dirty="0" err="1" smtClean="0"/>
              <a:t>CourseLeaf</a:t>
            </a:r>
            <a:r>
              <a:rPr lang="en-US" dirty="0" smtClean="0"/>
              <a:t> to the College Curriculum Committee as a package, including the appropriate class-codes and k-factors.</a:t>
            </a:r>
          </a:p>
          <a:p>
            <a:endParaRPr lang="en-US" sz="1600" dirty="0" smtClean="0"/>
          </a:p>
          <a:p>
            <a:r>
              <a:rPr lang="en-US" dirty="0" smtClean="0"/>
              <a:t>All consultations with other programs &amp; departments must be completed.</a:t>
            </a:r>
          </a:p>
          <a:p>
            <a:endParaRPr lang="en-US" sz="1600" dirty="0" smtClean="0"/>
          </a:p>
          <a:p>
            <a:r>
              <a:rPr lang="en-US" dirty="0" smtClean="0"/>
              <a:t>An agreed-upon understanding  between the department and the College Dean of the resources needed to effectively implement the program you’ve designed.</a:t>
            </a:r>
          </a:p>
          <a:p>
            <a:endParaRPr lang="en-US" sz="1600" dirty="0" smtClean="0"/>
          </a:p>
          <a:p>
            <a:r>
              <a:rPr lang="en-US" dirty="0" smtClean="0"/>
              <a:t>For transforming programs: evidence/an articulation of your transformation process: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goo.gl/wbt1jz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06437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Optional Track Meeting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All Tracks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September 26 &amp; 27, 2017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493358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1" y="365125"/>
            <a:ext cx="869332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High-Impact Educational Practices (HIPs)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41115"/>
            <a:ext cx="10515601" cy="4624602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Institutional level </a:t>
            </a:r>
            <a:r>
              <a:rPr lang="en-US" dirty="0" smtClean="0"/>
              <a:t>– focus on one or two that are supported centrally and tied to the strategic plan </a:t>
            </a:r>
          </a:p>
          <a:p>
            <a:r>
              <a:rPr lang="en-US" u="sng" dirty="0" smtClean="0"/>
              <a:t>Program level</a:t>
            </a:r>
          </a:p>
          <a:p>
            <a:pPr lvl="1"/>
            <a:r>
              <a:rPr lang="en-US" dirty="0" smtClean="0"/>
              <a:t>GE –first-year seminar, learning communities (FYW), writing intensive courses, diversity &amp; global designations</a:t>
            </a:r>
          </a:p>
          <a:p>
            <a:pPr lvl="1"/>
            <a:r>
              <a:rPr lang="en-US" dirty="0" smtClean="0"/>
              <a:t>Programs – those that are most relevant to your discipline; integration at this level means the HIP included in a course is there, no matter who teaches the course</a:t>
            </a:r>
          </a:p>
          <a:p>
            <a:r>
              <a:rPr lang="en-US" u="sng" dirty="0" smtClean="0"/>
              <a:t>Course level </a:t>
            </a:r>
            <a:r>
              <a:rPr lang="en-US" dirty="0" smtClean="0"/>
              <a:t>– those that are most relevant to the content of the course and are integrated at the individual instructor’s discretion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6436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Instructional Budgets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96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Course Codes &amp; K</a:t>
            </a:r>
            <a:r>
              <a:rPr lang="en-US" sz="5400" smtClean="0"/>
              <a:t>-Factors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96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600" dirty="0" smtClean="0"/>
              <a:t>AGENDA</a:t>
            </a:r>
            <a:endParaRPr lang="en-US" sz="4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90688"/>
            <a:ext cx="10233801" cy="4714197"/>
          </a:xfrm>
        </p:spPr>
        <p:txBody>
          <a:bodyPr>
            <a:normAutofit/>
          </a:bodyPr>
          <a:lstStyle/>
          <a:p>
            <a:pPr fontAlgn="base">
              <a:lnSpc>
                <a:spcPct val="134000"/>
              </a:lnSpc>
            </a:pPr>
            <a:r>
              <a:rPr lang="en-US" sz="4200" dirty="0"/>
              <a:t>Updates / Nuts 'n Bolts </a:t>
            </a:r>
            <a:endParaRPr lang="en-US" sz="4200" dirty="0" smtClean="0"/>
          </a:p>
          <a:p>
            <a:pPr fontAlgn="base">
              <a:lnSpc>
                <a:spcPct val="134000"/>
              </a:lnSpc>
            </a:pPr>
            <a:r>
              <a:rPr lang="en-US" sz="4200" dirty="0" smtClean="0"/>
              <a:t>HIPS at the Program Level</a:t>
            </a:r>
          </a:p>
          <a:p>
            <a:pPr fontAlgn="base">
              <a:lnSpc>
                <a:spcPct val="134000"/>
              </a:lnSpc>
            </a:pPr>
            <a:r>
              <a:rPr lang="en-US" sz="4200" dirty="0" smtClean="0"/>
              <a:t>Instructional Budgets</a:t>
            </a:r>
          </a:p>
          <a:p>
            <a:pPr fontAlgn="base">
              <a:lnSpc>
                <a:spcPct val="134000"/>
              </a:lnSpc>
            </a:pPr>
            <a:r>
              <a:rPr lang="en-US" sz="4200" dirty="0" smtClean="0"/>
              <a:t>Course Codes &amp; K-factors</a:t>
            </a:r>
            <a:endParaRPr lang="en-US" sz="4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Updates and Nuts ‘n Bolts </a:t>
            </a:r>
          </a:p>
        </p:txBody>
      </p:sp>
    </p:spTree>
    <p:extLst>
      <p:ext uri="{BB962C8B-B14F-4D97-AF65-F5344CB8AC3E}">
        <p14:creationId xmlns:p14="http://schemas.microsoft.com/office/powerpoint/2010/main" val="1034101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G.E. Transformation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November 30, 2017 – Individual courses must be submitted to College Curriculum Committees</a:t>
            </a:r>
          </a:p>
          <a:p>
            <a:r>
              <a:rPr lang="en-US" dirty="0" smtClean="0"/>
              <a:t>January 31, 2018 – Pathways must be submitted to College Curriculum Committees</a:t>
            </a:r>
          </a:p>
          <a:p>
            <a:r>
              <a:rPr lang="en-US" dirty="0" smtClean="0"/>
              <a:t>Summer 2017 Professional Development</a:t>
            </a:r>
          </a:p>
          <a:p>
            <a:pPr lvl="1"/>
            <a:r>
              <a:rPr lang="en-US" dirty="0" smtClean="0"/>
              <a:t>Institute to design thematic pathways</a:t>
            </a:r>
          </a:p>
          <a:p>
            <a:pPr lvl="1"/>
            <a:r>
              <a:rPr lang="en-US" dirty="0" smtClean="0"/>
              <a:t>Institute on </a:t>
            </a:r>
            <a:r>
              <a:rPr lang="en-US" dirty="0" smtClean="0"/>
              <a:t>developing &amp; </a:t>
            </a:r>
            <a:r>
              <a:rPr lang="en-US" dirty="0" smtClean="0"/>
              <a:t>supporting assignments for writing intensive courses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2017 – workshops on the GLOs, the designations, and the first-year seminar</a:t>
            </a:r>
          </a:p>
        </p:txBody>
      </p:sp>
    </p:spTree>
    <p:extLst>
      <p:ext uri="{BB962C8B-B14F-4D97-AF65-F5344CB8AC3E}">
        <p14:creationId xmlns:p14="http://schemas.microsoft.com/office/powerpoint/2010/main" val="181929967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Q2S &amp; GI 2025:</a:t>
            </a:r>
          </a:p>
          <a:p>
            <a:pPr marL="0" indent="0" algn="ctr">
              <a:buNone/>
            </a:pPr>
            <a:r>
              <a:rPr lang="en-US" sz="5400" dirty="0" smtClean="0"/>
              <a:t>Better Together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806891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200" dirty="0" smtClean="0"/>
              <a:t>Key Components of GI 2025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 smtClean="0"/>
              <a:t>Progressive Pedagogy/Enhanced Instruction </a:t>
            </a:r>
            <a:r>
              <a:rPr lang="en-US" dirty="0" smtClean="0"/>
              <a:t>– support faculty in studying and implementing equity-minded, evidence-based teaching practices to increase student success</a:t>
            </a:r>
          </a:p>
          <a:p>
            <a:endParaRPr lang="en-US" dirty="0" smtClean="0"/>
          </a:p>
          <a:p>
            <a:r>
              <a:rPr lang="en-US" u="sng" dirty="0" smtClean="0"/>
              <a:t>Advising</a:t>
            </a:r>
            <a:r>
              <a:rPr lang="en-US" dirty="0" smtClean="0"/>
              <a:t> – implement cross-divisional Student Success Team (SST) model that includes faculty academic advisors, professional advisors, career services counselors, and associate deans.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70190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60" y="365125"/>
            <a:ext cx="8445540" cy="1325563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Q2S Support for </a:t>
            </a:r>
            <a:br>
              <a:rPr lang="en-US" sz="3500" dirty="0" smtClean="0"/>
            </a:br>
            <a:r>
              <a:rPr lang="en-US" sz="3500" dirty="0" smtClean="0"/>
              <a:t>Enhanced Instruction in Semester Courses</a:t>
            </a:r>
            <a:endParaRPr lang="en-US" sz="35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1458"/>
            <a:ext cx="10515601" cy="462904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Up to $1500 will be available to </a:t>
            </a:r>
            <a:r>
              <a:rPr lang="en-US" dirty="0" smtClean="0"/>
              <a:t>each </a:t>
            </a:r>
            <a:r>
              <a:rPr lang="en-US" dirty="0"/>
              <a:t>faculty </a:t>
            </a:r>
            <a:r>
              <a:rPr lang="en-US" dirty="0" smtClean="0"/>
              <a:t>member, both full- and part-time (with at least a one-year appointment), for participating in professional </a:t>
            </a:r>
            <a:r>
              <a:rPr lang="en-US" dirty="0"/>
              <a:t>development </a:t>
            </a:r>
            <a:r>
              <a:rPr lang="en-US" dirty="0" smtClean="0"/>
              <a:t>opportunities that will contribute to enhanced pedagogy in semester courses.</a:t>
            </a:r>
          </a:p>
          <a:p>
            <a:pPr fontAlgn="base"/>
            <a:r>
              <a:rPr lang="en-US" dirty="0" smtClean="0"/>
              <a:t>Professional Development that would be automatically approved:</a:t>
            </a:r>
          </a:p>
          <a:p>
            <a:pPr lvl="1" fontAlgn="base"/>
            <a:r>
              <a:rPr lang="en-US" dirty="0" smtClean="0"/>
              <a:t>TRC</a:t>
            </a:r>
            <a:r>
              <a:rPr lang="en-US" dirty="0"/>
              <a:t>/ATI/Q2S </a:t>
            </a:r>
            <a:r>
              <a:rPr lang="en-US" dirty="0" smtClean="0"/>
              <a:t>workshops, institutes, etc.</a:t>
            </a:r>
          </a:p>
          <a:p>
            <a:pPr lvl="1" fontAlgn="base"/>
            <a:r>
              <a:rPr lang="en-US" dirty="0" smtClean="0"/>
              <a:t>Conferences</a:t>
            </a:r>
            <a:r>
              <a:rPr lang="en-US" dirty="0"/>
              <a:t>/workshops/institutes on teaching, learning, and assessment (similar to TSSA requirements)</a:t>
            </a:r>
          </a:p>
          <a:p>
            <a:pPr lvl="1" fontAlgn="base"/>
            <a:r>
              <a:rPr lang="en-US" dirty="0"/>
              <a:t>Bringing an outside expert </a:t>
            </a:r>
            <a:r>
              <a:rPr lang="en-US" dirty="0" smtClean="0"/>
              <a:t>to </a:t>
            </a:r>
            <a:r>
              <a:rPr lang="en-US" dirty="0"/>
              <a:t>work with </a:t>
            </a:r>
            <a:r>
              <a:rPr lang="en-US" dirty="0" smtClean="0"/>
              <a:t>a </a:t>
            </a:r>
            <a:r>
              <a:rPr lang="en-US" dirty="0"/>
              <a:t>program/</a:t>
            </a:r>
            <a:r>
              <a:rPr lang="en-US" dirty="0" smtClean="0"/>
              <a:t>department</a:t>
            </a:r>
          </a:p>
          <a:p>
            <a:pPr fontAlgn="base"/>
            <a:r>
              <a:rPr lang="en-US" dirty="0" smtClean="0"/>
              <a:t>Faculty can apply for funds as a group or individually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13169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Q2S Advising Needs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quarter completers and semester completers;</a:t>
            </a:r>
          </a:p>
          <a:p>
            <a:r>
              <a:rPr lang="en-US" dirty="0" smtClean="0"/>
              <a:t>Make sure students create plans to graduate on time (quarter completers) and without loss of progress (semester completers);</a:t>
            </a:r>
          </a:p>
          <a:p>
            <a:r>
              <a:rPr lang="en-US" dirty="0" smtClean="0"/>
              <a:t>Make sure courses are offered in ways that allow students to follow their plans; and </a:t>
            </a:r>
          </a:p>
          <a:p>
            <a:r>
              <a:rPr lang="en-US" dirty="0" smtClean="0"/>
              <a:t>Develop and implement a strategy for advising, that utilizes the student success team model with clearly defined roles, priorities, and outcomes</a:t>
            </a:r>
          </a:p>
        </p:txBody>
      </p:sp>
    </p:spTree>
    <p:extLst>
      <p:ext uri="{BB962C8B-B14F-4D97-AF65-F5344CB8AC3E}">
        <p14:creationId xmlns:p14="http://schemas.microsoft.com/office/powerpoint/2010/main" val="196099025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Campus Conversation on Advising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57968"/>
            <a:ext cx="10515601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was the first step in an effort to figure out how teams of faculty and professional advisors can work together coherently and efficiently.</a:t>
            </a:r>
          </a:p>
          <a:p>
            <a:r>
              <a:rPr lang="en-US" dirty="0" smtClean="0"/>
              <a:t>The responses generated at this conversation will provide the starting point for developing the outcomes and priorities for advising that meet the needs of both Q2S and GI 2025.</a:t>
            </a:r>
          </a:p>
          <a:p>
            <a:r>
              <a:rPr lang="en-US" dirty="0" smtClean="0"/>
              <a:t>Major take-</a:t>
            </a:r>
            <a:r>
              <a:rPr lang="en-US" dirty="0" err="1" smtClean="0"/>
              <a:t>aways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need better mechanisms for communication among advisors with all types of roles</a:t>
            </a:r>
          </a:p>
          <a:p>
            <a:pPr lvl="1"/>
            <a:r>
              <a:rPr lang="en-US" dirty="0" smtClean="0"/>
              <a:t>We need to clarify our various roles</a:t>
            </a:r>
          </a:p>
          <a:p>
            <a:pPr lvl="1"/>
            <a:r>
              <a:rPr lang="en-US" dirty="0" smtClean="0"/>
              <a:t>We need more “cross-training” 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050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pth">
  <a:themeElements>
    <a:clrScheme name="Custom 3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1ADCFF"/>
      </a:hlink>
      <a:folHlink>
        <a:srgbClr val="FF00FF"/>
      </a:folHlink>
    </a:clrScheme>
    <a:fontScheme name="Depth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pth">
  <a:themeElements>
    <a:clrScheme name="Depth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0000FF"/>
      </a:hlink>
      <a:folHlink>
        <a:srgbClr val="FF00FF"/>
      </a:folHlink>
    </a:clrScheme>
    <a:fontScheme name="Depth">
      <a:majorFont>
        <a:latin typeface="Corbel"/>
        <a:ea typeface="Corbel"/>
        <a:cs typeface="Corbel"/>
      </a:majorFont>
      <a:minorFont>
        <a:latin typeface="Helvetica"/>
        <a:ea typeface="Helvetica"/>
        <a:cs typeface="Helvetica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5136</TotalTime>
  <Words>898</Words>
  <Application>Microsoft Office PowerPoint</Application>
  <PresentationFormat>Widescreen</PresentationFormat>
  <Paragraphs>86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 Regular</vt:lpstr>
      <vt:lpstr>Corbel</vt:lpstr>
      <vt:lpstr>Depth</vt:lpstr>
      <vt:lpstr>General Track Meeting   </vt:lpstr>
      <vt:lpstr>AGENDA</vt:lpstr>
      <vt:lpstr>PowerPoint Presentation</vt:lpstr>
      <vt:lpstr>G.E. Transformation</vt:lpstr>
      <vt:lpstr>PowerPoint Presentation</vt:lpstr>
      <vt:lpstr>Key Components of GI 2025</vt:lpstr>
      <vt:lpstr>Q2S Support for  Enhanced Instruction in Semester Courses</vt:lpstr>
      <vt:lpstr>Q2S Advising Needs</vt:lpstr>
      <vt:lpstr>Campus Conversation on Advising</vt:lpstr>
      <vt:lpstr>Q2S Support for Advising</vt:lpstr>
      <vt:lpstr>Advising Plans:  Some Questions to Consider</vt:lpstr>
      <vt:lpstr>Important Due Dates</vt:lpstr>
      <vt:lpstr>Next Steps for Q2SCSC</vt:lpstr>
      <vt:lpstr>Curriculum  Submission Deadlines</vt:lpstr>
      <vt:lpstr>What’s Due by the Submission Deadline?</vt:lpstr>
      <vt:lpstr>Optional Track Meeting –  All Tracks</vt:lpstr>
      <vt:lpstr>High-Impact Educational Practices (HIPs)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Q2S Advising &amp; UDirect</dc:title>
  <dc:creator>Barbara Quarton</dc:creator>
  <cp:lastModifiedBy>Barbara Quarton</cp:lastModifiedBy>
  <cp:revision>161</cp:revision>
  <cp:lastPrinted>2016-09-16T13:46:31Z</cp:lastPrinted>
  <dcterms:created xsi:type="dcterms:W3CDTF">2016-09-17T18:31:25Z</dcterms:created>
  <dcterms:modified xsi:type="dcterms:W3CDTF">2017-06-05T15:42:22Z</dcterms:modified>
</cp:coreProperties>
</file>