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4" r:id="rId2"/>
    <p:sldId id="268" r:id="rId3"/>
    <p:sldId id="264" r:id="rId4"/>
    <p:sldId id="263" r:id="rId5"/>
    <p:sldId id="257" r:id="rId6"/>
    <p:sldId id="260" r:id="rId7"/>
    <p:sldId id="262" r:id="rId8"/>
    <p:sldId id="272"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46"/>
    <p:restoredTop sz="91351" autoAdjust="0"/>
  </p:normalViewPr>
  <p:slideViewPr>
    <p:cSldViewPr snapToGrid="0" snapToObjects="1">
      <p:cViewPr varScale="1">
        <p:scale>
          <a:sx n="104" d="100"/>
          <a:sy n="104" d="100"/>
        </p:scale>
        <p:origin x="142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2CC50-E962-BD40-81D8-013A3B33ADA8}" type="datetimeFigureOut">
              <a:rPr lang="en-US" smtClean="0"/>
              <a:t>7/31/2019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04D82-6D50-604F-88A9-A9F21C1D1310}" type="slidenum">
              <a:rPr lang="en-US" smtClean="0"/>
              <a:t>‹#›</a:t>
            </a:fld>
            <a:endParaRPr lang="en-US"/>
          </a:p>
        </p:txBody>
      </p:sp>
    </p:spTree>
    <p:extLst>
      <p:ext uri="{BB962C8B-B14F-4D97-AF65-F5344CB8AC3E}">
        <p14:creationId xmlns:p14="http://schemas.microsoft.com/office/powerpoint/2010/main" val="29528545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page is your home page</a:t>
            </a:r>
          </a:p>
          <a:p>
            <a:r>
              <a:rPr lang="en-US" altLang="en-US"/>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Concur approval workflow needs a name in each field to correctly send approver emails to the correct approver based on the information included in the request.</a:t>
            </a:r>
            <a:endParaRPr lang="en-US" dirty="0"/>
          </a:p>
        </p:txBody>
      </p:sp>
      <p:sp>
        <p:nvSpPr>
          <p:cNvPr id="4" name="Slide Number Placeholder 3"/>
          <p:cNvSpPr>
            <a:spLocks noGrp="1"/>
          </p:cNvSpPr>
          <p:nvPr>
            <p:ph type="sldNum" sz="quarter" idx="10"/>
          </p:nvPr>
        </p:nvSpPr>
        <p:spPr/>
        <p:txBody>
          <a:bodyPr/>
          <a:lstStyle/>
          <a:p>
            <a:fld id="{7C62EEC3-E7B5-6342-9295-26E0D1D36ECD}" type="slidenum">
              <a:rPr lang="en-US" smtClean="0"/>
              <a:t>8</a:t>
            </a:fld>
            <a:endParaRPr lang="en-US"/>
          </a:p>
        </p:txBody>
      </p:sp>
    </p:spTree>
    <p:extLst>
      <p:ext uri="{BB962C8B-B14F-4D97-AF65-F5344CB8AC3E}">
        <p14:creationId xmlns:p14="http://schemas.microsoft.com/office/powerpoint/2010/main" val="2963409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AA2DE7-521E-D340-9C33-50190DB0A66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280760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A2DE7-521E-D340-9C33-50190DB0A66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25174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A2DE7-521E-D340-9C33-50190DB0A66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96664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A2DE7-521E-D340-9C33-50190DB0A66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332551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A2DE7-521E-D340-9C33-50190DB0A66A}" type="datetimeFigureOut">
              <a:rPr lang="en-US" smtClean="0"/>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10746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A2DE7-521E-D340-9C33-50190DB0A66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406653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A2DE7-521E-D340-9C33-50190DB0A66A}" type="datetimeFigureOut">
              <a:rPr lang="en-US" smtClean="0"/>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111822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A2DE7-521E-D340-9C33-50190DB0A66A}" type="datetimeFigureOut">
              <a:rPr lang="en-US" smtClean="0"/>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199787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A2DE7-521E-D340-9C33-50190DB0A66A}" type="datetimeFigureOut">
              <a:rPr lang="en-US" smtClean="0"/>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115036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A2DE7-521E-D340-9C33-50190DB0A66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240803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A2DE7-521E-D340-9C33-50190DB0A66A}" type="datetimeFigureOut">
              <a:rPr lang="en-US" smtClean="0"/>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AD4ED-5E15-6C40-A086-710DFA5B9BEA}" type="slidenum">
              <a:rPr lang="en-US" smtClean="0"/>
              <a:t>‹#›</a:t>
            </a:fld>
            <a:endParaRPr lang="en-US"/>
          </a:p>
        </p:txBody>
      </p:sp>
    </p:spTree>
    <p:extLst>
      <p:ext uri="{BB962C8B-B14F-4D97-AF65-F5344CB8AC3E}">
        <p14:creationId xmlns:p14="http://schemas.microsoft.com/office/powerpoint/2010/main" val="197036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2DE7-521E-D340-9C33-50190DB0A66A}" type="datetimeFigureOut">
              <a:rPr lang="en-US" smtClean="0"/>
              <a:t>7/31/2019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AD4ED-5E15-6C40-A086-710DFA5B9BEA}" type="slidenum">
              <a:rPr lang="en-US" smtClean="0"/>
              <a:t>‹#›</a:t>
            </a:fld>
            <a:endParaRPr lang="en-US"/>
          </a:p>
        </p:txBody>
      </p:sp>
    </p:spTree>
    <p:extLst>
      <p:ext uri="{BB962C8B-B14F-4D97-AF65-F5344CB8AC3E}">
        <p14:creationId xmlns:p14="http://schemas.microsoft.com/office/powerpoint/2010/main" val="73208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15962"/>
          </a:xfrm>
        </p:spPr>
        <p:txBody>
          <a:bodyPr>
            <a:normAutofit/>
          </a:bodyPr>
          <a:lstStyle/>
          <a:p>
            <a:pPr algn="l" eaLnBrk="1" hangingPunct="1"/>
            <a:r>
              <a:rPr lang="en-US" altLang="en-US" sz="2400" dirty="0"/>
              <a:t>To sign in to Concur:  Go to </a:t>
            </a:r>
            <a:r>
              <a:rPr lang="en-US" altLang="en-US" sz="2400" dirty="0">
                <a:solidFill>
                  <a:srgbClr val="FF0000"/>
                </a:solidFill>
              </a:rPr>
              <a:t>csusb.edu and click on mycoyote.</a:t>
            </a:r>
          </a:p>
        </p:txBody>
      </p:sp>
      <p:sp>
        <p:nvSpPr>
          <p:cNvPr id="3" name="Content Placeholder 2"/>
          <p:cNvSpPr>
            <a:spLocks noGrp="1"/>
          </p:cNvSpPr>
          <p:nvPr>
            <p:ph idx="1"/>
          </p:nvPr>
        </p:nvSpPr>
        <p:spPr>
          <a:xfrm>
            <a:off x="457200" y="990600"/>
            <a:ext cx="8229600" cy="1066800"/>
          </a:xfrm>
        </p:spPr>
        <p:txBody>
          <a:bodyPr>
            <a:normAutofit fontScale="70000" lnSpcReduction="20000"/>
          </a:bodyPr>
          <a:lstStyle/>
          <a:p>
            <a:pPr marL="0" indent="0">
              <a:buNone/>
            </a:pPr>
            <a:r>
              <a:rPr lang="en-US" dirty="0"/>
              <a:t>On the single sign on page, type in your mycoyote ID and password, hit  enter and then either choose </a:t>
            </a:r>
            <a:r>
              <a:rPr lang="en-US" u="sng" dirty="0"/>
              <a:t>My Employment </a:t>
            </a:r>
            <a:r>
              <a:rPr lang="en-US" dirty="0"/>
              <a:t>or, </a:t>
            </a:r>
            <a:r>
              <a:rPr lang="en-US" u="sng" dirty="0"/>
              <a:t>Administrative Systems</a:t>
            </a:r>
            <a:r>
              <a:rPr lang="en-US" dirty="0"/>
              <a:t> and click  on the Travel Icon  as shown below:</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D5470F73-1342-4074-9128-25030616EDD1}"/>
              </a:ext>
            </a:extLst>
          </p:cNvPr>
          <p:cNvPicPr>
            <a:picLocks noChangeAspect="1"/>
          </p:cNvPicPr>
          <p:nvPr/>
        </p:nvPicPr>
        <p:blipFill>
          <a:blip r:embed="rId2"/>
          <a:stretch>
            <a:fillRect/>
          </a:stretch>
        </p:blipFill>
        <p:spPr>
          <a:xfrm>
            <a:off x="301841" y="1926453"/>
            <a:ext cx="8717872" cy="4825329"/>
          </a:xfrm>
          <a:prstGeom prst="rect">
            <a:avLst/>
          </a:prstGeom>
        </p:spPr>
      </p:pic>
    </p:spTree>
    <p:extLst>
      <p:ext uri="{BB962C8B-B14F-4D97-AF65-F5344CB8AC3E}">
        <p14:creationId xmlns:p14="http://schemas.microsoft.com/office/powerpoint/2010/main" val="392501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8458200" cy="685800"/>
          </a:xfrm>
          <a:solidFill>
            <a:srgbClr val="FAC090"/>
          </a:solidFill>
        </p:spPr>
        <p:txBody>
          <a:bodyPr>
            <a:normAutofit fontScale="90000"/>
          </a:bodyPr>
          <a:lstStyle/>
          <a:p>
            <a:pPr algn="l" eaLnBrk="1" hangingPunct="1"/>
            <a:r>
              <a:rPr lang="en-US" altLang="en-US" sz="2000" dirty="0"/>
              <a:t>Successful Log On to the Concur Landing page!  To begin a Travel Request, click on Requests as shown below:</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81000" y="914400"/>
            <a:ext cx="8248604" cy="5638800"/>
          </a:xfrm>
          <a:solidFill>
            <a:srgbClr val="FFFF00"/>
          </a:solidFill>
        </p:spPr>
      </p:pic>
      <p:sp>
        <p:nvSpPr>
          <p:cNvPr id="2" name="Donut 1"/>
          <p:cNvSpPr/>
          <p:nvPr/>
        </p:nvSpPr>
        <p:spPr>
          <a:xfrm>
            <a:off x="1230602" y="838199"/>
            <a:ext cx="914400" cy="649127"/>
          </a:xfrm>
          <a:prstGeom prst="donut">
            <a:avLst>
              <a:gd name="adj" fmla="val 4897"/>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 name="Straight Arrow Connector 3"/>
          <p:cNvCxnSpPr/>
          <p:nvPr/>
        </p:nvCxnSpPr>
        <p:spPr>
          <a:xfrm flipH="1" flipV="1">
            <a:off x="2145003" y="1378702"/>
            <a:ext cx="1071847" cy="7185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1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337" y="274638"/>
            <a:ext cx="5756908" cy="1143000"/>
          </a:xfrm>
          <a:solidFill>
            <a:srgbClr val="FAC090"/>
          </a:solidFill>
          <a:ln>
            <a:solidFill>
              <a:srgbClr val="FF6600"/>
            </a:solidFill>
          </a:ln>
        </p:spPr>
        <p:txBody>
          <a:bodyPr>
            <a:normAutofit/>
          </a:bodyPr>
          <a:lstStyle/>
          <a:p>
            <a:r>
              <a:rPr lang="en-US" sz="3200" dirty="0"/>
              <a:t>Click on New Request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2448039"/>
            <a:ext cx="8229600" cy="2830285"/>
          </a:xfrm>
          <a:noFill/>
        </p:spPr>
      </p:pic>
      <p:sp>
        <p:nvSpPr>
          <p:cNvPr id="12" name="Donut 11"/>
          <p:cNvSpPr/>
          <p:nvPr/>
        </p:nvSpPr>
        <p:spPr>
          <a:xfrm>
            <a:off x="2523347" y="2868397"/>
            <a:ext cx="1211541" cy="914400"/>
          </a:xfrm>
          <a:prstGeom prst="donut">
            <a:avLst>
              <a:gd name="adj" fmla="val 3638"/>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3927063" y="2983012"/>
            <a:ext cx="159589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96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AC090"/>
          </a:solidFill>
          <a:ln>
            <a:solidFill>
              <a:srgbClr val="E46C0A"/>
            </a:solidFill>
          </a:ln>
        </p:spPr>
        <p:txBody>
          <a:bodyPr>
            <a:normAutofit/>
          </a:bodyPr>
          <a:lstStyle/>
          <a:p>
            <a:pPr algn="l"/>
            <a:r>
              <a:rPr lang="en-US" altLang="en-US" sz="1600" dirty="0"/>
              <a:t>Input your travel information on the Request Header.  Each required text box is noted by the red on the left of the box.  Use the down arrows and the calendar when available on each box.  After entering all the required information you may save.  </a:t>
            </a:r>
            <a:r>
              <a:rPr lang="en-US" altLang="en-US" sz="1600" b="1" i="1" dirty="0"/>
              <a:t>If you need the chart field string please contact your division or department administrative person</a:t>
            </a:r>
            <a:r>
              <a:rPr lang="en-US" altLang="en-US" sz="1600" i="1" dirty="0"/>
              <a:t>.</a:t>
            </a:r>
            <a:endParaRPr lang="en-US" sz="16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822" y="1600200"/>
            <a:ext cx="7848522" cy="5271917"/>
          </a:xfrm>
        </p:spPr>
      </p:pic>
      <p:sp>
        <p:nvSpPr>
          <p:cNvPr id="13" name="TextBox 12"/>
          <p:cNvSpPr txBox="1"/>
          <p:nvPr/>
        </p:nvSpPr>
        <p:spPr>
          <a:xfrm>
            <a:off x="4127593" y="5865752"/>
            <a:ext cx="4073727" cy="830997"/>
          </a:xfrm>
          <a:prstGeom prst="rect">
            <a:avLst/>
          </a:prstGeom>
          <a:solidFill>
            <a:srgbClr val="D9D9D9"/>
          </a:solidFill>
          <a:ln>
            <a:solidFill>
              <a:srgbClr val="FF0000"/>
            </a:solidFill>
          </a:ln>
        </p:spPr>
        <p:txBody>
          <a:bodyPr wrap="square" rtlCol="0">
            <a:spAutoFit/>
          </a:bodyPr>
          <a:lstStyle/>
          <a:p>
            <a:r>
              <a:rPr lang="en-US" sz="1600" dirty="0"/>
              <a:t>If needed you must request your 80% cash advance here.  Please deduct the cost of any prepaid items from your cash advance amount.</a:t>
            </a:r>
          </a:p>
        </p:txBody>
      </p:sp>
      <p:cxnSp>
        <p:nvCxnSpPr>
          <p:cNvPr id="15" name="Straight Arrow Connector 14"/>
          <p:cNvCxnSpPr/>
          <p:nvPr/>
        </p:nvCxnSpPr>
        <p:spPr>
          <a:xfrm flipH="1">
            <a:off x="1970202" y="5940954"/>
            <a:ext cx="2157391" cy="3402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311696" y="3300530"/>
            <a:ext cx="3587207" cy="830997"/>
          </a:xfrm>
          <a:prstGeom prst="rect">
            <a:avLst/>
          </a:prstGeom>
          <a:solidFill>
            <a:schemeClr val="bg1">
              <a:lumMod val="85000"/>
            </a:schemeClr>
          </a:solidFill>
          <a:ln>
            <a:solidFill>
              <a:srgbClr val="FF0000"/>
            </a:solidFill>
          </a:ln>
        </p:spPr>
        <p:txBody>
          <a:bodyPr wrap="square" rtlCol="0">
            <a:spAutoFit/>
          </a:bodyPr>
          <a:lstStyle/>
          <a:p>
            <a:r>
              <a:rPr lang="en-US" sz="1200" dirty="0"/>
              <a:t>When entering a chart field string, please begin typing and click on the appropriate fund, department, </a:t>
            </a:r>
            <a:r>
              <a:rPr lang="en-US" sz="1200" i="1" dirty="0"/>
              <a:t>program is “none”,</a:t>
            </a:r>
            <a:r>
              <a:rPr lang="en-US" sz="1200" dirty="0"/>
              <a:t> and </a:t>
            </a:r>
            <a:r>
              <a:rPr lang="en-US" sz="1200" i="1" dirty="0"/>
              <a:t>project (will generally be “none” unless you are using Auxiliary funding).</a:t>
            </a:r>
          </a:p>
        </p:txBody>
      </p:sp>
      <p:cxnSp>
        <p:nvCxnSpPr>
          <p:cNvPr id="19" name="Straight Arrow Connector 18"/>
          <p:cNvCxnSpPr/>
          <p:nvPr/>
        </p:nvCxnSpPr>
        <p:spPr>
          <a:xfrm flipH="1">
            <a:off x="6653277" y="4131527"/>
            <a:ext cx="284851" cy="113401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893631" y="4131527"/>
            <a:ext cx="1773794" cy="107071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3591612" y="4181775"/>
            <a:ext cx="2422689" cy="106877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1654990" y="4131527"/>
            <a:ext cx="3834113" cy="155885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897490" y="1551890"/>
            <a:ext cx="3591613" cy="707886"/>
          </a:xfrm>
          <a:prstGeom prst="rect">
            <a:avLst/>
          </a:prstGeom>
          <a:solidFill>
            <a:schemeClr val="accent6">
              <a:lumMod val="20000"/>
              <a:lumOff val="80000"/>
            </a:schemeClr>
          </a:solidFill>
          <a:ln>
            <a:solidFill>
              <a:srgbClr val="FF0000"/>
            </a:solidFill>
          </a:ln>
        </p:spPr>
        <p:txBody>
          <a:bodyPr wrap="square" rtlCol="0">
            <a:spAutoFit/>
          </a:bodyPr>
          <a:lstStyle/>
          <a:p>
            <a:r>
              <a:rPr lang="en-US" sz="1000" dirty="0"/>
              <a:t>When entering a request make sure if you are using non state funds (UEC or Auxiliary) to change to the Auxiliary Policy by clicking the down arrow.  This field cannot be changed once request information has been entered.</a:t>
            </a:r>
          </a:p>
        </p:txBody>
      </p:sp>
      <p:cxnSp>
        <p:nvCxnSpPr>
          <p:cNvPr id="7" name="Straight Arrow Connector 6"/>
          <p:cNvCxnSpPr/>
          <p:nvPr/>
        </p:nvCxnSpPr>
        <p:spPr>
          <a:xfrm>
            <a:off x="4127593" y="2182933"/>
            <a:ext cx="227593" cy="3860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8458200" cy="685800"/>
          </a:xfrm>
          <a:solidFill>
            <a:schemeClr val="accent6">
              <a:lumMod val="60000"/>
              <a:lumOff val="40000"/>
            </a:schemeClr>
          </a:solidFill>
          <a:ln>
            <a:solidFill>
              <a:srgbClr val="FF0000"/>
            </a:solidFill>
          </a:ln>
        </p:spPr>
        <p:txBody>
          <a:bodyPr>
            <a:noAutofit/>
          </a:bodyPr>
          <a:lstStyle/>
          <a:p>
            <a:pPr eaLnBrk="1" hangingPunct="1"/>
            <a:r>
              <a:rPr lang="en-US" altLang="en-US" sz="2000" dirty="0"/>
              <a:t>Click on the small blue </a:t>
            </a:r>
            <a:r>
              <a:rPr lang="en-US" altLang="en-US" sz="2000" b="1" dirty="0">
                <a:solidFill>
                  <a:srgbClr val="3366FF"/>
                </a:solidFill>
              </a:rPr>
              <a:t>Segments</a:t>
            </a:r>
            <a:r>
              <a:rPr lang="en-US" altLang="en-US" sz="2000" dirty="0"/>
              <a:t> or </a:t>
            </a:r>
            <a:r>
              <a:rPr lang="en-US" altLang="en-US" sz="2000" b="1" dirty="0">
                <a:solidFill>
                  <a:srgbClr val="3366FF"/>
                </a:solidFill>
              </a:rPr>
              <a:t>Expenses</a:t>
            </a:r>
            <a:r>
              <a:rPr lang="en-US" altLang="en-US" sz="2000" dirty="0"/>
              <a:t> tab, as shown below</a:t>
            </a:r>
            <a:br>
              <a:rPr lang="en-US" altLang="en-US" sz="2000" dirty="0"/>
            </a:br>
            <a:r>
              <a:rPr lang="en-US" altLang="en-US" sz="2000" dirty="0"/>
              <a:t>to enter your estimated expenses for your trip.</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7072" y="1130709"/>
            <a:ext cx="8309728" cy="5603215"/>
          </a:xfrm>
          <a:noFill/>
        </p:spPr>
      </p:pic>
      <p:sp>
        <p:nvSpPr>
          <p:cNvPr id="23" name="Frame 22"/>
          <p:cNvSpPr/>
          <p:nvPr/>
        </p:nvSpPr>
        <p:spPr>
          <a:xfrm>
            <a:off x="1018368" y="1794533"/>
            <a:ext cx="1127986" cy="543125"/>
          </a:xfrm>
          <a:prstGeom prst="frame">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5" name="Straight Arrow Connector 24"/>
          <p:cNvCxnSpPr/>
          <p:nvPr/>
        </p:nvCxnSpPr>
        <p:spPr>
          <a:xfrm flipH="1">
            <a:off x="2205066" y="1635773"/>
            <a:ext cx="960878" cy="317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121494" y="1130710"/>
            <a:ext cx="1820334" cy="830997"/>
          </a:xfrm>
          <a:prstGeom prst="rect">
            <a:avLst/>
          </a:prstGeom>
          <a:solidFill>
            <a:schemeClr val="accent6">
              <a:lumMod val="60000"/>
              <a:lumOff val="40000"/>
            </a:schemeClr>
          </a:solidFill>
        </p:spPr>
        <p:txBody>
          <a:bodyPr wrap="square" rtlCol="0">
            <a:spAutoFit/>
          </a:bodyPr>
          <a:lstStyle/>
          <a:p>
            <a:r>
              <a:rPr lang="en-US" sz="1200" dirty="0"/>
              <a:t>Use </a:t>
            </a:r>
            <a:r>
              <a:rPr lang="en-US" sz="1200" b="1" dirty="0">
                <a:solidFill>
                  <a:schemeClr val="tx2">
                    <a:lumMod val="60000"/>
                    <a:lumOff val="40000"/>
                  </a:schemeClr>
                </a:solidFill>
              </a:rPr>
              <a:t>Segments</a:t>
            </a:r>
            <a:r>
              <a:rPr lang="en-US" sz="1200" dirty="0"/>
              <a:t> for Hotel, Air, Rental Car  &amp; Train expense estimates.  Use </a:t>
            </a:r>
            <a:r>
              <a:rPr lang="en-US" sz="1200" b="1" dirty="0">
                <a:solidFill>
                  <a:schemeClr val="tx2">
                    <a:lumMod val="60000"/>
                    <a:lumOff val="40000"/>
                  </a:schemeClr>
                </a:solidFill>
              </a:rPr>
              <a:t>Expenses</a:t>
            </a:r>
            <a:r>
              <a:rPr lang="en-US" sz="1200" dirty="0"/>
              <a:t> for all others.</a:t>
            </a:r>
          </a:p>
        </p:txBody>
      </p:sp>
    </p:spTree>
    <p:extLst>
      <p:ext uri="{BB962C8B-B14F-4D97-AF65-F5344CB8AC3E}">
        <p14:creationId xmlns:p14="http://schemas.microsoft.com/office/powerpoint/2010/main" val="60941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176" y="132694"/>
            <a:ext cx="4687410" cy="781706"/>
          </a:xfrm>
          <a:solidFill>
            <a:srgbClr val="FAC090"/>
          </a:solidFill>
          <a:ln>
            <a:solidFill>
              <a:srgbClr val="FF0000"/>
            </a:solidFill>
          </a:ln>
        </p:spPr>
        <p:txBody>
          <a:bodyPr>
            <a:normAutofit/>
          </a:bodyPr>
          <a:lstStyle/>
          <a:p>
            <a:r>
              <a:rPr lang="en-US" sz="3600" dirty="0"/>
              <a:t>Entering Expenses</a:t>
            </a:r>
          </a:p>
        </p:txBody>
      </p:sp>
      <p:pic>
        <p:nvPicPr>
          <p:cNvPr id="4" name="Content Placeholder 3" descr="Screen Shot 2015-04-09 at 3.20.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89" t="155" r="-1" b="-590"/>
          <a:stretch/>
        </p:blipFill>
        <p:spPr>
          <a:xfrm>
            <a:off x="304800" y="990600"/>
            <a:ext cx="8415424" cy="4635324"/>
          </a:xfrm>
        </p:spPr>
      </p:pic>
      <p:sp>
        <p:nvSpPr>
          <p:cNvPr id="5" name="TextBox 4"/>
          <p:cNvSpPr txBox="1"/>
          <p:nvPr/>
        </p:nvSpPr>
        <p:spPr>
          <a:xfrm>
            <a:off x="2038731" y="5665857"/>
            <a:ext cx="5522955" cy="1015663"/>
          </a:xfrm>
          <a:prstGeom prst="rect">
            <a:avLst/>
          </a:prstGeom>
          <a:solidFill>
            <a:srgbClr val="FAC090"/>
          </a:solidFill>
          <a:ln>
            <a:solidFill>
              <a:srgbClr val="FF0000"/>
            </a:solidFill>
          </a:ln>
        </p:spPr>
        <p:txBody>
          <a:bodyPr wrap="square" rtlCol="0">
            <a:spAutoFit/>
          </a:bodyPr>
          <a:lstStyle/>
          <a:p>
            <a:pPr algn="ctr"/>
            <a:r>
              <a:rPr lang="en-US" sz="2000" dirty="0"/>
              <a:t>Click on </a:t>
            </a:r>
            <a:r>
              <a:rPr lang="en-US" sz="2000" dirty="0">
                <a:solidFill>
                  <a:srgbClr val="FF0000"/>
                </a:solidFill>
              </a:rPr>
              <a:t>New Expense </a:t>
            </a:r>
            <a:r>
              <a:rPr lang="en-US" sz="2000" dirty="0"/>
              <a:t>or click on an expense type</a:t>
            </a:r>
          </a:p>
          <a:p>
            <a:pPr algn="ctr"/>
            <a:r>
              <a:rPr lang="en-US" sz="2000" dirty="0"/>
              <a:t>to access the next page and enter your estimated travel expense.</a:t>
            </a:r>
          </a:p>
        </p:txBody>
      </p:sp>
      <p:sp>
        <p:nvSpPr>
          <p:cNvPr id="7" name="Up Arrow 6"/>
          <p:cNvSpPr/>
          <p:nvPr/>
        </p:nvSpPr>
        <p:spPr>
          <a:xfrm>
            <a:off x="762000" y="2133600"/>
            <a:ext cx="484632" cy="1524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34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52"/>
            <a:ext cx="8229600" cy="1136385"/>
          </a:xfrm>
          <a:solidFill>
            <a:srgbClr val="FAC090"/>
          </a:solidFill>
          <a:ln>
            <a:solidFill>
              <a:srgbClr val="FF0000"/>
            </a:solidFill>
          </a:ln>
        </p:spPr>
        <p:txBody>
          <a:bodyPr>
            <a:normAutofit fontScale="90000"/>
          </a:bodyPr>
          <a:lstStyle/>
          <a:p>
            <a:pPr algn="l"/>
            <a:br>
              <a:rPr lang="en-US" sz="2000" dirty="0"/>
            </a:br>
            <a:r>
              <a:rPr lang="en-US" sz="2000" b="1" dirty="0">
                <a:latin typeface="+mn-lt"/>
              </a:rPr>
              <a:t>When entering your estimated expenses be sure to save after each entry as noted below.  When all estimated expenses have been entered you will see a summary on the left side and the total amount requested.  You are now ready to submit your request!  Hit Submit Request and the approval workflow will appear.</a:t>
            </a:r>
            <a:br>
              <a:rPr lang="en-US" sz="2000" b="1" dirty="0">
                <a:latin typeface="+mn-lt"/>
              </a:rPr>
            </a:br>
            <a:endParaRPr lang="en-US" sz="2000" b="1"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7946"/>
            <a:ext cx="8229600" cy="4431865"/>
          </a:xfrm>
          <a:solidFill>
            <a:schemeClr val="accent6">
              <a:lumMod val="40000"/>
              <a:lumOff val="60000"/>
            </a:schemeClr>
          </a:solidFill>
          <a:ln>
            <a:solidFill>
              <a:srgbClr val="FF0000"/>
            </a:solidFill>
          </a:ln>
        </p:spPr>
      </p:pic>
      <p:sp>
        <p:nvSpPr>
          <p:cNvPr id="5" name="Donut 4"/>
          <p:cNvSpPr/>
          <p:nvPr/>
        </p:nvSpPr>
        <p:spPr>
          <a:xfrm>
            <a:off x="7728803" y="1357731"/>
            <a:ext cx="1119631" cy="914400"/>
          </a:xfrm>
          <a:prstGeom prst="donut">
            <a:avLst>
              <a:gd name="adj" fmla="val 8512"/>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21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24" y="5739328"/>
            <a:ext cx="8382362" cy="951908"/>
          </a:xfrm>
          <a:solidFill>
            <a:schemeClr val="accent6">
              <a:lumMod val="40000"/>
              <a:lumOff val="60000"/>
            </a:schemeClr>
          </a:solidFill>
          <a:ln>
            <a:solidFill>
              <a:srgbClr val="C00000"/>
            </a:solidFill>
          </a:ln>
        </p:spPr>
        <p:txBody>
          <a:bodyPr>
            <a:normAutofit/>
          </a:bodyPr>
          <a:lstStyle/>
          <a:p>
            <a:pPr algn="l"/>
            <a:r>
              <a:rPr lang="en-US" sz="1400" dirty="0"/>
              <a:t>Click the </a:t>
            </a:r>
            <a:r>
              <a:rPr lang="en-US" sz="1400" b="1" dirty="0">
                <a:solidFill>
                  <a:schemeClr val="accent6">
                    <a:lumMod val="75000"/>
                  </a:schemeClr>
                </a:solidFill>
              </a:rPr>
              <a:t>orange Submit Request </a:t>
            </a:r>
            <a:r>
              <a:rPr lang="en-US" sz="1400" dirty="0"/>
              <a:t>button to confirm the approval workflow and click again to actually submit the request.  You will receive confirmation your request was successfully submitted! The approver will get an email alerting them that the request is waiting for their approval.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124" y="1122484"/>
            <a:ext cx="8382362" cy="4525460"/>
          </a:xfrm>
          <a:ln>
            <a:solidFill>
              <a:srgbClr val="F79646"/>
            </a:solidFill>
          </a:ln>
        </p:spPr>
      </p:pic>
      <p:sp>
        <p:nvSpPr>
          <p:cNvPr id="6" name="TextBox 5"/>
          <p:cNvSpPr txBox="1"/>
          <p:nvPr/>
        </p:nvSpPr>
        <p:spPr>
          <a:xfrm>
            <a:off x="3669123" y="1685874"/>
            <a:ext cx="3903133" cy="430887"/>
          </a:xfrm>
          <a:prstGeom prst="rect">
            <a:avLst/>
          </a:prstGeom>
          <a:solidFill>
            <a:schemeClr val="accent6">
              <a:lumMod val="40000"/>
              <a:lumOff val="60000"/>
            </a:schemeClr>
          </a:solidFill>
          <a:ln>
            <a:solidFill>
              <a:srgbClr val="F79646"/>
            </a:solidFill>
          </a:ln>
        </p:spPr>
        <p:txBody>
          <a:bodyPr wrap="square" rtlCol="0">
            <a:spAutoFit/>
          </a:bodyPr>
          <a:lstStyle/>
          <a:p>
            <a:r>
              <a:rPr lang="en-US" sz="1100" dirty="0"/>
              <a:t>Travel Approval will self populate with your travel approver and CANNOT be changed.  If this is not correct contact Cindy Levin.</a:t>
            </a:r>
          </a:p>
        </p:txBody>
      </p:sp>
      <p:sp>
        <p:nvSpPr>
          <p:cNvPr id="7" name="TextBox 6"/>
          <p:cNvSpPr txBox="1"/>
          <p:nvPr/>
        </p:nvSpPr>
        <p:spPr>
          <a:xfrm>
            <a:off x="213493" y="2116761"/>
            <a:ext cx="1948568" cy="1785104"/>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Budget approval is an optional step in the workflow.  If your request needs a budget approver, enter an * and choose the appropriate budget approver.  You can also click the red X to remove this step from the workflow if your area does not have or require a budget approver. </a:t>
            </a:r>
          </a:p>
        </p:txBody>
      </p:sp>
      <p:cxnSp>
        <p:nvCxnSpPr>
          <p:cNvPr id="9" name="Straight Arrow Connector 8"/>
          <p:cNvCxnSpPr/>
          <p:nvPr/>
        </p:nvCxnSpPr>
        <p:spPr>
          <a:xfrm>
            <a:off x="4102756" y="2116761"/>
            <a:ext cx="7331" cy="5516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162061" y="3314828"/>
            <a:ext cx="190846" cy="34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7152" y="4434360"/>
            <a:ext cx="1765430" cy="769441"/>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For exception approval, again click the * and choose the appropriate Dean or VP. </a:t>
            </a:r>
            <a:endParaRPr lang="en-US" sz="1100" b="1" dirty="0"/>
          </a:p>
        </p:txBody>
      </p:sp>
      <p:cxnSp>
        <p:nvCxnSpPr>
          <p:cNvPr id="17" name="Straight Arrow Connector 16"/>
          <p:cNvCxnSpPr/>
          <p:nvPr/>
        </p:nvCxnSpPr>
        <p:spPr>
          <a:xfrm flipV="1">
            <a:off x="1187777" y="3910177"/>
            <a:ext cx="1060342" cy="5158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334677" y="4426048"/>
            <a:ext cx="2248916" cy="830997"/>
          </a:xfrm>
          <a:prstGeom prst="rect">
            <a:avLst/>
          </a:prstGeom>
          <a:solidFill>
            <a:schemeClr val="accent6">
              <a:lumMod val="40000"/>
              <a:lumOff val="60000"/>
            </a:schemeClr>
          </a:solidFill>
          <a:ln>
            <a:solidFill>
              <a:srgbClr val="FF0000"/>
            </a:solidFill>
          </a:ln>
        </p:spPr>
        <p:txBody>
          <a:bodyPr wrap="square" rtlCol="0">
            <a:spAutoFit/>
          </a:bodyPr>
          <a:lstStyle/>
          <a:p>
            <a:r>
              <a:rPr lang="en-US" sz="1200" dirty="0"/>
              <a:t>International Trips Only.  Will skip these steps if your trip type is NOT International. A name still needs to appear in the field.</a:t>
            </a:r>
          </a:p>
        </p:txBody>
      </p:sp>
      <p:cxnSp>
        <p:nvCxnSpPr>
          <p:cNvPr id="19" name="Straight Arrow Connector 18"/>
          <p:cNvCxnSpPr/>
          <p:nvPr/>
        </p:nvCxnSpPr>
        <p:spPr>
          <a:xfrm flipH="1">
            <a:off x="4481307" y="4885369"/>
            <a:ext cx="185337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406352" y="4630152"/>
            <a:ext cx="9427" cy="51043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0125" y="216816"/>
            <a:ext cx="8293468" cy="830997"/>
          </a:xfrm>
          <a:prstGeom prst="rect">
            <a:avLst/>
          </a:prstGeom>
          <a:solidFill>
            <a:schemeClr val="accent6">
              <a:lumMod val="40000"/>
              <a:lumOff val="60000"/>
            </a:schemeClr>
          </a:solidFill>
          <a:ln>
            <a:solidFill>
              <a:srgbClr val="C00000"/>
            </a:solidFill>
          </a:ln>
        </p:spPr>
        <p:txBody>
          <a:bodyPr wrap="square" rtlCol="0">
            <a:spAutoFit/>
          </a:bodyPr>
          <a:lstStyle/>
          <a:p>
            <a:pPr algn="ctr"/>
            <a:r>
              <a:rPr lang="en-US" sz="1600" dirty="0"/>
              <a:t>The approval workflow requires a name in each box.  Concur sends approval emails only to the approvers needed from the information that is included in your request.  A name in each approval field does not necessarily mean each approver will need to approve a particular request.</a:t>
            </a:r>
          </a:p>
        </p:txBody>
      </p:sp>
    </p:spTree>
    <p:extLst>
      <p:ext uri="{BB962C8B-B14F-4D97-AF65-F5344CB8AC3E}">
        <p14:creationId xmlns:p14="http://schemas.microsoft.com/office/powerpoint/2010/main" val="239812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923330"/>
          </a:xfrm>
          <a:prstGeom prst="rect">
            <a:avLst/>
          </a:prstGeom>
          <a:solidFill>
            <a:schemeClr val="accent3">
              <a:lumMod val="40000"/>
              <a:lumOff val="60000"/>
            </a:schemeClr>
          </a:solidFill>
          <a:ln>
            <a:solidFill>
              <a:srgbClr val="FF0000"/>
            </a:solidFill>
          </a:ln>
        </p:spPr>
        <p:txBody>
          <a:bodyPr wrap="square">
            <a:spAutoFit/>
          </a:bodyPr>
          <a:lstStyle/>
          <a:p>
            <a:r>
              <a:rPr lang="en-US" dirty="0">
                <a:solidFill>
                  <a:srgbClr val="FF0000"/>
                </a:solidFill>
                <a:latin typeface="Arial"/>
                <a:cs typeface="Arial"/>
              </a:rPr>
              <a:t>If further information or assistance is needed, please do not hesitate to contact Accounts Payable/Travel </a:t>
            </a:r>
            <a:r>
              <a:rPr lang="en-US">
                <a:solidFill>
                  <a:srgbClr val="FF0000"/>
                </a:solidFill>
                <a:latin typeface="Arial"/>
                <a:cs typeface="Arial"/>
              </a:rPr>
              <a:t>at 909-537-3158. </a:t>
            </a:r>
            <a:endParaRPr lang="en-US" dirty="0">
              <a:solidFill>
                <a:srgbClr val="FF0000"/>
              </a:solidFill>
              <a:latin typeface="Arial"/>
              <a:cs typeface="Arial"/>
            </a:endParaRP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t>THANK YOU!</a:t>
            </a:r>
          </a:p>
        </p:txBody>
      </p:sp>
    </p:spTree>
    <p:extLst>
      <p:ext uri="{BB962C8B-B14F-4D97-AF65-F5344CB8AC3E}">
        <p14:creationId xmlns:p14="http://schemas.microsoft.com/office/powerpoint/2010/main" val="1975050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TotalTime>
  <Words>640</Words>
  <Application>Microsoft Office PowerPoint</Application>
  <PresentationFormat>On-screen Show (4:3)</PresentationFormat>
  <Paragraphs>33</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To sign in to Concur:  Go to csusb.edu and click on mycoyote.</vt:lpstr>
      <vt:lpstr>Successful Log On to the Concur Landing page!  To begin a Travel Request, click on Requests as shown below:</vt:lpstr>
      <vt:lpstr>Click on New Request</vt:lpstr>
      <vt:lpstr>Input your travel information on the Request Header.  Each required text box is noted by the red on the left of the box.  Use the down arrows and the calendar when available on each box.  After entering all the required information you may save.  If you need the chart field string please contact your division or department administrative person.</vt:lpstr>
      <vt:lpstr>Click on the small blue Segments or Expenses tab, as shown below to enter your estimated expenses for your trip.</vt:lpstr>
      <vt:lpstr>Entering Expenses</vt:lpstr>
      <vt:lpstr> When entering your estimated expenses be sure to save after each entry as noted below.  When all estimated expenses have been entered you will see a summary on the left side and the total amount requested.  You are now ready to submit your request!  Hit Submit Request and the approval workflow will appear. </vt:lpstr>
      <vt:lpstr>Click the orange Submit Request button to confirm the approval workflow and click again to actually submit the request.  You will receive confirmation your request was successfully submitted! The approver will get an email alerting them that the request is waiting for their approval. </vt:lpstr>
      <vt:lpstr>PowerPoint Presentation</vt:lpstr>
    </vt:vector>
  </TitlesOfParts>
  <Company>California State University, San Bernardino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on the Request tab as shown below:</dc:title>
  <dc:creator>Cindy Levin</dc:creator>
  <cp:lastModifiedBy>Manorama Sinha</cp:lastModifiedBy>
  <cp:revision>60</cp:revision>
  <cp:lastPrinted>2016-12-22T21:57:39Z</cp:lastPrinted>
  <dcterms:created xsi:type="dcterms:W3CDTF">2015-05-20T15:50:56Z</dcterms:created>
  <dcterms:modified xsi:type="dcterms:W3CDTF">2019-08-01T00:18:31Z</dcterms:modified>
</cp:coreProperties>
</file>