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7" r:id="rId2"/>
    <p:sldId id="268" r:id="rId3"/>
    <p:sldId id="270" r:id="rId4"/>
    <p:sldId id="259" r:id="rId5"/>
    <p:sldId id="260" r:id="rId6"/>
    <p:sldId id="261" r:id="rId7"/>
    <p:sldId id="264" r:id="rId8"/>
    <p:sldId id="269"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337"/>
    <p:restoredTop sz="94668"/>
  </p:normalViewPr>
  <p:slideViewPr>
    <p:cSldViewPr snapToGrid="0" snapToObjects="1">
      <p:cViewPr varScale="1">
        <p:scale>
          <a:sx n="108" d="100"/>
          <a:sy n="108" d="100"/>
        </p:scale>
        <p:origin x="130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442393-A78F-DC47-B2F6-B32D4D2647AE}" type="datetimeFigureOut">
              <a:rPr lang="en-US" smtClean="0"/>
              <a:t>7/31/2019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A27FAA-73CD-2949-9A94-BDA7F3FDD788}" type="slidenum">
              <a:rPr lang="en-US" smtClean="0"/>
              <a:t>‹#›</a:t>
            </a:fld>
            <a:endParaRPr lang="en-US"/>
          </a:p>
        </p:txBody>
      </p:sp>
    </p:spTree>
    <p:extLst>
      <p:ext uri="{BB962C8B-B14F-4D97-AF65-F5344CB8AC3E}">
        <p14:creationId xmlns:p14="http://schemas.microsoft.com/office/powerpoint/2010/main" val="1102713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August 30, </a:t>
            </a:r>
            <a:r>
              <a:rPr lang="en-US" baseline="0" dirty="0"/>
              <a:t>2017 CL</a:t>
            </a:r>
            <a:endParaRPr lang="en-US" dirty="0"/>
          </a:p>
        </p:txBody>
      </p:sp>
      <p:sp>
        <p:nvSpPr>
          <p:cNvPr id="4" name="Slide Number Placeholder 3"/>
          <p:cNvSpPr>
            <a:spLocks noGrp="1"/>
          </p:cNvSpPr>
          <p:nvPr>
            <p:ph type="sldNum" sz="quarter" idx="10"/>
          </p:nvPr>
        </p:nvSpPr>
        <p:spPr/>
        <p:txBody>
          <a:bodyPr/>
          <a:lstStyle/>
          <a:p>
            <a:fld id="{84A27FAA-73CD-2949-9A94-BDA7F3FDD788}" type="slidenum">
              <a:rPr lang="en-US" smtClean="0"/>
              <a:t>9</a:t>
            </a:fld>
            <a:endParaRPr lang="en-US"/>
          </a:p>
        </p:txBody>
      </p:sp>
    </p:spTree>
    <p:extLst>
      <p:ext uri="{BB962C8B-B14F-4D97-AF65-F5344CB8AC3E}">
        <p14:creationId xmlns:p14="http://schemas.microsoft.com/office/powerpoint/2010/main" val="560413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9C90E4E-5CC9-CF43-B1D9-7B6062B178A4}"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1930970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C90E4E-5CC9-CF43-B1D9-7B6062B178A4}"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132814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C90E4E-5CC9-CF43-B1D9-7B6062B178A4}"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1365680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C90E4E-5CC9-CF43-B1D9-7B6062B178A4}"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2044864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C90E4E-5CC9-CF43-B1D9-7B6062B178A4}"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4187810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C90E4E-5CC9-CF43-B1D9-7B6062B178A4}" type="datetimeFigureOut">
              <a:rPr lang="en-US" smtClean="0"/>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3791677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C90E4E-5CC9-CF43-B1D9-7B6062B178A4}" type="datetimeFigureOut">
              <a:rPr lang="en-US" smtClean="0"/>
              <a:t>7/31/2019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199466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9C90E4E-5CC9-CF43-B1D9-7B6062B178A4}" type="datetimeFigureOut">
              <a:rPr lang="en-US" smtClean="0"/>
              <a:t>7/31/2019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816995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90E4E-5CC9-CF43-B1D9-7B6062B178A4}" type="datetimeFigureOut">
              <a:rPr lang="en-US" smtClean="0"/>
              <a:t>7/31/2019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2093516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C90E4E-5CC9-CF43-B1D9-7B6062B178A4}" type="datetimeFigureOut">
              <a:rPr lang="en-US" smtClean="0"/>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269905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C90E4E-5CC9-CF43-B1D9-7B6062B178A4}" type="datetimeFigureOut">
              <a:rPr lang="en-US" smtClean="0"/>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921ED-AE46-3042-A633-D5B61E569016}" type="slidenum">
              <a:rPr lang="en-US" smtClean="0"/>
              <a:t>‹#›</a:t>
            </a:fld>
            <a:endParaRPr lang="en-US"/>
          </a:p>
        </p:txBody>
      </p:sp>
    </p:spTree>
    <p:extLst>
      <p:ext uri="{BB962C8B-B14F-4D97-AF65-F5344CB8AC3E}">
        <p14:creationId xmlns:p14="http://schemas.microsoft.com/office/powerpoint/2010/main" val="4025915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90E4E-5CC9-CF43-B1D9-7B6062B178A4}" type="datetimeFigureOut">
              <a:rPr lang="en-US" smtClean="0"/>
              <a:t>7/31/2019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921ED-AE46-3042-A633-D5B61E569016}" type="slidenum">
              <a:rPr lang="en-US" smtClean="0"/>
              <a:t>‹#›</a:t>
            </a:fld>
            <a:endParaRPr lang="en-US"/>
          </a:p>
        </p:txBody>
      </p:sp>
    </p:spTree>
    <p:extLst>
      <p:ext uri="{BB962C8B-B14F-4D97-AF65-F5344CB8AC3E}">
        <p14:creationId xmlns:p14="http://schemas.microsoft.com/office/powerpoint/2010/main" val="311077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4094"/>
            <a:ext cx="8229600" cy="1143000"/>
          </a:xfrm>
          <a:ln>
            <a:solidFill>
              <a:srgbClr val="FF0000"/>
            </a:solidFill>
          </a:ln>
        </p:spPr>
        <p:txBody>
          <a:bodyPr>
            <a:normAutofit fontScale="90000"/>
          </a:bodyPr>
          <a:lstStyle/>
          <a:p>
            <a:r>
              <a:rPr lang="en-US" dirty="0"/>
              <a:t>Create a Moving/HH Expense Report using Concur</a:t>
            </a:r>
          </a:p>
        </p:txBody>
      </p:sp>
      <p:sp>
        <p:nvSpPr>
          <p:cNvPr id="3" name="Content Placeholder 2"/>
          <p:cNvSpPr>
            <a:spLocks noGrp="1"/>
          </p:cNvSpPr>
          <p:nvPr>
            <p:ph idx="1"/>
          </p:nvPr>
        </p:nvSpPr>
        <p:spPr>
          <a:xfrm>
            <a:off x="457200" y="2240280"/>
            <a:ext cx="8229600" cy="3767328"/>
          </a:xfrm>
        </p:spPr>
        <p:txBody>
          <a:bodyPr>
            <a:normAutofit/>
          </a:bodyPr>
          <a:lstStyle/>
          <a:p>
            <a:pPr marL="0" indent="0">
              <a:buNone/>
            </a:pPr>
            <a:r>
              <a:rPr lang="en-US" sz="2800" dirty="0"/>
              <a:t>When creating a moving/house hunting expense report, no request is needed.  Please see the following slides for examples of what information needs to be </a:t>
            </a:r>
            <a:r>
              <a:rPr lang="en-US" sz="2800"/>
              <a:t>included on </a:t>
            </a:r>
            <a:r>
              <a:rPr lang="en-US" sz="2800" dirty="0"/>
              <a:t>the expense report.  2 key items are:</a:t>
            </a:r>
          </a:p>
          <a:p>
            <a:r>
              <a:rPr lang="en-US" sz="2800" dirty="0">
                <a:solidFill>
                  <a:schemeClr val="tx2">
                    <a:lumMod val="60000"/>
                    <a:lumOff val="40000"/>
                  </a:schemeClr>
                </a:solidFill>
              </a:rPr>
              <a:t>You will need your department account number to include on the report header.</a:t>
            </a:r>
          </a:p>
          <a:p>
            <a:r>
              <a:rPr lang="en-US" sz="2800" dirty="0">
                <a:solidFill>
                  <a:schemeClr val="tx2">
                    <a:lumMod val="60000"/>
                    <a:lumOff val="40000"/>
                  </a:schemeClr>
                </a:solidFill>
              </a:rPr>
              <a:t>You will need to attach a copy of your appointment letter as outlined below.</a:t>
            </a:r>
          </a:p>
          <a:p>
            <a:pPr marL="0" indent="0">
              <a:buNone/>
            </a:pPr>
            <a:endParaRPr lang="en-US" dirty="0"/>
          </a:p>
        </p:txBody>
      </p:sp>
    </p:spTree>
    <p:extLst>
      <p:ext uri="{BB962C8B-B14F-4D97-AF65-F5344CB8AC3E}">
        <p14:creationId xmlns:p14="http://schemas.microsoft.com/office/powerpoint/2010/main" val="249672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715962"/>
          </a:xfrm>
        </p:spPr>
        <p:txBody>
          <a:bodyPr>
            <a:normAutofit/>
          </a:bodyPr>
          <a:lstStyle/>
          <a:p>
            <a:pPr algn="l" eaLnBrk="1" hangingPunct="1"/>
            <a:r>
              <a:rPr lang="en-US" altLang="en-US" sz="2400" dirty="0"/>
              <a:t>To sign in to Concur:  Go to </a:t>
            </a:r>
            <a:r>
              <a:rPr lang="en-US" altLang="en-US" sz="2400" dirty="0">
                <a:solidFill>
                  <a:srgbClr val="FF0000"/>
                </a:solidFill>
              </a:rPr>
              <a:t>csusb.edu and click on mycoyote.</a:t>
            </a:r>
          </a:p>
        </p:txBody>
      </p:sp>
      <p:sp>
        <p:nvSpPr>
          <p:cNvPr id="3" name="Content Placeholder 2"/>
          <p:cNvSpPr>
            <a:spLocks noGrp="1"/>
          </p:cNvSpPr>
          <p:nvPr>
            <p:ph idx="1"/>
          </p:nvPr>
        </p:nvSpPr>
        <p:spPr>
          <a:xfrm>
            <a:off x="457200" y="990600"/>
            <a:ext cx="8229600" cy="1066800"/>
          </a:xfrm>
        </p:spPr>
        <p:txBody>
          <a:bodyPr>
            <a:normAutofit fontScale="70000" lnSpcReduction="20000"/>
          </a:bodyPr>
          <a:lstStyle/>
          <a:p>
            <a:pPr marL="0" indent="0">
              <a:buNone/>
            </a:pPr>
            <a:r>
              <a:rPr lang="en-US" dirty="0"/>
              <a:t>On the single sign on page, type in your mycoyote ID and password, enter and then either choose </a:t>
            </a:r>
            <a:r>
              <a:rPr lang="en-US" u="sng" dirty="0"/>
              <a:t>My Employment </a:t>
            </a:r>
            <a:r>
              <a:rPr lang="en-US" dirty="0"/>
              <a:t>or, </a:t>
            </a:r>
            <a:r>
              <a:rPr lang="en-US" u="sng" dirty="0"/>
              <a:t>Administrative Systems</a:t>
            </a:r>
            <a:r>
              <a:rPr lang="en-US" dirty="0"/>
              <a:t> and click  on the Travel Icon  as shown below:</a:t>
            </a:r>
          </a:p>
          <a:p>
            <a:pPr marL="0" indent="0">
              <a:buNone/>
            </a:pPr>
            <a:endParaRPr lang="en-US" dirty="0"/>
          </a:p>
          <a:p>
            <a:pPr marL="0" indent="0">
              <a:buNone/>
            </a:pPr>
            <a:endParaRPr lang="en-US" dirty="0"/>
          </a:p>
        </p:txBody>
      </p:sp>
      <p:pic>
        <p:nvPicPr>
          <p:cNvPr id="2" name="Picture 1">
            <a:extLst>
              <a:ext uri="{FF2B5EF4-FFF2-40B4-BE49-F238E27FC236}">
                <a16:creationId xmlns:a16="http://schemas.microsoft.com/office/drawing/2014/main" id="{D5470F73-1342-4074-9128-25030616EDD1}"/>
              </a:ext>
            </a:extLst>
          </p:cNvPr>
          <p:cNvPicPr>
            <a:picLocks noChangeAspect="1"/>
          </p:cNvPicPr>
          <p:nvPr/>
        </p:nvPicPr>
        <p:blipFill>
          <a:blip r:embed="rId2"/>
          <a:stretch>
            <a:fillRect/>
          </a:stretch>
        </p:blipFill>
        <p:spPr>
          <a:xfrm>
            <a:off x="301841" y="1926453"/>
            <a:ext cx="8717872" cy="4758431"/>
          </a:xfrm>
          <a:prstGeom prst="rect">
            <a:avLst/>
          </a:prstGeom>
        </p:spPr>
      </p:pic>
    </p:spTree>
    <p:extLst>
      <p:ext uri="{BB962C8B-B14F-4D97-AF65-F5344CB8AC3E}">
        <p14:creationId xmlns:p14="http://schemas.microsoft.com/office/powerpoint/2010/main" val="3925014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6934"/>
            <a:ext cx="8229600" cy="1143000"/>
          </a:xfrm>
          <a:ln>
            <a:solidFill>
              <a:srgbClr val="FF0000"/>
            </a:solidFill>
          </a:ln>
        </p:spPr>
        <p:txBody>
          <a:bodyPr>
            <a:normAutofit/>
          </a:bodyPr>
          <a:lstStyle/>
          <a:p>
            <a:r>
              <a:rPr lang="en-US" sz="2800" dirty="0"/>
              <a:t>To begin click on the Expense tab at the top of the page and then click </a:t>
            </a:r>
            <a:r>
              <a:rPr lang="en-US" sz="2800" b="1" dirty="0">
                <a:solidFill>
                  <a:srgbClr val="FF0000"/>
                </a:solidFill>
              </a:rPr>
              <a:t>Create New Report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0674" y="1600200"/>
            <a:ext cx="6422652" cy="4649771"/>
          </a:xfrm>
        </p:spPr>
      </p:pic>
    </p:spTree>
    <p:extLst>
      <p:ext uri="{BB962C8B-B14F-4D97-AF65-F5344CB8AC3E}">
        <p14:creationId xmlns:p14="http://schemas.microsoft.com/office/powerpoint/2010/main" val="1560890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a:solidFill>
              <a:srgbClr val="FF0000"/>
            </a:solidFill>
          </a:ln>
        </p:spPr>
        <p:txBody>
          <a:bodyPr>
            <a:normAutofit/>
          </a:bodyPr>
          <a:lstStyle/>
          <a:p>
            <a:pPr algn="l"/>
            <a:r>
              <a:rPr lang="en-US" sz="1400" dirty="0"/>
              <a:t>This is the Expense Report Header.  All the fields </a:t>
            </a:r>
            <a:r>
              <a:rPr lang="en-US" sz="1400" i="1" dirty="0">
                <a:solidFill>
                  <a:srgbClr val="FF0000"/>
                </a:solidFill>
              </a:rPr>
              <a:t>with a red line require information</a:t>
            </a:r>
            <a:r>
              <a:rPr lang="en-US" sz="1400" dirty="0"/>
              <a:t> be entered. </a:t>
            </a:r>
            <a:r>
              <a:rPr lang="en-US" sz="1400" b="1" dirty="0"/>
              <a:t>The Trip Type  and the Travel Business Purpose must be “Moving/House Hunting”. </a:t>
            </a:r>
            <a:r>
              <a:rPr lang="en-US" sz="1400" dirty="0"/>
              <a:t>  When all information has been entered, scroll to the bottom of the screen and click on                         to move to the next screen where you can begin entering your actual moving/</a:t>
            </a:r>
            <a:r>
              <a:rPr lang="en-US" sz="1400" dirty="0" err="1"/>
              <a:t>hh</a:t>
            </a:r>
            <a:r>
              <a:rPr lang="en-US" sz="1400" dirty="0"/>
              <a:t> expenses.</a:t>
            </a:r>
          </a:p>
        </p:txBody>
      </p:sp>
      <p:pic>
        <p:nvPicPr>
          <p:cNvPr id="4" name="Content Placeholder 3" descr="Screen Shot 2015-05-14 at 3.23.26 PM.png"/>
          <p:cNvPicPr>
            <a:picLocks noGrp="1" noChangeAspect="1"/>
          </p:cNvPicPr>
          <p:nvPr>
            <p:ph idx="1"/>
          </p:nvPr>
        </p:nvPicPr>
        <p:blipFill>
          <a:blip r:embed="rId2">
            <a:extLst>
              <a:ext uri="{28A0092B-C50C-407E-A947-70E740481C1C}">
                <a14:useLocalDpi xmlns:a14="http://schemas.microsoft.com/office/drawing/2010/main" val="0"/>
              </a:ext>
            </a:extLst>
          </a:blip>
          <a:srcRect l="19695" r="19695"/>
          <a:stretch>
            <a:fillRect/>
          </a:stretch>
        </p:blipFill>
        <p:spPr>
          <a:xfrm>
            <a:off x="3932590" y="920506"/>
            <a:ext cx="838200" cy="380999"/>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9514" y="1781666"/>
            <a:ext cx="7264971" cy="4810325"/>
          </a:xfrm>
          <a:prstGeom prst="rect">
            <a:avLst/>
          </a:prstGeom>
        </p:spPr>
      </p:pic>
      <p:sp>
        <p:nvSpPr>
          <p:cNvPr id="7" name="Right Arrow 6"/>
          <p:cNvSpPr/>
          <p:nvPr/>
        </p:nvSpPr>
        <p:spPr>
          <a:xfrm>
            <a:off x="5512397" y="6107359"/>
            <a:ext cx="1664208" cy="484632"/>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29184" y="2916936"/>
            <a:ext cx="740664" cy="9144"/>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flipH="1">
            <a:off x="4351690" y="2130552"/>
            <a:ext cx="997550" cy="68580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66401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199"/>
            <a:ext cx="8229600" cy="1312831"/>
          </a:xfrm>
          <a:ln>
            <a:solidFill>
              <a:srgbClr val="FF0000"/>
            </a:solidFill>
          </a:ln>
        </p:spPr>
        <p:txBody>
          <a:bodyPr>
            <a:noAutofit/>
          </a:bodyPr>
          <a:lstStyle/>
          <a:p>
            <a:pPr algn="l"/>
            <a:r>
              <a:rPr lang="en-US" sz="1800" dirty="0"/>
              <a:t>Shown on the left above is an illustration of an expense report in progress.  To continue adding additional expenses, click on </a:t>
            </a:r>
            <a:r>
              <a:rPr lang="en-US" sz="1800" b="1" dirty="0">
                <a:solidFill>
                  <a:srgbClr val="FF0000"/>
                </a:solidFill>
              </a:rPr>
              <a:t>“New Expense” </a:t>
            </a:r>
            <a:r>
              <a:rPr lang="en-US" sz="1800" dirty="0"/>
              <a:t>and choose appropriate expense types from the box on the right.  In the next slide the expense type “Moving Company” has been chosen.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7984"/>
            <a:ext cx="9144000" cy="4658400"/>
          </a:xfrm>
          <a:prstGeom prst="rect">
            <a:avLst/>
          </a:prstGeom>
        </p:spPr>
      </p:pic>
      <p:cxnSp>
        <p:nvCxnSpPr>
          <p:cNvPr id="8" name="Straight Arrow Connector 7"/>
          <p:cNvCxnSpPr/>
          <p:nvPr/>
        </p:nvCxnSpPr>
        <p:spPr>
          <a:xfrm flipV="1">
            <a:off x="545592" y="859536"/>
            <a:ext cx="0" cy="9906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0" name="Right Arrow 9"/>
          <p:cNvSpPr/>
          <p:nvPr/>
        </p:nvSpPr>
        <p:spPr>
          <a:xfrm>
            <a:off x="2529262" y="3023299"/>
            <a:ext cx="1207008" cy="484632"/>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3990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21045"/>
          </a:xfrm>
          <a:ln>
            <a:solidFill>
              <a:srgbClr val="FF0000"/>
            </a:solidFill>
          </a:ln>
        </p:spPr>
        <p:txBody>
          <a:bodyPr>
            <a:normAutofit/>
          </a:bodyPr>
          <a:lstStyle/>
          <a:p>
            <a:pPr algn="l"/>
            <a:r>
              <a:rPr lang="en-US" sz="1800" dirty="0"/>
              <a:t>When an expense type has been chosen you can begin entering the </a:t>
            </a:r>
            <a:r>
              <a:rPr lang="en-US" sz="1800" dirty="0">
                <a:solidFill>
                  <a:srgbClr val="FF0000"/>
                </a:solidFill>
              </a:rPr>
              <a:t>required</a:t>
            </a:r>
            <a:r>
              <a:rPr lang="en-US" sz="1800" dirty="0"/>
              <a:t> information in the fields on the right. Please see Moving Company example below. For any expenses please use the date on the receipt as the Transaction Date.  </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5192" y="1611389"/>
            <a:ext cx="8033615" cy="3756139"/>
          </a:xfrm>
        </p:spPr>
      </p:pic>
      <p:sp>
        <p:nvSpPr>
          <p:cNvPr id="3" name="TextBox 2"/>
          <p:cNvSpPr txBox="1"/>
          <p:nvPr/>
        </p:nvSpPr>
        <p:spPr>
          <a:xfrm>
            <a:off x="617220" y="5495544"/>
            <a:ext cx="7781544" cy="954107"/>
          </a:xfrm>
          <a:prstGeom prst="rect">
            <a:avLst/>
          </a:prstGeom>
          <a:noFill/>
          <a:ln>
            <a:solidFill>
              <a:srgbClr val="FF0000"/>
            </a:solidFill>
          </a:ln>
        </p:spPr>
        <p:txBody>
          <a:bodyPr wrap="square" rtlCol="0">
            <a:spAutoFit/>
          </a:bodyPr>
          <a:lstStyle/>
          <a:p>
            <a:r>
              <a:rPr lang="en-US" sz="1400" dirty="0"/>
              <a:t>For Moving Company, if a Purchase Order was used, click “University Paid” as the payment method AND enter the PO number in the comment box.  Attach a copy of the itemized invoice and click save.  (If you did not receive an invoice from the company, contact AP for a copy.) Continue entering all the expense types that need to be included on your report.</a:t>
            </a:r>
          </a:p>
        </p:txBody>
      </p:sp>
      <p:sp>
        <p:nvSpPr>
          <p:cNvPr id="4" name="TextBox 3"/>
          <p:cNvSpPr txBox="1"/>
          <p:nvPr/>
        </p:nvSpPr>
        <p:spPr>
          <a:xfrm>
            <a:off x="832104" y="4151376"/>
            <a:ext cx="2670048" cy="646331"/>
          </a:xfrm>
          <a:prstGeom prst="rect">
            <a:avLst/>
          </a:prstGeom>
          <a:solidFill>
            <a:schemeClr val="accent6">
              <a:lumMod val="40000"/>
              <a:lumOff val="60000"/>
            </a:schemeClr>
          </a:solidFill>
          <a:ln>
            <a:solidFill>
              <a:srgbClr val="FF0000"/>
            </a:solidFill>
          </a:ln>
        </p:spPr>
        <p:txBody>
          <a:bodyPr wrap="square" rtlCol="0">
            <a:spAutoFit/>
          </a:bodyPr>
          <a:lstStyle/>
          <a:p>
            <a:r>
              <a:rPr lang="en-US" sz="1200" dirty="0"/>
              <a:t>Please Note:  Any moving/</a:t>
            </a:r>
            <a:r>
              <a:rPr lang="en-US" sz="1200" dirty="0" err="1"/>
              <a:t>hh</a:t>
            </a:r>
            <a:r>
              <a:rPr lang="en-US" sz="1200" dirty="0"/>
              <a:t> mileage, choose Moving Mileage only.  Please do NOT use Personal Car Mileage.</a:t>
            </a:r>
          </a:p>
        </p:txBody>
      </p:sp>
    </p:spTree>
    <p:extLst>
      <p:ext uri="{BB962C8B-B14F-4D97-AF65-F5344CB8AC3E}">
        <p14:creationId xmlns:p14="http://schemas.microsoft.com/office/powerpoint/2010/main" val="100362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7904" y="4386871"/>
            <a:ext cx="5760720" cy="1655546"/>
          </a:xfrm>
          <a:ln>
            <a:solidFill>
              <a:srgbClr val="FF0000"/>
            </a:solidFill>
          </a:ln>
        </p:spPr>
        <p:txBody>
          <a:bodyPr>
            <a:normAutofit/>
          </a:bodyPr>
          <a:lstStyle/>
          <a:p>
            <a:r>
              <a:rPr lang="en-US" sz="2000" dirty="0"/>
              <a:t>When you have entered all the expenses for your house hunting/move you are ready to click the orange </a:t>
            </a:r>
            <a:r>
              <a:rPr lang="en-US"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SUBMIT REPORT </a:t>
            </a:r>
            <a:r>
              <a:rPr lang="en-US" sz="2000" dirty="0"/>
              <a:t>button. The Certification box will appear, </a:t>
            </a:r>
            <a:r>
              <a:rPr lang="en-US" sz="2000" i="1" dirty="0"/>
              <a:t>please note the Moving Certification language, </a:t>
            </a:r>
            <a:r>
              <a:rPr lang="en-US" sz="2000" dirty="0"/>
              <a:t>accept and submit to move forward.</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7472" y="1532030"/>
            <a:ext cx="8229600" cy="2578608"/>
          </a:xfrm>
        </p:spPr>
      </p:pic>
      <p:sp>
        <p:nvSpPr>
          <p:cNvPr id="5" name="Donut 4"/>
          <p:cNvSpPr/>
          <p:nvPr/>
        </p:nvSpPr>
        <p:spPr>
          <a:xfrm>
            <a:off x="7509036" y="1532030"/>
            <a:ext cx="1219896" cy="863699"/>
          </a:xfrm>
          <a:prstGeom prst="donut">
            <a:avLst>
              <a:gd name="adj" fmla="val 8391"/>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895224" y="332467"/>
            <a:ext cx="7278624" cy="923330"/>
          </a:xfrm>
          <a:prstGeom prst="rect">
            <a:avLst/>
          </a:prstGeom>
          <a:noFill/>
          <a:ln>
            <a:solidFill>
              <a:srgbClr val="FF0000"/>
            </a:solidFill>
          </a:ln>
        </p:spPr>
        <p:txBody>
          <a:bodyPr wrap="square" rtlCol="0">
            <a:spAutoFit/>
          </a:bodyPr>
          <a:lstStyle/>
          <a:p>
            <a:r>
              <a:rPr lang="en-US" dirty="0"/>
              <a:t>If you have not attached your appointment/offer letter please do so before submitting the report by clicking on the blue </a:t>
            </a:r>
            <a:r>
              <a:rPr lang="en-US" b="1" dirty="0">
                <a:solidFill>
                  <a:srgbClr val="0070C0"/>
                </a:solidFill>
              </a:rPr>
              <a:t>receipts </a:t>
            </a:r>
            <a:r>
              <a:rPr lang="en-US" dirty="0"/>
              <a:t>then attach new receipt.</a:t>
            </a:r>
          </a:p>
        </p:txBody>
      </p:sp>
      <p:cxnSp>
        <p:nvCxnSpPr>
          <p:cNvPr id="8" name="Straight Arrow Connector 7"/>
          <p:cNvCxnSpPr/>
          <p:nvPr/>
        </p:nvCxnSpPr>
        <p:spPr>
          <a:xfrm>
            <a:off x="3198606" y="2084496"/>
            <a:ext cx="1794" cy="42096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0570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541"/>
            <a:ext cx="8229600" cy="1143000"/>
          </a:xfrm>
        </p:spPr>
        <p:txBody>
          <a:bodyPr/>
          <a:lstStyle/>
          <a:p>
            <a:r>
              <a:rPr lang="en-US" dirty="0"/>
              <a:t>Approval Workflow</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2436" y="2625214"/>
            <a:ext cx="6739128" cy="4021587"/>
          </a:xfrm>
          <a:solidFill>
            <a:schemeClr val="accent6">
              <a:lumMod val="40000"/>
              <a:lumOff val="60000"/>
            </a:schemeClr>
          </a:solidFill>
        </p:spPr>
      </p:pic>
      <p:sp>
        <p:nvSpPr>
          <p:cNvPr id="9" name="TextBox 8"/>
          <p:cNvSpPr txBox="1"/>
          <p:nvPr/>
        </p:nvSpPr>
        <p:spPr>
          <a:xfrm>
            <a:off x="955676" y="1161036"/>
            <a:ext cx="7232648" cy="1323439"/>
          </a:xfrm>
          <a:prstGeom prst="rect">
            <a:avLst/>
          </a:prstGeom>
          <a:noFill/>
          <a:ln>
            <a:solidFill>
              <a:srgbClr val="FF0000"/>
            </a:solidFill>
          </a:ln>
        </p:spPr>
        <p:txBody>
          <a:bodyPr wrap="square" rtlCol="0">
            <a:spAutoFit/>
          </a:bodyPr>
          <a:lstStyle/>
          <a:p>
            <a:r>
              <a:rPr lang="en-US" sz="1600" dirty="0"/>
              <a:t>Confirm the Travel Approver is correct (should be your manager, supervisor, chair, </a:t>
            </a:r>
            <a:r>
              <a:rPr lang="en-US" sz="1600" dirty="0" err="1"/>
              <a:t>etc</a:t>
            </a:r>
            <a:r>
              <a:rPr lang="en-US" sz="1600" dirty="0"/>
              <a:t>) and check with your department or division administrative person for the correct approval workflow.  The Accounts Payable Review field stays empty.  When you have reviewed the Approval Flow and made any necessary changes, click the blue Submit Report button.</a:t>
            </a:r>
          </a:p>
        </p:txBody>
      </p:sp>
      <p:sp>
        <p:nvSpPr>
          <p:cNvPr id="3" name="TextBox 2"/>
          <p:cNvSpPr txBox="1"/>
          <p:nvPr/>
        </p:nvSpPr>
        <p:spPr>
          <a:xfrm>
            <a:off x="1362712" y="5320242"/>
            <a:ext cx="3758184" cy="954107"/>
          </a:xfrm>
          <a:prstGeom prst="rect">
            <a:avLst/>
          </a:prstGeom>
          <a:solidFill>
            <a:schemeClr val="accent6">
              <a:lumMod val="40000"/>
              <a:lumOff val="60000"/>
            </a:schemeClr>
          </a:solidFill>
          <a:ln>
            <a:solidFill>
              <a:srgbClr val="FF0000"/>
            </a:solidFill>
          </a:ln>
        </p:spPr>
        <p:txBody>
          <a:bodyPr wrap="square" rtlCol="0">
            <a:spAutoFit/>
          </a:bodyPr>
          <a:lstStyle/>
          <a:p>
            <a:r>
              <a:rPr lang="en-US" sz="1400" dirty="0"/>
              <a:t>If you need to user add another approver click on the blue plus sign indicated, type the approver’s last name in the field and click on the name when it appears.</a:t>
            </a:r>
          </a:p>
        </p:txBody>
      </p:sp>
      <p:cxnSp>
        <p:nvCxnSpPr>
          <p:cNvPr id="6" name="Straight Arrow Connector 5"/>
          <p:cNvCxnSpPr/>
          <p:nvPr/>
        </p:nvCxnSpPr>
        <p:spPr>
          <a:xfrm flipV="1">
            <a:off x="5120896" y="5312663"/>
            <a:ext cx="292352" cy="4846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5925312" y="3300984"/>
            <a:ext cx="1755648" cy="830997"/>
          </a:xfrm>
          <a:prstGeom prst="rect">
            <a:avLst/>
          </a:prstGeom>
          <a:solidFill>
            <a:schemeClr val="accent6">
              <a:lumMod val="40000"/>
              <a:lumOff val="60000"/>
            </a:schemeClr>
          </a:solidFill>
        </p:spPr>
        <p:txBody>
          <a:bodyPr wrap="square" rtlCol="0">
            <a:spAutoFit/>
          </a:bodyPr>
          <a:lstStyle/>
          <a:p>
            <a:r>
              <a:rPr lang="en-US" sz="1200"/>
              <a:t>If your area does not require a budget approver click the red X to remove the field.</a:t>
            </a:r>
            <a:endParaRPr lang="en-US" sz="1200" dirty="0"/>
          </a:p>
        </p:txBody>
      </p:sp>
      <p:cxnSp>
        <p:nvCxnSpPr>
          <p:cNvPr id="8" name="Straight Arrow Connector 7"/>
          <p:cNvCxnSpPr/>
          <p:nvPr/>
        </p:nvCxnSpPr>
        <p:spPr>
          <a:xfrm flipH="1">
            <a:off x="5669280" y="3849624"/>
            <a:ext cx="256032" cy="42309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8898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46555" y="2551837"/>
            <a:ext cx="5422690" cy="1200329"/>
          </a:xfrm>
          <a:prstGeom prst="rect">
            <a:avLst/>
          </a:prstGeom>
          <a:ln>
            <a:solidFill>
              <a:srgbClr val="FF0000"/>
            </a:solidFill>
          </a:ln>
        </p:spPr>
        <p:txBody>
          <a:bodyPr wrap="square">
            <a:spAutoFit/>
          </a:bodyPr>
          <a:lstStyle/>
          <a:p>
            <a:r>
              <a:rPr lang="en-US" dirty="0">
                <a:solidFill>
                  <a:srgbClr val="FF0000"/>
                </a:solidFill>
                <a:latin typeface="Arial"/>
                <a:cs typeface="Arial"/>
              </a:rPr>
              <a:t>If further information or assistance is needed specific to moving/house hunting expenses, please contact Accounts Payable/Travel at 909-537-5155 or Mona Sinha at 909 -537-3158. </a:t>
            </a:r>
          </a:p>
        </p:txBody>
      </p:sp>
    </p:spTree>
    <p:extLst>
      <p:ext uri="{BB962C8B-B14F-4D97-AF65-F5344CB8AC3E}">
        <p14:creationId xmlns:p14="http://schemas.microsoft.com/office/powerpoint/2010/main" val="665690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TotalTime>
  <Words>634</Words>
  <Application>Microsoft Office PowerPoint</Application>
  <PresentationFormat>On-screen Show (4:3)</PresentationFormat>
  <Paragraphs>21</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Create a Moving/HH Expense Report using Concur</vt:lpstr>
      <vt:lpstr>To sign in to Concur:  Go to csusb.edu and click on mycoyote.</vt:lpstr>
      <vt:lpstr>To begin click on the Expense tab at the top of the page and then click Create New Report</vt:lpstr>
      <vt:lpstr>This is the Expense Report Header.  All the fields with a red line require information be entered. The Trip Type  and the Travel Business Purpose must be “Moving/House Hunting”.   When all information has been entered, scroll to the bottom of the screen and click on                         to move to the next screen where you can begin entering your actual moving/hh expenses.</vt:lpstr>
      <vt:lpstr>Shown on the left above is an illustration of an expense report in progress.  To continue adding additional expenses, click on “New Expense” and choose appropriate expense types from the box on the right.  In the next slide the expense type “Moving Company” has been chosen.</vt:lpstr>
      <vt:lpstr>When an expense type has been chosen you can begin entering the required information in the fields on the right. Please see Moving Company example below. For any expenses please use the date on the receipt as the Transaction Date.  </vt:lpstr>
      <vt:lpstr>When you have entered all the expenses for your house hunting/move you are ready to click the orange SUBMIT REPORT button. The Certification box will appear, please note the Moving Certification language, accept and submit to move forward.</vt:lpstr>
      <vt:lpstr>Approval Workflow</vt:lpstr>
      <vt:lpstr>PowerPoint Presentation</vt:lpstr>
    </vt:vector>
  </TitlesOfParts>
  <Company>California State University, San Bernardino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Cindy Levin</dc:creator>
  <cp:lastModifiedBy>Manorama Sinha</cp:lastModifiedBy>
  <cp:revision>43</cp:revision>
  <dcterms:created xsi:type="dcterms:W3CDTF">2015-05-20T23:52:10Z</dcterms:created>
  <dcterms:modified xsi:type="dcterms:W3CDTF">2019-07-31T23:48:17Z</dcterms:modified>
</cp:coreProperties>
</file>