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72" r:id="rId3"/>
    <p:sldId id="270" r:id="rId4"/>
    <p:sldId id="259" r:id="rId5"/>
    <p:sldId id="260" r:id="rId6"/>
    <p:sldId id="261" r:id="rId7"/>
    <p:sldId id="262" r:id="rId8"/>
    <p:sldId id="263" r:id="rId9"/>
    <p:sldId id="264" r:id="rId10"/>
    <p:sldId id="269" r:id="rId11"/>
    <p:sldId id="2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8"/>
    <p:restoredTop sz="94668"/>
  </p:normalViewPr>
  <p:slideViewPr>
    <p:cSldViewPr snapToGrid="0" snapToObjects="1">
      <p:cViewPr varScale="1">
        <p:scale>
          <a:sx n="108" d="100"/>
          <a:sy n="108" d="100"/>
        </p:scale>
        <p:origin x="147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42393-A78F-DC47-B2F6-B32D4D2647AE}" type="datetimeFigureOut">
              <a:rPr lang="en-US" smtClean="0"/>
              <a:t>9/10/2019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27FAA-73CD-2949-9A94-BDA7F3FDD788}" type="slidenum">
              <a:rPr lang="en-US" smtClean="0"/>
              <a:t>‹#›</a:t>
            </a:fld>
            <a:endParaRPr lang="en-US"/>
          </a:p>
        </p:txBody>
      </p:sp>
    </p:spTree>
    <p:extLst>
      <p:ext uri="{BB962C8B-B14F-4D97-AF65-F5344CB8AC3E}">
        <p14:creationId xmlns:p14="http://schemas.microsoft.com/office/powerpoint/2010/main" val="110271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August 30, </a:t>
            </a:r>
            <a:r>
              <a:rPr lang="en-US" baseline="0" dirty="0"/>
              <a:t>2017 CL</a:t>
            </a:r>
            <a:endParaRPr lang="en-US" dirty="0"/>
          </a:p>
        </p:txBody>
      </p:sp>
      <p:sp>
        <p:nvSpPr>
          <p:cNvPr id="4" name="Slide Number Placeholder 3"/>
          <p:cNvSpPr>
            <a:spLocks noGrp="1"/>
          </p:cNvSpPr>
          <p:nvPr>
            <p:ph type="sldNum" sz="quarter" idx="10"/>
          </p:nvPr>
        </p:nvSpPr>
        <p:spPr/>
        <p:txBody>
          <a:bodyPr/>
          <a:lstStyle/>
          <a:p>
            <a:fld id="{84A27FAA-73CD-2949-9A94-BDA7F3FDD788}" type="slidenum">
              <a:rPr lang="en-US" smtClean="0"/>
              <a:t>11</a:t>
            </a:fld>
            <a:endParaRPr lang="en-US"/>
          </a:p>
        </p:txBody>
      </p:sp>
    </p:spTree>
    <p:extLst>
      <p:ext uri="{BB962C8B-B14F-4D97-AF65-F5344CB8AC3E}">
        <p14:creationId xmlns:p14="http://schemas.microsoft.com/office/powerpoint/2010/main" val="56041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C90E4E-5CC9-CF43-B1D9-7B6062B178A4}"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921ED-AE46-3042-A633-D5B61E569016}" type="slidenum">
              <a:rPr lang="en-US" smtClean="0"/>
              <a:t>‹#›</a:t>
            </a:fld>
            <a:endParaRPr lang="en-US"/>
          </a:p>
        </p:txBody>
      </p:sp>
    </p:spTree>
    <p:extLst>
      <p:ext uri="{BB962C8B-B14F-4D97-AF65-F5344CB8AC3E}">
        <p14:creationId xmlns:p14="http://schemas.microsoft.com/office/powerpoint/2010/main" val="193097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90E4E-5CC9-CF43-B1D9-7B6062B178A4}"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921ED-AE46-3042-A633-D5B61E569016}" type="slidenum">
              <a:rPr lang="en-US" smtClean="0"/>
              <a:t>‹#›</a:t>
            </a:fld>
            <a:endParaRPr lang="en-US"/>
          </a:p>
        </p:txBody>
      </p:sp>
    </p:spTree>
    <p:extLst>
      <p:ext uri="{BB962C8B-B14F-4D97-AF65-F5344CB8AC3E}">
        <p14:creationId xmlns:p14="http://schemas.microsoft.com/office/powerpoint/2010/main" val="132814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90E4E-5CC9-CF43-B1D9-7B6062B178A4}"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921ED-AE46-3042-A633-D5B61E569016}" type="slidenum">
              <a:rPr lang="en-US" smtClean="0"/>
              <a:t>‹#›</a:t>
            </a:fld>
            <a:endParaRPr lang="en-US"/>
          </a:p>
        </p:txBody>
      </p:sp>
    </p:spTree>
    <p:extLst>
      <p:ext uri="{BB962C8B-B14F-4D97-AF65-F5344CB8AC3E}">
        <p14:creationId xmlns:p14="http://schemas.microsoft.com/office/powerpoint/2010/main" val="136568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90E4E-5CC9-CF43-B1D9-7B6062B178A4}"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921ED-AE46-3042-A633-D5B61E569016}" type="slidenum">
              <a:rPr lang="en-US" smtClean="0"/>
              <a:t>‹#›</a:t>
            </a:fld>
            <a:endParaRPr lang="en-US"/>
          </a:p>
        </p:txBody>
      </p:sp>
    </p:spTree>
    <p:extLst>
      <p:ext uri="{BB962C8B-B14F-4D97-AF65-F5344CB8AC3E}">
        <p14:creationId xmlns:p14="http://schemas.microsoft.com/office/powerpoint/2010/main" val="204486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90E4E-5CC9-CF43-B1D9-7B6062B178A4}"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921ED-AE46-3042-A633-D5B61E569016}" type="slidenum">
              <a:rPr lang="en-US" smtClean="0"/>
              <a:t>‹#›</a:t>
            </a:fld>
            <a:endParaRPr lang="en-US"/>
          </a:p>
        </p:txBody>
      </p:sp>
    </p:spTree>
    <p:extLst>
      <p:ext uri="{BB962C8B-B14F-4D97-AF65-F5344CB8AC3E}">
        <p14:creationId xmlns:p14="http://schemas.microsoft.com/office/powerpoint/2010/main" val="418781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90E4E-5CC9-CF43-B1D9-7B6062B178A4}"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921ED-AE46-3042-A633-D5B61E569016}" type="slidenum">
              <a:rPr lang="en-US" smtClean="0"/>
              <a:t>‹#›</a:t>
            </a:fld>
            <a:endParaRPr lang="en-US"/>
          </a:p>
        </p:txBody>
      </p:sp>
    </p:spTree>
    <p:extLst>
      <p:ext uri="{BB962C8B-B14F-4D97-AF65-F5344CB8AC3E}">
        <p14:creationId xmlns:p14="http://schemas.microsoft.com/office/powerpoint/2010/main" val="379167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90E4E-5CC9-CF43-B1D9-7B6062B178A4}" type="datetimeFigureOut">
              <a:rPr lang="en-US" smtClean="0"/>
              <a:t>9/10/2019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D921ED-AE46-3042-A633-D5B61E569016}" type="slidenum">
              <a:rPr lang="en-US" smtClean="0"/>
              <a:t>‹#›</a:t>
            </a:fld>
            <a:endParaRPr lang="en-US"/>
          </a:p>
        </p:txBody>
      </p:sp>
    </p:spTree>
    <p:extLst>
      <p:ext uri="{BB962C8B-B14F-4D97-AF65-F5344CB8AC3E}">
        <p14:creationId xmlns:p14="http://schemas.microsoft.com/office/powerpoint/2010/main" val="199466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90E4E-5CC9-CF43-B1D9-7B6062B178A4}" type="datetimeFigureOut">
              <a:rPr lang="en-US" smtClean="0"/>
              <a:t>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D921ED-AE46-3042-A633-D5B61E569016}" type="slidenum">
              <a:rPr lang="en-US" smtClean="0"/>
              <a:t>‹#›</a:t>
            </a:fld>
            <a:endParaRPr lang="en-US"/>
          </a:p>
        </p:txBody>
      </p:sp>
    </p:spTree>
    <p:extLst>
      <p:ext uri="{BB962C8B-B14F-4D97-AF65-F5344CB8AC3E}">
        <p14:creationId xmlns:p14="http://schemas.microsoft.com/office/powerpoint/2010/main" val="81699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90E4E-5CC9-CF43-B1D9-7B6062B178A4}" type="datetimeFigureOut">
              <a:rPr lang="en-US" smtClean="0"/>
              <a:t>9/10/2019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D921ED-AE46-3042-A633-D5B61E569016}" type="slidenum">
              <a:rPr lang="en-US" smtClean="0"/>
              <a:t>‹#›</a:t>
            </a:fld>
            <a:endParaRPr lang="en-US"/>
          </a:p>
        </p:txBody>
      </p:sp>
    </p:spTree>
    <p:extLst>
      <p:ext uri="{BB962C8B-B14F-4D97-AF65-F5344CB8AC3E}">
        <p14:creationId xmlns:p14="http://schemas.microsoft.com/office/powerpoint/2010/main" val="209351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90E4E-5CC9-CF43-B1D9-7B6062B178A4}"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921ED-AE46-3042-A633-D5B61E569016}" type="slidenum">
              <a:rPr lang="en-US" smtClean="0"/>
              <a:t>‹#›</a:t>
            </a:fld>
            <a:endParaRPr lang="en-US"/>
          </a:p>
        </p:txBody>
      </p:sp>
    </p:spTree>
    <p:extLst>
      <p:ext uri="{BB962C8B-B14F-4D97-AF65-F5344CB8AC3E}">
        <p14:creationId xmlns:p14="http://schemas.microsoft.com/office/powerpoint/2010/main" val="26990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90E4E-5CC9-CF43-B1D9-7B6062B178A4}"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921ED-AE46-3042-A633-D5B61E569016}" type="slidenum">
              <a:rPr lang="en-US" smtClean="0"/>
              <a:t>‹#›</a:t>
            </a:fld>
            <a:endParaRPr lang="en-US"/>
          </a:p>
        </p:txBody>
      </p:sp>
    </p:spTree>
    <p:extLst>
      <p:ext uri="{BB962C8B-B14F-4D97-AF65-F5344CB8AC3E}">
        <p14:creationId xmlns:p14="http://schemas.microsoft.com/office/powerpoint/2010/main" val="402591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90E4E-5CC9-CF43-B1D9-7B6062B178A4}" type="datetimeFigureOut">
              <a:rPr lang="en-US" smtClean="0"/>
              <a:t>9/10/2019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921ED-AE46-3042-A633-D5B61E569016}" type="slidenum">
              <a:rPr lang="en-US" smtClean="0"/>
              <a:t>‹#›</a:t>
            </a:fld>
            <a:endParaRPr lang="en-US"/>
          </a:p>
        </p:txBody>
      </p:sp>
    </p:spTree>
    <p:extLst>
      <p:ext uri="{BB962C8B-B14F-4D97-AF65-F5344CB8AC3E}">
        <p14:creationId xmlns:p14="http://schemas.microsoft.com/office/powerpoint/2010/main" val="311077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Create a Mileage Only Expense Report</a:t>
            </a:r>
          </a:p>
        </p:txBody>
      </p:sp>
      <p:sp>
        <p:nvSpPr>
          <p:cNvPr id="3" name="Content Placeholder 2"/>
          <p:cNvSpPr>
            <a:spLocks noGrp="1"/>
          </p:cNvSpPr>
          <p:nvPr>
            <p:ph idx="1"/>
          </p:nvPr>
        </p:nvSpPr>
        <p:spPr>
          <a:xfrm>
            <a:off x="457200" y="1600200"/>
            <a:ext cx="8229600" cy="4687478"/>
          </a:xfrm>
        </p:spPr>
        <p:txBody>
          <a:bodyPr>
            <a:normAutofit fontScale="85000" lnSpcReduction="10000"/>
          </a:bodyPr>
          <a:lstStyle/>
          <a:p>
            <a:pPr marL="0" indent="0">
              <a:buNone/>
            </a:pPr>
            <a:r>
              <a:rPr lang="en-US" dirty="0"/>
              <a:t>For mileage only trips (</a:t>
            </a:r>
            <a:r>
              <a:rPr lang="en-US" i="1" u="sng" dirty="0"/>
              <a:t>trips other than monthly mileage that is part of an employees regular workload</a:t>
            </a:r>
            <a:r>
              <a:rPr lang="en-US" dirty="0"/>
              <a:t>) an expense report can be submitted without an approved travel request. Trip type examples would include: infrequent off campus meetings, last minute request for pickup or delivery of items, transporting candidates to and from airport and/or hotel locations, etc. Please view the next few slides for detail in building your mileage only expense report. </a:t>
            </a:r>
          </a:p>
          <a:p>
            <a:pPr marL="0" indent="0">
              <a:buNone/>
            </a:pPr>
            <a:r>
              <a:rPr lang="en-US" i="1" dirty="0">
                <a:solidFill>
                  <a:schemeClr val="tx2">
                    <a:lumMod val="60000"/>
                    <a:lumOff val="40000"/>
                  </a:schemeClr>
                </a:solidFill>
              </a:rPr>
              <a:t>Please combine miscellaneous mileage only trips per month/quarter as more than one mileage only trip can be included on a single expense report</a:t>
            </a:r>
            <a:r>
              <a:rPr lang="en-US" dirty="0">
                <a:solidFill>
                  <a:schemeClr val="tx2">
                    <a:lumMod val="60000"/>
                    <a:lumOff val="40000"/>
                  </a:schemeClr>
                </a:solidFill>
              </a:rPr>
              <a:t>.</a:t>
            </a:r>
          </a:p>
          <a:p>
            <a:pPr marL="0" indent="0">
              <a:buNone/>
            </a:pPr>
            <a:endParaRPr lang="en-US" dirty="0"/>
          </a:p>
        </p:txBody>
      </p:sp>
    </p:spTree>
    <p:extLst>
      <p:ext uri="{BB962C8B-B14F-4D97-AF65-F5344CB8AC3E}">
        <p14:creationId xmlns:p14="http://schemas.microsoft.com/office/powerpoint/2010/main" val="249672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Workflow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616451"/>
            <a:ext cx="8229600" cy="2178423"/>
          </a:xfrm>
        </p:spPr>
      </p:pic>
      <p:sp>
        <p:nvSpPr>
          <p:cNvPr id="9" name="TextBox 8"/>
          <p:cNvSpPr txBox="1"/>
          <p:nvPr/>
        </p:nvSpPr>
        <p:spPr>
          <a:xfrm>
            <a:off x="2789433" y="1658571"/>
            <a:ext cx="3565133" cy="1477328"/>
          </a:xfrm>
          <a:prstGeom prst="rect">
            <a:avLst/>
          </a:prstGeom>
          <a:noFill/>
          <a:ln>
            <a:solidFill>
              <a:srgbClr val="FF0000"/>
            </a:solidFill>
          </a:ln>
        </p:spPr>
        <p:txBody>
          <a:bodyPr wrap="square" rtlCol="0">
            <a:spAutoFit/>
          </a:bodyPr>
          <a:lstStyle/>
          <a:p>
            <a:r>
              <a:rPr lang="en-US" dirty="0"/>
              <a:t>Confirm the travel approver is correct and check with your department or division administrative person for the correct approval workflow.</a:t>
            </a:r>
          </a:p>
        </p:txBody>
      </p:sp>
    </p:spTree>
    <p:extLst>
      <p:ext uri="{BB962C8B-B14F-4D97-AF65-F5344CB8AC3E}">
        <p14:creationId xmlns:p14="http://schemas.microsoft.com/office/powerpoint/2010/main" val="1998898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923330"/>
          </a:xfrm>
          <a:prstGeom prst="rect">
            <a:avLst/>
          </a:prstGeom>
          <a:ln>
            <a:solidFill>
              <a:srgbClr val="FF0000"/>
            </a:solidFill>
          </a:ln>
        </p:spPr>
        <p:txBody>
          <a:bodyPr wrap="square">
            <a:spAutoFit/>
          </a:bodyPr>
          <a:lstStyle/>
          <a:p>
            <a:r>
              <a:rPr lang="en-US" dirty="0">
                <a:solidFill>
                  <a:srgbClr val="FF0000"/>
                </a:solidFill>
                <a:latin typeface="Arial"/>
                <a:cs typeface="Arial"/>
              </a:rPr>
              <a:t>If further information or assistance is needed, please contact Accounts Payable/Travel at 909-537-5155 or, Mona Sinha at,909 -537-3158. </a:t>
            </a:r>
          </a:p>
        </p:txBody>
      </p:sp>
    </p:spTree>
    <p:extLst>
      <p:ext uri="{BB962C8B-B14F-4D97-AF65-F5344CB8AC3E}">
        <p14:creationId xmlns:p14="http://schemas.microsoft.com/office/powerpoint/2010/main" val="105809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715962"/>
          </a:xfrm>
        </p:spPr>
        <p:txBody>
          <a:bodyPr>
            <a:normAutofit/>
          </a:bodyPr>
          <a:lstStyle/>
          <a:p>
            <a:pPr algn="l" eaLnBrk="1" hangingPunct="1"/>
            <a:r>
              <a:rPr lang="en-US" altLang="en-US" sz="2400" dirty="0"/>
              <a:t>To sign in to Concur:  Go to </a:t>
            </a:r>
            <a:r>
              <a:rPr lang="en-US" altLang="en-US" sz="2400" dirty="0">
                <a:solidFill>
                  <a:srgbClr val="FF0000"/>
                </a:solidFill>
              </a:rPr>
              <a:t>csusb.edu and click on mycoyote.</a:t>
            </a:r>
          </a:p>
        </p:txBody>
      </p:sp>
      <p:sp>
        <p:nvSpPr>
          <p:cNvPr id="3" name="Content Placeholder 2"/>
          <p:cNvSpPr>
            <a:spLocks noGrp="1"/>
          </p:cNvSpPr>
          <p:nvPr>
            <p:ph idx="1"/>
          </p:nvPr>
        </p:nvSpPr>
        <p:spPr>
          <a:xfrm>
            <a:off x="457199" y="990600"/>
            <a:ext cx="8384959" cy="1066800"/>
          </a:xfrm>
        </p:spPr>
        <p:txBody>
          <a:bodyPr>
            <a:normAutofit fontScale="70000" lnSpcReduction="20000"/>
          </a:bodyPr>
          <a:lstStyle/>
          <a:p>
            <a:pPr marL="0" indent="0">
              <a:buNone/>
            </a:pPr>
            <a:r>
              <a:rPr lang="en-US" dirty="0"/>
              <a:t>On the single sign on page, type in your mycoyote ID and password, and hit enter and then either choose, </a:t>
            </a:r>
            <a:r>
              <a:rPr lang="en-US" u="sng" dirty="0"/>
              <a:t>My Employment </a:t>
            </a:r>
            <a:r>
              <a:rPr lang="en-US" dirty="0"/>
              <a:t>or, </a:t>
            </a:r>
            <a:r>
              <a:rPr lang="en-US" u="sng" dirty="0"/>
              <a:t>Administrative Systems</a:t>
            </a:r>
            <a:r>
              <a:rPr lang="en-US" dirty="0"/>
              <a:t> and click  on the Travel Icon  as shown below:</a:t>
            </a:r>
          </a:p>
          <a:p>
            <a:pPr marL="0" indent="0">
              <a:buNone/>
            </a:pPr>
            <a:endParaRPr lang="en-US" dirty="0"/>
          </a:p>
          <a:p>
            <a:pPr marL="0" indent="0">
              <a:buNone/>
            </a:pPr>
            <a:endParaRPr lang="en-US" dirty="0"/>
          </a:p>
        </p:txBody>
      </p:sp>
      <p:pic>
        <p:nvPicPr>
          <p:cNvPr id="2" name="Picture 1">
            <a:extLst>
              <a:ext uri="{FF2B5EF4-FFF2-40B4-BE49-F238E27FC236}">
                <a16:creationId xmlns:a16="http://schemas.microsoft.com/office/drawing/2014/main" id="{D5470F73-1342-4074-9128-25030616EDD1}"/>
              </a:ext>
            </a:extLst>
          </p:cNvPr>
          <p:cNvPicPr>
            <a:picLocks noChangeAspect="1"/>
          </p:cNvPicPr>
          <p:nvPr/>
        </p:nvPicPr>
        <p:blipFill>
          <a:blip r:embed="rId2"/>
          <a:stretch>
            <a:fillRect/>
          </a:stretch>
        </p:blipFill>
        <p:spPr>
          <a:xfrm>
            <a:off x="301841" y="1926453"/>
            <a:ext cx="8717872" cy="4758431"/>
          </a:xfrm>
          <a:prstGeom prst="rect">
            <a:avLst/>
          </a:prstGeom>
        </p:spPr>
      </p:pic>
    </p:spTree>
    <p:extLst>
      <p:ext uri="{BB962C8B-B14F-4D97-AF65-F5344CB8AC3E}">
        <p14:creationId xmlns:p14="http://schemas.microsoft.com/office/powerpoint/2010/main" val="41707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934"/>
            <a:ext cx="8229600" cy="1143000"/>
          </a:xfrm>
        </p:spPr>
        <p:txBody>
          <a:bodyPr>
            <a:normAutofit/>
          </a:bodyPr>
          <a:lstStyle/>
          <a:p>
            <a:r>
              <a:rPr lang="en-US" sz="2800" dirty="0"/>
              <a:t>To begin click on the Expense tab on top of the page and then click the red Create Expense Report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0674" y="1600200"/>
            <a:ext cx="6422652" cy="4649771"/>
          </a:xfrm>
        </p:spPr>
      </p:pic>
    </p:spTree>
    <p:extLst>
      <p:ext uri="{BB962C8B-B14F-4D97-AF65-F5344CB8AC3E}">
        <p14:creationId xmlns:p14="http://schemas.microsoft.com/office/powerpoint/2010/main" val="156089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ln>
            <a:solidFill>
              <a:srgbClr val="FF0000"/>
            </a:solidFill>
          </a:ln>
        </p:spPr>
        <p:txBody>
          <a:bodyPr>
            <a:normAutofit/>
          </a:bodyPr>
          <a:lstStyle/>
          <a:p>
            <a:pPr algn="l"/>
            <a:r>
              <a:rPr lang="en-US" sz="1400" dirty="0"/>
              <a:t>This is the Expense Report Header.  All the fields with a red line require information be entered. </a:t>
            </a:r>
            <a:r>
              <a:rPr lang="en-US" sz="1400" b="1" dirty="0"/>
              <a:t>The Travel Business Purpose must be “Mileage Only-No Request”. </a:t>
            </a:r>
            <a:r>
              <a:rPr lang="en-US" sz="1400" dirty="0"/>
              <a:t>  When all information has been entered, scroll to the bottom of the screen and click on                         to move to the next screen where you can begin entering your trip mileage.</a:t>
            </a:r>
          </a:p>
        </p:txBody>
      </p:sp>
      <p:pic>
        <p:nvPicPr>
          <p:cNvPr id="4" name="Content Placeholder 3" descr="Screen Shot 2015-05-14 at 3.23.26 PM.png"/>
          <p:cNvPicPr>
            <a:picLocks noGrp="1" noChangeAspect="1"/>
          </p:cNvPicPr>
          <p:nvPr>
            <p:ph idx="1"/>
          </p:nvPr>
        </p:nvPicPr>
        <p:blipFill>
          <a:blip r:embed="rId2">
            <a:extLst>
              <a:ext uri="{28A0092B-C50C-407E-A947-70E740481C1C}">
                <a14:useLocalDpi xmlns:a14="http://schemas.microsoft.com/office/drawing/2010/main" val="0"/>
              </a:ext>
            </a:extLst>
          </a:blip>
          <a:srcRect l="19695" r="19695"/>
          <a:stretch>
            <a:fillRect/>
          </a:stretch>
        </p:blipFill>
        <p:spPr>
          <a:xfrm>
            <a:off x="3036478" y="920506"/>
            <a:ext cx="838200" cy="38099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1781666"/>
            <a:ext cx="7558202" cy="4476459"/>
          </a:xfrm>
          <a:prstGeom prst="rect">
            <a:avLst/>
          </a:prstGeom>
        </p:spPr>
      </p:pic>
      <p:sp>
        <p:nvSpPr>
          <p:cNvPr id="7" name="Right Arrow 6"/>
          <p:cNvSpPr/>
          <p:nvPr/>
        </p:nvSpPr>
        <p:spPr>
          <a:xfrm>
            <a:off x="5430101" y="5861901"/>
            <a:ext cx="16642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40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199"/>
            <a:ext cx="8229600" cy="1312831"/>
          </a:xfrm>
          <a:ln>
            <a:solidFill>
              <a:srgbClr val="FF0000"/>
            </a:solidFill>
          </a:ln>
        </p:spPr>
        <p:txBody>
          <a:bodyPr>
            <a:noAutofit/>
          </a:bodyPr>
          <a:lstStyle/>
          <a:p>
            <a:pPr algn="l"/>
            <a:r>
              <a:rPr lang="en-US" sz="1800" dirty="0"/>
              <a:t>You may now begin entering the trip expenses.  Click on the red “New Expense” and choose </a:t>
            </a:r>
            <a:r>
              <a:rPr lang="en-US" sz="1800" b="1" dirty="0">
                <a:solidFill>
                  <a:srgbClr val="FF0000"/>
                </a:solidFill>
              </a:rPr>
              <a:t>Personal Car Mileage </a:t>
            </a:r>
            <a:r>
              <a:rPr lang="en-US" sz="1800" dirty="0"/>
              <a:t>from the box on the right.  </a:t>
            </a:r>
            <a:r>
              <a:rPr lang="en-US" sz="1800" i="1" dirty="0"/>
              <a:t>The only expenses that can be entered on a Mileage Only report are mileage, tolls, parking and public transport (such as train, </a:t>
            </a:r>
            <a:r>
              <a:rPr lang="en-US" sz="1800" i="1" dirty="0" err="1"/>
              <a:t>etc</a:t>
            </a:r>
            <a:r>
              <a:rPr lang="en-US" sz="1800" i="1" dirty="0"/>
              <a:t>)</a:t>
            </a:r>
            <a:r>
              <a:rPr lang="en-US" sz="1800" dirty="0"/>
              <a:t>.  If you have other expenses you must complete and attach an approved travel request.</a:t>
            </a:r>
          </a:p>
        </p:txBody>
      </p:sp>
      <p:pic>
        <p:nvPicPr>
          <p:cNvPr id="6" name="Picture 5" descr="Screen Shot 2015-05-14 at 3.2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 y="17188"/>
            <a:ext cx="9144000" cy="4734232"/>
          </a:xfrm>
          <a:prstGeom prst="rect">
            <a:avLst/>
          </a:prstGeom>
        </p:spPr>
      </p:pic>
      <p:cxnSp>
        <p:nvCxnSpPr>
          <p:cNvPr id="8" name="Straight Arrow Connector 7"/>
          <p:cNvCxnSpPr/>
          <p:nvPr/>
        </p:nvCxnSpPr>
        <p:spPr>
          <a:xfrm flipV="1">
            <a:off x="609600" y="1143000"/>
            <a:ext cx="0" cy="990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Right Arrow 9"/>
          <p:cNvSpPr/>
          <p:nvPr/>
        </p:nvSpPr>
        <p:spPr>
          <a:xfrm>
            <a:off x="4440358" y="2739835"/>
            <a:ext cx="12070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99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221045"/>
          </a:xfrm>
          <a:ln>
            <a:solidFill>
              <a:srgbClr val="FF0000"/>
            </a:solidFill>
          </a:ln>
        </p:spPr>
        <p:txBody>
          <a:bodyPr>
            <a:normAutofit fontScale="90000"/>
          </a:bodyPr>
          <a:lstStyle/>
          <a:p>
            <a:pPr algn="l"/>
            <a:r>
              <a:rPr lang="en-US" sz="1800" dirty="0"/>
              <a:t>After clicking on </a:t>
            </a:r>
            <a:r>
              <a:rPr lang="en-US" sz="1800" b="1" dirty="0">
                <a:solidFill>
                  <a:srgbClr val="FF0000"/>
                </a:solidFill>
              </a:rPr>
              <a:t>Personal Car Mileage </a:t>
            </a:r>
            <a:r>
              <a:rPr lang="en-US" sz="1800" dirty="0"/>
              <a:t>you will see a mileage calculator pop up.  Please enter your beginning address and then add the locations you visited.  The system saves your most used destinations.  Remember commute mileage is not reimbursable so use the address, home or headquarters, closest to your destination.  </a:t>
            </a:r>
            <a:r>
              <a:rPr lang="en-US" sz="1800" i="1" dirty="0"/>
              <a:t>There is also a deduct commute button at the bottom on the left.</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12349"/>
          <a:stretch/>
        </p:blipFill>
        <p:spPr>
          <a:xfrm>
            <a:off x="1738466" y="1693646"/>
            <a:ext cx="6123489" cy="5725249"/>
          </a:xfrm>
        </p:spPr>
      </p:pic>
      <p:sp>
        <p:nvSpPr>
          <p:cNvPr id="3" name="TextBox 2"/>
          <p:cNvSpPr txBox="1"/>
          <p:nvPr/>
        </p:nvSpPr>
        <p:spPr>
          <a:xfrm>
            <a:off x="146304" y="3968496"/>
            <a:ext cx="3364992" cy="2031325"/>
          </a:xfrm>
          <a:prstGeom prst="rect">
            <a:avLst/>
          </a:prstGeom>
          <a:solidFill>
            <a:schemeClr val="accent2">
              <a:lumMod val="40000"/>
              <a:lumOff val="60000"/>
            </a:schemeClr>
          </a:solidFill>
          <a:ln>
            <a:solidFill>
              <a:schemeClr val="accent1"/>
            </a:solidFill>
          </a:ln>
        </p:spPr>
        <p:txBody>
          <a:bodyPr wrap="square" rtlCol="0">
            <a:spAutoFit/>
          </a:bodyPr>
          <a:lstStyle/>
          <a:p>
            <a:r>
              <a:rPr lang="en-US" dirty="0"/>
              <a:t>If </a:t>
            </a:r>
            <a:r>
              <a:rPr lang="en-US"/>
              <a:t>you choose to click </a:t>
            </a:r>
            <a:r>
              <a:rPr lang="en-US" dirty="0"/>
              <a:t>the deduct commute box below, a box will appear that will require your home and headquarters address.  There is another deduct R/T commute mileage box that also needs to be checked.</a:t>
            </a:r>
          </a:p>
        </p:txBody>
      </p:sp>
      <p:sp>
        <p:nvSpPr>
          <p:cNvPr id="9" name="Donut 8"/>
          <p:cNvSpPr/>
          <p:nvPr/>
        </p:nvSpPr>
        <p:spPr>
          <a:xfrm>
            <a:off x="1591056" y="6080760"/>
            <a:ext cx="1115568" cy="685800"/>
          </a:xfrm>
          <a:prstGeom prst="donut">
            <a:avLst>
              <a:gd name="adj" fmla="val 8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362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4375"/>
          </a:xfrm>
          <a:ln>
            <a:solidFill>
              <a:srgbClr val="FF0000"/>
            </a:solidFill>
          </a:ln>
        </p:spPr>
        <p:txBody>
          <a:bodyPr>
            <a:normAutofit fontScale="90000"/>
          </a:bodyPr>
          <a:lstStyle/>
          <a:p>
            <a:r>
              <a:rPr lang="en-US" sz="2000" dirty="0"/>
              <a:t>Enter each destination and click on calculate route to bring up the address and the next box.  After entering the destination(s) for a single trip day, click calculate route again, (then click make round trip if necessary) and navigate to the bottom and click on “Add Mileage to Expense”.  </a:t>
            </a:r>
          </a:p>
        </p:txBody>
      </p:sp>
      <p:pic>
        <p:nvPicPr>
          <p:cNvPr id="4" name="Content Placeholder 3" descr="Screen Shot 2015-05-21 at 9.00.5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457200" y="1309013"/>
            <a:ext cx="8229600" cy="5484230"/>
          </a:xfrm>
        </p:spPr>
      </p:pic>
      <p:sp>
        <p:nvSpPr>
          <p:cNvPr id="5" name="Donut 4"/>
          <p:cNvSpPr/>
          <p:nvPr/>
        </p:nvSpPr>
        <p:spPr>
          <a:xfrm>
            <a:off x="3024674" y="2590289"/>
            <a:ext cx="1311807" cy="914400"/>
          </a:xfrm>
          <a:prstGeom prst="donut">
            <a:avLst>
              <a:gd name="adj" fmla="val 67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ight Arrow 5"/>
          <p:cNvSpPr/>
          <p:nvPr/>
        </p:nvSpPr>
        <p:spPr>
          <a:xfrm>
            <a:off x="4695765" y="6308611"/>
            <a:ext cx="1734986" cy="484632"/>
          </a:xfrm>
          <a:prstGeom prst="rightArrow">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43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rmAutofit/>
          </a:bodyPr>
          <a:lstStyle/>
          <a:p>
            <a:pPr algn="l"/>
            <a:r>
              <a:rPr lang="en-US" sz="2000" dirty="0"/>
              <a:t>You will now enter the date of travel. Be sure to click on the save button on the bottom of the page to save each entry.  Comments specific to the trip may be added in the comment box for your approver to see.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76" y="1630083"/>
            <a:ext cx="8661751" cy="4979957"/>
          </a:xfrm>
        </p:spPr>
      </p:pic>
      <p:sp>
        <p:nvSpPr>
          <p:cNvPr id="7" name="Donut 6"/>
          <p:cNvSpPr/>
          <p:nvPr/>
        </p:nvSpPr>
        <p:spPr>
          <a:xfrm>
            <a:off x="5593088" y="2880359"/>
            <a:ext cx="914400" cy="649225"/>
          </a:xfrm>
          <a:prstGeom prst="donut">
            <a:avLst>
              <a:gd name="adj" fmla="val 397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Down Arrow 10"/>
          <p:cNvSpPr/>
          <p:nvPr/>
        </p:nvSpPr>
        <p:spPr>
          <a:xfrm>
            <a:off x="6752090" y="4973264"/>
            <a:ext cx="242316" cy="978408"/>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06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55546"/>
          </a:xfrm>
          <a:ln>
            <a:solidFill>
              <a:srgbClr val="FF0000"/>
            </a:solidFill>
          </a:ln>
        </p:spPr>
        <p:txBody>
          <a:bodyPr>
            <a:normAutofit fontScale="90000"/>
          </a:bodyPr>
          <a:lstStyle/>
          <a:p>
            <a:r>
              <a:rPr lang="en-US" sz="2000" dirty="0"/>
              <a:t>When you have entered all the mileage only trips for each day of the month you traveled, you are ready to click the orange </a:t>
            </a:r>
            <a:r>
              <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SUBMIT REPORT </a:t>
            </a:r>
            <a:r>
              <a:rPr lang="en-US" sz="2000" dirty="0"/>
              <a:t>button.  You will then accept and submit at the Certification box and you will need to confirm the correct travel approval workflow.  Click on </a:t>
            </a:r>
            <a:r>
              <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SUBMIT REPORT </a:t>
            </a:r>
            <a:r>
              <a:rPr lang="en-US" sz="2000" dirty="0"/>
              <a:t>again and follow the prompts until you receive the REPORT SUCCESSFULLY SUBMITTED box!</a:t>
            </a:r>
          </a:p>
        </p:txBody>
      </p:sp>
      <p:pic>
        <p:nvPicPr>
          <p:cNvPr id="4" name="Content Placeholder 3" descr="Screen Shot 2015-05-21 at 9.29.2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854" t="-38994" r="-3125" b="-61254"/>
          <a:stretch/>
        </p:blipFill>
        <p:spPr>
          <a:xfrm>
            <a:off x="0" y="2005013"/>
            <a:ext cx="8686800" cy="4121150"/>
          </a:xfrm>
        </p:spPr>
      </p:pic>
      <p:sp>
        <p:nvSpPr>
          <p:cNvPr id="5" name="Donut 4"/>
          <p:cNvSpPr/>
          <p:nvPr/>
        </p:nvSpPr>
        <p:spPr>
          <a:xfrm>
            <a:off x="7344444" y="2707271"/>
            <a:ext cx="1219896" cy="1069538"/>
          </a:xfrm>
          <a:prstGeom prst="donut">
            <a:avLst>
              <a:gd name="adj" fmla="val 839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05709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663</Words>
  <Application>Microsoft Office PowerPoint</Application>
  <PresentationFormat>On-screen Show (4:3)</PresentationFormat>
  <Paragraphs>18</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Create a Mileage Only Expense Report</vt:lpstr>
      <vt:lpstr>To sign in to Concur:  Go to csusb.edu and click on mycoyote.</vt:lpstr>
      <vt:lpstr>To begin click on the Expense tab on top of the page and then click the red Create Expense Report</vt:lpstr>
      <vt:lpstr>This is the Expense Report Header.  All the fields with a red line require information be entered. The Travel Business Purpose must be “Mileage Only-No Request”.   When all information has been entered, scroll to the bottom of the screen and click on                         to move to the next screen where you can begin entering your trip mileage.</vt:lpstr>
      <vt:lpstr>You may now begin entering the trip expenses.  Click on the red “New Expense” and choose Personal Car Mileage from the box on the right.  The only expenses that can be entered on a Mileage Only report are mileage, tolls, parking and public transport (such as train, etc).  If you have other expenses you must complete and attach an approved travel request.</vt:lpstr>
      <vt:lpstr>After clicking on Personal Car Mileage you will see a mileage calculator pop up.  Please enter your beginning address and then add the locations you visited.  The system saves your most used destinations.  Remember commute mileage is not reimbursable so use the address, home or headquarters, closest to your destination.  There is also a deduct commute button at the bottom on the left.</vt:lpstr>
      <vt:lpstr>Enter each destination and click on calculate route to bring up the address and the next box.  After entering the destination(s) for a single trip day, click calculate route again, (then click make round trip if necessary) and navigate to the bottom and click on “Add Mileage to Expense”.  </vt:lpstr>
      <vt:lpstr>You will now enter the date of travel. Be sure to click on the save button on the bottom of the page to save each entry.  Comments specific to the trip may be added in the comment box for your approver to see.</vt:lpstr>
      <vt:lpstr>When you have entered all the mileage only trips for each day of the month you traveled, you are ready to click the orange SUBMIT REPORT button.  You will then accept and submit at the Certification box and you will need to confirm the correct travel approval workflow.  Click on SUBMIT REPORT again and follow the prompts until you receive the REPORT SUCCESSFULLY SUBMITTED box!</vt:lpstr>
      <vt:lpstr>Approval Workflow</vt:lpstr>
      <vt:lpstr>PowerPoint Presentation</vt:lpstr>
    </vt:vector>
  </TitlesOfParts>
  <Company>California State University, San Bernardino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Levin</dc:creator>
  <cp:lastModifiedBy>Manorama Sinha</cp:lastModifiedBy>
  <cp:revision>32</cp:revision>
  <dcterms:created xsi:type="dcterms:W3CDTF">2015-05-20T23:52:10Z</dcterms:created>
  <dcterms:modified xsi:type="dcterms:W3CDTF">2019-09-10T18:31:57Z</dcterms:modified>
</cp:coreProperties>
</file>