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78" r:id="rId2"/>
    <p:sldId id="262" r:id="rId3"/>
    <p:sldId id="263" r:id="rId4"/>
    <p:sldId id="269" r:id="rId5"/>
    <p:sldId id="264" r:id="rId6"/>
    <p:sldId id="265" r:id="rId7"/>
    <p:sldId id="270" r:id="rId8"/>
    <p:sldId id="267"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7"/>
    <p:restoredTop sz="94668"/>
  </p:normalViewPr>
  <p:slideViewPr>
    <p:cSldViewPr snapToGrid="0" snapToObjects="1">
      <p:cViewPr varScale="1">
        <p:scale>
          <a:sx n="108" d="100"/>
          <a:sy n="108" d="100"/>
        </p:scale>
        <p:origin x="1710"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CDEA80F-1DF9-9E42-BDCA-29A317130A52}" type="datetimeFigureOut">
              <a:rPr lang="en-US" smtClean="0"/>
              <a:t>8/8/2019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E06BEA5-6596-B349-BE4B-177DD9494CE8}" type="slidenum">
              <a:rPr lang="en-US" smtClean="0"/>
              <a:t>‹#›</a:t>
            </a:fld>
            <a:endParaRPr lang="en-US"/>
          </a:p>
        </p:txBody>
      </p:sp>
    </p:spTree>
    <p:extLst>
      <p:ext uri="{BB962C8B-B14F-4D97-AF65-F5344CB8AC3E}">
        <p14:creationId xmlns:p14="http://schemas.microsoft.com/office/powerpoint/2010/main" val="100109268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a:t>This page is your home page</a:t>
            </a:r>
          </a:p>
          <a:p>
            <a:r>
              <a:rPr lang="en-US" altLang="en-US"/>
              <a:t>Go over all information on this page</a:t>
            </a:r>
          </a:p>
        </p:txBody>
      </p:sp>
      <p:sp>
        <p:nvSpPr>
          <p:cNvPr id="4" name="Slide Number Placeholder 3"/>
          <p:cNvSpPr>
            <a:spLocks noGrp="1"/>
          </p:cNvSpPr>
          <p:nvPr>
            <p:ph type="sldNum" sz="quarter" idx="5"/>
          </p:nvPr>
        </p:nvSpPr>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fld id="{F6A1D262-6B3B-4334-A8CB-943FE5A13EF2}" type="slidenum">
              <a:rPr lang="en-US" altLang="en-US">
                <a:latin typeface="Calibri" panose="020F0502020204030204" pitchFamily="34" charset="0"/>
              </a:rPr>
              <a:pPr eaLnBrk="1" hangingPunct="1"/>
              <a:t>2</a:t>
            </a:fld>
            <a:endParaRPr lang="en-US" altLang="en-US">
              <a:latin typeface="Calibri" panose="020F0502020204030204" pitchFamily="34" charset="0"/>
            </a:endParaRPr>
          </a:p>
        </p:txBody>
      </p:sp>
    </p:spTree>
    <p:extLst>
      <p:ext uri="{BB962C8B-B14F-4D97-AF65-F5344CB8AC3E}">
        <p14:creationId xmlns:p14="http://schemas.microsoft.com/office/powerpoint/2010/main" val="21014559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6D75BFB-738F-6042-B847-DF3FB751FAB1}" type="datetimeFigureOut">
              <a:rPr lang="en-US" smtClean="0"/>
              <a:t>8/8/2019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24218317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D75BFB-738F-6042-B847-DF3FB751FAB1}" type="datetimeFigureOut">
              <a:rPr lang="en-US" smtClean="0"/>
              <a:t>8/8/2019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4183560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D75BFB-738F-6042-B847-DF3FB751FAB1}" type="datetimeFigureOut">
              <a:rPr lang="en-US" smtClean="0"/>
              <a:t>8/8/2019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3399889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6D75BFB-738F-6042-B847-DF3FB751FAB1}" type="datetimeFigureOut">
              <a:rPr lang="en-US" smtClean="0"/>
              <a:t>8/8/2019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26133789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6D75BFB-738F-6042-B847-DF3FB751FAB1}" type="datetimeFigureOut">
              <a:rPr lang="en-US" smtClean="0"/>
              <a:t>8/8/2019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35166581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6D75BFB-738F-6042-B847-DF3FB751FAB1}" type="datetimeFigureOut">
              <a:rPr lang="en-US" smtClean="0"/>
              <a:t>8/8/2019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752015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6D75BFB-738F-6042-B847-DF3FB751FAB1}" type="datetimeFigureOut">
              <a:rPr lang="en-US" smtClean="0"/>
              <a:t>8/8/2019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29251869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D75BFB-738F-6042-B847-DF3FB751FAB1}" type="datetimeFigureOut">
              <a:rPr lang="en-US" smtClean="0"/>
              <a:t>8/8/2019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310970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D75BFB-738F-6042-B847-DF3FB751FAB1}" type="datetimeFigureOut">
              <a:rPr lang="en-US" smtClean="0"/>
              <a:t>8/8/2019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37310080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D75BFB-738F-6042-B847-DF3FB751FAB1}" type="datetimeFigureOut">
              <a:rPr lang="en-US" smtClean="0"/>
              <a:t>8/8/2019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33020644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6D75BFB-738F-6042-B847-DF3FB751FAB1}" type="datetimeFigureOut">
              <a:rPr lang="en-US" smtClean="0"/>
              <a:t>8/8/2019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4E320AA-D70F-1F4B-91D4-D3CA3E2D877F}" type="slidenum">
              <a:rPr lang="en-US" smtClean="0"/>
              <a:t>‹#›</a:t>
            </a:fld>
            <a:endParaRPr lang="en-US"/>
          </a:p>
        </p:txBody>
      </p:sp>
    </p:spTree>
    <p:extLst>
      <p:ext uri="{BB962C8B-B14F-4D97-AF65-F5344CB8AC3E}">
        <p14:creationId xmlns:p14="http://schemas.microsoft.com/office/powerpoint/2010/main" val="571131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D75BFB-738F-6042-B847-DF3FB751FAB1}" type="datetimeFigureOut">
              <a:rPr lang="en-US" smtClean="0"/>
              <a:t>8/8/2019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E320AA-D70F-1F4B-91D4-D3CA3E2D877F}" type="slidenum">
              <a:rPr lang="en-US" smtClean="0"/>
              <a:t>‹#›</a:t>
            </a:fld>
            <a:endParaRPr lang="en-US"/>
          </a:p>
        </p:txBody>
      </p:sp>
    </p:spTree>
    <p:extLst>
      <p:ext uri="{BB962C8B-B14F-4D97-AF65-F5344CB8AC3E}">
        <p14:creationId xmlns:p14="http://schemas.microsoft.com/office/powerpoint/2010/main" val="5014094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Manorama.Sinha@csusb.edu"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715962"/>
          </a:xfrm>
        </p:spPr>
        <p:txBody>
          <a:bodyPr>
            <a:normAutofit/>
          </a:bodyPr>
          <a:lstStyle/>
          <a:p>
            <a:pPr algn="l" eaLnBrk="1" hangingPunct="1"/>
            <a:r>
              <a:rPr lang="en-US" altLang="en-US" sz="2400" dirty="0"/>
              <a:t>To sign in to Concur:  Go to </a:t>
            </a:r>
            <a:r>
              <a:rPr lang="en-US" altLang="en-US" sz="2400" dirty="0">
                <a:solidFill>
                  <a:srgbClr val="FF0000"/>
                </a:solidFill>
              </a:rPr>
              <a:t>csusb.edu and click on mycoyote.</a:t>
            </a:r>
          </a:p>
        </p:txBody>
      </p:sp>
      <p:sp>
        <p:nvSpPr>
          <p:cNvPr id="3" name="Content Placeholder 2"/>
          <p:cNvSpPr>
            <a:spLocks noGrp="1"/>
          </p:cNvSpPr>
          <p:nvPr>
            <p:ph idx="1"/>
          </p:nvPr>
        </p:nvSpPr>
        <p:spPr>
          <a:xfrm>
            <a:off x="457199" y="990600"/>
            <a:ext cx="8384959" cy="1066800"/>
          </a:xfrm>
        </p:spPr>
        <p:txBody>
          <a:bodyPr>
            <a:normAutofit fontScale="70000" lnSpcReduction="20000"/>
          </a:bodyPr>
          <a:lstStyle/>
          <a:p>
            <a:pPr marL="0" indent="0">
              <a:buNone/>
            </a:pPr>
            <a:r>
              <a:rPr lang="en-US" dirty="0"/>
              <a:t>On the single sign on page, type in your mycoyote ID and password, and hit enter and then either choose, </a:t>
            </a:r>
            <a:r>
              <a:rPr lang="en-US" u="sng" dirty="0"/>
              <a:t>My Employment </a:t>
            </a:r>
            <a:r>
              <a:rPr lang="en-US" dirty="0"/>
              <a:t>or, </a:t>
            </a:r>
            <a:r>
              <a:rPr lang="en-US" u="sng" dirty="0"/>
              <a:t>Administrative Systems</a:t>
            </a:r>
            <a:r>
              <a:rPr lang="en-US" dirty="0"/>
              <a:t> and click  on the Travel Icon  as shown below:</a:t>
            </a:r>
          </a:p>
          <a:p>
            <a:pPr marL="0" indent="0">
              <a:buNone/>
            </a:pPr>
            <a:endParaRPr lang="en-US" dirty="0"/>
          </a:p>
          <a:p>
            <a:pPr marL="0" indent="0">
              <a:buNone/>
            </a:pPr>
            <a:endParaRPr lang="en-US" dirty="0"/>
          </a:p>
        </p:txBody>
      </p:sp>
      <p:pic>
        <p:nvPicPr>
          <p:cNvPr id="2" name="Picture 1">
            <a:extLst>
              <a:ext uri="{FF2B5EF4-FFF2-40B4-BE49-F238E27FC236}">
                <a16:creationId xmlns:a16="http://schemas.microsoft.com/office/drawing/2014/main" id="{D5470F73-1342-4074-9128-25030616EDD1}"/>
              </a:ext>
            </a:extLst>
          </p:cNvPr>
          <p:cNvPicPr>
            <a:picLocks noChangeAspect="1"/>
          </p:cNvPicPr>
          <p:nvPr/>
        </p:nvPicPr>
        <p:blipFill>
          <a:blip r:embed="rId2"/>
          <a:stretch>
            <a:fillRect/>
          </a:stretch>
        </p:blipFill>
        <p:spPr>
          <a:xfrm>
            <a:off x="301841" y="1926453"/>
            <a:ext cx="8717872" cy="4758431"/>
          </a:xfrm>
          <a:prstGeom prst="rect">
            <a:avLst/>
          </a:prstGeom>
        </p:spPr>
      </p:pic>
    </p:spTree>
    <p:extLst>
      <p:ext uri="{BB962C8B-B14F-4D97-AF65-F5344CB8AC3E}">
        <p14:creationId xmlns:p14="http://schemas.microsoft.com/office/powerpoint/2010/main" val="417079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228600" y="208895"/>
            <a:ext cx="8458200" cy="484635"/>
          </a:xfrm>
          <a:solidFill>
            <a:srgbClr val="FF6600"/>
          </a:solidFill>
          <a:ln>
            <a:solidFill>
              <a:srgbClr val="FF0000"/>
            </a:solidFill>
          </a:ln>
        </p:spPr>
        <p:txBody>
          <a:bodyPr>
            <a:noAutofit/>
          </a:bodyPr>
          <a:lstStyle/>
          <a:p>
            <a:pPr eaLnBrk="1" hangingPunct="1"/>
            <a:br>
              <a:rPr lang="en-US" altLang="en-US" sz="2400" dirty="0"/>
            </a:br>
            <a:r>
              <a:rPr lang="en-US" altLang="en-US" sz="2400" dirty="0"/>
              <a:t>Successful Log On!  You are now on the Concur landing page.</a:t>
            </a:r>
            <a:br>
              <a:rPr lang="en-US" altLang="en-US" sz="2400" dirty="0"/>
            </a:br>
            <a:endParaRPr lang="en-US" altLang="en-US" sz="2400" dirty="0"/>
          </a:p>
        </p:txBody>
      </p:sp>
      <p:pic>
        <p:nvPicPr>
          <p:cNvPr id="14339"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tretch>
            <a:fillRect/>
          </a:stretch>
        </p:blipFill>
        <p:spPr>
          <a:xfrm>
            <a:off x="381000" y="914400"/>
            <a:ext cx="8248604" cy="5638800"/>
          </a:xfrm>
          <a:noFill/>
        </p:spPr>
      </p:pic>
    </p:spTree>
    <p:extLst>
      <p:ext uri="{BB962C8B-B14F-4D97-AF65-F5344CB8AC3E}">
        <p14:creationId xmlns:p14="http://schemas.microsoft.com/office/powerpoint/2010/main" val="3636697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a:ln>
            <a:solidFill>
              <a:srgbClr val="FF0000"/>
            </a:solidFill>
          </a:ln>
        </p:spPr>
        <p:txBody>
          <a:bodyPr>
            <a:normAutofit fontScale="90000"/>
          </a:bodyPr>
          <a:lstStyle/>
          <a:p>
            <a:br>
              <a:rPr lang="en-US" dirty="0"/>
            </a:br>
            <a:r>
              <a:rPr lang="en-US" dirty="0"/>
              <a:t>Updating Your Profile</a:t>
            </a:r>
            <a:br>
              <a:rPr lang="en-US" dirty="0"/>
            </a:br>
            <a:endParaRPr lang="en-US" dirty="0"/>
          </a:p>
        </p:txBody>
      </p:sp>
      <p:sp>
        <p:nvSpPr>
          <p:cNvPr id="4" name="TextBox 3"/>
          <p:cNvSpPr txBox="1"/>
          <p:nvPr/>
        </p:nvSpPr>
        <p:spPr>
          <a:xfrm>
            <a:off x="609600" y="4953000"/>
            <a:ext cx="8001000" cy="923330"/>
          </a:xfrm>
          <a:prstGeom prst="rect">
            <a:avLst/>
          </a:prstGeom>
          <a:noFill/>
          <a:ln>
            <a:solidFill>
              <a:srgbClr val="FF0000"/>
            </a:solidFill>
          </a:ln>
        </p:spPr>
        <p:txBody>
          <a:bodyPr wrap="square" rtlCol="0">
            <a:spAutoFit/>
          </a:bodyPr>
          <a:lstStyle/>
          <a:p>
            <a:r>
              <a:rPr lang="en-US" dirty="0"/>
              <a:t>Click on Profile, then Profile Settings to assign a travel assistant, a travel request and expense report delegate, input frequent flyer and/or hotel and car reward programs and update personal information.</a:t>
            </a:r>
          </a:p>
        </p:txBody>
      </p:sp>
      <p:pic>
        <p:nvPicPr>
          <p:cNvPr id="10" name="Content Placeholder 9">
            <a:extLst>
              <a:ext uri="{FF2B5EF4-FFF2-40B4-BE49-F238E27FC236}">
                <a16:creationId xmlns:a16="http://schemas.microsoft.com/office/drawing/2014/main" id="{F0D1C641-6071-4D1F-AC4F-2869A4CA9107}"/>
              </a:ext>
            </a:extLst>
          </p:cNvPr>
          <p:cNvPicPr>
            <a:picLocks noGrp="1" noChangeAspect="1"/>
          </p:cNvPicPr>
          <p:nvPr>
            <p:ph idx="1"/>
          </p:nvPr>
        </p:nvPicPr>
        <p:blipFill>
          <a:blip r:embed="rId2"/>
          <a:stretch>
            <a:fillRect/>
          </a:stretch>
        </p:blipFill>
        <p:spPr>
          <a:xfrm>
            <a:off x="1197916" y="1057514"/>
            <a:ext cx="6428571" cy="3828571"/>
          </a:xfrm>
          <a:prstGeom prst="rect">
            <a:avLst/>
          </a:prstGeom>
        </p:spPr>
      </p:pic>
    </p:spTree>
    <p:extLst>
      <p:ext uri="{BB962C8B-B14F-4D97-AF65-F5344CB8AC3E}">
        <p14:creationId xmlns:p14="http://schemas.microsoft.com/office/powerpoint/2010/main" val="38983085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6600"/>
          </a:solidFill>
          <a:ln>
            <a:solidFill>
              <a:srgbClr val="F79646"/>
            </a:solidFill>
          </a:ln>
        </p:spPr>
        <p:txBody>
          <a:bodyPr>
            <a:normAutofit fontScale="90000"/>
          </a:bodyPr>
          <a:lstStyle/>
          <a:p>
            <a:r>
              <a:rPr lang="en-US" dirty="0"/>
              <a:t>Travel Request OR Expense Approver</a:t>
            </a:r>
          </a:p>
        </p:txBody>
      </p:sp>
      <p:pic>
        <p:nvPicPr>
          <p:cNvPr id="4" name="Content Placeholder 3" descr="Screen Shot 2015-06-16 at 9.28.55 AM.png"/>
          <p:cNvPicPr>
            <a:picLocks noGrp="1" noChangeAspect="1"/>
          </p:cNvPicPr>
          <p:nvPr>
            <p:ph idx="1"/>
          </p:nvPr>
        </p:nvPicPr>
        <p:blipFill rotWithShape="1">
          <a:blip r:embed="rId2">
            <a:extLst>
              <a:ext uri="{28A0092B-C50C-407E-A947-70E740481C1C}">
                <a14:useLocalDpi xmlns:a14="http://schemas.microsoft.com/office/drawing/2010/main" val="0"/>
              </a:ext>
            </a:extLst>
          </a:blip>
          <a:srcRect l="-98" t="1" r="-393" b="-865"/>
          <a:stretch/>
        </p:blipFill>
        <p:spPr>
          <a:xfrm>
            <a:off x="86398" y="1600201"/>
            <a:ext cx="8838372" cy="4300920"/>
          </a:xfrm>
        </p:spPr>
      </p:pic>
      <p:sp>
        <p:nvSpPr>
          <p:cNvPr id="5" name="Donut 4"/>
          <p:cNvSpPr/>
          <p:nvPr/>
        </p:nvSpPr>
        <p:spPr>
          <a:xfrm>
            <a:off x="1797049" y="2427840"/>
            <a:ext cx="4026082" cy="2090880"/>
          </a:xfrm>
          <a:prstGeom prst="donut">
            <a:avLst>
              <a:gd name="adj" fmla="val 2787"/>
            </a:avLst>
          </a:prstGeom>
          <a:solidFill>
            <a:srgbClr val="F79646"/>
          </a:solidFill>
          <a:ln>
            <a:solidFill>
              <a:srgbClr val="F7964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4334935" y="4817533"/>
            <a:ext cx="4351866" cy="954107"/>
          </a:xfrm>
          <a:prstGeom prst="rect">
            <a:avLst/>
          </a:prstGeom>
          <a:noFill/>
          <a:ln>
            <a:solidFill>
              <a:schemeClr val="accent6"/>
            </a:solidFill>
          </a:ln>
        </p:spPr>
        <p:txBody>
          <a:bodyPr wrap="square" rtlCol="0">
            <a:spAutoFit/>
          </a:bodyPr>
          <a:lstStyle/>
          <a:p>
            <a:r>
              <a:rPr lang="en-US" sz="1400" dirty="0"/>
              <a:t>The name of your travel approver should appear in this box.  If that is not your travel approver please contact Mona Sinha at </a:t>
            </a:r>
            <a:r>
              <a:rPr lang="en-US" sz="1400" dirty="0">
                <a:hlinkClick r:id="rId3"/>
              </a:rPr>
              <a:t>Manorama.Sinha@csusb.edu</a:t>
            </a:r>
            <a:r>
              <a:rPr lang="en-US" sz="1400" dirty="0"/>
              <a:t> to have it changed.</a:t>
            </a:r>
          </a:p>
        </p:txBody>
      </p:sp>
      <p:cxnSp>
        <p:nvCxnSpPr>
          <p:cNvPr id="9" name="Straight Arrow Connector 8"/>
          <p:cNvCxnSpPr/>
          <p:nvPr/>
        </p:nvCxnSpPr>
        <p:spPr>
          <a:xfrm flipH="1" flipV="1">
            <a:off x="4809067" y="4114801"/>
            <a:ext cx="1583266" cy="787399"/>
          </a:xfrm>
          <a:prstGeom prst="straightConnector1">
            <a:avLst/>
          </a:prstGeom>
          <a:ln>
            <a:solidFill>
              <a:srgbClr val="F79646"/>
            </a:solidFill>
            <a:tailEnd type="arrow"/>
          </a:ln>
        </p:spPr>
        <p:style>
          <a:lnRef idx="2">
            <a:schemeClr val="accent1"/>
          </a:lnRef>
          <a:fillRef idx="0">
            <a:schemeClr val="accent1"/>
          </a:fillRef>
          <a:effectRef idx="1">
            <a:schemeClr val="accent1"/>
          </a:effectRef>
          <a:fontRef idx="minor">
            <a:schemeClr val="tx1"/>
          </a:fontRef>
        </p:style>
      </p:cxnSp>
      <p:sp>
        <p:nvSpPr>
          <p:cNvPr id="3" name="Left Arrow 2"/>
          <p:cNvSpPr/>
          <p:nvPr/>
        </p:nvSpPr>
        <p:spPr>
          <a:xfrm>
            <a:off x="1422398" y="5156199"/>
            <a:ext cx="2065869" cy="349165"/>
          </a:xfrm>
          <a:prstGeom prst="leftArrow">
            <a:avLst>
              <a:gd name="adj1" fmla="val 61203"/>
              <a:gd name="adj2" fmla="val 50000"/>
            </a:avLst>
          </a:prstGeom>
          <a:solidFill>
            <a:srgbClr val="F79646"/>
          </a:solidFill>
          <a:ln>
            <a:solidFill>
              <a:srgbClr val="F79646"/>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100" dirty="0"/>
              <a:t>Select Request Approvers</a:t>
            </a:r>
          </a:p>
        </p:txBody>
      </p:sp>
    </p:spTree>
    <p:extLst>
      <p:ext uri="{BB962C8B-B14F-4D97-AF65-F5344CB8AC3E}">
        <p14:creationId xmlns:p14="http://schemas.microsoft.com/office/powerpoint/2010/main" val="3019157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152400" y="274638"/>
            <a:ext cx="8534400" cy="411162"/>
          </a:xfrm>
          <a:solidFill>
            <a:srgbClr val="FF6600"/>
          </a:solidFill>
          <a:ln>
            <a:solidFill>
              <a:srgbClr val="FF6600"/>
            </a:solidFill>
          </a:ln>
        </p:spPr>
        <p:txBody>
          <a:bodyPr>
            <a:normAutofit fontScale="90000"/>
          </a:bodyPr>
          <a:lstStyle/>
          <a:p>
            <a:r>
              <a:rPr lang="en-US" altLang="en-US" sz="3200" dirty="0"/>
              <a:t>Assigning a Request &amp; Expense Delegate</a:t>
            </a:r>
          </a:p>
        </p:txBody>
      </p:sp>
      <p:pic>
        <p:nvPicPr>
          <p:cNvPr id="15363" name="Picture 2"/>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52400" y="908389"/>
            <a:ext cx="8839200" cy="580322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Left Arrow 1"/>
          <p:cNvSpPr/>
          <p:nvPr/>
        </p:nvSpPr>
        <p:spPr>
          <a:xfrm>
            <a:off x="1219200" y="4038600"/>
            <a:ext cx="978408" cy="484632"/>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Left Arrow 2"/>
          <p:cNvSpPr/>
          <p:nvPr/>
        </p:nvSpPr>
        <p:spPr>
          <a:xfrm>
            <a:off x="1371600" y="5105400"/>
            <a:ext cx="978408" cy="484632"/>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TextBox 3"/>
          <p:cNvSpPr txBox="1"/>
          <p:nvPr/>
        </p:nvSpPr>
        <p:spPr>
          <a:xfrm>
            <a:off x="3657600" y="4343400"/>
            <a:ext cx="4191000" cy="1938992"/>
          </a:xfrm>
          <a:prstGeom prst="rect">
            <a:avLst/>
          </a:prstGeom>
          <a:noFill/>
          <a:ln>
            <a:solidFill>
              <a:srgbClr val="FF0000"/>
            </a:solidFill>
          </a:ln>
        </p:spPr>
        <p:txBody>
          <a:bodyPr wrap="square" rtlCol="0">
            <a:spAutoFit/>
          </a:bodyPr>
          <a:lstStyle/>
          <a:p>
            <a:r>
              <a:rPr lang="en-US" sz="2000" dirty="0"/>
              <a:t>Search for your delegate by last name, click on the correct person and check the boxes that apply and SAVE!  Expense and request SHARE delegates so enter your delegate once either in Request or Expense.</a:t>
            </a:r>
          </a:p>
        </p:txBody>
      </p:sp>
    </p:spTree>
    <p:extLst>
      <p:ext uri="{BB962C8B-B14F-4D97-AF65-F5344CB8AC3E}">
        <p14:creationId xmlns:p14="http://schemas.microsoft.com/office/powerpoint/2010/main" val="445519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6334"/>
            <a:ext cx="8229600" cy="1143000"/>
          </a:xfrm>
          <a:solidFill>
            <a:srgbClr val="FF6600"/>
          </a:solidFill>
        </p:spPr>
        <p:txBody>
          <a:bodyPr/>
          <a:lstStyle/>
          <a:p>
            <a:r>
              <a:rPr lang="en-US" sz="4000" dirty="0"/>
              <a:t>Assigning a Travel Assistant/Arranger</a:t>
            </a:r>
          </a:p>
        </p:txBody>
      </p:sp>
      <p:pic>
        <p:nvPicPr>
          <p:cNvPr id="6" name="Picture 5" descr="Screen Shot 2015-04-09 at 2.37.07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495800"/>
            <a:ext cx="9144000" cy="2214480"/>
          </a:xfrm>
          <a:prstGeom prst="rect">
            <a:avLst/>
          </a:prstGeom>
        </p:spPr>
      </p:pic>
      <p:sp>
        <p:nvSpPr>
          <p:cNvPr id="5" name="Right Arrow 4"/>
          <p:cNvSpPr/>
          <p:nvPr/>
        </p:nvSpPr>
        <p:spPr>
          <a:xfrm>
            <a:off x="6858000" y="5638800"/>
            <a:ext cx="902208" cy="304800"/>
          </a:xfrm>
          <a:prstGeom prst="rightArrow">
            <a:avLst/>
          </a:prstGeom>
          <a:solidFill>
            <a:srgbClr val="F79646"/>
          </a:solidFill>
          <a:ln>
            <a:solidFill>
              <a:srgbClr val="F79646"/>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Content Placeholder 10" descr="Screen Shot 2015-04-09 at 2.46.49 PM.png"/>
          <p:cNvPicPr>
            <a:picLocks noGrp="1" noChangeAspect="1"/>
          </p:cNvPicPr>
          <p:nvPr>
            <p:ph idx="1"/>
          </p:nvPr>
        </p:nvPicPr>
        <p:blipFill rotWithShape="1">
          <a:blip r:embed="rId3">
            <a:extLst>
              <a:ext uri="{28A0092B-C50C-407E-A947-70E740481C1C}">
                <a14:useLocalDpi xmlns:a14="http://schemas.microsoft.com/office/drawing/2010/main" val="0"/>
              </a:ext>
            </a:extLst>
          </a:blip>
          <a:srcRect t="380" r="4518" b="13174"/>
          <a:stretch/>
        </p:blipFill>
        <p:spPr>
          <a:xfrm>
            <a:off x="1905000" y="1295400"/>
            <a:ext cx="4953000" cy="1676400"/>
          </a:xfrm>
        </p:spPr>
      </p:pic>
      <p:sp>
        <p:nvSpPr>
          <p:cNvPr id="12" name="TextBox 11"/>
          <p:cNvSpPr txBox="1"/>
          <p:nvPr/>
        </p:nvSpPr>
        <p:spPr>
          <a:xfrm>
            <a:off x="838200" y="3352800"/>
            <a:ext cx="7467600" cy="923330"/>
          </a:xfrm>
          <a:prstGeom prst="rect">
            <a:avLst/>
          </a:prstGeom>
          <a:solidFill>
            <a:srgbClr val="F79646"/>
          </a:solidFill>
          <a:ln>
            <a:solidFill>
              <a:srgbClr val="FF0000"/>
            </a:solidFill>
          </a:ln>
        </p:spPr>
        <p:txBody>
          <a:bodyPr wrap="square" rtlCol="0">
            <a:spAutoFit/>
          </a:bodyPr>
          <a:lstStyle/>
          <a:p>
            <a:r>
              <a:rPr lang="en-US" dirty="0"/>
              <a:t>To assign a travel assistant in profile settings, on the left side column choose Assistants/Arrangers under Travel Settings.  Click on “add an assistant”, enter their last name and save the entry.</a:t>
            </a:r>
          </a:p>
        </p:txBody>
      </p:sp>
    </p:spTree>
    <p:extLst>
      <p:ext uri="{BB962C8B-B14F-4D97-AF65-F5344CB8AC3E}">
        <p14:creationId xmlns:p14="http://schemas.microsoft.com/office/powerpoint/2010/main" val="2509471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E46C0A"/>
          </a:solidFill>
          <a:ln>
            <a:solidFill>
              <a:srgbClr val="E46C0A"/>
            </a:solidFill>
          </a:ln>
        </p:spPr>
        <p:txBody>
          <a:bodyPr>
            <a:normAutofit fontScale="90000"/>
          </a:bodyPr>
          <a:lstStyle/>
          <a:p>
            <a:r>
              <a:rPr lang="en-US" sz="2200" dirty="0"/>
              <a:t>Email Notifications</a:t>
            </a:r>
            <a:br>
              <a:rPr lang="en-US" sz="1800" dirty="0"/>
            </a:br>
            <a:r>
              <a:rPr lang="en-US" sz="1800" dirty="0"/>
              <a:t>In your profile, click on System Settings and approvers can choose to be notified each time something is put in or removed from their queue OR receive a daily summary.  This is available to both approvers and users for email notification changes.</a:t>
            </a:r>
          </a:p>
        </p:txBody>
      </p:sp>
      <p:pic>
        <p:nvPicPr>
          <p:cNvPr id="5" name="Content Placeholder 4"/>
          <p:cNvPicPr>
            <a:picLocks noGrp="1" noChangeAspect="1"/>
          </p:cNvPicPr>
          <p:nvPr>
            <p:ph idx="1"/>
          </p:nvPr>
        </p:nvPicPr>
        <p:blipFill rotWithShape="1">
          <a:blip r:embed="rId2">
            <a:extLst>
              <a:ext uri="{28A0092B-C50C-407E-A947-70E740481C1C}">
                <a14:useLocalDpi xmlns:a14="http://schemas.microsoft.com/office/drawing/2010/main" val="0"/>
              </a:ext>
            </a:extLst>
          </a:blip>
          <a:srcRect l="671"/>
          <a:stretch/>
        </p:blipFill>
        <p:spPr>
          <a:xfrm>
            <a:off x="929652" y="1692254"/>
            <a:ext cx="6997291" cy="4525962"/>
          </a:xfrm>
        </p:spPr>
      </p:pic>
      <p:sp>
        <p:nvSpPr>
          <p:cNvPr id="6" name="Left Arrow 5"/>
          <p:cNvSpPr/>
          <p:nvPr/>
        </p:nvSpPr>
        <p:spPr>
          <a:xfrm>
            <a:off x="2035185" y="5626354"/>
            <a:ext cx="978408" cy="484632"/>
          </a:xfrm>
          <a:prstGeom prst="leftArrow">
            <a:avLst/>
          </a:prstGeom>
          <a:solidFill>
            <a:schemeClr val="accent6">
              <a:lumMod val="75000"/>
            </a:schemeClr>
          </a:solidFill>
          <a:ln>
            <a:solidFill>
              <a:schemeClr val="accent6">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3602403" y="5079692"/>
            <a:ext cx="3519397" cy="738664"/>
          </a:xfrm>
          <a:prstGeom prst="rect">
            <a:avLst/>
          </a:prstGeom>
          <a:solidFill>
            <a:srgbClr val="E46C0A"/>
          </a:solidFill>
          <a:ln>
            <a:solidFill>
              <a:srgbClr val="E46C0A"/>
            </a:solidFill>
          </a:ln>
        </p:spPr>
        <p:txBody>
          <a:bodyPr wrap="square" rtlCol="0">
            <a:spAutoFit/>
          </a:bodyPr>
          <a:lstStyle/>
          <a:p>
            <a:r>
              <a:rPr lang="en-US" sz="1400" dirty="0"/>
              <a:t>To turn the notification(s) off simply uncheck the box.  Notifications can be turned back on by re-checking the box(</a:t>
            </a:r>
            <a:r>
              <a:rPr lang="en-US" sz="1400" dirty="0" err="1"/>
              <a:t>es</a:t>
            </a:r>
            <a:r>
              <a:rPr lang="en-US" sz="1400" dirty="0"/>
              <a:t>).</a:t>
            </a:r>
          </a:p>
        </p:txBody>
      </p:sp>
      <p:cxnSp>
        <p:nvCxnSpPr>
          <p:cNvPr id="11" name="Straight Arrow Connector 10"/>
          <p:cNvCxnSpPr/>
          <p:nvPr/>
        </p:nvCxnSpPr>
        <p:spPr>
          <a:xfrm flipH="1" flipV="1">
            <a:off x="2939937" y="4814088"/>
            <a:ext cx="780244" cy="945069"/>
          </a:xfrm>
          <a:prstGeom prst="straightConnector1">
            <a:avLst/>
          </a:prstGeom>
          <a:ln>
            <a:solidFill>
              <a:srgbClr val="E46C0A"/>
            </a:solidFill>
            <a:tailEnd type="arrow"/>
          </a:ln>
        </p:spPr>
        <p:style>
          <a:lnRef idx="2">
            <a:schemeClr val="accent1"/>
          </a:lnRef>
          <a:fillRef idx="0">
            <a:schemeClr val="accent1"/>
          </a:fillRef>
          <a:effectRef idx="1">
            <a:schemeClr val="accent1"/>
          </a:effectRef>
          <a:fontRef idx="minor">
            <a:schemeClr val="tx1"/>
          </a:fontRef>
        </p:style>
      </p:cxnSp>
      <p:sp>
        <p:nvSpPr>
          <p:cNvPr id="14" name="Donut 13"/>
          <p:cNvSpPr/>
          <p:nvPr/>
        </p:nvSpPr>
        <p:spPr>
          <a:xfrm>
            <a:off x="2647848" y="3717084"/>
            <a:ext cx="365745" cy="1097004"/>
          </a:xfrm>
          <a:prstGeom prst="donut">
            <a:avLst>
              <a:gd name="adj" fmla="val 4504"/>
            </a:avLst>
          </a:prstGeom>
          <a:solidFill>
            <a:srgbClr val="E46C0A"/>
          </a:solidFill>
          <a:ln>
            <a:solidFill>
              <a:srgbClr val="E46C0A"/>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646570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846555" y="2551837"/>
            <a:ext cx="5422690" cy="1200329"/>
          </a:xfrm>
          <a:prstGeom prst="rect">
            <a:avLst/>
          </a:prstGeom>
          <a:ln>
            <a:solidFill>
              <a:srgbClr val="FF0000"/>
            </a:solidFill>
          </a:ln>
        </p:spPr>
        <p:txBody>
          <a:bodyPr wrap="square">
            <a:spAutoFit/>
          </a:bodyPr>
          <a:lstStyle/>
          <a:p>
            <a:r>
              <a:rPr lang="en-US" dirty="0">
                <a:solidFill>
                  <a:srgbClr val="FF0000"/>
                </a:solidFill>
                <a:latin typeface="Arial"/>
                <a:cs typeface="Arial"/>
              </a:rPr>
              <a:t>If further information or assistance is needed, please do not hesitate to contact Mona Sinha, Accounts Payable at 909-537-3158 or manorama.sinha@csusb.edu. </a:t>
            </a:r>
          </a:p>
        </p:txBody>
      </p:sp>
      <p:sp>
        <p:nvSpPr>
          <p:cNvPr id="2" name="TextBox 1"/>
          <p:cNvSpPr txBox="1"/>
          <p:nvPr/>
        </p:nvSpPr>
        <p:spPr>
          <a:xfrm>
            <a:off x="3469595" y="1228422"/>
            <a:ext cx="2490140" cy="523220"/>
          </a:xfrm>
          <a:prstGeom prst="rect">
            <a:avLst/>
          </a:prstGeom>
          <a:noFill/>
        </p:spPr>
        <p:txBody>
          <a:bodyPr wrap="square" rtlCol="0">
            <a:spAutoFit/>
          </a:bodyPr>
          <a:lstStyle/>
          <a:p>
            <a:pPr algn="ctr"/>
            <a:r>
              <a:rPr lang="en-US" sz="2800" dirty="0"/>
              <a:t>Thank you!</a:t>
            </a:r>
          </a:p>
        </p:txBody>
      </p:sp>
    </p:spTree>
    <p:extLst>
      <p:ext uri="{BB962C8B-B14F-4D97-AF65-F5344CB8AC3E}">
        <p14:creationId xmlns:p14="http://schemas.microsoft.com/office/powerpoint/2010/main" val="31632168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382</TotalTime>
  <Words>299</Words>
  <Application>Microsoft Office PowerPoint</Application>
  <PresentationFormat>On-screen Show (4:3)</PresentationFormat>
  <Paragraphs>19</Paragraphs>
  <Slides>8</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To sign in to Concur:  Go to csusb.edu and click on mycoyote.</vt:lpstr>
      <vt:lpstr> Successful Log On!  You are now on the Concur landing page. </vt:lpstr>
      <vt:lpstr> Updating Your Profile </vt:lpstr>
      <vt:lpstr>Travel Request OR Expense Approver</vt:lpstr>
      <vt:lpstr>Assigning a Request &amp; Expense Delegate</vt:lpstr>
      <vt:lpstr>Assigning a Travel Assistant/Arranger</vt:lpstr>
      <vt:lpstr>Email Notifications In your profile, click on System Settings and approvers can choose to be notified each time something is put in or removed from their queue OR receive a daily summary.  This is available to both approvers and users for email notification changes.</vt:lpstr>
      <vt:lpstr>PowerPoint Presentation</vt:lpstr>
    </vt:vector>
  </TitlesOfParts>
  <Company>California State University, San Bernardino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Cindy Levin</dc:creator>
  <cp:lastModifiedBy>Manorama Sinha</cp:lastModifiedBy>
  <cp:revision>22</cp:revision>
  <dcterms:created xsi:type="dcterms:W3CDTF">2015-05-21T15:15:42Z</dcterms:created>
  <dcterms:modified xsi:type="dcterms:W3CDTF">2019-08-08T18:53:12Z</dcterms:modified>
</cp:coreProperties>
</file>