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392" r:id="rId3"/>
    <p:sldId id="393" r:id="rId4"/>
    <p:sldId id="397" r:id="rId5"/>
    <p:sldId id="398" r:id="rId6"/>
    <p:sldId id="394" r:id="rId7"/>
    <p:sldId id="395" r:id="rId8"/>
    <p:sldId id="396" r:id="rId9"/>
    <p:sldId id="404" r:id="rId10"/>
    <p:sldId id="405" r:id="rId11"/>
    <p:sldId id="406" r:id="rId12"/>
    <p:sldId id="401" r:id="rId13"/>
    <p:sldId id="403" r:id="rId14"/>
  </p:sldIdLst>
  <p:sldSz cx="9144000" cy="6858000" type="screen4x3"/>
  <p:notesSz cx="7010400" cy="92964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488">
          <p15:clr>
            <a:srgbClr val="A4A3A4"/>
          </p15:clr>
        </p15:guide>
        <p15:guide id="2" pos="2880">
          <p15:clr>
            <a:srgbClr val="A4A3A4"/>
          </p15:clr>
        </p15:guide>
        <p15:guide id="3" pos="432">
          <p15:clr>
            <a:srgbClr val="A4A3A4"/>
          </p15:clr>
        </p15:guide>
        <p15:guide id="4" pos="5280">
          <p15:clr>
            <a:srgbClr val="A4A3A4"/>
          </p15:clr>
        </p15:guide>
        <p15:guide id="5" pos="720">
          <p15:clr>
            <a:srgbClr val="A4A3A4"/>
          </p15:clr>
        </p15:guide>
        <p15:guide id="6" pos="9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D1D1D1"/>
    <a:srgbClr val="F4F4F4"/>
    <a:srgbClr val="F7092C"/>
    <a:srgbClr val="7BBE49"/>
    <a:srgbClr val="2A7E41"/>
    <a:srgbClr val="F2D362"/>
    <a:srgbClr val="244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3" autoAdjust="0"/>
    <p:restoredTop sz="96405" autoAdjust="0"/>
  </p:normalViewPr>
  <p:slideViewPr>
    <p:cSldViewPr showGuides="1">
      <p:cViewPr varScale="1">
        <p:scale>
          <a:sx n="98" d="100"/>
          <a:sy n="98" d="100"/>
        </p:scale>
        <p:origin x="1051" y="77"/>
      </p:cViewPr>
      <p:guideLst>
        <p:guide orient="horz" pos="1488"/>
        <p:guide pos="2880"/>
        <p:guide pos="432"/>
        <p:guide pos="5280"/>
        <p:guide pos="720"/>
        <p:guide pos="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44" d="100"/>
          <a:sy n="144" d="100"/>
        </p:scale>
        <p:origin x="-387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7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756FA5F3-902D-2A46-A9CC-2BC535031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2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80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172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5779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686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664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336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96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20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47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357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3624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3624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47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6_867-Generic_PowerPoint_Layout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50292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50292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6281435" y="2226971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6229621" y="4223517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6146021" y="381230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_867-Generic_PowerPoint_Layout2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5029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5029200" cy="4191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6281434" y="2226970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6229620" y="4223516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6146019" y="381231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16_867-Generic_PowerPoint_BLUEfooter.png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15037"/>
            <a:ext cx="9144000" cy="842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sb.edu/policies/policy-guidelines-implementation-campus-fees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sb.edu/campus-fee-advisory-committe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state.edu/eo/EO-110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state.edu/eo/EO-1102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66800"/>
            <a:ext cx="8458200" cy="1828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>Campus Fee Advisory Committee</a:t>
            </a:r>
            <a:br>
              <a:rPr lang="en-US" altLang="en-US" sz="3200" dirty="0" smtClean="0"/>
            </a:br>
            <a:r>
              <a:rPr lang="en-US" altLang="en-US" dirty="0" smtClean="0"/>
              <a:t>“CFAC”</a:t>
            </a:r>
            <a:endParaRPr lang="en-US" alt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2362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t"/>
          <a:lstStyle/>
          <a:p>
            <a:pPr marL="342900" indent="-342900" eaLnBrk="1" hangingPunct="1"/>
            <a:r>
              <a:rPr lang="en-US" altLang="en-US" i="1" dirty="0" smtClean="0">
                <a:latin typeface="+mj-lt"/>
              </a:rPr>
              <a:t>An Overview</a:t>
            </a:r>
            <a:endParaRPr lang="en-US" alt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3657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CFAC Membership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Student Representatives</a:t>
            </a:r>
            <a:r>
              <a:rPr lang="en-US" altLang="en-US" sz="2000" dirty="0">
                <a:latin typeface="Calibri" pitchFamily="34" charset="0"/>
              </a:rPr>
              <a:t>: President of the Associated Students, Inc., or </a:t>
            </a:r>
            <a:r>
              <a:rPr lang="en-US" altLang="en-US" sz="2000" dirty="0" smtClean="0">
                <a:latin typeface="Calibri" pitchFamily="34" charset="0"/>
              </a:rPr>
              <a:t>designee, six </a:t>
            </a:r>
            <a:r>
              <a:rPr lang="en-US" altLang="en-US" sz="2000" dirty="0">
                <a:latin typeface="Calibri" pitchFamily="34" charset="0"/>
              </a:rPr>
              <a:t>student </a:t>
            </a:r>
            <a:r>
              <a:rPr lang="en-US" altLang="en-US" sz="2000" dirty="0" smtClean="0">
                <a:latin typeface="Calibri" pitchFamily="34" charset="0"/>
              </a:rPr>
              <a:t>representatives. The total of students must be one </a:t>
            </a:r>
            <a:r>
              <a:rPr lang="en-US" altLang="en-US" sz="2000" dirty="0">
                <a:latin typeface="Calibri" pitchFamily="34" charset="0"/>
              </a:rPr>
              <a:t>more than the total of administrative, faculty, and staff representatives</a:t>
            </a:r>
            <a:r>
              <a:rPr lang="en-US" alt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Faculty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Representatives</a:t>
            </a:r>
            <a:r>
              <a:rPr lang="en-US" altLang="en-US" sz="2000" dirty="0" smtClean="0">
                <a:latin typeface="Calibri" pitchFamily="34" charset="0"/>
              </a:rPr>
              <a:t>: Faculty </a:t>
            </a:r>
            <a:r>
              <a:rPr lang="en-US" altLang="en-US" sz="2000" dirty="0">
                <a:latin typeface="Calibri" pitchFamily="34" charset="0"/>
              </a:rPr>
              <a:t>Senate Chair, or </a:t>
            </a:r>
            <a:r>
              <a:rPr lang="en-US" altLang="en-US" sz="2000" dirty="0" smtClean="0">
                <a:latin typeface="Calibri" pitchFamily="34" charset="0"/>
              </a:rPr>
              <a:t>designee. One </a:t>
            </a:r>
            <a:r>
              <a:rPr lang="en-US" altLang="en-US" sz="2000" dirty="0">
                <a:latin typeface="Calibri" pitchFamily="34" charset="0"/>
              </a:rPr>
              <a:t>member of the Educational Policy and Resources </a:t>
            </a:r>
            <a:r>
              <a:rPr lang="en-US" altLang="en-US" sz="2000" dirty="0" smtClean="0">
                <a:latin typeface="Calibri" pitchFamily="34" charset="0"/>
              </a:rPr>
              <a:t>Committee</a:t>
            </a: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None/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Administrative/Staff Representatives: </a:t>
            </a:r>
            <a:r>
              <a:rPr lang="en-US" altLang="en-US" sz="2000" dirty="0" smtClean="0">
                <a:latin typeface="Calibri" pitchFamily="34" charset="0"/>
              </a:rPr>
              <a:t>Four administrative/staff representatives</a:t>
            </a: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None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i="1" dirty="0" smtClean="0">
              <a:latin typeface="Calibri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buClr>
                <a:srgbClr val="663300"/>
              </a:buClr>
              <a:buSzTx/>
              <a:buNone/>
            </a:pPr>
            <a:endParaRPr lang="en-US" altLang="en-US" sz="2000" i="1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Blip>
                <a:blip r:embed="rId2"/>
              </a:buBlip>
            </a:pPr>
            <a:endParaRPr lang="en-US" altLang="en-US" sz="23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CFAC Operations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None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>
                <a:latin typeface="Calibri" pitchFamily="34" charset="0"/>
              </a:rPr>
              <a:t>ASI President and Faculty </a:t>
            </a:r>
            <a:r>
              <a:rPr lang="en-US" altLang="en-US" sz="2000" dirty="0" smtClean="0">
                <a:latin typeface="Calibri" pitchFamily="34" charset="0"/>
              </a:rPr>
              <a:t>Senate Chair </a:t>
            </a:r>
            <a:r>
              <a:rPr lang="en-US" altLang="en-US" sz="2000" dirty="0">
                <a:latin typeface="Calibri" pitchFamily="34" charset="0"/>
              </a:rPr>
              <a:t>preside as voting members &amp; co-chairs of the </a:t>
            </a:r>
            <a:r>
              <a:rPr lang="en-US" altLang="en-US" sz="2000" dirty="0" smtClean="0">
                <a:latin typeface="Calibri" pitchFamily="34" charset="0"/>
              </a:rPr>
              <a:t>committee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Meetings </a:t>
            </a:r>
            <a:r>
              <a:rPr lang="en-US" altLang="en-US" sz="2000" dirty="0" smtClean="0">
                <a:latin typeface="Calibri" pitchFamily="34" charset="0"/>
              </a:rPr>
              <a:t>are held at least once a year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>
                <a:latin typeface="Calibri" pitchFamily="34" charset="0"/>
              </a:rPr>
              <a:t>Finance and Admin services provides staff support to assist with the preparation of agendas, minutes, and dissemination of information.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i="1" dirty="0" smtClean="0">
              <a:latin typeface="Calibri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buClr>
                <a:srgbClr val="663300"/>
              </a:buClr>
              <a:buSzTx/>
              <a:buNone/>
            </a:pPr>
            <a:endParaRPr lang="en-US" altLang="en-US" sz="2000" i="1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Blip>
                <a:blip r:embed="rId2"/>
              </a:buBlip>
            </a:pPr>
            <a:endParaRPr lang="en-US" altLang="en-US" sz="23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6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Kozuka Gothic Pro EL" pitchFamily="34" charset="-128"/>
              </a:rPr>
              <a:t>Fee Referendum Process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See guidelines </a:t>
            </a:r>
            <a:r>
              <a:rPr lang="en-US" altLang="en-US" sz="2000" dirty="0">
                <a:latin typeface="Calibri" pitchFamily="34" charset="0"/>
              </a:rPr>
              <a:t>For Implementation Of Campus Fees </a:t>
            </a:r>
            <a:r>
              <a:rPr lang="en-US" altLang="en-US" sz="2000" dirty="0" smtClean="0">
                <a:latin typeface="Calibri" pitchFamily="34" charset="0"/>
              </a:rPr>
              <a:t>Policy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Char char="Ø"/>
            </a:pPr>
            <a:endParaRPr lang="en-US" altLang="en-US" sz="2000" dirty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rgbClr val="FF0000"/>
                </a:solidFill>
                <a:latin typeface="Calibri" pitchFamily="34" charset="0"/>
                <a:hlinkClick r:id="rId2"/>
              </a:rPr>
              <a:t>https://</a:t>
            </a:r>
            <a:r>
              <a:rPr lang="en-US" altLang="en-US" sz="2000" dirty="0" smtClean="0">
                <a:solidFill>
                  <a:srgbClr val="FF0000"/>
                </a:solidFill>
                <a:latin typeface="Calibri" pitchFamily="34" charset="0"/>
                <a:hlinkClick r:id="rId2"/>
              </a:rPr>
              <a:t>www.csusb.edu/policies/policy-guidelines-implementation-campus-fees</a:t>
            </a:r>
            <a:endParaRPr lang="en-US" alt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CFAC Web Site</a:t>
            </a:r>
            <a:br>
              <a:rPr lang="en-US" altLang="en-US" sz="4000" dirty="0" smtClean="0">
                <a:latin typeface="Kozuka Gothic Pro EL" pitchFamily="34" charset="-128"/>
              </a:rPr>
            </a:br>
            <a:endParaRPr lang="en-US" altLang="en-US" sz="2400" dirty="0" smtClean="0">
              <a:latin typeface="Kozuka Gothic Pro EL" pitchFamily="34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>
                <a:srgbClr val="663300"/>
              </a:buClr>
              <a:buNone/>
            </a:pPr>
            <a:r>
              <a:rPr lang="en-US" altLang="en-US" sz="2000" dirty="0">
                <a:latin typeface="Kozuka Gothic Pro EL" pitchFamily="34" charset="-128"/>
                <a:hlinkClick r:id="rId2"/>
              </a:rPr>
              <a:t>https://</a:t>
            </a:r>
            <a:r>
              <a:rPr lang="en-US" altLang="en-US" sz="2000" dirty="0" smtClean="0">
                <a:latin typeface="Kozuka Gothic Pro EL" pitchFamily="34" charset="-128"/>
                <a:hlinkClick r:id="rId2"/>
              </a:rPr>
              <a:t>www.csusb.edu/campus-fee-advisory-committee</a:t>
            </a:r>
            <a:endParaRPr lang="en-US" altLang="en-US" sz="2000" dirty="0" smtClean="0">
              <a:latin typeface="Kozuka Gothic Pro EL" pitchFamily="34" charset="-128"/>
            </a:endParaRPr>
          </a:p>
          <a:p>
            <a:pPr eaLnBrk="1" hangingPunct="1"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Members</a:t>
            </a:r>
          </a:p>
          <a:p>
            <a:pPr eaLnBrk="1" hangingPunct="1"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Annual Reports</a:t>
            </a:r>
          </a:p>
          <a:p>
            <a:pPr eaLnBrk="1" hangingPunct="1"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Meeting Materials</a:t>
            </a:r>
          </a:p>
          <a:p>
            <a:pPr eaLnBrk="1" hangingPunct="1"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Fee implementation guidelines</a:t>
            </a:r>
          </a:p>
          <a:p>
            <a:pPr eaLnBrk="1" hangingPunct="1"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Approved fees</a:t>
            </a:r>
          </a:p>
        </p:txBody>
      </p:sp>
    </p:spTree>
    <p:extLst>
      <p:ext uri="{BB962C8B-B14F-4D97-AF65-F5344CB8AC3E}">
        <p14:creationId xmlns:p14="http://schemas.microsoft.com/office/powerpoint/2010/main" val="35058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91400" cy="4876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10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FEES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</a:rPr>
              <a:t>Definition &amp; Authority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  <a:hlinkClick r:id="rId3"/>
              </a:rPr>
              <a:t>Executive Order 1102</a:t>
            </a:r>
            <a:endParaRPr lang="en-US" alt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</a:rPr>
              <a:t>Categories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CFAC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</a:rPr>
              <a:t>Purpose 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</a:rPr>
              <a:t>Membership</a:t>
            </a: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Calibri" pitchFamily="34" charset="0"/>
              </a:rPr>
              <a:t>Operations</a:t>
            </a:r>
            <a:endParaRPr lang="en-US" alt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100000"/>
              </a:lnSpc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Calibri" pitchFamily="34" charset="0"/>
              </a:rPr>
              <a:t>Referenda  / Alternative Consultation Process</a:t>
            </a:r>
          </a:p>
          <a:p>
            <a:pPr lvl="1" eaLnBrk="1" hangingPunct="1">
              <a:lnSpc>
                <a:spcPct val="15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1450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What do we mean by “fees”?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spcAft>
                <a:spcPct val="5000"/>
              </a:spcAft>
              <a:buClr>
                <a:srgbClr val="663300"/>
              </a:buClr>
              <a:buFont typeface="Wingdings" pitchFamily="2" charset="2"/>
              <a:buChar char="Ø"/>
              <a:defRPr/>
            </a:pPr>
            <a:r>
              <a:rPr lang="en-US" altLang="en-US" sz="2000" dirty="0" smtClean="0">
                <a:latin typeface="Calibri" pitchFamily="34" charset="0"/>
              </a:rPr>
              <a:t>Payments due to the University by individual students</a:t>
            </a:r>
          </a:p>
          <a:p>
            <a:pPr eaLnBrk="1" hangingPunct="1">
              <a:spcAft>
                <a:spcPct val="5000"/>
              </a:spcAft>
              <a:buClr>
                <a:srgbClr val="663300"/>
              </a:buClr>
              <a:buFont typeface="Wingdings" pitchFamily="2" charset="2"/>
              <a:buChar char="Ø"/>
              <a:defRPr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spcAft>
                <a:spcPct val="5000"/>
              </a:spcAft>
              <a:buClr>
                <a:srgbClr val="663300"/>
              </a:buClr>
              <a:buFont typeface="Wingdings" pitchFamily="2" charset="2"/>
              <a:buChar char="Ø"/>
              <a:defRPr/>
            </a:pPr>
            <a:r>
              <a:rPr lang="en-US" altLang="en-US" sz="2000" dirty="0" smtClean="0">
                <a:latin typeface="Calibri" pitchFamily="34" charset="0"/>
              </a:rPr>
              <a:t>Exclusive of </a:t>
            </a:r>
            <a:r>
              <a:rPr lang="en-US" altLang="en-US" sz="2000" i="1" dirty="0" smtClean="0">
                <a:latin typeface="Calibri" pitchFamily="34" charset="0"/>
              </a:rPr>
              <a:t>non-student</a:t>
            </a:r>
            <a:r>
              <a:rPr lang="en-US" altLang="en-US" sz="2000" dirty="0" smtClean="0">
                <a:latin typeface="Calibri" pitchFamily="34" charset="0"/>
              </a:rPr>
              <a:t> payments for rents, licenses, leases, refunds, vendor payments, interest earnings, royalties, etc.</a:t>
            </a:r>
          </a:p>
          <a:p>
            <a:pPr eaLnBrk="1" hangingPunct="1">
              <a:spcAft>
                <a:spcPct val="5000"/>
              </a:spcAft>
              <a:buClr>
                <a:srgbClr val="663300"/>
              </a:buClr>
              <a:buFont typeface="Wingdings" pitchFamily="2" charset="2"/>
              <a:buNone/>
              <a:defRPr/>
            </a:pPr>
            <a:endParaRPr lang="en-US" altLang="en-US" sz="2000" dirty="0" smtClean="0">
              <a:latin typeface="Calibri" pitchFamily="34" charset="0"/>
            </a:endParaRPr>
          </a:p>
          <a:p>
            <a:pPr marL="0" indent="0" eaLnBrk="1" hangingPunct="1">
              <a:spcAft>
                <a:spcPct val="5000"/>
              </a:spcAft>
              <a:buClr>
                <a:srgbClr val="663300"/>
              </a:buClr>
              <a:buFont typeface="Wingdings" pitchFamily="2" charset="2"/>
              <a:buNone/>
              <a:defRPr/>
            </a:pPr>
            <a:endParaRPr lang="en-US" altLang="en-US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511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Fee Categories</a:t>
            </a:r>
            <a:r>
              <a:rPr lang="en-US" altLang="en-US" dirty="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77200" cy="45307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I: </a:t>
            </a:r>
            <a:r>
              <a:rPr lang="en-US" alt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Systemwide</a:t>
            </a:r>
            <a:r>
              <a:rPr lang="en-US" altLang="en-US" sz="2000" dirty="0" smtClean="0">
                <a:latin typeface="Calibri" pitchFamily="34" charset="0"/>
              </a:rPr>
              <a:t> mandatory fees. Fees that must be paid to apply to, enroll in, or attend the university or pay full cost of instruction.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Tuition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Non-resident tuition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Application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Professional program fee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II: </a:t>
            </a:r>
            <a:r>
              <a:rPr lang="en-US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Campus </a:t>
            </a:r>
            <a:r>
              <a:rPr lang="en-US" altLang="en-US" sz="2000" dirty="0" smtClean="0">
                <a:latin typeface="Calibri" pitchFamily="34" charset="0"/>
              </a:rPr>
              <a:t>mandatory fees. Fees that must be paid to enroll in or attend the university.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Student Success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Health Facilities / Health Services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IRA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ASI Fee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University Union Fee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92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Fee Categories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38031"/>
            <a:ext cx="8077200" cy="4876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III: Miscellaneous course fee. Fees associated with a state supported course for materials and services used in course instruction.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IV: Fees other than Category II or III paid to receive materials, services, use of facilities, fees resulting from dishonored payments, late submissions, misuse of property, or security deposits.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Off-campus Study Abroad programs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Commencement, Testing, Late fees, etc.</a:t>
            </a:r>
            <a:endParaRPr lang="en-US" altLang="en-US" sz="1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V: Fees paid to self-support programs such as Parking, Housing, and Continuing Ed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Housing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Parking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Continuing Ed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Tx/>
              <a:buChar char="•"/>
            </a:pPr>
            <a:endParaRPr lang="en-US" altLang="en-US" sz="2200" i="1" dirty="0">
              <a:latin typeface="Calibri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Category VI: </a:t>
            </a:r>
            <a:r>
              <a:rPr lang="en-US" altLang="en-US" sz="2000" dirty="0" err="1" smtClean="0">
                <a:latin typeface="Calibri" pitchFamily="34" charset="0"/>
              </a:rPr>
              <a:t>Systemwide</a:t>
            </a:r>
            <a:r>
              <a:rPr lang="en-US" altLang="en-US" sz="2000" dirty="0" smtClean="0">
                <a:latin typeface="Calibri" pitchFamily="34" charset="0"/>
              </a:rPr>
              <a:t> Voluntary Fees</a:t>
            </a:r>
            <a:endParaRPr lang="en-US" altLang="en-US" sz="22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20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Flow of Authority</a:t>
            </a:r>
          </a:p>
        </p:txBody>
      </p:sp>
      <p:graphicFrame>
        <p:nvGraphicFramePr>
          <p:cNvPr id="6147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598912"/>
              </p:ext>
            </p:extLst>
          </p:nvPr>
        </p:nvGraphicFramePr>
        <p:xfrm>
          <a:off x="2800350" y="1676400"/>
          <a:ext cx="35433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4" imgW="4498543" imgH="5870143" progId="Visio.Drawing.11">
                  <p:embed/>
                </p:oleObj>
              </mc:Choice>
              <mc:Fallback>
                <p:oleObj name="Visio" r:id="rId4" imgW="4498543" imgH="5870143" progId="Visio.Drawing.1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1676400"/>
                        <a:ext cx="35433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076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Delegated Authority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95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spcBef>
                <a:spcPct val="1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Board of Trustees</a:t>
            </a:r>
          </a:p>
          <a:p>
            <a:pPr lvl="1" eaLnBrk="1" hangingPunct="1">
              <a:spcBef>
                <a:spcPct val="10000"/>
              </a:spcBef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1800" i="1" dirty="0" smtClean="0">
                <a:latin typeface="Calibri" pitchFamily="34" charset="0"/>
              </a:rPr>
              <a:t>Authority to establish, oversight and adjustment:  Cat I 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1800" i="1" dirty="0">
                <a:latin typeface="Calibri" pitchFamily="34" charset="0"/>
              </a:rPr>
              <a:t>Authority to establish: Cat </a:t>
            </a:r>
            <a:r>
              <a:rPr lang="en-US" altLang="en-US" sz="1800" i="1" dirty="0" smtClean="0">
                <a:latin typeface="Calibri" pitchFamily="34" charset="0"/>
              </a:rPr>
              <a:t>VI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1600" i="1" dirty="0">
              <a:latin typeface="Calibri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>
                <a:latin typeface="Calibri" pitchFamily="34" charset="0"/>
              </a:rPr>
              <a:t>CSU </a:t>
            </a:r>
            <a:r>
              <a:rPr lang="en-US" altLang="en-US" sz="2000" dirty="0" smtClean="0">
                <a:latin typeface="Calibri" pitchFamily="34" charset="0"/>
              </a:rPr>
              <a:t>Chancellor</a:t>
            </a:r>
            <a:endParaRPr lang="en-US" altLang="en-US" sz="2000" dirty="0">
              <a:latin typeface="Calibri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Font typeface="Arial" panose="020B0604020202020204" pitchFamily="34" charset="0"/>
              <a:buChar char="•"/>
            </a:pPr>
            <a:r>
              <a:rPr lang="en-US" altLang="en-US" sz="1800" i="1" dirty="0">
                <a:latin typeface="Calibri" pitchFamily="34" charset="0"/>
              </a:rPr>
              <a:t>Authority to establish, oversight and adjustment: Cat II, III </a:t>
            </a:r>
            <a:endParaRPr lang="en-US" altLang="en-US" sz="1800" i="1" dirty="0" smtClean="0">
              <a:latin typeface="Calibri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1600" i="1" dirty="0">
              <a:latin typeface="Calibri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>
                <a:srgbClr val="663300"/>
              </a:buClr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President</a:t>
            </a:r>
            <a:endParaRPr lang="en-US" altLang="en-US" sz="2000" dirty="0">
              <a:latin typeface="Calibri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Clr>
                <a:srgbClr val="663300"/>
              </a:buClr>
              <a:buSzTx/>
              <a:buFontTx/>
              <a:buChar char="•"/>
            </a:pPr>
            <a:r>
              <a:rPr lang="en-US" altLang="en-US" sz="1800" i="1" dirty="0">
                <a:latin typeface="Calibri" pitchFamily="34" charset="0"/>
              </a:rPr>
              <a:t>Authority to establish Cat IV and V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Clr>
                <a:srgbClr val="663300"/>
              </a:buClr>
              <a:buSzTx/>
              <a:buFontTx/>
              <a:buChar char="•"/>
            </a:pPr>
            <a:r>
              <a:rPr lang="en-US" altLang="en-US" sz="1800" i="1" dirty="0">
                <a:latin typeface="Calibri" pitchFamily="34" charset="0"/>
              </a:rPr>
              <a:t>Oversight and adjustment: Cat II and III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Clr>
                <a:srgbClr val="663300"/>
              </a:buClr>
              <a:buSzTx/>
              <a:buFontTx/>
              <a:buChar char="•"/>
            </a:pPr>
            <a:r>
              <a:rPr lang="en-US" altLang="en-US" sz="1800" i="1" dirty="0">
                <a:latin typeface="Calibri" pitchFamily="34" charset="0"/>
              </a:rPr>
              <a:t>Limited authority to </a:t>
            </a:r>
            <a:r>
              <a:rPr lang="en-US" altLang="en-US" sz="1800" i="1" dirty="0" smtClean="0">
                <a:latin typeface="Calibri" pitchFamily="34" charset="0"/>
              </a:rPr>
              <a:t>establish and adjust: </a:t>
            </a:r>
            <a:r>
              <a:rPr lang="en-US" altLang="en-US" sz="1800" i="1" dirty="0">
                <a:latin typeface="Calibri" pitchFamily="34" charset="0"/>
              </a:rPr>
              <a:t>Cat III</a:t>
            </a:r>
          </a:p>
          <a:p>
            <a:pPr eaLnBrk="1" hangingPunct="1">
              <a:lnSpc>
                <a:spcPct val="150000"/>
              </a:lnSpc>
              <a:buSzTx/>
              <a:buFont typeface="Wingdings" pitchFamily="2" charset="2"/>
              <a:buNone/>
            </a:pPr>
            <a:endParaRPr lang="en-US" altLang="en-US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72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Exec. Order No. </a:t>
            </a:r>
            <a:r>
              <a:rPr lang="en-US" altLang="en-US" sz="4000" dirty="0" smtClean="0">
                <a:latin typeface="Kozuka Gothic Pro EL" pitchFamily="34" charset="-128"/>
                <a:hlinkClick r:id="rId3"/>
              </a:rPr>
              <a:t>1102</a:t>
            </a:r>
            <a:endParaRPr lang="en-US" altLang="en-US" sz="4000" dirty="0" smtClean="0">
              <a:latin typeface="Kozuka Gothic Pro EL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57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ct val="75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Effective July 22, 2015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i="1" dirty="0" smtClean="0">
                <a:latin typeface="Calibri" pitchFamily="34" charset="0"/>
              </a:rPr>
              <a:t>Maintains Campus Fee Advisory Committee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Continues practice of seeking the advice of the campus fee advisory committee combined with student referenda and/or alternative consultation processes for mandatory student fees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Expanded five categories of student fees to six (to categorize the Student Involvement and Representation Fee (SIRF)</a:t>
            </a:r>
          </a:p>
          <a:p>
            <a:pPr marL="0" indent="0" eaLnBrk="1" hangingPunct="1">
              <a:lnSpc>
                <a:spcPct val="90000"/>
              </a:lnSpc>
              <a:spcBef>
                <a:spcPct val="75000"/>
              </a:spcBef>
              <a:buClr>
                <a:srgbClr val="663300"/>
              </a:buClr>
              <a:buNone/>
            </a:pPr>
            <a:endParaRPr lang="en-US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75000"/>
              </a:spcBef>
              <a:spcAft>
                <a:spcPct val="20000"/>
              </a:spcAft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31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Kozuka Gothic Pro EL" pitchFamily="34" charset="-128"/>
              </a:rPr>
              <a:t>Campus Fee Advisory Committee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Char char="Ø"/>
            </a:pPr>
            <a:r>
              <a:rPr lang="en-US" altLang="en-US" sz="2000" dirty="0">
                <a:latin typeface="Calibri" pitchFamily="34" charset="0"/>
              </a:rPr>
              <a:t>The Committee considers proposals for the establishment and adjustment of Category II or Category III fees and provides recommendations to the President. </a:t>
            </a: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1600" dirty="0" smtClean="0">
                <a:latin typeface="Calibri" pitchFamily="34" charset="0"/>
              </a:rPr>
              <a:t>Adjusting </a:t>
            </a:r>
            <a:r>
              <a:rPr lang="en-US" altLang="en-US" sz="1600" dirty="0">
                <a:latin typeface="Calibri" pitchFamily="34" charset="0"/>
              </a:rPr>
              <a:t>or establishing a Category II fee normally requires a student </a:t>
            </a:r>
            <a:r>
              <a:rPr lang="en-US" altLang="en-US" sz="1600" dirty="0" smtClean="0">
                <a:latin typeface="Calibri" pitchFamily="34" charset="0"/>
              </a:rPr>
              <a:t>referendum, </a:t>
            </a:r>
            <a:r>
              <a:rPr lang="en-US" altLang="en-US" sz="1600" dirty="0">
                <a:latin typeface="Calibri" pitchFamily="34" charset="0"/>
              </a:rPr>
              <a:t>conducted by the campus or by the student body </a:t>
            </a:r>
            <a:r>
              <a:rPr lang="en-US" altLang="en-US" sz="1600" dirty="0" smtClean="0">
                <a:latin typeface="Calibri" pitchFamily="34" charset="0"/>
              </a:rPr>
              <a:t>association.</a:t>
            </a: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16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</a:rPr>
              <a:t>Reviews </a:t>
            </a:r>
            <a:r>
              <a:rPr lang="en-US" altLang="en-US" sz="2000" dirty="0">
                <a:latin typeface="Calibri" pitchFamily="34" charset="0"/>
              </a:rPr>
              <a:t>the annual fee report provided by </a:t>
            </a:r>
            <a:r>
              <a:rPr lang="en-US" altLang="en-US" sz="2000" dirty="0" smtClean="0">
                <a:latin typeface="Calibri" pitchFamily="34" charset="0"/>
              </a:rPr>
              <a:t>Financial Services.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400" i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r>
              <a:rPr lang="en-US" altLang="en-US" sz="2000" dirty="0" smtClean="0">
                <a:latin typeface="Calibri" pitchFamily="34" charset="0"/>
                <a:cs typeface="+mn-cs"/>
              </a:rPr>
              <a:t>Reviews </a:t>
            </a:r>
            <a:r>
              <a:rPr lang="en-US" altLang="en-US" sz="2000" dirty="0">
                <a:latin typeface="Calibri" pitchFamily="34" charset="0"/>
                <a:cs typeface="+mn-cs"/>
              </a:rPr>
              <a:t>and approves meeting minutes and annually reviews appropriate policies and </a:t>
            </a:r>
            <a:r>
              <a:rPr lang="en-US" altLang="en-US" sz="2000" dirty="0" smtClean="0">
                <a:latin typeface="Calibri" pitchFamily="34" charset="0"/>
                <a:cs typeface="+mn-cs"/>
              </a:rPr>
              <a:t>forms.</a:t>
            </a: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Font typeface="Wingdings" pitchFamily="2" charset="2"/>
              <a:buChar char="Ø"/>
            </a:pPr>
            <a:endParaRPr lang="en-US" altLang="en-US" sz="2000" dirty="0" smtClean="0">
              <a:latin typeface="Calibri" pitchFamily="34" charset="0"/>
              <a:cs typeface="+mn-cs"/>
            </a:endParaRPr>
          </a:p>
          <a:p>
            <a:pPr marL="914400" lvl="2" indent="0" eaLnBrk="1" hangingPunct="1">
              <a:lnSpc>
                <a:spcPct val="90000"/>
              </a:lnSpc>
              <a:buClr>
                <a:srgbClr val="663300"/>
              </a:buClr>
              <a:buSzTx/>
              <a:buNone/>
            </a:pPr>
            <a:endParaRPr lang="en-US" altLang="en-US" sz="2000" i="1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Clr>
                <a:srgbClr val="663300"/>
              </a:buClr>
              <a:buSzTx/>
              <a:buFontTx/>
              <a:buChar char="•"/>
            </a:pPr>
            <a:endParaRPr lang="en-US" altLang="en-US" sz="2000" i="1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rgbClr val="663300"/>
              </a:buClr>
              <a:buSzTx/>
              <a:buFont typeface="Wingdings" pitchFamily="2" charset="2"/>
              <a:buBlip>
                <a:blip r:embed="rId2"/>
              </a:buBlip>
            </a:pPr>
            <a:endParaRPr lang="en-US" altLang="en-US" sz="23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8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4644</TotalTime>
  <Words>578</Words>
  <Application>Microsoft Office PowerPoint</Application>
  <PresentationFormat>On-screen Show (4:3)</PresentationFormat>
  <Paragraphs>98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Kozuka Gothic Pro EL</vt:lpstr>
      <vt:lpstr>Webdings</vt:lpstr>
      <vt:lpstr>Wingdings</vt:lpstr>
      <vt:lpstr>Blank Presentation</vt:lpstr>
      <vt:lpstr>Visio</vt:lpstr>
      <vt:lpstr> Campus Fee Advisory Committee “CFAC”</vt:lpstr>
      <vt:lpstr>Outline</vt:lpstr>
      <vt:lpstr>What do we mean by “fees”?</vt:lpstr>
      <vt:lpstr>Fee Categories </vt:lpstr>
      <vt:lpstr>Fee Categories</vt:lpstr>
      <vt:lpstr>Flow of Authority</vt:lpstr>
      <vt:lpstr>Delegated Authority</vt:lpstr>
      <vt:lpstr>Exec. Order No. 1102</vt:lpstr>
      <vt:lpstr>Campus Fee Advisory Committee </vt:lpstr>
      <vt:lpstr>CFAC Membership</vt:lpstr>
      <vt:lpstr>CFAC Operations</vt:lpstr>
      <vt:lpstr>Fee Referendum Process</vt:lpstr>
      <vt:lpstr>CFAC Web Site </vt:lpstr>
    </vt:vector>
  </TitlesOfParts>
  <Company>Public Affairs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Affairs</dc:creator>
  <cp:lastModifiedBy>Matias Farre</cp:lastModifiedBy>
  <cp:revision>366</cp:revision>
  <cp:lastPrinted>2018-05-10T23:18:12Z</cp:lastPrinted>
  <dcterms:created xsi:type="dcterms:W3CDTF">2014-01-06T17:52:42Z</dcterms:created>
  <dcterms:modified xsi:type="dcterms:W3CDTF">2018-05-12T00:06:13Z</dcterms:modified>
</cp:coreProperties>
</file>