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9" r:id="rId3"/>
    <p:sldId id="260" r:id="rId4"/>
    <p:sldId id="261" r:id="rId5"/>
    <p:sldId id="262" r:id="rId6"/>
    <p:sldId id="263" r:id="rId7"/>
    <p:sldId id="264" r:id="rId8"/>
    <p:sldId id="265" r:id="rId9"/>
    <p:sldId id="266" r:id="rId10"/>
    <p:sldId id="267" r:id="rId11"/>
    <p:sldId id="268" r:id="rId12"/>
    <p:sldId id="269" r:id="rId13"/>
    <p:sldId id="270" r:id="rId14"/>
    <p:sldId id="272"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5" d="100"/>
          <a:sy n="115" d="100"/>
        </p:scale>
        <p:origin x="372"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F98B3A7-C2E3-46A8-AADE-3245CA45D186}" type="datetimeFigureOut">
              <a:rPr lang="en-US" smtClean="0"/>
              <a:t>4/11/2018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D6B5E3-E2ED-417C-8450-83EDE6D10418}" type="slidenum">
              <a:rPr lang="en-US" smtClean="0"/>
              <a:t>‹#›</a:t>
            </a:fld>
            <a:endParaRPr lang="en-US"/>
          </a:p>
        </p:txBody>
      </p:sp>
    </p:spTree>
    <p:extLst>
      <p:ext uri="{BB962C8B-B14F-4D97-AF65-F5344CB8AC3E}">
        <p14:creationId xmlns:p14="http://schemas.microsoft.com/office/powerpoint/2010/main" val="32231443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F98B3A7-C2E3-46A8-AADE-3245CA45D186}" type="datetimeFigureOut">
              <a:rPr lang="en-US" smtClean="0"/>
              <a:t>4/11/2018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D6B5E3-E2ED-417C-8450-83EDE6D10418}" type="slidenum">
              <a:rPr lang="en-US" smtClean="0"/>
              <a:t>‹#›</a:t>
            </a:fld>
            <a:endParaRPr lang="en-US"/>
          </a:p>
        </p:txBody>
      </p:sp>
    </p:spTree>
    <p:extLst>
      <p:ext uri="{BB962C8B-B14F-4D97-AF65-F5344CB8AC3E}">
        <p14:creationId xmlns:p14="http://schemas.microsoft.com/office/powerpoint/2010/main" val="8828852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F98B3A7-C2E3-46A8-AADE-3245CA45D186}" type="datetimeFigureOut">
              <a:rPr lang="en-US" smtClean="0"/>
              <a:t>4/11/2018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D6B5E3-E2ED-417C-8450-83EDE6D10418}" type="slidenum">
              <a:rPr lang="en-US" smtClean="0"/>
              <a:t>‹#›</a:t>
            </a:fld>
            <a:endParaRPr lang="en-US"/>
          </a:p>
        </p:txBody>
      </p:sp>
    </p:spTree>
    <p:extLst>
      <p:ext uri="{BB962C8B-B14F-4D97-AF65-F5344CB8AC3E}">
        <p14:creationId xmlns:p14="http://schemas.microsoft.com/office/powerpoint/2010/main" val="10569574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F98B3A7-C2E3-46A8-AADE-3245CA45D186}" type="datetimeFigureOut">
              <a:rPr lang="en-US" smtClean="0"/>
              <a:t>4/11/2018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D6B5E3-E2ED-417C-8450-83EDE6D10418}" type="slidenum">
              <a:rPr lang="en-US" smtClean="0"/>
              <a:t>‹#›</a:t>
            </a:fld>
            <a:endParaRPr lang="en-US"/>
          </a:p>
        </p:txBody>
      </p:sp>
    </p:spTree>
    <p:extLst>
      <p:ext uri="{BB962C8B-B14F-4D97-AF65-F5344CB8AC3E}">
        <p14:creationId xmlns:p14="http://schemas.microsoft.com/office/powerpoint/2010/main" val="41903389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CF98B3A7-C2E3-46A8-AADE-3245CA45D186}" type="datetimeFigureOut">
              <a:rPr lang="en-US" smtClean="0"/>
              <a:t>4/11/2018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D6B5E3-E2ED-417C-8450-83EDE6D10418}" type="slidenum">
              <a:rPr lang="en-US" smtClean="0"/>
              <a:t>‹#›</a:t>
            </a:fld>
            <a:endParaRPr lang="en-US"/>
          </a:p>
        </p:txBody>
      </p:sp>
    </p:spTree>
    <p:extLst>
      <p:ext uri="{BB962C8B-B14F-4D97-AF65-F5344CB8AC3E}">
        <p14:creationId xmlns:p14="http://schemas.microsoft.com/office/powerpoint/2010/main" val="2842896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F98B3A7-C2E3-46A8-AADE-3245CA45D186}" type="datetimeFigureOut">
              <a:rPr lang="en-US" smtClean="0"/>
              <a:t>4/11/2018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2D6B5E3-E2ED-417C-8450-83EDE6D10418}" type="slidenum">
              <a:rPr lang="en-US" smtClean="0"/>
              <a:t>‹#›</a:t>
            </a:fld>
            <a:endParaRPr lang="en-US"/>
          </a:p>
        </p:txBody>
      </p:sp>
    </p:spTree>
    <p:extLst>
      <p:ext uri="{BB962C8B-B14F-4D97-AF65-F5344CB8AC3E}">
        <p14:creationId xmlns:p14="http://schemas.microsoft.com/office/powerpoint/2010/main" val="12546095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F98B3A7-C2E3-46A8-AADE-3245CA45D186}" type="datetimeFigureOut">
              <a:rPr lang="en-US" smtClean="0"/>
              <a:t>4/11/2018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2D6B5E3-E2ED-417C-8450-83EDE6D10418}" type="slidenum">
              <a:rPr lang="en-US" smtClean="0"/>
              <a:t>‹#›</a:t>
            </a:fld>
            <a:endParaRPr lang="en-US"/>
          </a:p>
        </p:txBody>
      </p:sp>
    </p:spTree>
    <p:extLst>
      <p:ext uri="{BB962C8B-B14F-4D97-AF65-F5344CB8AC3E}">
        <p14:creationId xmlns:p14="http://schemas.microsoft.com/office/powerpoint/2010/main" val="41180041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F98B3A7-C2E3-46A8-AADE-3245CA45D186}" type="datetimeFigureOut">
              <a:rPr lang="en-US" smtClean="0"/>
              <a:t>4/11/2018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2D6B5E3-E2ED-417C-8450-83EDE6D10418}" type="slidenum">
              <a:rPr lang="en-US" smtClean="0"/>
              <a:t>‹#›</a:t>
            </a:fld>
            <a:endParaRPr lang="en-US"/>
          </a:p>
        </p:txBody>
      </p:sp>
    </p:spTree>
    <p:extLst>
      <p:ext uri="{BB962C8B-B14F-4D97-AF65-F5344CB8AC3E}">
        <p14:creationId xmlns:p14="http://schemas.microsoft.com/office/powerpoint/2010/main" val="8081722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F98B3A7-C2E3-46A8-AADE-3245CA45D186}" type="datetimeFigureOut">
              <a:rPr lang="en-US" smtClean="0"/>
              <a:t>4/11/2018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2D6B5E3-E2ED-417C-8450-83EDE6D10418}" type="slidenum">
              <a:rPr lang="en-US" smtClean="0"/>
              <a:t>‹#›</a:t>
            </a:fld>
            <a:endParaRPr lang="en-US"/>
          </a:p>
        </p:txBody>
      </p:sp>
    </p:spTree>
    <p:extLst>
      <p:ext uri="{BB962C8B-B14F-4D97-AF65-F5344CB8AC3E}">
        <p14:creationId xmlns:p14="http://schemas.microsoft.com/office/powerpoint/2010/main" val="31056421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CF98B3A7-C2E3-46A8-AADE-3245CA45D186}" type="datetimeFigureOut">
              <a:rPr lang="en-US" smtClean="0"/>
              <a:t>4/11/2018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2D6B5E3-E2ED-417C-8450-83EDE6D10418}" type="slidenum">
              <a:rPr lang="en-US" smtClean="0"/>
              <a:t>‹#›</a:t>
            </a:fld>
            <a:endParaRPr lang="en-US"/>
          </a:p>
        </p:txBody>
      </p:sp>
    </p:spTree>
    <p:extLst>
      <p:ext uri="{BB962C8B-B14F-4D97-AF65-F5344CB8AC3E}">
        <p14:creationId xmlns:p14="http://schemas.microsoft.com/office/powerpoint/2010/main" val="9187946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CF98B3A7-C2E3-46A8-AADE-3245CA45D186}" type="datetimeFigureOut">
              <a:rPr lang="en-US" smtClean="0"/>
              <a:t>4/11/2018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2D6B5E3-E2ED-417C-8450-83EDE6D10418}" type="slidenum">
              <a:rPr lang="en-US" smtClean="0"/>
              <a:t>‹#›</a:t>
            </a:fld>
            <a:endParaRPr lang="en-US"/>
          </a:p>
        </p:txBody>
      </p:sp>
    </p:spTree>
    <p:extLst>
      <p:ext uri="{BB962C8B-B14F-4D97-AF65-F5344CB8AC3E}">
        <p14:creationId xmlns:p14="http://schemas.microsoft.com/office/powerpoint/2010/main" val="25067020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F98B3A7-C2E3-46A8-AADE-3245CA45D186}" type="datetimeFigureOut">
              <a:rPr lang="en-US" smtClean="0"/>
              <a:t>4/11/2018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D6B5E3-E2ED-417C-8450-83EDE6D10418}" type="slidenum">
              <a:rPr lang="en-US" smtClean="0"/>
              <a:t>‹#›</a:t>
            </a:fld>
            <a:endParaRPr lang="en-US"/>
          </a:p>
        </p:txBody>
      </p:sp>
    </p:spTree>
    <p:extLst>
      <p:ext uri="{BB962C8B-B14F-4D97-AF65-F5344CB8AC3E}">
        <p14:creationId xmlns:p14="http://schemas.microsoft.com/office/powerpoint/2010/main" val="34096484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8.jpeg"/><Relationship Id="rId13" Type="http://schemas.openxmlformats.org/officeDocument/2006/relationships/image" Target="../media/image13.png"/><Relationship Id="rId18" Type="http://schemas.openxmlformats.org/officeDocument/2006/relationships/image" Target="../media/image18.png"/><Relationship Id="rId3" Type="http://schemas.openxmlformats.org/officeDocument/2006/relationships/image" Target="../media/image3.jpeg"/><Relationship Id="rId21" Type="http://schemas.openxmlformats.org/officeDocument/2006/relationships/image" Target="../media/image21.png"/><Relationship Id="rId7" Type="http://schemas.openxmlformats.org/officeDocument/2006/relationships/image" Target="../media/image7.png"/><Relationship Id="rId12" Type="http://schemas.openxmlformats.org/officeDocument/2006/relationships/image" Target="../media/image12.jpeg"/><Relationship Id="rId17" Type="http://schemas.openxmlformats.org/officeDocument/2006/relationships/image" Target="../media/image17.png"/><Relationship Id="rId2" Type="http://schemas.openxmlformats.org/officeDocument/2006/relationships/image" Target="../media/image2.png"/><Relationship Id="rId16" Type="http://schemas.openxmlformats.org/officeDocument/2006/relationships/image" Target="../media/image16.png"/><Relationship Id="rId20" Type="http://schemas.openxmlformats.org/officeDocument/2006/relationships/image" Target="../media/image20.jpeg"/><Relationship Id="rId1" Type="http://schemas.openxmlformats.org/officeDocument/2006/relationships/slideLayout" Target="../slideLayouts/slideLayout2.xml"/><Relationship Id="rId6" Type="http://schemas.openxmlformats.org/officeDocument/2006/relationships/image" Target="../media/image6.png"/><Relationship Id="rId11" Type="http://schemas.openxmlformats.org/officeDocument/2006/relationships/image" Target="../media/image11.jpeg"/><Relationship Id="rId24" Type="http://schemas.openxmlformats.org/officeDocument/2006/relationships/image" Target="../media/image24.png"/><Relationship Id="rId5" Type="http://schemas.openxmlformats.org/officeDocument/2006/relationships/image" Target="../media/image5.png"/><Relationship Id="rId15" Type="http://schemas.openxmlformats.org/officeDocument/2006/relationships/image" Target="../media/image15.png"/><Relationship Id="rId23" Type="http://schemas.openxmlformats.org/officeDocument/2006/relationships/image" Target="../media/image23.jpeg"/><Relationship Id="rId10" Type="http://schemas.openxmlformats.org/officeDocument/2006/relationships/image" Target="../media/image10.png"/><Relationship Id="rId19" Type="http://schemas.openxmlformats.org/officeDocument/2006/relationships/image" Target="../media/image19.png"/><Relationship Id="rId4" Type="http://schemas.openxmlformats.org/officeDocument/2006/relationships/image" Target="../media/image4.png"/><Relationship Id="rId9" Type="http://schemas.openxmlformats.org/officeDocument/2006/relationships/image" Target="../media/image9.jpeg"/><Relationship Id="rId14" Type="http://schemas.openxmlformats.org/officeDocument/2006/relationships/image" Target="../media/image14.png"/><Relationship Id="rId22" Type="http://schemas.openxmlformats.org/officeDocument/2006/relationships/image" Target="../media/image22.jpeg"/></Relationships>
</file>

<file path=ppt/slides/_rels/slide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8.xml"/><Relationship Id="rId4" Type="http://schemas.openxmlformats.org/officeDocument/2006/relationships/image" Target="../media/image28.png"/></Relationships>
</file>

<file path=ppt/slides/_rels/slide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CAMPUS MARKETPLACE</a:t>
            </a:r>
            <a:br>
              <a:rPr lang="en-US" dirty="0" smtClean="0"/>
            </a:br>
            <a:endParaRPr lang="en-US" dirty="0"/>
          </a:p>
        </p:txBody>
      </p:sp>
      <p:sp>
        <p:nvSpPr>
          <p:cNvPr id="3" name="Subtitle 2"/>
          <p:cNvSpPr>
            <a:spLocks noGrp="1"/>
          </p:cNvSpPr>
          <p:nvPr>
            <p:ph type="subTitle" idx="1"/>
          </p:nvPr>
        </p:nvSpPr>
        <p:spPr>
          <a:xfrm>
            <a:off x="1532313" y="3602038"/>
            <a:ext cx="9144000" cy="1655762"/>
          </a:xfrm>
        </p:spPr>
        <p:txBody>
          <a:bodyPr/>
          <a:lstStyle/>
          <a:p>
            <a:endParaRPr lang="en-US" dirty="0" smtClean="0"/>
          </a:p>
          <a:p>
            <a:r>
              <a:rPr lang="en-US" dirty="0" smtClean="0"/>
              <a:t>One-stop shop to preferred suppliers and contract pricing</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6800" y="2799544"/>
            <a:ext cx="10058400" cy="609599"/>
          </a:xfrm>
          <a:prstGeom prst="rect">
            <a:avLst/>
          </a:prstGeom>
        </p:spPr>
      </p:pic>
    </p:spTree>
    <p:extLst>
      <p:ext uri="{BB962C8B-B14F-4D97-AF65-F5344CB8AC3E}">
        <p14:creationId xmlns:p14="http://schemas.microsoft.com/office/powerpoint/2010/main" val="252661825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396539" y="1518632"/>
            <a:ext cx="3301450" cy="1687484"/>
          </a:xfrm>
        </p:spPr>
        <p:txBody>
          <a:bodyPr>
            <a:normAutofit fontScale="92500" lnSpcReduction="20000"/>
          </a:bodyPr>
          <a:lstStyle/>
          <a:p>
            <a:pPr marL="0" indent="0">
              <a:buNone/>
            </a:pPr>
            <a:r>
              <a:rPr lang="en-US" sz="1500" dirty="0" smtClean="0"/>
              <a:t>From the shop page, select the catalog you would like to order from. </a:t>
            </a:r>
          </a:p>
          <a:p>
            <a:pPr marL="0" indent="0">
              <a:buNone/>
            </a:pPr>
            <a:r>
              <a:rPr lang="en-US" sz="1500" dirty="0" smtClean="0"/>
              <a:t>If the catalog is a punch-out, you will see this message. Press OK or wait for the catalog to load.</a:t>
            </a:r>
          </a:p>
          <a:p>
            <a:pPr marL="0" indent="0">
              <a:buNone/>
            </a:pPr>
            <a:r>
              <a:rPr lang="en-US" sz="1500" dirty="0" smtClean="0"/>
              <a:t>**Note: When using a punch-out catalog, please make sure that your pop-ups are enabled**</a:t>
            </a:r>
          </a:p>
          <a:p>
            <a:pPr marL="0" indent="0">
              <a:buNone/>
            </a:pPr>
            <a:endParaRPr lang="en-US" sz="1400" dirty="0" smtClean="0"/>
          </a:p>
          <a:p>
            <a:pPr marL="0" indent="0">
              <a:buNone/>
            </a:pPr>
            <a:endParaRPr lang="en-US" sz="1400" dirty="0"/>
          </a:p>
          <a:p>
            <a:pPr marL="0" indent="0">
              <a:buNone/>
            </a:pPr>
            <a:endParaRPr lang="en-US" sz="1400" dirty="0" smtClean="0"/>
          </a:p>
          <a:p>
            <a:pPr marL="0" indent="0">
              <a:buNone/>
            </a:pPr>
            <a:endParaRPr lang="en-US" sz="1400" dirty="0"/>
          </a:p>
          <a:p>
            <a:pPr marL="0" indent="0">
              <a:buNone/>
            </a:pPr>
            <a:endParaRPr lang="en-US" sz="1400" dirty="0" smtClean="0"/>
          </a:p>
          <a:p>
            <a:pPr marL="0" indent="0">
              <a:buNone/>
            </a:pPr>
            <a:endParaRPr lang="en-US" sz="1400" dirty="0"/>
          </a:p>
          <a:p>
            <a:pPr marL="0" indent="0">
              <a:buNone/>
            </a:pPr>
            <a:endParaRPr lang="en-US" sz="1400" dirty="0" smtClean="0"/>
          </a:p>
        </p:txBody>
      </p:sp>
      <p:pic>
        <p:nvPicPr>
          <p:cNvPr id="6" name="Picture 5"/>
          <p:cNvPicPr>
            <a:picLocks noChangeAspect="1"/>
          </p:cNvPicPr>
          <p:nvPr/>
        </p:nvPicPr>
        <p:blipFill>
          <a:blip r:embed="rId2"/>
          <a:stretch>
            <a:fillRect/>
          </a:stretch>
        </p:blipFill>
        <p:spPr>
          <a:xfrm>
            <a:off x="5833212" y="1246908"/>
            <a:ext cx="3859427" cy="2501873"/>
          </a:xfrm>
          <a:prstGeom prst="rect">
            <a:avLst/>
          </a:prstGeom>
        </p:spPr>
      </p:pic>
      <p:sp>
        <p:nvSpPr>
          <p:cNvPr id="7" name="Title 1"/>
          <p:cNvSpPr>
            <a:spLocks noGrp="1"/>
          </p:cNvSpPr>
          <p:nvPr>
            <p:ph type="title"/>
          </p:nvPr>
        </p:nvSpPr>
        <p:spPr>
          <a:xfrm>
            <a:off x="838200" y="365126"/>
            <a:ext cx="10515600" cy="740468"/>
          </a:xfrm>
        </p:spPr>
        <p:txBody>
          <a:bodyPr>
            <a:normAutofit/>
          </a:bodyPr>
          <a:lstStyle/>
          <a:p>
            <a:pPr algn="ctr"/>
            <a:r>
              <a:rPr lang="en-US" sz="4000" b="1" dirty="0" smtClean="0"/>
              <a:t>Placing an Order</a:t>
            </a:r>
            <a:endParaRPr lang="en-US" sz="4000" b="1" dirty="0"/>
          </a:p>
        </p:txBody>
      </p:sp>
      <p:sp>
        <p:nvSpPr>
          <p:cNvPr id="2" name="Rectangle 1"/>
          <p:cNvSpPr/>
          <p:nvPr/>
        </p:nvSpPr>
        <p:spPr>
          <a:xfrm>
            <a:off x="5951912" y="4052131"/>
            <a:ext cx="4081549" cy="2308324"/>
          </a:xfrm>
          <a:prstGeom prst="rect">
            <a:avLst/>
          </a:prstGeom>
        </p:spPr>
        <p:txBody>
          <a:bodyPr wrap="square">
            <a:spAutoFit/>
          </a:bodyPr>
          <a:lstStyle/>
          <a:p>
            <a:endParaRPr lang="en-US" sz="1400" dirty="0" smtClean="0"/>
          </a:p>
          <a:p>
            <a:r>
              <a:rPr lang="en-US" sz="1400" dirty="0" smtClean="0"/>
              <a:t>Once </a:t>
            </a:r>
            <a:r>
              <a:rPr lang="en-US" sz="1400" dirty="0"/>
              <a:t>the catalog loads, select the item(s) you want to order and add them to your cart. When you have added all items, go to your cart and click the </a:t>
            </a:r>
            <a:r>
              <a:rPr lang="en-US" sz="1400" dirty="0" smtClean="0"/>
              <a:t>Checkout </a:t>
            </a:r>
            <a:r>
              <a:rPr lang="en-US" sz="1400" dirty="0"/>
              <a:t>button.</a:t>
            </a:r>
          </a:p>
          <a:p>
            <a:endParaRPr lang="en-US" sz="1400" dirty="0"/>
          </a:p>
          <a:p>
            <a:r>
              <a:rPr lang="en-US" sz="1400" dirty="0"/>
              <a:t>*Note that each supplier and catalog terminology may </a:t>
            </a:r>
            <a:r>
              <a:rPr lang="en-US" sz="1400" dirty="0" smtClean="0"/>
              <a:t>vary. Some vendors my have an additional screen for checkout. </a:t>
            </a:r>
            <a:endParaRPr lang="en-US" sz="1400" dirty="0"/>
          </a:p>
          <a:p>
            <a:endParaRPr lang="en-US" dirty="0"/>
          </a:p>
        </p:txBody>
      </p:sp>
      <p:pic>
        <p:nvPicPr>
          <p:cNvPr id="5" name="Picture 4"/>
          <p:cNvPicPr>
            <a:picLocks noChangeAspect="1"/>
          </p:cNvPicPr>
          <p:nvPr/>
        </p:nvPicPr>
        <p:blipFill>
          <a:blip r:embed="rId3"/>
          <a:stretch>
            <a:fillRect/>
          </a:stretch>
        </p:blipFill>
        <p:spPr>
          <a:xfrm>
            <a:off x="555947" y="3656916"/>
            <a:ext cx="4982633" cy="2586016"/>
          </a:xfrm>
          <a:prstGeom prst="rect">
            <a:avLst/>
          </a:prstGeom>
        </p:spPr>
      </p:pic>
    </p:spTree>
    <p:extLst>
      <p:ext uri="{BB962C8B-B14F-4D97-AF65-F5344CB8AC3E}">
        <p14:creationId xmlns:p14="http://schemas.microsoft.com/office/powerpoint/2010/main" val="112811022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054609" y="560505"/>
            <a:ext cx="6136222" cy="2709333"/>
          </a:xfrm>
          <a:prstGeom prst="rect">
            <a:avLst/>
          </a:prstGeom>
        </p:spPr>
      </p:pic>
      <p:sp>
        <p:nvSpPr>
          <p:cNvPr id="4" name="Text Placeholder 3"/>
          <p:cNvSpPr>
            <a:spLocks noGrp="1"/>
          </p:cNvSpPr>
          <p:nvPr>
            <p:ph type="body" sz="half" idx="2"/>
          </p:nvPr>
        </p:nvSpPr>
        <p:spPr>
          <a:xfrm>
            <a:off x="839788" y="987425"/>
            <a:ext cx="3932237" cy="4881563"/>
          </a:xfrm>
        </p:spPr>
        <p:txBody>
          <a:bodyPr/>
          <a:lstStyle/>
          <a:p>
            <a:r>
              <a:rPr lang="en-US" dirty="0"/>
              <a:t>You will punch back in to Campus Marketplace.</a:t>
            </a:r>
          </a:p>
          <a:p>
            <a:r>
              <a:rPr lang="en-US" dirty="0"/>
              <a:t> </a:t>
            </a:r>
          </a:p>
          <a:p>
            <a:r>
              <a:rPr lang="en-US" dirty="0"/>
              <a:t>The items are now in your cart</a:t>
            </a:r>
            <a:r>
              <a:rPr lang="en-US" dirty="0" smtClean="0"/>
              <a:t>.</a:t>
            </a:r>
          </a:p>
          <a:p>
            <a:endParaRPr lang="en-US" dirty="0" smtClean="0"/>
          </a:p>
          <a:p>
            <a:r>
              <a:rPr lang="en-US" dirty="0"/>
              <a:t>Press the </a:t>
            </a:r>
            <a:r>
              <a:rPr lang="en-US" b="1" dirty="0"/>
              <a:t>Cart </a:t>
            </a:r>
            <a:r>
              <a:rPr lang="en-US" dirty="0"/>
              <a:t>button to view item(s).</a:t>
            </a:r>
          </a:p>
          <a:p>
            <a:r>
              <a:rPr lang="en-US" dirty="0"/>
              <a:t> </a:t>
            </a:r>
            <a:endParaRPr lang="en-US" dirty="0" smtClean="0"/>
          </a:p>
          <a:p>
            <a:endParaRPr lang="en-US" dirty="0"/>
          </a:p>
          <a:p>
            <a:endParaRPr lang="en-US" dirty="0" smtClean="0"/>
          </a:p>
          <a:p>
            <a:endParaRPr lang="en-US" dirty="0"/>
          </a:p>
          <a:p>
            <a:r>
              <a:rPr lang="en-US" dirty="0"/>
              <a:t>Delete or update item(s), optional.</a:t>
            </a:r>
          </a:p>
          <a:p>
            <a:endParaRPr lang="en-US" dirty="0" smtClean="0"/>
          </a:p>
          <a:p>
            <a:r>
              <a:rPr lang="en-US" dirty="0"/>
              <a:t> </a:t>
            </a:r>
            <a:r>
              <a:rPr lang="en-US" dirty="0" smtClean="0"/>
              <a:t>When </a:t>
            </a:r>
            <a:r>
              <a:rPr lang="en-US" dirty="0"/>
              <a:t>done, </a:t>
            </a:r>
            <a:r>
              <a:rPr lang="en-US" dirty="0" smtClean="0"/>
              <a:t>click Checkout.</a:t>
            </a:r>
            <a:endParaRPr lang="en-US" dirty="0"/>
          </a:p>
          <a:p>
            <a:endParaRPr lang="en-US" dirty="0"/>
          </a:p>
        </p:txBody>
      </p:sp>
      <p:cxnSp>
        <p:nvCxnSpPr>
          <p:cNvPr id="8" name="Straight Arrow Connector 7"/>
          <p:cNvCxnSpPr/>
          <p:nvPr/>
        </p:nvCxnSpPr>
        <p:spPr>
          <a:xfrm flipV="1">
            <a:off x="3577205" y="1083733"/>
            <a:ext cx="5871595" cy="936722"/>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p:nvPicPr>
        <p:blipFill>
          <a:blip r:embed="rId3"/>
          <a:stretch>
            <a:fillRect/>
          </a:stretch>
        </p:blipFill>
        <p:spPr>
          <a:xfrm>
            <a:off x="4993760" y="3981796"/>
            <a:ext cx="6197071" cy="1704109"/>
          </a:xfrm>
          <a:prstGeom prst="rect">
            <a:avLst/>
          </a:prstGeom>
        </p:spPr>
      </p:pic>
    </p:spTree>
    <p:extLst>
      <p:ext uri="{BB962C8B-B14F-4D97-AF65-F5344CB8AC3E}">
        <p14:creationId xmlns:p14="http://schemas.microsoft.com/office/powerpoint/2010/main" val="312843188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907627" y="497686"/>
            <a:ext cx="2862713" cy="6170878"/>
          </a:xfrm>
        </p:spPr>
        <p:txBody>
          <a:bodyPr>
            <a:normAutofit/>
          </a:bodyPr>
          <a:lstStyle/>
          <a:p>
            <a:endParaRPr lang="en-US" dirty="0" smtClean="0"/>
          </a:p>
          <a:p>
            <a:r>
              <a:rPr lang="en-US" dirty="0" smtClean="0"/>
              <a:t>You will receive a check out box advising you that your cart will be converted to a transaction. </a:t>
            </a:r>
          </a:p>
          <a:p>
            <a:endParaRPr lang="en-US" dirty="0"/>
          </a:p>
          <a:p>
            <a:endParaRPr lang="en-US" dirty="0" smtClean="0"/>
          </a:p>
          <a:p>
            <a:endParaRPr lang="en-US" dirty="0"/>
          </a:p>
          <a:p>
            <a:endParaRPr lang="en-US" dirty="0" smtClean="0"/>
          </a:p>
          <a:p>
            <a:endParaRPr lang="en-US" dirty="0" smtClean="0"/>
          </a:p>
          <a:p>
            <a:endParaRPr lang="en-US" dirty="0" smtClean="0"/>
          </a:p>
          <a:p>
            <a:r>
              <a:rPr lang="en-US" dirty="0" smtClean="0"/>
              <a:t>By selecting yes, it will bring you to your checkout page.</a:t>
            </a:r>
            <a:r>
              <a:rPr lang="en-US" dirty="0"/>
              <a:t> </a:t>
            </a:r>
            <a:endParaRPr lang="en-US" dirty="0" smtClean="0"/>
          </a:p>
          <a:p>
            <a:endParaRPr lang="en-US" dirty="0"/>
          </a:p>
          <a:p>
            <a:r>
              <a:rPr lang="en-US" dirty="0" smtClean="0"/>
              <a:t>**You can click on each of the lines on this page to see delivery information, billing and line item details. </a:t>
            </a:r>
            <a:endParaRPr lang="en-US" dirty="0"/>
          </a:p>
          <a:p>
            <a:endParaRPr lang="en-US" dirty="0" smtClean="0"/>
          </a:p>
          <a:p>
            <a:r>
              <a:rPr lang="en-US" dirty="0" smtClean="0"/>
              <a:t>Click on Prepare CC Order</a:t>
            </a:r>
            <a:endParaRPr lang="en-US" dirty="0"/>
          </a:p>
        </p:txBody>
      </p:sp>
      <p:pic>
        <p:nvPicPr>
          <p:cNvPr id="2" name="Picture 1"/>
          <p:cNvPicPr>
            <a:picLocks noChangeAspect="1"/>
          </p:cNvPicPr>
          <p:nvPr/>
        </p:nvPicPr>
        <p:blipFill>
          <a:blip r:embed="rId2"/>
          <a:stretch>
            <a:fillRect/>
          </a:stretch>
        </p:blipFill>
        <p:spPr>
          <a:xfrm>
            <a:off x="4546764" y="497687"/>
            <a:ext cx="7238136" cy="2296313"/>
          </a:xfrm>
          <a:prstGeom prst="rect">
            <a:avLst/>
          </a:prstGeom>
        </p:spPr>
      </p:pic>
      <p:pic>
        <p:nvPicPr>
          <p:cNvPr id="5" name="Picture 4"/>
          <p:cNvPicPr>
            <a:picLocks noChangeAspect="1"/>
          </p:cNvPicPr>
          <p:nvPr/>
        </p:nvPicPr>
        <p:blipFill>
          <a:blip r:embed="rId3"/>
          <a:stretch>
            <a:fillRect/>
          </a:stretch>
        </p:blipFill>
        <p:spPr>
          <a:xfrm>
            <a:off x="4479031" y="3395133"/>
            <a:ext cx="7511496" cy="3273431"/>
          </a:xfrm>
          <a:prstGeom prst="rect">
            <a:avLst/>
          </a:prstGeom>
        </p:spPr>
      </p:pic>
      <p:sp>
        <p:nvSpPr>
          <p:cNvPr id="6" name="Oval 5"/>
          <p:cNvSpPr/>
          <p:nvPr/>
        </p:nvSpPr>
        <p:spPr>
          <a:xfrm>
            <a:off x="4334933" y="6383867"/>
            <a:ext cx="846667" cy="28469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214659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1"/>
          </p:nvPr>
        </p:nvSpPr>
        <p:spPr>
          <a:xfrm>
            <a:off x="1267585" y="482139"/>
            <a:ext cx="2481455" cy="6001788"/>
          </a:xfrm>
        </p:spPr>
        <p:txBody>
          <a:bodyPr>
            <a:normAutofit/>
          </a:bodyPr>
          <a:lstStyle/>
          <a:p>
            <a:pPr marL="0" indent="0">
              <a:buNone/>
            </a:pPr>
            <a:endParaRPr lang="en-US" sz="1600" dirty="0" smtClean="0"/>
          </a:p>
          <a:p>
            <a:pPr marL="0" indent="0">
              <a:buNone/>
            </a:pPr>
            <a:r>
              <a:rPr lang="en-US" sz="1600" dirty="0" smtClean="0"/>
              <a:t>The Credit Card Details page will appear. You will need to enter your credit card/ Procurement card information on this page. Once you enter your card information, click Place Your Order.</a:t>
            </a:r>
          </a:p>
          <a:p>
            <a:pPr marL="0" indent="0">
              <a:buNone/>
            </a:pPr>
            <a:endParaRPr lang="en-US" sz="1600" dirty="0"/>
          </a:p>
          <a:p>
            <a:pPr marL="0" indent="0">
              <a:buNone/>
            </a:pPr>
            <a:endParaRPr lang="en-US" sz="1600" dirty="0" smtClean="0"/>
          </a:p>
          <a:p>
            <a:pPr marL="0" indent="0">
              <a:buNone/>
            </a:pPr>
            <a:endParaRPr lang="en-US" sz="1600" dirty="0" smtClean="0"/>
          </a:p>
          <a:p>
            <a:pPr marL="0" indent="0">
              <a:buNone/>
            </a:pPr>
            <a:endParaRPr lang="en-US" sz="1600" dirty="0"/>
          </a:p>
          <a:p>
            <a:pPr marL="0" indent="0">
              <a:buNone/>
            </a:pPr>
            <a:endParaRPr lang="en-US" sz="1600" dirty="0"/>
          </a:p>
          <a:p>
            <a:pPr marL="0" indent="0">
              <a:buNone/>
            </a:pPr>
            <a:r>
              <a:rPr lang="en-US" sz="1600" dirty="0" smtClean="0"/>
              <a:t>A window confirming your order will appear. </a:t>
            </a:r>
            <a:r>
              <a:rPr lang="en-US" sz="1600" dirty="0" smtClean="0"/>
              <a:t>If you are ready to move forward, click Place Order. </a:t>
            </a:r>
            <a:endParaRPr lang="en-US" sz="1600" dirty="0" smtClean="0"/>
          </a:p>
          <a:p>
            <a:pPr marL="0" indent="0">
              <a:buNone/>
            </a:pPr>
            <a:endParaRPr lang="en-US" sz="1600" dirty="0"/>
          </a:p>
        </p:txBody>
      </p:sp>
      <p:pic>
        <p:nvPicPr>
          <p:cNvPr id="11" name="Picture 10"/>
          <p:cNvPicPr>
            <a:picLocks noChangeAspect="1"/>
          </p:cNvPicPr>
          <p:nvPr/>
        </p:nvPicPr>
        <p:blipFill>
          <a:blip r:embed="rId2"/>
          <a:stretch>
            <a:fillRect/>
          </a:stretch>
        </p:blipFill>
        <p:spPr>
          <a:xfrm>
            <a:off x="5126442" y="482139"/>
            <a:ext cx="6027958" cy="2959330"/>
          </a:xfrm>
          <a:prstGeom prst="rect">
            <a:avLst/>
          </a:prstGeom>
        </p:spPr>
      </p:pic>
      <p:pic>
        <p:nvPicPr>
          <p:cNvPr id="13" name="Picture 12"/>
          <p:cNvPicPr>
            <a:picLocks noChangeAspect="1"/>
          </p:cNvPicPr>
          <p:nvPr/>
        </p:nvPicPr>
        <p:blipFill>
          <a:blip r:embed="rId3"/>
          <a:stretch>
            <a:fillRect/>
          </a:stretch>
        </p:blipFill>
        <p:spPr>
          <a:xfrm>
            <a:off x="5126442" y="3649287"/>
            <a:ext cx="6027958" cy="2768138"/>
          </a:xfrm>
          <a:prstGeom prst="rect">
            <a:avLst/>
          </a:prstGeom>
        </p:spPr>
      </p:pic>
    </p:spTree>
    <p:extLst>
      <p:ext uri="{BB962C8B-B14F-4D97-AF65-F5344CB8AC3E}">
        <p14:creationId xmlns:p14="http://schemas.microsoft.com/office/powerpoint/2010/main" val="372710934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1"/>
          </p:nvPr>
        </p:nvSpPr>
        <p:spPr>
          <a:xfrm>
            <a:off x="1267585" y="482139"/>
            <a:ext cx="2481455" cy="6001788"/>
          </a:xfrm>
        </p:spPr>
        <p:txBody>
          <a:bodyPr>
            <a:normAutofit/>
          </a:bodyPr>
          <a:lstStyle/>
          <a:p>
            <a:pPr marL="0" indent="0">
              <a:buNone/>
            </a:pPr>
            <a:endParaRPr lang="en-US" sz="1600" dirty="0" smtClean="0"/>
          </a:p>
          <a:p>
            <a:pPr marL="0" indent="0">
              <a:buNone/>
            </a:pPr>
            <a:r>
              <a:rPr lang="en-US" sz="1600" dirty="0" smtClean="0"/>
              <a:t>Once you enter your credit card information and submit your order, you will be brought back to this screen. Click on the Shop link on the top left corner to go back to the Campus Marketplace home screen. </a:t>
            </a:r>
          </a:p>
          <a:p>
            <a:pPr marL="0" indent="0">
              <a:buNone/>
            </a:pPr>
            <a:endParaRPr lang="en-US" sz="1600" dirty="0"/>
          </a:p>
          <a:p>
            <a:pPr marL="0" indent="0">
              <a:buNone/>
            </a:pPr>
            <a:endParaRPr lang="en-US" sz="1600" dirty="0" smtClean="0"/>
          </a:p>
          <a:p>
            <a:pPr marL="0" indent="0">
              <a:buNone/>
            </a:pPr>
            <a:endParaRPr lang="en-US" sz="1600" dirty="0" smtClean="0"/>
          </a:p>
          <a:p>
            <a:pPr marL="0" indent="0">
              <a:buNone/>
            </a:pPr>
            <a:endParaRPr lang="en-US" sz="1600" dirty="0" smtClean="0"/>
          </a:p>
          <a:p>
            <a:pPr marL="0" indent="0">
              <a:buNone/>
            </a:pPr>
            <a:r>
              <a:rPr lang="en-US" sz="1600" dirty="0" smtClean="0"/>
              <a:t>You should now see your order listed under your recent transactions. </a:t>
            </a:r>
          </a:p>
          <a:p>
            <a:pPr marL="0" indent="0">
              <a:buNone/>
            </a:pPr>
            <a:endParaRPr lang="en-US" sz="1600" dirty="0"/>
          </a:p>
        </p:txBody>
      </p:sp>
      <p:pic>
        <p:nvPicPr>
          <p:cNvPr id="5" name="Picture 4"/>
          <p:cNvPicPr>
            <a:picLocks noChangeAspect="1"/>
          </p:cNvPicPr>
          <p:nvPr/>
        </p:nvPicPr>
        <p:blipFill>
          <a:blip r:embed="rId2"/>
          <a:stretch>
            <a:fillRect/>
          </a:stretch>
        </p:blipFill>
        <p:spPr>
          <a:xfrm>
            <a:off x="4829693" y="482139"/>
            <a:ext cx="6436207" cy="1620820"/>
          </a:xfrm>
          <a:prstGeom prst="rect">
            <a:avLst/>
          </a:prstGeom>
        </p:spPr>
      </p:pic>
      <p:pic>
        <p:nvPicPr>
          <p:cNvPr id="2" name="Picture 1"/>
          <p:cNvPicPr>
            <a:picLocks noChangeAspect="1"/>
          </p:cNvPicPr>
          <p:nvPr/>
        </p:nvPicPr>
        <p:blipFill>
          <a:blip r:embed="rId3"/>
          <a:stretch>
            <a:fillRect/>
          </a:stretch>
        </p:blipFill>
        <p:spPr>
          <a:xfrm>
            <a:off x="4979324" y="2856494"/>
            <a:ext cx="6279071" cy="2804473"/>
          </a:xfrm>
          <a:prstGeom prst="rect">
            <a:avLst/>
          </a:prstGeom>
        </p:spPr>
      </p:pic>
      <p:sp>
        <p:nvSpPr>
          <p:cNvPr id="3" name="Oval 2"/>
          <p:cNvSpPr/>
          <p:nvPr/>
        </p:nvSpPr>
        <p:spPr>
          <a:xfrm>
            <a:off x="4754880" y="407324"/>
            <a:ext cx="390698" cy="28263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p:nvPr/>
        </p:nvSpPr>
        <p:spPr>
          <a:xfrm>
            <a:off x="9576262" y="4596938"/>
            <a:ext cx="1138843" cy="39901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2297315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Contents</a:t>
            </a:r>
            <a:endParaRPr lang="en-US" b="1" dirty="0"/>
          </a:p>
        </p:txBody>
      </p:sp>
      <p:sp>
        <p:nvSpPr>
          <p:cNvPr id="3" name="Content Placeholder 2"/>
          <p:cNvSpPr>
            <a:spLocks noGrp="1"/>
          </p:cNvSpPr>
          <p:nvPr>
            <p:ph idx="1"/>
          </p:nvPr>
        </p:nvSpPr>
        <p:spPr/>
        <p:txBody>
          <a:bodyPr/>
          <a:lstStyle/>
          <a:p>
            <a:r>
              <a:rPr lang="en-US" dirty="0" smtClean="0"/>
              <a:t>What is the Campus Market place?</a:t>
            </a:r>
          </a:p>
          <a:p>
            <a:r>
              <a:rPr lang="en-US" dirty="0" smtClean="0"/>
              <a:t>Supplier Overview</a:t>
            </a:r>
          </a:p>
          <a:p>
            <a:r>
              <a:rPr lang="en-US" dirty="0" smtClean="0"/>
              <a:t>Logging In</a:t>
            </a:r>
          </a:p>
          <a:p>
            <a:r>
              <a:rPr lang="en-US" dirty="0" smtClean="0"/>
              <a:t>Shopping Overview</a:t>
            </a:r>
          </a:p>
          <a:p>
            <a:r>
              <a:rPr lang="en-US" dirty="0" smtClean="0"/>
              <a:t>Placing Orders</a:t>
            </a:r>
          </a:p>
          <a:p>
            <a:endParaRPr lang="en-US" dirty="0" smtClean="0"/>
          </a:p>
          <a:p>
            <a:endParaRPr lang="en-US" dirty="0"/>
          </a:p>
        </p:txBody>
      </p:sp>
    </p:spTree>
    <p:extLst>
      <p:ext uri="{BB962C8B-B14F-4D97-AF65-F5344CB8AC3E}">
        <p14:creationId xmlns:p14="http://schemas.microsoft.com/office/powerpoint/2010/main" val="409612913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Contents</a:t>
            </a:r>
            <a:endParaRPr lang="en-US" b="1" dirty="0"/>
          </a:p>
        </p:txBody>
      </p:sp>
      <p:sp>
        <p:nvSpPr>
          <p:cNvPr id="3" name="Content Placeholder 2"/>
          <p:cNvSpPr>
            <a:spLocks noGrp="1"/>
          </p:cNvSpPr>
          <p:nvPr>
            <p:ph idx="1"/>
          </p:nvPr>
        </p:nvSpPr>
        <p:spPr/>
        <p:txBody>
          <a:bodyPr/>
          <a:lstStyle/>
          <a:p>
            <a:r>
              <a:rPr lang="en-US" dirty="0" smtClean="0"/>
              <a:t>What is the Campus Market place?</a:t>
            </a:r>
          </a:p>
          <a:p>
            <a:r>
              <a:rPr lang="en-US" dirty="0" smtClean="0"/>
              <a:t>Supplier Overview</a:t>
            </a:r>
          </a:p>
          <a:p>
            <a:r>
              <a:rPr lang="en-US" dirty="0" smtClean="0"/>
              <a:t>Logging In</a:t>
            </a:r>
          </a:p>
          <a:p>
            <a:r>
              <a:rPr lang="en-US" dirty="0" smtClean="0"/>
              <a:t>Shopping Overview</a:t>
            </a:r>
          </a:p>
          <a:p>
            <a:r>
              <a:rPr lang="en-US" dirty="0" smtClean="0"/>
              <a:t>Placing Orders</a:t>
            </a:r>
          </a:p>
          <a:p>
            <a:endParaRPr lang="en-US" dirty="0" smtClean="0"/>
          </a:p>
          <a:p>
            <a:endParaRPr lang="en-US" dirty="0"/>
          </a:p>
        </p:txBody>
      </p:sp>
    </p:spTree>
    <p:extLst>
      <p:ext uri="{BB962C8B-B14F-4D97-AF65-F5344CB8AC3E}">
        <p14:creationId xmlns:p14="http://schemas.microsoft.com/office/powerpoint/2010/main" val="95726804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b="1" dirty="0" smtClean="0"/>
              <a:t>What is the Campus Marketplace? 	</a:t>
            </a:r>
            <a:endParaRPr lang="en-US" sz="4000" b="1" dirty="0"/>
          </a:p>
        </p:txBody>
      </p:sp>
      <p:sp>
        <p:nvSpPr>
          <p:cNvPr id="3" name="Content Placeholder 2"/>
          <p:cNvSpPr>
            <a:spLocks noGrp="1"/>
          </p:cNvSpPr>
          <p:nvPr>
            <p:ph idx="1"/>
          </p:nvPr>
        </p:nvSpPr>
        <p:spPr/>
        <p:txBody>
          <a:bodyPr/>
          <a:lstStyle/>
          <a:p>
            <a:endParaRPr lang="en-US" dirty="0"/>
          </a:p>
          <a:p>
            <a:pPr marL="0" indent="0">
              <a:buNone/>
            </a:pPr>
            <a:r>
              <a:rPr lang="en-US" dirty="0" smtClean="0"/>
              <a:t>The </a:t>
            </a:r>
            <a:r>
              <a:rPr lang="en-US" dirty="0"/>
              <a:t>Campus Marketplace is an online shopping site that features suppliers and special CSU contract pricing. The site is shared across </a:t>
            </a:r>
            <a:r>
              <a:rPr lang="en-US" dirty="0" smtClean="0"/>
              <a:t>15 </a:t>
            </a:r>
            <a:r>
              <a:rPr lang="en-US" dirty="0"/>
              <a:t>other CSU campuses </a:t>
            </a:r>
            <a:r>
              <a:rPr lang="en-US" dirty="0" smtClean="0"/>
              <a:t>including Bakersfield</a:t>
            </a:r>
            <a:r>
              <a:rPr lang="en-US" dirty="0"/>
              <a:t>, Chico, East Bay, Los Angeles, Pomona, Sacramento, San Diego, San Francisco, San Luis Obispo and San Marcos</a:t>
            </a:r>
            <a:r>
              <a:rPr lang="en-US" dirty="0" smtClean="0"/>
              <a:t>. </a:t>
            </a:r>
            <a:r>
              <a:rPr lang="en-US" dirty="0"/>
              <a:t>Together the campuses have created a common website, identified suppliers, and provided discounted pricing for the campus users. </a:t>
            </a:r>
            <a:endParaRPr lang="en-US" dirty="0" smtClean="0"/>
          </a:p>
          <a:p>
            <a:pPr marL="0" indent="0">
              <a:buNone/>
            </a:pPr>
            <a:endParaRPr lang="en-US" dirty="0"/>
          </a:p>
        </p:txBody>
      </p:sp>
    </p:spTree>
    <p:extLst>
      <p:ext uri="{BB962C8B-B14F-4D97-AF65-F5344CB8AC3E}">
        <p14:creationId xmlns:p14="http://schemas.microsoft.com/office/powerpoint/2010/main" val="335284075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b="1" dirty="0" smtClean="0"/>
              <a:t>Supplier Overview		</a:t>
            </a:r>
            <a:endParaRPr lang="en-US" sz="4000" b="1" dirty="0"/>
          </a:p>
        </p:txBody>
      </p:sp>
      <p:pic>
        <p:nvPicPr>
          <p:cNvPr id="1026" name="Picture 2" descr="School Specialty Inc."/>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93585" y="1814335"/>
            <a:ext cx="1143462" cy="571731"/>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Complete Book &amp; Media Supply, In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91699" y="1776015"/>
            <a:ext cx="1143000" cy="571501"/>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B&amp;H Photo Vide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27167" y="1796202"/>
            <a:ext cx="1143000" cy="571501"/>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HP In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24819" y="1796202"/>
            <a:ext cx="1143000" cy="571501"/>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Dell"/>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82307" y="1796203"/>
            <a:ext cx="1143000" cy="571501"/>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IR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879959" y="1853375"/>
            <a:ext cx="1143000" cy="571501"/>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GovConnection"/>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94047" y="2889581"/>
            <a:ext cx="1143000" cy="554558"/>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CDW"/>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137447" y="1853376"/>
            <a:ext cx="1143000" cy="571501"/>
          </a:xfrm>
          <a:prstGeom prst="rect">
            <a:avLst/>
          </a:prstGeom>
          <a:noFill/>
          <a:extLst>
            <a:ext uri="{909E8E84-426E-40DD-AFC4-6F175D3DCCD1}">
              <a14:hiddenFill xmlns:a14="http://schemas.microsoft.com/office/drawing/2010/main">
                <a:solidFill>
                  <a:srgbClr val="FFFFFF"/>
                </a:solidFill>
              </a14:hiddenFill>
            </a:ext>
          </a:extLst>
        </p:spPr>
      </p:pic>
      <p:pic>
        <p:nvPicPr>
          <p:cNvPr id="1050" name="Picture 26" descr="Vet-Force Engineering &amp; Construction, Inc."/>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391699" y="2861101"/>
            <a:ext cx="1143000" cy="571501"/>
          </a:xfrm>
          <a:prstGeom prst="rect">
            <a:avLst/>
          </a:prstGeom>
          <a:noFill/>
          <a:extLst>
            <a:ext uri="{909E8E84-426E-40DD-AFC4-6F175D3DCCD1}">
              <a14:hiddenFill xmlns:a14="http://schemas.microsoft.com/office/drawing/2010/main">
                <a:solidFill>
                  <a:srgbClr val="FFFFFF"/>
                </a:solidFill>
              </a14:hiddenFill>
            </a:ext>
          </a:extLst>
        </p:spPr>
      </p:pic>
      <p:pic>
        <p:nvPicPr>
          <p:cNvPr id="1052" name="Picture 28" descr="Grainge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879959" y="2783974"/>
            <a:ext cx="1143000" cy="571501"/>
          </a:xfrm>
          <a:prstGeom prst="rect">
            <a:avLst/>
          </a:prstGeom>
          <a:noFill/>
          <a:extLst>
            <a:ext uri="{909E8E84-426E-40DD-AFC4-6F175D3DCCD1}">
              <a14:hiddenFill xmlns:a14="http://schemas.microsoft.com/office/drawing/2010/main">
                <a:solidFill>
                  <a:srgbClr val="FFFFFF"/>
                </a:solidFill>
              </a14:hiddenFill>
            </a:ext>
          </a:extLst>
        </p:spPr>
      </p:pic>
      <p:pic>
        <p:nvPicPr>
          <p:cNvPr id="1054" name="Picture 30" descr="WESCO Distribution, Inc."/>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709433" y="2839416"/>
            <a:ext cx="1143000" cy="571501"/>
          </a:xfrm>
          <a:prstGeom prst="rect">
            <a:avLst/>
          </a:prstGeom>
          <a:noFill/>
          <a:extLst>
            <a:ext uri="{909E8E84-426E-40DD-AFC4-6F175D3DCCD1}">
              <a14:hiddenFill xmlns:a14="http://schemas.microsoft.com/office/drawing/2010/main">
                <a:solidFill>
                  <a:srgbClr val="FFFFFF"/>
                </a:solidFill>
              </a14:hiddenFill>
            </a:ext>
          </a:extLst>
        </p:spPr>
      </p:pic>
      <p:pic>
        <p:nvPicPr>
          <p:cNvPr id="1056" name="Picture 32" descr="PP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027167" y="2834298"/>
            <a:ext cx="1143000" cy="571501"/>
          </a:xfrm>
          <a:prstGeom prst="rect">
            <a:avLst/>
          </a:prstGeom>
          <a:noFill/>
          <a:extLst>
            <a:ext uri="{909E8E84-426E-40DD-AFC4-6F175D3DCCD1}">
              <a14:hiddenFill xmlns:a14="http://schemas.microsoft.com/office/drawing/2010/main">
                <a:solidFill>
                  <a:srgbClr val="FFFFFF"/>
                </a:solidFill>
              </a14:hiddenFill>
            </a:ext>
          </a:extLst>
        </p:spPr>
      </p:pic>
      <p:pic>
        <p:nvPicPr>
          <p:cNvPr id="1058" name="Picture 34" descr="MSC Industrial Supply"/>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144590" y="3815218"/>
            <a:ext cx="1143000" cy="571501"/>
          </a:xfrm>
          <a:prstGeom prst="rect">
            <a:avLst/>
          </a:prstGeom>
          <a:noFill/>
          <a:extLst>
            <a:ext uri="{909E8E84-426E-40DD-AFC4-6F175D3DCCD1}">
              <a14:hiddenFill xmlns:a14="http://schemas.microsoft.com/office/drawing/2010/main">
                <a:solidFill>
                  <a:srgbClr val="FFFFFF"/>
                </a:solidFill>
              </a14:hiddenFill>
            </a:ext>
          </a:extLst>
        </p:spPr>
      </p:pic>
      <p:pic>
        <p:nvPicPr>
          <p:cNvPr id="1060" name="Picture 36" descr="Grayba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353036" y="3815217"/>
            <a:ext cx="1143000" cy="571501"/>
          </a:xfrm>
          <a:prstGeom prst="rect">
            <a:avLst/>
          </a:prstGeom>
          <a:noFill/>
          <a:extLst>
            <a:ext uri="{909E8E84-426E-40DD-AFC4-6F175D3DCCD1}">
              <a14:hiddenFill xmlns:a14="http://schemas.microsoft.com/office/drawing/2010/main">
                <a:solidFill>
                  <a:srgbClr val="FFFFFF"/>
                </a:solidFill>
              </a14:hiddenFill>
            </a:ext>
          </a:extLst>
        </p:spPr>
      </p:pic>
      <p:pic>
        <p:nvPicPr>
          <p:cNvPr id="1064" name="Picture 40" descr="Waxie Sanitary Supply"/>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689351" y="3823217"/>
            <a:ext cx="1143000" cy="571501"/>
          </a:xfrm>
          <a:prstGeom prst="rect">
            <a:avLst/>
          </a:prstGeom>
          <a:noFill/>
          <a:extLst>
            <a:ext uri="{909E8E84-426E-40DD-AFC4-6F175D3DCCD1}">
              <a14:hiddenFill xmlns:a14="http://schemas.microsoft.com/office/drawing/2010/main">
                <a:solidFill>
                  <a:srgbClr val="FFFFFF"/>
                </a:solidFill>
              </a14:hiddenFill>
            </a:ext>
          </a:extLst>
        </p:spPr>
      </p:pic>
      <p:pic>
        <p:nvPicPr>
          <p:cNvPr id="1068" name="Picture 44" descr="Carolina Biological"/>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4987003" y="3815219"/>
            <a:ext cx="1143000" cy="571501"/>
          </a:xfrm>
          <a:prstGeom prst="rect">
            <a:avLst/>
          </a:prstGeom>
          <a:noFill/>
          <a:extLst>
            <a:ext uri="{909E8E84-426E-40DD-AFC4-6F175D3DCCD1}">
              <a14:hiddenFill xmlns:a14="http://schemas.microsoft.com/office/drawing/2010/main">
                <a:solidFill>
                  <a:srgbClr val="FFFFFF"/>
                </a:solidFill>
              </a14:hiddenFill>
            </a:ext>
          </a:extLst>
        </p:spPr>
      </p:pic>
      <p:pic>
        <p:nvPicPr>
          <p:cNvPr id="1072" name="Picture 48" descr="Henry Schein Inc."/>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6361981" y="3823217"/>
            <a:ext cx="1143000" cy="571501"/>
          </a:xfrm>
          <a:prstGeom prst="rect">
            <a:avLst/>
          </a:prstGeom>
          <a:noFill/>
          <a:extLst>
            <a:ext uri="{909E8E84-426E-40DD-AFC4-6F175D3DCCD1}">
              <a14:hiddenFill xmlns:a14="http://schemas.microsoft.com/office/drawing/2010/main">
                <a:solidFill>
                  <a:srgbClr val="FFFFFF"/>
                </a:solidFill>
              </a14:hiddenFill>
            </a:ext>
          </a:extLst>
        </p:spPr>
      </p:pic>
      <p:pic>
        <p:nvPicPr>
          <p:cNvPr id="1074" name="Picture 50" descr="Sigma-Aldrich"/>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7582307" y="3815220"/>
            <a:ext cx="1143000" cy="571501"/>
          </a:xfrm>
          <a:prstGeom prst="rect">
            <a:avLst/>
          </a:prstGeom>
          <a:noFill/>
          <a:extLst>
            <a:ext uri="{909E8E84-426E-40DD-AFC4-6F175D3DCCD1}">
              <a14:hiddenFill xmlns:a14="http://schemas.microsoft.com/office/drawing/2010/main">
                <a:solidFill>
                  <a:srgbClr val="FFFFFF"/>
                </a:solidFill>
              </a14:hiddenFill>
            </a:ext>
          </a:extLst>
        </p:spPr>
      </p:pic>
      <p:pic>
        <p:nvPicPr>
          <p:cNvPr id="1076" name="Picture 52" descr="VWR International"/>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8879959" y="3842957"/>
            <a:ext cx="1143000" cy="571501"/>
          </a:xfrm>
          <a:prstGeom prst="rect">
            <a:avLst/>
          </a:prstGeom>
          <a:noFill/>
          <a:extLst>
            <a:ext uri="{909E8E84-426E-40DD-AFC4-6F175D3DCCD1}">
              <a14:hiddenFill xmlns:a14="http://schemas.microsoft.com/office/drawing/2010/main">
                <a:solidFill>
                  <a:srgbClr val="FFFFFF"/>
                </a:solidFill>
              </a14:hiddenFill>
            </a:ext>
          </a:extLst>
        </p:spPr>
      </p:pic>
      <p:pic>
        <p:nvPicPr>
          <p:cNvPr id="1078" name="Picture 54" descr="Fisher Scientific"/>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10137447" y="2783974"/>
            <a:ext cx="1143000" cy="571501"/>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Amazon"/>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3689351" y="1776015"/>
            <a:ext cx="1143000" cy="57150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Supply Works"/>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7582307" y="2795279"/>
            <a:ext cx="1143000" cy="57150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Fastenal - Catalogs"/>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6304531" y="2834297"/>
            <a:ext cx="1143000" cy="5715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116405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800" b="1" dirty="0" smtClean="0"/>
              <a:t>Logging into Campus Marketplace</a:t>
            </a:r>
            <a:endParaRPr lang="en-US" sz="2800" b="1" dirty="0"/>
          </a:p>
        </p:txBody>
      </p:sp>
      <p:sp>
        <p:nvSpPr>
          <p:cNvPr id="3" name="Content Placeholder 2"/>
          <p:cNvSpPr>
            <a:spLocks noGrp="1"/>
          </p:cNvSpPr>
          <p:nvPr>
            <p:ph idx="1"/>
          </p:nvPr>
        </p:nvSpPr>
        <p:spPr>
          <a:xfrm>
            <a:off x="937953" y="1551305"/>
            <a:ext cx="10515600" cy="4351338"/>
          </a:xfrm>
        </p:spPr>
        <p:txBody>
          <a:bodyPr/>
          <a:lstStyle/>
          <a:p>
            <a:pPr marL="0" indent="0">
              <a:buNone/>
            </a:pPr>
            <a:r>
              <a:rPr lang="en-US" sz="1800" dirty="0" smtClean="0"/>
              <a:t>As a procurement card holder, you are automatically enrolled as a user for the Campus Marketplace.  You will receive an email notification from your system administrator similar to below,  that will include the link and instructions on how to login:</a:t>
            </a:r>
          </a:p>
          <a:p>
            <a:pPr marL="0" indent="0">
              <a:buNone/>
            </a:pPr>
            <a:endParaRPr lang="en-US" dirty="0"/>
          </a:p>
          <a:p>
            <a:pPr marL="0" indent="0">
              <a:buNone/>
            </a:pPr>
            <a:endParaRPr lang="en-US" dirty="0"/>
          </a:p>
        </p:txBody>
      </p:sp>
      <p:sp>
        <p:nvSpPr>
          <p:cNvPr id="7" name="Rectangle 9"/>
          <p:cNvSpPr>
            <a:spLocks noChangeArrowheads="1"/>
          </p:cNvSpPr>
          <p:nvPr/>
        </p:nvSpPr>
        <p:spPr bwMode="auto">
          <a:xfrm>
            <a:off x="252153" y="-12192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4" name="Picture 3"/>
          <p:cNvPicPr>
            <a:picLocks noChangeAspect="1"/>
          </p:cNvPicPr>
          <p:nvPr/>
        </p:nvPicPr>
        <p:blipFill>
          <a:blip r:embed="rId2"/>
          <a:stretch>
            <a:fillRect/>
          </a:stretch>
        </p:blipFill>
        <p:spPr>
          <a:xfrm>
            <a:off x="2578259" y="2502131"/>
            <a:ext cx="5967225" cy="4078686"/>
          </a:xfrm>
          <a:prstGeom prst="rect">
            <a:avLst/>
          </a:prstGeom>
        </p:spPr>
      </p:pic>
    </p:spTree>
    <p:extLst>
      <p:ext uri="{BB962C8B-B14F-4D97-AF65-F5344CB8AC3E}">
        <p14:creationId xmlns:p14="http://schemas.microsoft.com/office/powerpoint/2010/main" val="62299781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p:cNvPicPr>
            <a:picLocks noGrp="1" noChangeAspect="1"/>
          </p:cNvPicPr>
          <p:nvPr>
            <p:ph idx="1"/>
          </p:nvPr>
        </p:nvPicPr>
        <p:blipFill>
          <a:blip r:embed="rId2"/>
          <a:stretch>
            <a:fillRect/>
          </a:stretch>
        </p:blipFill>
        <p:spPr>
          <a:xfrm>
            <a:off x="6139576" y="196888"/>
            <a:ext cx="3337136" cy="2172239"/>
          </a:xfrm>
          <a:prstGeom prst="rect">
            <a:avLst/>
          </a:prstGeom>
        </p:spPr>
      </p:pic>
      <p:sp>
        <p:nvSpPr>
          <p:cNvPr id="7" name="Text Placeholder 6"/>
          <p:cNvSpPr>
            <a:spLocks noGrp="1"/>
          </p:cNvSpPr>
          <p:nvPr>
            <p:ph type="body" sz="half" idx="2"/>
          </p:nvPr>
        </p:nvSpPr>
        <p:spPr>
          <a:xfrm>
            <a:off x="5852467" y="2542062"/>
            <a:ext cx="3932237" cy="1172095"/>
          </a:xfrm>
        </p:spPr>
        <p:txBody>
          <a:bodyPr>
            <a:normAutofit fontScale="92500"/>
          </a:bodyPr>
          <a:lstStyle/>
          <a:p>
            <a:endParaRPr lang="en-US" dirty="0" smtClean="0"/>
          </a:p>
          <a:p>
            <a:r>
              <a:rPr lang="en-US" dirty="0" smtClean="0"/>
              <a:t>Login to the campus portal using you Coyote ID and login. Once you login, you will be directed to the Campus Marketplace website. </a:t>
            </a:r>
            <a:endParaRPr lang="en-US" dirty="0"/>
          </a:p>
        </p:txBody>
      </p:sp>
      <p:cxnSp>
        <p:nvCxnSpPr>
          <p:cNvPr id="9" name="Straight Arrow Connector 8"/>
          <p:cNvCxnSpPr/>
          <p:nvPr/>
        </p:nvCxnSpPr>
        <p:spPr>
          <a:xfrm flipV="1">
            <a:off x="4488873" y="1519920"/>
            <a:ext cx="1978428" cy="33251"/>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13" name="Picture 12"/>
          <p:cNvPicPr>
            <a:picLocks noChangeAspect="1"/>
          </p:cNvPicPr>
          <p:nvPr/>
        </p:nvPicPr>
        <p:blipFill>
          <a:blip r:embed="rId3"/>
          <a:stretch>
            <a:fillRect/>
          </a:stretch>
        </p:blipFill>
        <p:spPr>
          <a:xfrm>
            <a:off x="1250157" y="2273922"/>
            <a:ext cx="3474762" cy="2402118"/>
          </a:xfrm>
          <a:prstGeom prst="rect">
            <a:avLst/>
          </a:prstGeom>
        </p:spPr>
      </p:pic>
      <p:sp>
        <p:nvSpPr>
          <p:cNvPr id="14" name="Text Placeholder 6"/>
          <p:cNvSpPr txBox="1">
            <a:spLocks/>
          </p:cNvSpPr>
          <p:nvPr/>
        </p:nvSpPr>
        <p:spPr>
          <a:xfrm>
            <a:off x="792682" y="900544"/>
            <a:ext cx="3932237" cy="1172095"/>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endParaRPr lang="en-US" smtClean="0"/>
          </a:p>
          <a:p>
            <a:endParaRPr lang="en-US" smtClean="0"/>
          </a:p>
          <a:p>
            <a:r>
              <a:rPr lang="en-US" smtClean="0"/>
              <a:t>From InCommon page, select your campus</a:t>
            </a:r>
            <a:endParaRPr lang="en-US" dirty="0"/>
          </a:p>
        </p:txBody>
      </p:sp>
      <p:sp>
        <p:nvSpPr>
          <p:cNvPr id="16" name="Text Placeholder 6"/>
          <p:cNvSpPr txBox="1">
            <a:spLocks/>
          </p:cNvSpPr>
          <p:nvPr/>
        </p:nvSpPr>
        <p:spPr>
          <a:xfrm>
            <a:off x="1920230" y="5078883"/>
            <a:ext cx="3932237" cy="1172095"/>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endParaRPr lang="en-US" dirty="0" smtClean="0"/>
          </a:p>
          <a:p>
            <a:r>
              <a:rPr lang="en-US" dirty="0" smtClean="0"/>
              <a:t>Once you login, you will be directed to the Campus Marketplace shopping page. </a:t>
            </a:r>
            <a:endParaRPr lang="en-US" dirty="0"/>
          </a:p>
        </p:txBody>
      </p:sp>
      <p:pic>
        <p:nvPicPr>
          <p:cNvPr id="3" name="Picture 2"/>
          <p:cNvPicPr>
            <a:picLocks noChangeAspect="1"/>
          </p:cNvPicPr>
          <p:nvPr/>
        </p:nvPicPr>
        <p:blipFill>
          <a:blip r:embed="rId4"/>
          <a:stretch>
            <a:fillRect/>
          </a:stretch>
        </p:blipFill>
        <p:spPr>
          <a:xfrm>
            <a:off x="6033661" y="3714157"/>
            <a:ext cx="4878591" cy="2567813"/>
          </a:xfrm>
          <a:prstGeom prst="rect">
            <a:avLst/>
          </a:prstGeom>
        </p:spPr>
      </p:pic>
    </p:spTree>
    <p:extLst>
      <p:ext uri="{BB962C8B-B14F-4D97-AF65-F5344CB8AC3E}">
        <p14:creationId xmlns:p14="http://schemas.microsoft.com/office/powerpoint/2010/main" val="279346129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1" y="180134"/>
            <a:ext cx="10515600" cy="1325563"/>
          </a:xfrm>
        </p:spPr>
        <p:txBody>
          <a:bodyPr>
            <a:normAutofit fontScale="90000"/>
          </a:bodyPr>
          <a:lstStyle/>
          <a:p>
            <a:pPr algn="ctr"/>
            <a:r>
              <a:rPr lang="en-US" sz="3500" dirty="0" smtClean="0"/>
              <a:t/>
            </a:r>
            <a:br>
              <a:rPr lang="en-US" sz="3500" dirty="0" smtClean="0"/>
            </a:br>
            <a:r>
              <a:rPr lang="en-US" b="1" dirty="0" smtClean="0"/>
              <a:t>Shopping Overview</a:t>
            </a:r>
            <a:br>
              <a:rPr lang="en-US" b="1" dirty="0" smtClean="0"/>
            </a:br>
            <a:endParaRPr lang="en-US" b="1" dirty="0"/>
          </a:p>
        </p:txBody>
      </p:sp>
      <p:pic>
        <p:nvPicPr>
          <p:cNvPr id="6" name="Content Placeholder 5"/>
          <p:cNvPicPr>
            <a:picLocks noGrp="1" noChangeAspect="1"/>
          </p:cNvPicPr>
          <p:nvPr>
            <p:ph sz="half" idx="4294967295"/>
          </p:nvPr>
        </p:nvPicPr>
        <p:blipFill>
          <a:blip r:embed="rId2"/>
          <a:stretch>
            <a:fillRect/>
          </a:stretch>
        </p:blipFill>
        <p:spPr>
          <a:xfrm>
            <a:off x="2010266" y="1690688"/>
            <a:ext cx="8012112" cy="4535488"/>
          </a:xfrm>
          <a:prstGeom prst="rect">
            <a:avLst/>
          </a:prstGeom>
        </p:spPr>
      </p:pic>
      <p:sp>
        <p:nvSpPr>
          <p:cNvPr id="15" name="TextBox 14"/>
          <p:cNvSpPr txBox="1"/>
          <p:nvPr/>
        </p:nvSpPr>
        <p:spPr>
          <a:xfrm>
            <a:off x="921328" y="1213918"/>
            <a:ext cx="8854440" cy="369332"/>
          </a:xfrm>
          <a:prstGeom prst="rect">
            <a:avLst/>
          </a:prstGeom>
          <a:noFill/>
        </p:spPr>
        <p:txBody>
          <a:bodyPr wrap="square" rtlCol="0">
            <a:spAutoFit/>
          </a:bodyPr>
          <a:lstStyle/>
          <a:p>
            <a:r>
              <a:rPr lang="en-US" dirty="0" smtClean="0"/>
              <a:t>The Marketplace shopping page consists of </a:t>
            </a:r>
            <a:r>
              <a:rPr lang="en-US" dirty="0" smtClean="0"/>
              <a:t>4 main </a:t>
            </a:r>
            <a:r>
              <a:rPr lang="en-US" dirty="0" smtClean="0"/>
              <a:t>components: </a:t>
            </a:r>
            <a:endParaRPr lang="en-US" dirty="0"/>
          </a:p>
        </p:txBody>
      </p:sp>
      <p:sp>
        <p:nvSpPr>
          <p:cNvPr id="16" name="TextBox 15"/>
          <p:cNvSpPr txBox="1"/>
          <p:nvPr/>
        </p:nvSpPr>
        <p:spPr>
          <a:xfrm>
            <a:off x="117509" y="4599758"/>
            <a:ext cx="1892757" cy="369332"/>
          </a:xfrm>
          <a:prstGeom prst="rect">
            <a:avLst/>
          </a:prstGeom>
          <a:noFill/>
        </p:spPr>
        <p:txBody>
          <a:bodyPr wrap="square" rtlCol="0">
            <a:spAutoFit/>
          </a:bodyPr>
          <a:lstStyle/>
          <a:p>
            <a:r>
              <a:rPr lang="en-US" sz="900" dirty="0" smtClean="0"/>
              <a:t>Catalog box containing the logos from all participating vendors.  </a:t>
            </a:r>
            <a:endParaRPr lang="en-US" sz="900" dirty="0"/>
          </a:p>
        </p:txBody>
      </p:sp>
      <p:sp>
        <p:nvSpPr>
          <p:cNvPr id="18" name="TextBox 17"/>
          <p:cNvSpPr txBox="1"/>
          <p:nvPr/>
        </p:nvSpPr>
        <p:spPr>
          <a:xfrm>
            <a:off x="10091424" y="4718906"/>
            <a:ext cx="1892757" cy="507831"/>
          </a:xfrm>
          <a:prstGeom prst="rect">
            <a:avLst/>
          </a:prstGeom>
          <a:noFill/>
        </p:spPr>
        <p:txBody>
          <a:bodyPr wrap="square" rtlCol="0">
            <a:spAutoFit/>
          </a:bodyPr>
          <a:lstStyle/>
          <a:p>
            <a:r>
              <a:rPr lang="en-US" sz="900" dirty="0" smtClean="0"/>
              <a:t>Recent Transactions box provides a list of the recently completed purchases. </a:t>
            </a:r>
            <a:endParaRPr lang="en-US" sz="900" dirty="0"/>
          </a:p>
        </p:txBody>
      </p:sp>
      <p:sp>
        <p:nvSpPr>
          <p:cNvPr id="19" name="TextBox 18"/>
          <p:cNvSpPr txBox="1"/>
          <p:nvPr/>
        </p:nvSpPr>
        <p:spPr>
          <a:xfrm>
            <a:off x="10022378" y="2803177"/>
            <a:ext cx="1961803" cy="646331"/>
          </a:xfrm>
          <a:prstGeom prst="rect">
            <a:avLst/>
          </a:prstGeom>
          <a:noFill/>
        </p:spPr>
        <p:txBody>
          <a:bodyPr wrap="square" rtlCol="0">
            <a:spAutoFit/>
          </a:bodyPr>
          <a:lstStyle/>
          <a:p>
            <a:r>
              <a:rPr lang="en-US" sz="900" dirty="0" smtClean="0"/>
              <a:t>Information box provides general information shared by campuses, including a link to the Administrator’s contact information. </a:t>
            </a:r>
            <a:endParaRPr lang="en-US" sz="900" dirty="0"/>
          </a:p>
        </p:txBody>
      </p:sp>
      <p:sp>
        <p:nvSpPr>
          <p:cNvPr id="20" name="TextBox 19"/>
          <p:cNvSpPr txBox="1"/>
          <p:nvPr/>
        </p:nvSpPr>
        <p:spPr>
          <a:xfrm>
            <a:off x="117508" y="2655670"/>
            <a:ext cx="1892757" cy="507831"/>
          </a:xfrm>
          <a:prstGeom prst="rect">
            <a:avLst/>
          </a:prstGeom>
          <a:noFill/>
        </p:spPr>
        <p:txBody>
          <a:bodyPr wrap="square" rtlCol="0">
            <a:spAutoFit/>
          </a:bodyPr>
          <a:lstStyle/>
          <a:p>
            <a:r>
              <a:rPr lang="en-US" sz="900" dirty="0" smtClean="0"/>
              <a:t>Recently Requested Products provides a list of the most recently viewed products. </a:t>
            </a:r>
            <a:endParaRPr lang="en-US" sz="900" dirty="0"/>
          </a:p>
        </p:txBody>
      </p:sp>
    </p:spTree>
    <p:extLst>
      <p:ext uri="{BB962C8B-B14F-4D97-AF65-F5344CB8AC3E}">
        <p14:creationId xmlns:p14="http://schemas.microsoft.com/office/powerpoint/2010/main" val="14047453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1800" dirty="0" smtClean="0"/>
              <a:t>There are two types of catalogs: Punch-out and Hosted Catalog</a:t>
            </a:r>
            <a:endParaRPr lang="en-US" sz="1800" dirty="0"/>
          </a:p>
        </p:txBody>
      </p:sp>
      <p:sp>
        <p:nvSpPr>
          <p:cNvPr id="3" name="Text Placeholder 2"/>
          <p:cNvSpPr>
            <a:spLocks noGrp="1"/>
          </p:cNvSpPr>
          <p:nvPr>
            <p:ph type="body" idx="1"/>
          </p:nvPr>
        </p:nvSpPr>
        <p:spPr/>
        <p:txBody>
          <a:bodyPr/>
          <a:lstStyle/>
          <a:p>
            <a:r>
              <a:rPr lang="en-US" dirty="0" smtClean="0"/>
              <a:t>Hosted Catalogs</a:t>
            </a:r>
            <a:endParaRPr lang="en-US" dirty="0"/>
          </a:p>
        </p:txBody>
      </p:sp>
      <p:sp>
        <p:nvSpPr>
          <p:cNvPr id="4" name="Content Placeholder 3"/>
          <p:cNvSpPr>
            <a:spLocks noGrp="1"/>
          </p:cNvSpPr>
          <p:nvPr>
            <p:ph sz="half" idx="2"/>
          </p:nvPr>
        </p:nvSpPr>
        <p:spPr/>
        <p:txBody>
          <a:bodyPr>
            <a:normAutofit/>
          </a:bodyPr>
          <a:lstStyle/>
          <a:p>
            <a:pPr lvl="0"/>
            <a:endParaRPr lang="en-US" sz="1800" dirty="0" smtClean="0"/>
          </a:p>
          <a:p>
            <a:pPr lvl="0"/>
            <a:r>
              <a:rPr lang="en-US" sz="1800" dirty="0" smtClean="0"/>
              <a:t>Transaction </a:t>
            </a:r>
            <a:r>
              <a:rPr lang="en-US" sz="1800" dirty="0"/>
              <a:t>is processed completely within ESM site</a:t>
            </a:r>
          </a:p>
          <a:p>
            <a:pPr lvl="0"/>
            <a:r>
              <a:rPr lang="en-US" sz="1800" dirty="0"/>
              <a:t>Local, regional supplier</a:t>
            </a:r>
          </a:p>
          <a:p>
            <a:pPr lvl="0"/>
            <a:r>
              <a:rPr lang="en-US" sz="1800" dirty="0"/>
              <a:t>Excel spreadsheet from supplier</a:t>
            </a:r>
          </a:p>
          <a:p>
            <a:pPr lvl="0"/>
            <a:r>
              <a:rPr lang="en-US" sz="1800" dirty="0"/>
              <a:t>Stagnant data</a:t>
            </a:r>
          </a:p>
          <a:p>
            <a:r>
              <a:rPr lang="en-US" sz="1800" dirty="0"/>
              <a:t>Suppliers less technically capable</a:t>
            </a:r>
          </a:p>
        </p:txBody>
      </p:sp>
      <p:sp>
        <p:nvSpPr>
          <p:cNvPr id="5" name="Text Placeholder 4"/>
          <p:cNvSpPr>
            <a:spLocks noGrp="1"/>
          </p:cNvSpPr>
          <p:nvPr>
            <p:ph type="body" sz="quarter" idx="3"/>
          </p:nvPr>
        </p:nvSpPr>
        <p:spPr/>
        <p:txBody>
          <a:bodyPr/>
          <a:lstStyle/>
          <a:p>
            <a:r>
              <a:rPr lang="en-US" dirty="0" smtClean="0"/>
              <a:t>Punch-Out Catalogs</a:t>
            </a:r>
            <a:endParaRPr lang="en-US" dirty="0"/>
          </a:p>
        </p:txBody>
      </p:sp>
      <p:sp>
        <p:nvSpPr>
          <p:cNvPr id="6" name="Content Placeholder 5"/>
          <p:cNvSpPr>
            <a:spLocks noGrp="1"/>
          </p:cNvSpPr>
          <p:nvPr>
            <p:ph sz="quarter" idx="4"/>
          </p:nvPr>
        </p:nvSpPr>
        <p:spPr/>
        <p:txBody>
          <a:bodyPr>
            <a:normAutofit/>
          </a:bodyPr>
          <a:lstStyle/>
          <a:p>
            <a:pPr lvl="0"/>
            <a:endParaRPr lang="en-US" sz="1800" dirty="0" smtClean="0"/>
          </a:p>
          <a:p>
            <a:pPr lvl="0"/>
            <a:r>
              <a:rPr lang="en-US" sz="1800" dirty="0" smtClean="0"/>
              <a:t>Supplier </a:t>
            </a:r>
            <a:r>
              <a:rPr lang="en-US" sz="1800" dirty="0"/>
              <a:t>manages own site/updates items &amp; prices continuously</a:t>
            </a:r>
          </a:p>
          <a:p>
            <a:pPr lvl="0"/>
            <a:r>
              <a:rPr lang="en-US" sz="1800" dirty="0"/>
              <a:t>Most national Suppliers</a:t>
            </a:r>
          </a:p>
          <a:p>
            <a:pPr lvl="0"/>
            <a:r>
              <a:rPr lang="en-US" sz="1800" dirty="0"/>
              <a:t>Dynamic link, electronic connection from supplier with full catalog</a:t>
            </a:r>
          </a:p>
          <a:p>
            <a:pPr lvl="0"/>
            <a:r>
              <a:rPr lang="en-US" sz="1800" dirty="0"/>
              <a:t>Shop within Supplier site, but still remain connected to the ESM site</a:t>
            </a:r>
          </a:p>
          <a:p>
            <a:pPr lvl="0"/>
            <a:r>
              <a:rPr lang="en-US" sz="1800" dirty="0"/>
              <a:t>Supplier receives order at ordering info center</a:t>
            </a:r>
          </a:p>
          <a:p>
            <a:r>
              <a:rPr lang="en-US" sz="1800" dirty="0"/>
              <a:t>Seamless</a:t>
            </a:r>
          </a:p>
        </p:txBody>
      </p:sp>
    </p:spTree>
    <p:extLst>
      <p:ext uri="{BB962C8B-B14F-4D97-AF65-F5344CB8AC3E}">
        <p14:creationId xmlns:p14="http://schemas.microsoft.com/office/powerpoint/2010/main" val="231703857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120</TotalTime>
  <Words>629</Words>
  <Application>Microsoft Office PowerPoint</Application>
  <PresentationFormat>Widescreen</PresentationFormat>
  <Paragraphs>103</Paragraphs>
  <Slides>14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Calibri</vt:lpstr>
      <vt:lpstr>Calibri Light</vt:lpstr>
      <vt:lpstr>Office Theme</vt:lpstr>
      <vt:lpstr>CAMPUS MARKETPLACE </vt:lpstr>
      <vt:lpstr>Contents</vt:lpstr>
      <vt:lpstr>Contents</vt:lpstr>
      <vt:lpstr>What is the Campus Marketplace?  </vt:lpstr>
      <vt:lpstr>Supplier Overview  </vt:lpstr>
      <vt:lpstr>Logging into Campus Marketplace</vt:lpstr>
      <vt:lpstr>PowerPoint Presentation</vt:lpstr>
      <vt:lpstr> Shopping Overview </vt:lpstr>
      <vt:lpstr>There are two types of catalogs: Punch-out and Hosted Catalog</vt:lpstr>
      <vt:lpstr>Placing an Order</vt:lpstr>
      <vt:lpstr>PowerPoint Presentation</vt:lpstr>
      <vt:lpstr>PowerPoint Presentation</vt:lpstr>
      <vt:lpstr>PowerPoint Presentation</vt:lpstr>
      <vt:lpstr>PowerPoint Presentation</vt:lpstr>
    </vt:vector>
  </TitlesOfParts>
  <Company>CSUSB</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CAMPUS MARKETPLACE</dc:title>
  <dc:creator>Grace Wichert</dc:creator>
  <cp:lastModifiedBy>Grace Wichert</cp:lastModifiedBy>
  <cp:revision>9</cp:revision>
  <dcterms:created xsi:type="dcterms:W3CDTF">2018-04-11T16:59:29Z</dcterms:created>
  <dcterms:modified xsi:type="dcterms:W3CDTF">2018-04-11T19:00:24Z</dcterms:modified>
</cp:coreProperties>
</file>