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1ef595b6524910" /><Relationship Type="http://schemas.openxmlformats.org/officeDocument/2006/relationships/extended-properties" Target="/docProps/app.xml" Id="R91f3a3095e3145f4" /><Relationship Type="http://schemas.openxmlformats.org/officeDocument/2006/relationships/officeDocument" Target="/ppt/presentation.xml" Id="R71b6fa8114ea4d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6dcf74626245d5"/>
  </p:sldMasterIdLst>
  <p:notesMasterIdLst>
    <p:notesMasterId xmlns:r="http://schemas.openxmlformats.org/officeDocument/2006/relationships" r:id="R5e391801113c4cbc"/>
  </p:notesMasterIdLst>
  <p:sldIdLst>
    <p:sldId xmlns:r="http://schemas.openxmlformats.org/officeDocument/2006/relationships" id="256" r:id="R9f2ab09223fe4d28"/>
    <p:sldId xmlns:r="http://schemas.openxmlformats.org/officeDocument/2006/relationships" id="257" r:id="R2f15c21b0da048e0"/>
    <p:sldId xmlns:r="http://schemas.openxmlformats.org/officeDocument/2006/relationships" id="258" r:id="Rbba2ff8b7c334abe"/>
    <p:sldId xmlns:r="http://schemas.openxmlformats.org/officeDocument/2006/relationships" id="259" r:id="Rfd155f65c15846f5"/>
    <p:sldId xmlns:r="http://schemas.openxmlformats.org/officeDocument/2006/relationships" id="260" r:id="Ref2530f78ae54ccc"/>
    <p:sldId xmlns:r="http://schemas.openxmlformats.org/officeDocument/2006/relationships" id="261" r:id="R6be4994f3e1f4942"/>
    <p:sldId xmlns:r="http://schemas.openxmlformats.org/officeDocument/2006/relationships" id="262" r:id="Rce7e155c5c4341df"/>
    <p:sldId xmlns:r="http://schemas.openxmlformats.org/officeDocument/2006/relationships" id="263" r:id="R75a9d143452648d9"/>
    <p:sldId xmlns:r="http://schemas.openxmlformats.org/officeDocument/2006/relationships" id="264" r:id="R21f794c705754599"/>
    <p:sldId xmlns:r="http://schemas.openxmlformats.org/officeDocument/2006/relationships" id="265" r:id="Ra92ba645852843ee"/>
    <p:sldId xmlns:r="http://schemas.openxmlformats.org/officeDocument/2006/relationships" id="266" r:id="Reefafa332c8b4953"/>
    <p:sldId xmlns:r="http://schemas.openxmlformats.org/officeDocument/2006/relationships" id="267" r:id="R32cd3e7994bf4d7b"/>
    <p:sldId xmlns:r="http://schemas.openxmlformats.org/officeDocument/2006/relationships" id="268" r:id="R8f14b09d9a694f90"/>
    <p:sldId xmlns:r="http://schemas.openxmlformats.org/officeDocument/2006/relationships" id="269" r:id="Re35aaf4a494d4d4d"/>
    <p:sldId xmlns:r="http://schemas.openxmlformats.org/officeDocument/2006/relationships" id="270" r:id="Rbf295e70b3d14f99"/>
    <p:sldId xmlns:r="http://schemas.openxmlformats.org/officeDocument/2006/relationships" id="271" r:id="R109ecec683c241fd"/>
    <p:sldId xmlns:r="http://schemas.openxmlformats.org/officeDocument/2006/relationships" id="272" r:id="R6cf53eb3db4d487f"/>
    <p:sldId xmlns:r="http://schemas.openxmlformats.org/officeDocument/2006/relationships" id="273" r:id="Rd50bb289c13248cf"/>
    <p:sldId xmlns:r="http://schemas.openxmlformats.org/officeDocument/2006/relationships" id="274" r:id="R08fce96a29e14e96"/>
    <p:sldId xmlns:r="http://schemas.openxmlformats.org/officeDocument/2006/relationships" id="275" r:id="R1caee0ec17104e19"/>
    <p:sldId xmlns:r="http://schemas.openxmlformats.org/officeDocument/2006/relationships" id="276" r:id="R60c6349e7f154d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bc7ccf986e044ee" /><Relationship Type="http://schemas.openxmlformats.org/officeDocument/2006/relationships/slideMaster" Target="/ppt/slideMasters/slideMaster1.xml" Id="Rc76dcf74626245d5" /><Relationship Type="http://schemas.openxmlformats.org/officeDocument/2006/relationships/notesMaster" Target="/ppt/notesMasters/notesMaster1.xml" Id="R5e391801113c4cbc" /><Relationship Type="http://schemas.openxmlformats.org/officeDocument/2006/relationships/presProps" Target="/ppt/presProps.xml" Id="R8bab3ada908a4fd2" /><Relationship Type="http://schemas.openxmlformats.org/officeDocument/2006/relationships/tableStyles" Target="/ppt/tableStyles.xml" Id="R7ba9192c0e2d49c7" /><Relationship Type="http://schemas.openxmlformats.org/officeDocument/2006/relationships/slide" Target="/ppt/slides/slide1.xml" Id="R9f2ab09223fe4d28" /><Relationship Type="http://schemas.openxmlformats.org/officeDocument/2006/relationships/slide" Target="/ppt/slides/slide2.xml" Id="R2f15c21b0da048e0" /><Relationship Type="http://schemas.openxmlformats.org/officeDocument/2006/relationships/slide" Target="/ppt/slides/slide3.xml" Id="Rbba2ff8b7c334abe" /><Relationship Type="http://schemas.openxmlformats.org/officeDocument/2006/relationships/slide" Target="/ppt/slides/slide4.xml" Id="Rfd155f65c15846f5" /><Relationship Type="http://schemas.openxmlformats.org/officeDocument/2006/relationships/slide" Target="/ppt/slides/slide5.xml" Id="Ref2530f78ae54ccc" /><Relationship Type="http://schemas.openxmlformats.org/officeDocument/2006/relationships/slide" Target="/ppt/slides/slide6.xml" Id="R6be4994f3e1f4942" /><Relationship Type="http://schemas.openxmlformats.org/officeDocument/2006/relationships/slide" Target="/ppt/slides/slide7.xml" Id="Rce7e155c5c4341df" /><Relationship Type="http://schemas.openxmlformats.org/officeDocument/2006/relationships/slide" Target="/ppt/slides/slide8.xml" Id="R75a9d143452648d9" /><Relationship Type="http://schemas.openxmlformats.org/officeDocument/2006/relationships/slide" Target="/ppt/slides/slide9.xml" Id="R21f794c705754599" /><Relationship Type="http://schemas.openxmlformats.org/officeDocument/2006/relationships/slide" Target="/ppt/slides/slide10.xml" Id="Ra92ba645852843ee" /><Relationship Type="http://schemas.openxmlformats.org/officeDocument/2006/relationships/slide" Target="/ppt/slides/slide11.xml" Id="Reefafa332c8b4953" /><Relationship Type="http://schemas.openxmlformats.org/officeDocument/2006/relationships/slide" Target="/ppt/slides/slide12.xml" Id="R32cd3e7994bf4d7b" /><Relationship Type="http://schemas.openxmlformats.org/officeDocument/2006/relationships/slide" Target="/ppt/slides/slide13.xml" Id="R8f14b09d9a694f90" /><Relationship Type="http://schemas.openxmlformats.org/officeDocument/2006/relationships/slide" Target="/ppt/slides/slide14.xml" Id="Re35aaf4a494d4d4d" /><Relationship Type="http://schemas.openxmlformats.org/officeDocument/2006/relationships/slide" Target="/ppt/slides/slide15.xml" Id="Rbf295e70b3d14f99" /><Relationship Type="http://schemas.openxmlformats.org/officeDocument/2006/relationships/slide" Target="/ppt/slides/slide16.xml" Id="R109ecec683c241fd" /><Relationship Type="http://schemas.openxmlformats.org/officeDocument/2006/relationships/slide" Target="/ppt/slides/slide17.xml" Id="R6cf53eb3db4d487f" /><Relationship Type="http://schemas.openxmlformats.org/officeDocument/2006/relationships/slide" Target="/ppt/slides/slide18.xml" Id="Rd50bb289c13248cf" /><Relationship Type="http://schemas.openxmlformats.org/officeDocument/2006/relationships/slide" Target="/ppt/slides/slide19.xml" Id="R08fce96a29e14e96" /><Relationship Type="http://schemas.openxmlformats.org/officeDocument/2006/relationships/slide" Target="/ppt/slides/slide20.xml" Id="R1caee0ec17104e19" /><Relationship Type="http://schemas.openxmlformats.org/officeDocument/2006/relationships/slide" Target="/ppt/slides/slide21.xml" Id="R60c6349e7f154d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c5cb34d8b2496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1c24e417a44544" /><Relationship Type="http://schemas.openxmlformats.org/officeDocument/2006/relationships/notesMaster" Target="/ppt/notesMasters/notesMaster1.xml" Id="Rc79d18242ddc4a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9fa90264d34305" /><Relationship Type="http://schemas.openxmlformats.org/officeDocument/2006/relationships/notesMaster" Target="/ppt/notesMasters/notesMaster1.xml" Id="R87660e8cd238415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f2ba9d5207b4267" /><Relationship Type="http://schemas.openxmlformats.org/officeDocument/2006/relationships/notesMaster" Target="/ppt/notesMasters/notesMaster1.xml" Id="R2c9d29f3f1db40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5d5ddcf984f448e" /><Relationship Type="http://schemas.openxmlformats.org/officeDocument/2006/relationships/notesMaster" Target="/ppt/notesMasters/notesMaster1.xml" Id="Recf7068c9b0a40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3b0fc7e984431b" /><Relationship Type="http://schemas.openxmlformats.org/officeDocument/2006/relationships/notesMaster" Target="/ppt/notesMasters/notesMaster1.xml" Id="Rcd487c9969f34b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d4bd60556f4c9c" /><Relationship Type="http://schemas.openxmlformats.org/officeDocument/2006/relationships/notesMaster" Target="/ppt/notesMasters/notesMaster1.xml" Id="Re09bbc9937814c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e363396207a4fd4" /><Relationship Type="http://schemas.openxmlformats.org/officeDocument/2006/relationships/notesMaster" Target="/ppt/notesMasters/notesMaster1.xml" Id="R37957565c4a84b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3c2a8ba3f8481f" /><Relationship Type="http://schemas.openxmlformats.org/officeDocument/2006/relationships/notesMaster" Target="/ppt/notesMasters/notesMaster1.xml" Id="R43c056227dc5411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5e256b8f4b4348" /><Relationship Type="http://schemas.openxmlformats.org/officeDocument/2006/relationships/notesMaster" Target="/ppt/notesMasters/notesMaster1.xml" Id="Ra5512a82a34d429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0190ae5d2f4e37" /><Relationship Type="http://schemas.openxmlformats.org/officeDocument/2006/relationships/notesMaster" Target="/ppt/notesMasters/notesMaster1.xml" Id="R547b8a3fb48642a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216ec6369e7421c" /><Relationship Type="http://schemas.openxmlformats.org/officeDocument/2006/relationships/notesMaster" Target="/ppt/notesMasters/notesMaster1.xml" Id="Rccba6d06e41445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3f5d187b9c54388" /><Relationship Type="http://schemas.openxmlformats.org/officeDocument/2006/relationships/notesMaster" Target="/ppt/notesMasters/notesMaster1.xml" Id="Rc66a47624a86447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6637ba15e724d01" /><Relationship Type="http://schemas.openxmlformats.org/officeDocument/2006/relationships/notesMaster" Target="/ppt/notesMasters/notesMaster1.xml" Id="Reae2b28670eb4c3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bd8838338234b1f" /><Relationship Type="http://schemas.openxmlformats.org/officeDocument/2006/relationships/notesMaster" Target="/ppt/notesMasters/notesMaster1.xml" Id="Rc53673f0eb344be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6dbe86e43a7406b" /><Relationship Type="http://schemas.openxmlformats.org/officeDocument/2006/relationships/notesMaster" Target="/ppt/notesMasters/notesMaster1.xml" Id="Re460ee5ba4394c0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69b4d1eff2a4529" /><Relationship Type="http://schemas.openxmlformats.org/officeDocument/2006/relationships/notesMaster" Target="/ppt/notesMasters/notesMaster1.xml" Id="Rbd0addc87c3744a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6d6e4c6b7444239" /><Relationship Type="http://schemas.openxmlformats.org/officeDocument/2006/relationships/notesMaster" Target="/ppt/notesMasters/notesMaster1.xml" Id="R9a3309824761421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c1ffb050eae49ac" /><Relationship Type="http://schemas.openxmlformats.org/officeDocument/2006/relationships/notesMaster" Target="/ppt/notesMasters/notesMaster1.xml" Id="R86dacee5362e4b9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3b97b27fdbd4051" /><Relationship Type="http://schemas.openxmlformats.org/officeDocument/2006/relationships/notesMaster" Target="/ppt/notesMasters/notesMaster1.xml" Id="Rdc2ba4812f9c48f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ae310c529004a2a" /><Relationship Type="http://schemas.openxmlformats.org/officeDocument/2006/relationships/notesMaster" Target="/ppt/notesMasters/notesMaster1.xml" Id="R8afd475d9cba448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8f5f04fe299464e" /><Relationship Type="http://schemas.openxmlformats.org/officeDocument/2006/relationships/notesMaster" Target="/ppt/notesMasters/notesMaster1.xml" Id="R6bdfcb0999d34d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Welcome students and distribute both handouts before beginning.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Preview the sequence and explain that students do not need to choose a permanent career today.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for one example of a food-system issue that touches more than one part of the system.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Supplied CSUSB Sustainable Food Systems Career Pathways handout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Have students turn to page 1 of the Career Pathways handout and mark any pathway that interests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Supplied CSUSB Sustainable Food Systems Career Pathways handout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Move quickly. Ask students to mark this pathway on the Career Pathways handout if any role or task sounds worth exploring.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Supplied CSUSB Sustainable Food Systems Career Pathways handout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Move quickly. Ask students to mark this pathway on the Career Pathways handout if any role or task sounds worth exploring.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Supplied CSUSB Sustainable Food Systems Career Pathways handout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Move quickly. Ask students to mark this pathway on the Career Pathways handout if any role or task sounds worth exploring.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Supplied CSUSB Sustainable Food Systems Career Pathways handout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Move quickly. Ask students to mark this pathway on the Career Pathways handout if any role or task sounds worth exploring.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Supplied CSUSB Sustainable Food Systems Career Pathways handout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Move quickly. Ask students to mark this pathway on the Career Pathways handout if any role or task sounds worth exploring.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Supplied CSUSB Sustainable Food Systems Career Pathways handout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Move quickly. Ask students to mark this pathway on the Career Pathways handout if any role or task sounds worth exploring.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Supplied CSUSB Sustainable Food Systems Career Pathways handout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Assign or let groups select a pathway. After discussion, ask two or three groups to share. Emphasize that the pathways complement one another.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underline two skill areas they already have evidence for and circle one they want to build.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Supplied CSUSB Sustainable Food Systems Career Pathways handout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students quiet time to scan both pages. Invite a quick pair-share about one role they marked.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Supplied CSUSB Sustainable Food Systems Career Pathways handout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one or more postings live. The job titles on this slide are clickable.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https://www.governmentjobs.com/careers/sacramento/jobs/4299523/agricultural-and-standards-program-aide</a:t>
            </a:r>
          </a:p>
          <a:p xmlns:a="http://schemas.openxmlformats.org/drawingml/2006/main">
            <a:r>
              <a:t>- https://www.simplyhired.com/job/tomMPI2FVA6Gev5G76ygJXPoXycD4qd88g5CajU8ErMJiiW9kZwuGg</a:t>
            </a:r>
          </a:p>
          <a:p xmlns:a="http://schemas.openxmlformats.org/drawingml/2006/main">
            <a:r>
              <a:t>- https://www.foodbankccs.org/wp-content/uploads/2026/09/Job-Posting-CalFresh-Program-Coordinator-FF-and-Concord-0926.pdf</a:t>
            </a:r>
          </a:p>
          <a:p xmlns:a="http://schemas.openxmlformats.org/drawingml/2006/main">
            <a:r>
              <a:t>- https://www.edjoin.org/Home/JobPosting/1744363</a:t>
            </a:r>
          </a:p>
          <a:p xmlns:a="http://schemas.openxmlformats.org/drawingml/2006/main">
            <a:r>
              <a:t>- https://www.simplyhired.com/job/xwpxWa-SGrN3sTes4iEdmy4S2DUj9Ru15izBXBISIt5cCc5caOUHcw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the four questions before students examine a posting in groups.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the clearest true entry-level example. Ask students to distinguish minimum qualifications from working conditions.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https://www.governmentjobs.com/careers/sacramento/jobs/4299523/agricultural-and-standards-program-aide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translate classes and projects into evidence. Examples include lab notebooks, spreadsheets, group projects and weekend work history.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https://www.simplyhired.com/job/tomMPI2FVA6Gev5G76ygJXPoXycD4qd88g5CajU8ErMJiiW9kZwuGg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Point out that the employer accepts an equivalent combination of education and experience. Have students identify required versus preferred qualifications.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https://www.foodbankccs.org/wp-content/uploads/2026/09/Job-Posting-CalFresh-Program-Coordinator-FF-and-Concord-0926.pdf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which repeated requirement they can already prove and which one they want to build.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https://www.governmentjobs.com/careers/sacramento/jobs/4299523/agricultural-and-standards-program-aide</a:t>
            </a:r>
          </a:p>
          <a:p xmlns:a="http://schemas.openxmlformats.org/drawingml/2006/main">
            <a:r>
              <a:t>- https://www.simplyhired.com/job/tomMPI2FVA6Gev5G76ygJXPoXycD4qd88g5CajU8ErMJiiW9kZwuGg</a:t>
            </a:r>
          </a:p>
          <a:p xmlns:a="http://schemas.openxmlformats.org/drawingml/2006/main">
            <a:r>
              <a:t>- https://www.foodbankccs.org/wp-content/uploads/2026/09/Job-Posting-CalFresh-Program-Coordinator-FF-and-Concord-0926.pdf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may skip any worksheet field related to CliftonStrengths. Direct them to focus on the pathway, qualifications, skill gap, action, first step and deadline.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Supplied Sustainable Food Systems Career Planning Worksheet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students to share their commitment with a partner. Remind them to bring the worksheet to a Career Center appointment.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022f8596aa40c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c94bdcc76648e2" /><Relationship Type="http://schemas.openxmlformats.org/officeDocument/2006/relationships/slideLayout" Target="/ppt/slideLayouts/slideLayout1.xml" Id="Rb403f67817d64b5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03f67817d64b5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934ef8b0ac4a31" /><Relationship Type="http://schemas.openxmlformats.org/officeDocument/2006/relationships/image" Target="/ppt/media/image.png" Id="Rf541a96a3c984a52" /><Relationship Type="http://schemas.openxmlformats.org/officeDocument/2006/relationships/notesSlide" Target="/ppt/notesSlides/notesSlide1.xml" Id="R5711dbd65f3c4f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fc0e36b8a84cf0" /><Relationship Type="http://schemas.openxmlformats.org/officeDocument/2006/relationships/notesSlide" Target="/ppt/notesSlides/notesSlide2.xml" Id="Rb9666d708a7a4d1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97e74331d84199" /><Relationship Type="http://schemas.openxmlformats.org/officeDocument/2006/relationships/notesSlide" Target="/ppt/notesSlides/notesSlide3.xml" Id="R96bfa2b54aff48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b8c350b70242ef" /><Relationship Type="http://schemas.openxmlformats.org/officeDocument/2006/relationships/notesSlide" Target="/ppt/notesSlides/notesSlide4.xml" Id="R9edcf75f0cba4e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63b8f85a8420e" /><Relationship Type="http://schemas.openxmlformats.org/officeDocument/2006/relationships/notesSlide" Target="/ppt/notesSlides/notesSlide5.xml" Id="Rb2f0333f9b2048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c7434a260a48b9" /><Relationship Type="http://schemas.openxmlformats.org/officeDocument/2006/relationships/notesSlide" Target="/ppt/notesSlides/notesSlide6.xml" Id="R80aa1d406cef42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b7f8557ef5474c" /><Relationship Type="http://schemas.openxmlformats.org/officeDocument/2006/relationships/notesSlide" Target="/ppt/notesSlides/notesSlide7.xml" Id="Ra07b85e406b948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517b5fc1dc430c" /><Relationship Type="http://schemas.openxmlformats.org/officeDocument/2006/relationships/notesSlide" Target="/ppt/notesSlides/notesSlide8.xml" Id="R5817fdece3db445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df43e9b14d4a0d" /><Relationship Type="http://schemas.openxmlformats.org/officeDocument/2006/relationships/notesSlide" Target="/ppt/notesSlides/notesSlide9.xml" Id="R0af8c44303314cf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3e836d7bd1428c" /><Relationship Type="http://schemas.openxmlformats.org/officeDocument/2006/relationships/notesSlide" Target="/ppt/notesSlides/notesSlide10.xml" Id="Re43556887c5b4c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75850f14214ffb" /><Relationship Type="http://schemas.openxmlformats.org/officeDocument/2006/relationships/notesSlide" Target="/ppt/notesSlides/notesSlide11.xml" Id="Rfd67d7bec7e4420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8ca8a16024822" /><Relationship Type="http://schemas.openxmlformats.org/officeDocument/2006/relationships/notesSlide" Target="/ppt/notesSlides/notesSlide12.xml" Id="R55d1f3cafdfd4c7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7f4d1b7ecc46f4" /><Relationship Type="http://schemas.openxmlformats.org/officeDocument/2006/relationships/image" Target="/ppt/media/image2.png" Id="Rd952de91f12c4f82" /><Relationship Type="http://schemas.openxmlformats.org/officeDocument/2006/relationships/image" Target="/ppt/media/image3.png" Id="Ra1bbeae4db93462f" /><Relationship Type="http://schemas.openxmlformats.org/officeDocument/2006/relationships/notesSlide" Target="/ppt/notesSlides/notesSlide13.xml" Id="R8090f933d49e48a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4a0bd25f75461c" /><Relationship Type="http://schemas.openxmlformats.org/officeDocument/2006/relationships/hyperlink" Target="https://www.governmentjobs.com/careers/sacramento/jobs/4299523/agricultural-and-standards-program-aide" TargetMode="External" Id="R75b898f7c12b4ac6" /><Relationship Type="http://schemas.openxmlformats.org/officeDocument/2006/relationships/hyperlink" Target="https://www.simplyhired.com/job/tomMPI2FVA6Gev5G76ygJXPoXycD4qd88g5CajU8ErMJiiW9kZwuGg" TargetMode="External" Id="R5decbaeaae704bb4" /><Relationship Type="http://schemas.openxmlformats.org/officeDocument/2006/relationships/hyperlink" Target="https://www.foodbankccs.org/wp-content/uploads/2026/09/Job-Posting-CalFresh-Program-Coordinator-FF-and-Concord-0926.pdf" TargetMode="External" Id="R2415cf9103574a05" /><Relationship Type="http://schemas.openxmlformats.org/officeDocument/2006/relationships/hyperlink" Target="https://www.edjoin.org/Home/JobPosting/1744363" TargetMode="External" Id="R46c54f6c59df4e5d" /><Relationship Type="http://schemas.openxmlformats.org/officeDocument/2006/relationships/hyperlink" Target="https://www.simplyhired.com/job/xwpxWa-SGrN3sTes4iEdmy4S2DUj9Ru15izBXBISIt5cCc5caOUHcw" TargetMode="External" Id="R77c0e6db13d840a7" /><Relationship Type="http://schemas.openxmlformats.org/officeDocument/2006/relationships/notesSlide" Target="/ppt/notesSlides/notesSlide14.xml" Id="R50b48900f53340f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e9be92b11c42f9" /><Relationship Type="http://schemas.openxmlformats.org/officeDocument/2006/relationships/notesSlide" Target="/ppt/notesSlides/notesSlide15.xml" Id="R2242ab4f6d0a484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7086721d21480c" /><Relationship Type="http://schemas.openxmlformats.org/officeDocument/2006/relationships/hyperlink" Target="https://www.governmentjobs.com/careers/sacramento/jobs/4299523/agricultural-and-standards-program-aide" TargetMode="External" Id="R3484d9f043e8435a" /><Relationship Type="http://schemas.openxmlformats.org/officeDocument/2006/relationships/notesSlide" Target="/ppt/notesSlides/notesSlide16.xml" Id="R4c1b0669f1f945f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24bca1e2b041d9" /><Relationship Type="http://schemas.openxmlformats.org/officeDocument/2006/relationships/hyperlink" Target="https://www.simplyhired.com/job/tomMPI2FVA6Gev5G76ygJXPoXycD4qd88g5CajU8ErMJiiW9kZwuGg" TargetMode="External" Id="R22919a9d7a074c57" /><Relationship Type="http://schemas.openxmlformats.org/officeDocument/2006/relationships/notesSlide" Target="/ppt/notesSlides/notesSlide17.xml" Id="Rb89b697a1754463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719a746b35428d" /><Relationship Type="http://schemas.openxmlformats.org/officeDocument/2006/relationships/hyperlink" Target="https://www.foodbankccs.org/wp-content/uploads/2026/09/Job-Posting-CalFresh-Program-Coordinator-FF-and-Concord-0926.pdf" TargetMode="External" Id="Rd7a83bb2ebcb4306" /><Relationship Type="http://schemas.openxmlformats.org/officeDocument/2006/relationships/notesSlide" Target="/ppt/notesSlides/notesSlide18.xml" Id="Rfb28c2b85f4a472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b7f1d118734cc3" /><Relationship Type="http://schemas.openxmlformats.org/officeDocument/2006/relationships/notesSlide" Target="/ppt/notesSlides/notesSlide19.xml" Id="R40d3efc845c04ca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7743b33c244446" /><Relationship Type="http://schemas.openxmlformats.org/officeDocument/2006/relationships/image" Target="/ppt/media/image4.png" Id="Rde44543597814f63" /><Relationship Type="http://schemas.openxmlformats.org/officeDocument/2006/relationships/image" Target="/ppt/media/image5.png" Id="R690ae8ae320e4f45" /><Relationship Type="http://schemas.openxmlformats.org/officeDocument/2006/relationships/image" Target="/ppt/media/image6.png" Id="Rd07afb9976fb4424" /><Relationship Type="http://schemas.openxmlformats.org/officeDocument/2006/relationships/notesSlide" Target="/ppt/notesSlides/notesSlide20.xml" Id="R7eda8575deaa4c5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e23379af3d4536" /><Relationship Type="http://schemas.openxmlformats.org/officeDocument/2006/relationships/image" Target="/ppt/media/image7.png" Id="R59b212228cbd47d1" /><Relationship Type="http://schemas.openxmlformats.org/officeDocument/2006/relationships/notesSlide" Target="/ppt/notesSlides/notesSlide21.xml" Id="Rf3c4711ca178468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C7E3D2-65C6-4B93-8C34-7B5098FBF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00978-5085-42EE-B897-65F4290B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28750"/>
            <a:ext cx="4857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8749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0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30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Sustainable Food Systems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30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30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Career Pathways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D16A83-090B-49F8-8441-6437F7C22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05125"/>
            <a:ext cx="466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Explore six pathways, examine real California job postings, and choose your next career-building step.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F29AB2-CF13-4BA8-85A8-86885CEB3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23431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5E7C59"/>
          </a:solidFill>
          <a:ln xmlns:a="http://schemas.openxmlformats.org/drawingml/2006/main" w="9525">
            <a:solidFill>
              <a:srgbClr val="5E7C59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9423A2-8C94-431E-A031-17760A438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7670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60-minute Career Center visit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41a96a3c984a52"/>
          <a:srcRect xmlns:a="http://schemas.openxmlformats.org/drawingml/2006/main" l="23520" t="0" r="2352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76200"/>
            <a:ext cx="6381750" cy="67818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7FFF59-25C8-4D9D-9790-E4F650B29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</p:spTree>
    <p:extLst>
      <p:ext uri="{BB962C8B-B14F-4D97-AF65-F5344CB8AC3E}">
        <p14:creationId xmlns:p14="http://schemas.microsoft.com/office/powerpoint/2010/main" val="9697602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614499-D8D4-4FA6-833D-5513E8118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BB21A5-8F07-4DF5-ACE8-F954AAE7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4B29FA-3CD7-4FA6-B87E-B1546C119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DA169C-96B7-466B-809E-84930A35D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Today's roadmap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3B504C-BFA5-4B4F-B627-5BBC840D7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Students leave with one pathway to explore and a practical next-step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BCC2FB-DD7F-41C3-96A0-21F7DE0F1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95D5BF-D8CE-45AD-9DC7-ADEF9629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3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B127E3-C0AF-4598-B3C9-ABFE5844A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9525">
            <a:solidFill>
              <a:srgbClr val="5E7C5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53F9CE-3486-47B9-B562-45597BFDD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1922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01E9CE-CA59-4162-B37E-556FABD74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362075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1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Understand the field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28922D-27EA-4EBE-84EF-17C4E3C99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695450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See how food, people, business, public health and the environment connect.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E150EF-4403-4CE2-9370-575DCECC4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9525">
            <a:solidFill>
              <a:srgbClr val="D76F4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893EA6-74B2-41D9-907D-E76E7285E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9077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9329C6-48C9-4132-9F00-2215DA75A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333625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1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Explore six pathways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463798-A45C-4F6D-B7B8-977769EA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67000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Compare the work, roles and workplaces within each pathway.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F2C970-11A4-458E-832A-C402EE48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242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9525">
            <a:solidFill>
              <a:srgbClr val="D89A2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C9E1B1-5F0E-428B-AD0D-CA8BDB25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3EC288-5CEB-4FD6-B877-6450002C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305175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1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Read real job postings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BE2197-ED8E-4842-BA6F-14D0686B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638550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Separate duties, required qualifications and preferred qualifications.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F936C1-5A8C-4483-96CA-9BCC7FE6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957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9525">
            <a:solidFill>
              <a:srgbClr val="2F7C7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856E6E-2E44-441E-8A0F-2976E5BD0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4D900C-1A9F-479E-A3D8-C1FC6A97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276725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1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Plan the next experiment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0C0415-573B-4006-A391-1DC64BF2B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610100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Choose one action for this week and one experience to build this term.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02B7F9-705F-4EC4-873B-4F5784973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666875"/>
            <a:ext cx="44767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188A922-7DA4-4C43-A849-DA9FF800E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047875"/>
            <a:ext cx="3619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163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1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Career planning works best as a series of small experiments.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5B8A3E-FAE4-421B-94EE-0321C4B6B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143250"/>
            <a:ext cx="3390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Today, choose the next source of information, experience or connection.</a:t>
            </a:r>
          </a:p>
        </p:txBody>
      </p:sp>
    </p:spTree>
    <p:extLst>
      <p:ext uri="{BB962C8B-B14F-4D97-AF65-F5344CB8AC3E}">
        <p14:creationId xmlns:p14="http://schemas.microsoft.com/office/powerpoint/2010/main" val="296547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779A2F-74AC-42D8-B5C1-2C2BA8C72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DD7B87-D83C-4349-A5A2-0497B7AC9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9F8076-05C2-48A1-AAEA-50BC5D88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B24708-90D3-430D-A6D2-377E83E4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Sustainable food systems as a career field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4AADC1-6AA0-49CC-931F-96E410E25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The work spans the full system, from production through access, policy and learning.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83534B-DEE3-4BA5-B131-F07E897D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7F3DED-2D9C-4B6B-A7E1-36B19A86A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4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926859-FE08-4E1D-B73A-227E2E477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2381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6C4FED-8F5B-4DAC-82AA-4CAB41D8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526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PRODUCE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8FA661-67F9-4F36-91B4-B76788AA2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81250"/>
            <a:ext cx="2190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Growing food, soil health, water, farm operations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A97369-6155-409C-A7E2-93BC6665E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714500"/>
            <a:ext cx="2381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E9F724-7E39-40EE-A9C2-CD5F6FFD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9526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>
                <a:solidFill>
                  <a:srgbClr val="D89A2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D89A2B"/>
                </a:solidFill>
                <a:latin typeface="Nimbus Sans"/>
                <a:ea typeface="Nimbus Sans"/>
                <a:cs typeface="Nimbus Sans"/>
              </a:rPr>
              <a:t>MOVE + SELL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0581B8-882D-4A88-9AEC-E8A3A0361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381250"/>
            <a:ext cx="2190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Procurement, supply chains, markets, quality and logistics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893F6E-6E93-40C3-BD1A-B877C56B3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714500"/>
            <a:ext cx="2381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BDFE7D-3579-4320-8CFC-6F8EBD890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9526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ACCESS + HEALTH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181400-F3A1-4E95-84CB-1447381DD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381250"/>
            <a:ext cx="2190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474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Food access, nutrition education and community programs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6571FB-EC5C-4108-A442-9D36AFAA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714500"/>
            <a:ext cx="2381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CFE81D-0D80-41DB-B1AA-19F39FE23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9526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SHAPE + LEARN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671A97-A949-4393-A12A-42621727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381250"/>
            <a:ext cx="2190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936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Policy, research, evaluation, education and outreach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0FE6F2-BDEE-4766-9C05-83AA55BA3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000500"/>
            <a:ext cx="9810750" cy="9906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4683A5-EEEB-4070-BDBF-F9BDC5057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24815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8510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Your major provides one entry point. Internships, service, research, student employment and projects can connect you to another part of the system.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65E49C-877F-446D-BDFD-83C9E471E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381625"/>
            <a:ext cx="628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481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650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Pathways overlap, and careers can move between them over time.</a:t>
            </a:r>
          </a:p>
        </p:txBody>
      </p:sp>
    </p:spTree>
    <p:extLst>
      <p:ext uri="{BB962C8B-B14F-4D97-AF65-F5344CB8AC3E}">
        <p14:creationId xmlns:p14="http://schemas.microsoft.com/office/powerpoint/2010/main" val="8025270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D9772D9-AB51-4E25-A8C5-A7FECB92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8DF885-EE45-4EAF-ACB3-56474B502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580242-D677-403F-B4F6-9A60EEF60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8C39B8-5896-4169-8EFA-B162D1B0D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Six career pathways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CFF583-541C-4461-8D2E-595264B5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Use the Career Pathways handout to mark roles and settings that interest you.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A155AE-7BFA-443F-B885-BD519FC8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3EB492-8599-4F62-88E1-F1726EC5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3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2F6AB6-35CA-4907-BF5C-2A16582DD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571750"/>
            <a:ext cx="2762250" cy="1143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324D"/>
          </a:solidFill>
          <a:ln xmlns:a="http://schemas.openxmlformats.org/drawingml/2006/main" w="9525">
            <a:solidFill>
              <a:srgbClr val="19324D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3D64D1-DD8D-4996-9182-74C2919AC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771775"/>
            <a:ext cx="228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337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Sustainable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21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Food Systems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EA5A9-99CF-4C04-A1F0-5FB041FC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81125"/>
            <a:ext cx="3238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2120A3-D16B-4A5C-B389-70F84B6DD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81125"/>
            <a:ext cx="6667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39E05D-EB9B-431D-A2C2-2B98F109C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514475"/>
            <a:ext cx="2914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Sustainable Agriculture +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Food Production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2DFCD4-8DA4-405E-8E7C-E718542E0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86250"/>
            <a:ext cx="3238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D1BBE6-773D-4CC8-8135-CFD1045BB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86250"/>
            <a:ext cx="6667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2A010C-C22F-47EE-96B3-EA0657925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419600"/>
            <a:ext cx="2914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Sustainability +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Environmental Management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E131F2-4FB3-4C6D-925A-67D05D1F4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381125"/>
            <a:ext cx="3238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0BEE76-C246-442B-B8F2-5F955988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381125"/>
            <a:ext cx="6667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BC07A0-79FE-4B22-B0F5-BC2D4820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1514475"/>
            <a:ext cx="2914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Food Access, Nutrition +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Community Programs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C23826-9F25-4549-BEC0-9BF630CC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86250"/>
            <a:ext cx="3238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6B5A1C-DF08-4CCF-8850-A441874B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86250"/>
            <a:ext cx="6667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879A3F-FB4F-4C3C-95AB-77B67432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419600"/>
            <a:ext cx="2914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Food Policy, Government +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Advocacy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6219D5-F66C-4668-8F2E-272FAFEF0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143000"/>
            <a:ext cx="3048000" cy="762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AAFA72-F53B-4730-ADFD-D196DC201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143000"/>
            <a:ext cx="66675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E8C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FA00F0-3521-4EFD-84C4-16A942F87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127635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296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Food Business, Supply Chain +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Entrepreneurship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BCF39D-FA51-44E6-A2D8-8D1EEF5EE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3048000" cy="762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CF7B72-A844-4068-A590-5C6D65F91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66675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82BC4EB-7D09-457F-9F16-60043FD46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610100"/>
            <a:ext cx="2724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803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Research, Education +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Outreach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1ED93CE-EB9F-4D30-B4DD-EFC987E95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715000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803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You may select more than one pathway.</a:t>
            </a:r>
          </a:p>
        </p:txBody>
      </p:sp>
    </p:spTree>
    <p:extLst>
      <p:ext uri="{BB962C8B-B14F-4D97-AF65-F5344CB8AC3E}">
        <p14:creationId xmlns:p14="http://schemas.microsoft.com/office/powerpoint/2010/main" val="3350905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5DEBDD-E67F-411A-AE72-BC024BD5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66C425-26A6-4641-B616-AD927BD78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6C8D18-A45D-4495-826F-68421EBC1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BD7770-1B6B-4A06-81F6-2F083F019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Pathway 1: Sustainable agriculture + food production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5A8619-A231-4F4E-81CE-2D087882A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Work with crops, farms, production systems and agricultural programs.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3A91EF-D640-4D67-9E63-B8C20F122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8D76EA-1AC3-4F01-A8F8-D27346598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2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A67B7E-B142-4ED2-A34A-57EF0C65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515627-8787-4EE2-AD04-4D87625E4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EXAMPLE ROLES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3ECAE3-13FD-4FCD-B7F9-28B7EC6F0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Sustainable Agriculture Specialist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Farm or Operations Coordinator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Urban Agriculture Coordinator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Agricultural Program Aide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D5E211-29EF-4CAF-B4D2-A7BA07A13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1A45C4-1AD5-493A-9E8C-36BA64857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WHERE YOU MIGHT WORK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2CB8F9-5A2C-46D3-A609-5509137F1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Farms and food producers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Agricultural nonprofits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Cooperative extension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Government agriculture programs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B1BBBD-F512-4691-818B-C4C160458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823621-171A-4FE8-9EB8-DCC48D02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rPr>
              <a:t>COMMON WORK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1A405D-8F18-49D7-8034-80C0AAF0C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Plan crops and maintain records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Monitor irrigation, pests or inputs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Support field trials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Operate equipment safely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830F9B-D5F5-4404-876E-67A4968A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B9826A-0AB4-46B4-9781-2A527F270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3906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STARTER 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381664-4FC2-4531-9B04-C5AB37927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52600"/>
            <a:ext cx="24574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Garden, farm or field service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Lab or field coursework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Data logs and spreadsheets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Safety or equipment training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93581B-3AED-46B3-BD4B-E017814E7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81625"/>
            <a:ext cx="104394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908014-00DD-404A-A2C1-DED312BD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14975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Question to consider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14A78C-6205-4E41-BDEB-8379ED84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467350"/>
            <a:ext cx="8077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839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Would you rather spend more time in the field, in a greenhouse, or coordinating an agricultural program?</a:t>
            </a:r>
          </a:p>
        </p:txBody>
      </p:sp>
    </p:spTree>
    <p:extLst>
      <p:ext uri="{BB962C8B-B14F-4D97-AF65-F5344CB8AC3E}">
        <p14:creationId xmlns:p14="http://schemas.microsoft.com/office/powerpoint/2010/main" val="6491781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83511D-F232-4F54-906C-2A4003A3F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DF1914-A473-49D2-AF0A-63B481170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4A850C-C2D7-4D25-B1D2-544167E0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6F3FE1-394B-499B-9491-9C345C2E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Pathway 2: Sustainability + environmental management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6120B3-BAB0-4D71-ACB0-1858AFAE8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Reduce environmental impact across food operations and communities.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98B472-DDEC-465F-AB16-D499AA77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03F836-ADC0-4E83-BBF6-6582132A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2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9D4634-3311-4FE8-A07B-54ED40808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835649-2956-4C30-9F17-19DE17268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EXAMPLE ROLES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3573A4-A595-474A-BA42-36519EE03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Sustainability Coordinator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Sustainability Analyst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Climate Resilience Assistant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Sustainable Sourcing Specialist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058DAE-A39C-4014-8D88-0FD59283C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953BB9-E590-4461-B600-30F7A4697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WHERE YOU MIGHT WORK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9E0D80-CCD0-4C6F-A7B0-A777C9BC2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Universities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Local government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Food companies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Environmental organizations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067955-C745-4AF9-9798-71DB00EC8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74F20F-4E2C-413E-8B6C-1A9C6BFFE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rPr>
              <a:t>COMMON WORK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2957D8-2963-4B55-BDEE-F00016A0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Collect environmental data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Coordinate waste or water projects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Prepare reports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Work with vendors and partners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ED9155-003B-4DEA-B45E-ADB687A38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9C4EC7-DB39-4E68-BA50-F3CFBB245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3906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STARTER 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305FD8-FBC7-4C52-BE2B-3D18B275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52600"/>
            <a:ext cx="24574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Campus sustainability project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Waste or resource audit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Excel, GIS or data visualization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Project coordination sample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092D4F-0D0D-46AA-AB3A-2CFB7AC35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81625"/>
            <a:ext cx="104394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3A1C77-1C93-4EAA-ABBE-1841CDF2B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14975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Question to consider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C0CD0B-E882-43CE-80BE-070D2866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467350"/>
            <a:ext cx="8077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Which resource problem interests you most: waste, water, energy, sourcing or climate resilience?</a:t>
            </a:r>
          </a:p>
        </p:txBody>
      </p:sp>
    </p:spTree>
    <p:extLst>
      <p:ext uri="{BB962C8B-B14F-4D97-AF65-F5344CB8AC3E}">
        <p14:creationId xmlns:p14="http://schemas.microsoft.com/office/powerpoint/2010/main" val="7777533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F6C266-EC61-46DB-BF87-D73518E0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00C61D-BE14-48CA-BA26-947455097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CBF5B0-9D8E-4FD2-B961-387D28FAB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922609-556D-47D6-AFFC-8A4B3A83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Pathway 3: Food access, nutrition + community programs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AD10EF-47F6-4083-9D98-C305E9D3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Connect people with food, nutrition information, benefits and community resources.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D9D592-0A5F-4092-80D7-63727416D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6EE9AB-57A0-4FA7-822A-21E7B274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2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6D6330-0C73-4E84-81D8-924FF89F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A42A2B-416D-41E4-B0F2-2628B2A02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EXAMPLE ROLES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9FF8B8-906C-4BE0-A260-ED704D388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Food Access Coordinator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Community Health Worker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Nutrition Educator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Farm-to-School Coordinator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37695C-901C-4386-B540-03E71527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8CA904-F8AD-491B-A399-C361E67E9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WHERE YOU MIGHT WORK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DAF6B4-3691-432A-98EC-FF38673DA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Food banks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Public health agencies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Schools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Community organizations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7FC4F-9379-4E30-A2E6-B389EC7CB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A5391C-FF32-4F1B-A225-3F5E5887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rPr>
              <a:t>COMMON WORK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6E102B-C8B4-4286-A062-383BA962E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Conduct outreach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Support enrollment and referrals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Facilitate workshops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Track participation and outcomes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7841C8-AB77-468C-A37E-3EEB63CA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928E62-483C-4C7B-806B-AC6A6CA77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3906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STARTER 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E9CFF2-065B-4DD6-9EED-CEEDE76E5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52600"/>
            <a:ext cx="24574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Food bank or pantry service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Community or public health course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Customer service or peer support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Bilingual communication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3BB751-B0C5-406F-8921-0F7391CB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81625"/>
            <a:ext cx="104394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4C8759-A880-4C8E-B8CC-D2214F2E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14975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Question to consider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6E5177-1045-4D52-A680-17C59E3F1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467350"/>
            <a:ext cx="8077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148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Do you want daily contact with community members, or more behind-the-scenes program work?</a:t>
            </a:r>
          </a:p>
        </p:txBody>
      </p:sp>
    </p:spTree>
    <p:extLst>
      <p:ext uri="{BB962C8B-B14F-4D97-AF65-F5344CB8AC3E}">
        <p14:creationId xmlns:p14="http://schemas.microsoft.com/office/powerpoint/2010/main" val="16904332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F9D7AD-6021-4C62-B617-ABE690E2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BCCED6-7D63-442F-BE80-29B0DA02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D66D47-9039-4AAA-982E-2201BD590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0DDAB-2685-4EFC-B271-6B4991CE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Pathway 4: Food policy, government + advocacy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26D1A7-5AC3-4A02-A786-A9DB62F9E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Influence public programs, regulations, funding and systems-level decisions.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85CAE-5028-445C-BEB4-D16E034A2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60CB0A-4F87-4E13-A068-C3E00482E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2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380068-7562-4E01-891D-03813F798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4E170D-B9F6-4352-8E41-FA71CFF7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rPr>
              <a:t>EXAMPLE ROLES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CBFCF1-ABE3-40D5-9912-83AEA9712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Food Policy Coordinator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Agricultural Policy Analyst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Government Program Specialist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Community Organizer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CCD47C-2E70-4F8E-805D-3BBAC93E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6C0CD8-9851-41F6-91D7-4E278ECB3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WHERE YOU MIGHT WORK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34794F-C3E0-4F4D-BB0C-EA58F3383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City, county and state agencies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Advocacy groups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Policy organizations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Nonprofits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E1F354-C557-4CA3-B75C-D0904B25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58EC0E-73AA-47E6-A669-D6E258B7B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rPr>
              <a:t>COMMON WORK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1FA047-F740-4C31-A752-0941B5FEF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Research policies and programs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Write briefs and reports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Attend public meetings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Collect stakeholder input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98DFE7-2AE8-4E68-A1C2-B0120642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603602-DE0C-49A1-AF67-4495AA763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3906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STARTER 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578625-A872-45C7-B7E0-BF99B0E62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52600"/>
            <a:ext cx="24574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Policy brief or writing sample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Public meeting observation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Government or advocacy internship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Research and Excel experience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0267E7-B747-41D2-92C4-B6F0C1F8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81625"/>
            <a:ext cx="104394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8381FE-48FC-4235-B9C4-E9C8F65EA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14975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rPr>
              <a:t>Question to consider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6B6E51-BC66-411B-9FBB-E6AE9357A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467350"/>
            <a:ext cx="8077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881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Would you rather research policy, administer a public program, or organize people around an issue?</a:t>
            </a:r>
          </a:p>
        </p:txBody>
      </p:sp>
    </p:spTree>
    <p:extLst>
      <p:ext uri="{BB962C8B-B14F-4D97-AF65-F5344CB8AC3E}">
        <p14:creationId xmlns:p14="http://schemas.microsoft.com/office/powerpoint/2010/main" val="2420110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E6E87B-9172-4FBE-8041-6177559B4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459C43-E1B7-43BE-A54C-969386BE0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F3598B-8FA7-4AC0-AEB9-A5889B4FD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7D166E-70A1-4FCA-BD23-969C92745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Pathway 5: Food business, supply chain + entrepreneurship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2CCDD1-CBA5-404E-8AD8-9F535321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Move food from producer to customer while balancing cost, quality and impact.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08A06-6D6E-4867-8A60-F2FCCFA50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C6F80D-9513-4B21-848C-03863C67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2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77722-3F7A-44E1-A2C2-05DAEB961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E8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6BF6FE-3161-46E4-A7D8-45527D56F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3F6E8C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3F6E8C"/>
                </a:solidFill>
                <a:latin typeface="Nimbus Sans"/>
                <a:ea typeface="Nimbus Sans"/>
                <a:cs typeface="Nimbus Sans"/>
              </a:rPr>
              <a:t>EXAMPLE ROLES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8790DF-810F-4881-9342-619E978AB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Procurement Specialist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Supply Chain Analyst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Food Hub Coordinator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Farmers Market Manager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967F64-0A43-49A4-97CC-1E101AADB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1E2A96-2187-44B3-BB36-D1D2CE971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WHERE YOU MIGHT WORK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9992FB-D4EE-4363-8D98-7EDA9CF3C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Manufacturers and distributors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Retailers and food hubs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Hospitality and food service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Startups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100ABC-1E07-4F68-9412-BA96684B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184E4D-E610-4F2B-9613-9F1F1CE5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rPr>
              <a:t>COMMON WORK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EDB1C8-ADE2-44C2-9D7D-46F0DBA1C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Source products and vendors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Track inventory and logistics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Support quality and compliance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Analyze costs or markets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065256-DDAB-4999-B86E-63DCB3DF6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3F783F-A5EA-46AE-A486-68535B09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3906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STARTER 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293762-51BD-430E-B6DE-1B8771A36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52600"/>
            <a:ext cx="24574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Operations or customer-service job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Inventory or logistics project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Excel and data analysis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Business plan or market research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0A9E53-7FCA-44B5-8B4D-58739FC3B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81625"/>
            <a:ext cx="104394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C86750-2BD2-4E69-9345-5EA5704E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14975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3F6E8C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3F6E8C"/>
                </a:solidFill>
                <a:latin typeface="Nimbus Sans"/>
                <a:ea typeface="Nimbus Sans"/>
                <a:cs typeface="Nimbus Sans"/>
              </a:rPr>
              <a:t>Question to consider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A24891-398B-4467-A586-D9BAA638C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467350"/>
            <a:ext cx="8077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797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Which part of the business interests you most: sourcing, operations, quality, logistics or market development?</a:t>
            </a:r>
          </a:p>
        </p:txBody>
      </p:sp>
    </p:spTree>
    <p:extLst>
      <p:ext uri="{BB962C8B-B14F-4D97-AF65-F5344CB8AC3E}">
        <p14:creationId xmlns:p14="http://schemas.microsoft.com/office/powerpoint/2010/main" val="2674336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DC4D6B-829D-40FA-B3C9-07B9D41E5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2F9FDB-8B19-4C1B-BA3E-05B58531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8AE59B-5233-4E17-8E64-03455E949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B51A11-816F-482E-B71B-0CEF0F7C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Pathway 6: Research, education + outreach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7F815A-1751-44FC-8E9D-CE217F898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Generate evidence and help communities, organizations and decision-makers use 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37F20E-F4CF-48B4-8A8D-7C192251D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C11B3C-C516-4278-ADA3-471559F14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2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032DF0-2423-4140-8139-FC246462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F13A13-7DAA-452B-892F-4262B1ED6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EXAMPLE ROLES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FE4E6-5987-4631-A631-0E2096A27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Research Assistant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Program Evaluator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Outreach Specialist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Sustainability Educator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7B1461-6D40-45BC-8C5D-E7A7CD8DD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426690-EFD0-450E-B3F9-B7D0E0590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WHERE YOU MIGHT WORK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FCFE8A-FD97-4F8D-87EC-E8F179B4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Universities and institutes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Cooperative extension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Nonprofits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Public agencies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6C52DA-B8F3-4E2A-B2FC-1519ABE27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124CBC-54FD-440C-AC06-DC1D3AD49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3906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D89A2B"/>
                </a:solidFill>
                <a:latin typeface="Nimbus Sans"/>
                <a:ea typeface="Nimbus Sans"/>
                <a:cs typeface="Nimbus Sans"/>
              </a:rPr>
              <a:t>COMMON WORK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44F3CF-5ECA-45DC-B771-599A24EAF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52600"/>
            <a:ext cx="2266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Collect and clean data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Conduct surveys or interviews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Evaluate programs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Create workshops and reports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FBB967-8963-46EC-840A-2B643D3FB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381125"/>
            <a:ext cx="47625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C996CE-71B3-42AE-94CE-1A01C2433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3906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STARTER 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A485E5-171B-4A0B-A824-4A805B3D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52600"/>
            <a:ext cx="24574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Faculty or community research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Data analysis course or project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Poster, report or presentation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Teaching or peer education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ACB286-FAA6-4D0D-A4E8-1421B1F48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81625"/>
            <a:ext cx="104394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D6B1FA-B831-4865-A75A-828962CFB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14975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Question to consider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D5020F-7BD4-490F-A844-1845D9CBD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467350"/>
            <a:ext cx="8077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Do you most enjoy asking questions, analyzing evidence, or explaining ideas to others?</a:t>
            </a:r>
          </a:p>
        </p:txBody>
      </p:sp>
    </p:spTree>
    <p:extLst>
      <p:ext uri="{BB962C8B-B14F-4D97-AF65-F5344CB8AC3E}">
        <p14:creationId xmlns:p14="http://schemas.microsoft.com/office/powerpoint/2010/main" val="1030709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D0E57CF-5A5C-44F6-A838-7421CB4F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7F6C13-E0A9-4696-9313-58F1C028F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C50AFA-81E6-454A-B0DD-A8EC98ACA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E22585-247C-4A2F-82E8-ED3514F8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One challenge through six career pathways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2FA9E4-721A-49CE-9E85-619D76F57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Small groups choose one pathway and decide how that role would contribute.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27C23C-7F9D-498E-930A-D691ED9E6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C257A1-4D9D-47A2-8BF6-F673C084D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7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3C4456-CA32-483F-A547-2C93F4A7F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190625"/>
            <a:ext cx="1055370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6083C2-88CD-491A-B5AA-FDC7115D6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1381125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7104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72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A neighborhood has limited access to affordable fresh food. Residents want solutions that are practical, culturally relevant and sustainable.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5BD7D1-C53C-4BF5-B89B-60832C4BA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76500"/>
            <a:ext cx="34290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341B37-3782-4B6F-B479-8A8F2DD3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7650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3CBD3B-E0B9-425F-B526-F9CC72CB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90800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125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AGRICULTURE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903A95-7246-41C6-931D-058EA10A9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86075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Increase local production or improve distribution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A8F93A-2372-4003-A189-A09444CE1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476500"/>
            <a:ext cx="34290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632543-9BC2-4BBE-A8BF-13BC50F7A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47650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DA66E7-479D-4F94-9999-4AB4CC4B2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590800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125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SUSTAINABILITY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6F878F-A092-4E3C-94F6-404177CBB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886075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Reduce waste and design resource-smart operations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CEFD6C-58FB-4786-9F62-038CEE274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476500"/>
            <a:ext cx="34290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AC0A91-B12C-4A9F-AC93-C4030EBB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47650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B4A565-69CF-45C1-86B6-F5BEA6BC2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90800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125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ACCESS + HEALTH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CA8344-C8B1-43D0-B36A-7016DD438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86075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Build outreach, benefits or nutrition programming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E887B8-494D-43DC-AC5E-8C627B1A1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33800"/>
            <a:ext cx="34290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8EA824-32C0-4B8B-82AB-1BBDDE57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3380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783BE0-9421-4F60-AF74-8AF4C369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48100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125" b="1">
                <a:solidFill>
                  <a:srgbClr val="D89A2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89A2B"/>
                </a:solidFill>
                <a:latin typeface="Nimbus Sans"/>
                <a:ea typeface="Nimbus Sans"/>
                <a:cs typeface="Nimbus Sans"/>
              </a:rPr>
              <a:t>POLICY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1FD9391-DC95-4110-9883-275C8AFD2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43375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8715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Change funding, rules or public programs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8277EA-31E5-4A0B-A72A-8361018AF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733800"/>
            <a:ext cx="34290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EB1927-5AF4-4145-A5D9-12368AC79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73380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E8C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E44143-9DAE-4E14-9546-31D125FDA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848100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125" b="1">
                <a:solidFill>
                  <a:srgbClr val="3F6E8C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3F6E8C"/>
                </a:solidFill>
                <a:latin typeface="Nimbus Sans"/>
                <a:ea typeface="Nimbus Sans"/>
                <a:cs typeface="Nimbus Sans"/>
              </a:rPr>
              <a:t>BUSINESS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14569D-1B1B-405B-BDDD-33F81A7B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143375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Build a viable sourcing, market or logistics model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0601586-B0AF-40C8-8B35-0C3ECFA1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733800"/>
            <a:ext cx="34290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3B3ACCD-C0C9-47CC-B111-5A4863FB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73380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3B53869-476C-496C-932F-D2B576D86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848100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125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RESEARCH + OUTREACH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AFB4734-18BE-43FA-9132-B155C7E5F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143375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0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Study the need and evaluate what works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9F88700-EE11-4DF0-AA30-E945D74AE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38750"/>
            <a:ext cx="89535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2E546C2-7D45-4FAD-8F36-C0749A56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410200"/>
            <a:ext cx="828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393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Discuss: What would this role do first? What information would it need? Which partners would matter?</a:t>
            </a:r>
          </a:p>
        </p:txBody>
      </p:sp>
    </p:spTree>
    <p:extLst>
      <p:ext uri="{BB962C8B-B14F-4D97-AF65-F5344CB8AC3E}">
        <p14:creationId xmlns:p14="http://schemas.microsoft.com/office/powerpoint/2010/main" val="56127009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DAA133-EC1F-44C7-A1C1-B95CAC62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B40338-FBEA-4796-8E49-A7FA4AB53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A7DF71-FF9A-48D2-AAF5-66FEAABE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3C104A-0800-47FE-880D-5205C5352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Skills that travel across pathways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284ED3-96AF-41C4-963C-75CFEDEEC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Job titles differ, but employers often ask for the same transferable skills.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6EDEEE-5F9B-4DFC-8008-17C685EE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922946-D83B-4C08-9C2E-D43C6C2E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3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3B47AF-5327-4FE3-ADD7-48DB2400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95400"/>
            <a:ext cx="571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271F25-D172-4E41-A278-F067A951A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27635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4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Communication + community engagement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4552ED-0443-4B24-BD4D-349EFFA52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12763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Outreach, facilitation, presentations, partner relationships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FF9B94-BBFE-42DB-94D4-CD8BC6B51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924050"/>
            <a:ext cx="10363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0548D1-4086-423A-9381-DF9FCEB34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90750"/>
            <a:ext cx="571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C39A68-E485-43DA-9841-187BC3089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7170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Research + evaluation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7E1CB-A924-4B84-BF8B-ED737124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17170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Data collection, surveys, Excel, analysis and clear reporting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3E72BE-839B-4170-AB1A-32120350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19400"/>
            <a:ext cx="10363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F92414-2C5D-4CC2-BD42-C162BE479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86100"/>
            <a:ext cx="571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A166E4-4569-45B2-867D-8A82095C6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6705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Program + project coordination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956F88-17C7-4930-8AF7-9D5BA312B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0670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Scheduling, documentation, follow-through and problem solving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E7FB51-4944-43D4-A94B-5E8CE9AA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14750"/>
            <a:ext cx="10363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89E246-C999-4DAE-96EA-435625BE8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81450"/>
            <a:ext cx="571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E8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C0AD1E-9FC0-4647-85DD-D106D35F7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6240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Systems + operations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8549A9-9FAA-4E34-A890-84785E07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96240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Supply chains, procurement, process improvement and resource use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DCBD47-7AA6-498C-A9BF-A2CD7BD9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10100"/>
            <a:ext cx="10363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A0C5CB-B5A8-4529-9DA4-5F97F4AF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76800"/>
            <a:ext cx="571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F1B936-1930-4AE1-8E2A-B6E748491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5775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Field knowledge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5127AD-96A5-490D-AC90-88E131F3B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8577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Food safety, agriculture, nutrition, policy or environmental practices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B4CA89-E370-4909-8CF3-22DF54204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05450"/>
            <a:ext cx="10363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83098602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1D6DDD-386B-4EF2-A4D2-A3FC2806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A06225-385C-4C92-A63A-FA82F33C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422CAB-F838-4AD4-A1A6-522E05A0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48EFE4-0E4D-4F01-AD30-83394D9D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Handout activity: pathway scan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DC5636-5A7B-4856-93C4-A79F25E6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Use the two-page Career Pathways handout.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6A850C-7496-441B-BD58-A1C6B954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545E41-924F-4067-B264-91D62B09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4 min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52de91f12c4f82"/>
          <a:stretch xmlns:a="http://schemas.openxmlformats.org/drawingml/2006/main"/>
        </p:blipFill>
        <p:spPr>
          <a:xfrm xmlns:a="http://schemas.openxmlformats.org/drawingml/2006/main">
            <a:off x="571500" y="1305485"/>
            <a:ext cx="3429000" cy="4437529"/>
          </a:xfrm>
          <a:prstGeom xmlns:a="http://schemas.openxmlformats.org/drawingml/2006/main" prst="rect">
            <a:avLst/>
          </a:prstGeom>
        </p:spPr>
      </p:pic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bbeae4db93462f"/>
          <a:stretch xmlns:a="http://schemas.openxmlformats.org/drawingml/2006/main"/>
        </p:blipFill>
        <p:spPr>
          <a:xfrm xmlns:a="http://schemas.openxmlformats.org/drawingml/2006/main">
            <a:off x="4095750" y="1305485"/>
            <a:ext cx="3429000" cy="4437529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C25145-645C-4CA1-B123-36D9D4EC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476375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15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On your copy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2EA920-C05F-4357-8EBA-EB4DC447A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952625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1200"/>
              </a:spcAft>
              <a:buNone/>
              <a:def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Star two pathways you want to explore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1200"/>
              </a:spcAft>
              <a:buNone/>
              <a:def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Circle three job titles you want to research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1200"/>
              </a:spcAft>
              <a:buNone/>
              <a:def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Underline two employer skill areas you already use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1200"/>
              </a:spcAft>
              <a:buNone/>
              <a:def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Add one Handshake search keyword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D137D7-AC78-4D0A-82D4-F7100F572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762500"/>
            <a:ext cx="314325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EF047F-A8E9-4ED1-9568-AE53CA65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933950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218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You are gathering clues, not choosing a permanent career.</a:t>
            </a:r>
          </a:p>
        </p:txBody>
      </p:sp>
    </p:spTree>
    <p:extLst>
      <p:ext uri="{BB962C8B-B14F-4D97-AF65-F5344CB8AC3E}">
        <p14:creationId xmlns:p14="http://schemas.microsoft.com/office/powerpoint/2010/main" val="40385640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A788A1E-A1B6-46A9-AF9B-949D4A9A9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22C03A-DC05-4391-B372-A56518ED3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DE992E-3525-436B-901C-5652B029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E5A784-1F20-4B54-96B3-FEC4CEE2A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Current California postings for career research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7DC608-4C83-4850-9B8B-C4AD642A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In-person roles available or recently posted as of September 29, 2026. Open links live during class.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755412-6BA6-4D6A-8FF8-CFE0E26D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0E741F-0653-46F1-BD7D-BC8A65242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4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617C4-9E9C-4977-A7D1-F227ADE0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571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325F89-E496-4464-A91A-30CAF8A20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811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8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u="sng">
                <a:solidFill>
                  <a:srgbClr val="3F6E8C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75b898f7c12b4ac6"/>
              </a:rPr>
              <a:t>Agricultural &amp; Standards Program Aide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98DEC3-C969-4254-A120-F4293A56A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85900"/>
            <a:ext cx="495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Sacramento County | Sacramento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35BD2A-FB81-4C67-99C0-A1F1167F8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28587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Seasonal entry role | No mandatory education or experience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958F16-3175-409D-BFED-81DE3A11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43100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D7BCBF-3C25-4513-A775-823F49F17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62175"/>
            <a:ext cx="571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4A996E-EFB8-479B-95CE-790ADDC0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43125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8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u="sng">
                <a:solidFill>
                  <a:srgbClr val="3F6E8C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5decbaeaae704bb4"/>
              </a:rPr>
              <a:t>Plant Technician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0FDE04-613A-4D76-9937-1943E5139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47925"/>
            <a:ext cx="495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Hippo Harvest | Pescadero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34EEFB-D0FD-42E2-BD60-21D4FED63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247900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Entry level | $22-$23/hour | greenhouse + lab data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A17731-6230-4632-BECC-C2B306CD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05125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059BDD-C3FD-4D79-9651-A16BB2AD7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24200"/>
            <a:ext cx="571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0BA34B-71EE-4EF9-861D-9CCD3711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051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8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u="sng">
                <a:solidFill>
                  <a:srgbClr val="3F6E8C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2415cf9103574a05"/>
              </a:rPr>
              <a:t>CalFresh Outreach Program Coordinator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3FFC6E-1CCD-469A-AC14-C30E9D32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09950"/>
            <a:ext cx="495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Food Bank of Contra Costa and Solano | Fairfield or Concord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D33FCD-C0ED-45F6-B533-52F54AC1F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0992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On-site | $33.40/hour | one year related experience or training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EED0FF-C4FE-46F3-BD58-031EE314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67150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783E9A-9DB1-477A-8555-093FE8D50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86225"/>
            <a:ext cx="571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C87642-89D1-471E-9147-EED824D9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67175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8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u="sng">
                <a:solidFill>
                  <a:srgbClr val="3F6E8C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46c54f6c59df4e5d"/>
              </a:rPr>
              <a:t>Agricultural Specialist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CCFF09-6E16-4F70-A612-11DE25AE3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71975"/>
            <a:ext cx="495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Anaheim Union High School District | Anaheim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3F088A-57C4-4D8F-8217-1758EE034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71950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Full-time | deadline October 13, 2026 | early-career stretch role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21BC2A-7E96-4C19-AD7A-BD45AAFCB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29175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A3642BF-902A-4BB7-8A2F-4761CE842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571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E8C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50072D3-EE08-4664-BCC7-58441C750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292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8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u="sng">
                <a:solidFill>
                  <a:srgbClr val="3F6E8C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77c0e6db13d840a7"/>
              </a:rPr>
              <a:t>Coordinator, Garden of Health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FF827F3-2DBA-47CF-B8D9-231FC5C16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334000"/>
            <a:ext cx="495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Loma Linda University Health | Loma Linda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EC43563-9A96-4511-A959-5B108473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3397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Full-time | two years related experience | local stretch role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0F2B352-791F-4B29-9596-9275DD27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91200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3FA303C-EA33-40D1-B588-740EACD3C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614362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Postings change quickly. Use them as current examples and verify status before applying.</a:t>
            </a:r>
          </a:p>
        </p:txBody>
      </p:sp>
    </p:spTree>
    <p:extLst>
      <p:ext uri="{BB962C8B-B14F-4D97-AF65-F5344CB8AC3E}">
        <p14:creationId xmlns:p14="http://schemas.microsoft.com/office/powerpoint/2010/main" val="163700391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9FF62AD-A76A-486D-BFCE-5B11CE4C7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C6210A-815B-44F0-882B-124CBE550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A77B2D-0CF3-4621-BD06-3D193BC23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305FAE-84D5-410B-B12F-0392C7173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How to read a job posting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CB952E-E2CB-4C6F-927A-A65F46CC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The posting becomes a roadmap when you separate the information into four questions.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E6503-7C74-4DE2-92C0-D49F40FD9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2ACF4-555F-4AD4-8C04-818526F95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3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F6AD83-C5E6-4A19-BD96-152D32E2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24000"/>
            <a:ext cx="2571750" cy="3381375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BF1805-0323-47E7-83C5-5AE61385C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24000"/>
            <a:ext cx="257175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032B3D-EC69-4F62-BA77-B617D5535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288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1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WORK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C8B911-1864-41F7-8B0D-96F22D5F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2860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8498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9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What would I do?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1B773C-E17E-4B74-B167-5A0D87FD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90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Look for repeated verbs and deliverables.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A0B408-ADC9-4115-BC2F-FF08827ED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1524000"/>
            <a:ext cx="2571750" cy="3381375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7CF382-A2EC-4E1A-A180-B976F21D6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1524000"/>
            <a:ext cx="257175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DBE966-752E-4C53-8DA0-EB23BCFF4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18288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1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REQUIRED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12499B-5E5B-432E-AB6D-F36FAF88F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2860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741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9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What must I show?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27E1F4-DD9E-4CB7-AABC-188481F8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4275" y="3190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Check education, experience, skills, licenses and schedule.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67D5EF-8234-4DAC-A2B5-1AC22895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524000"/>
            <a:ext cx="2571750" cy="3381375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C2453D-25D8-42E3-A1F3-4F01159F2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524000"/>
            <a:ext cx="257175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FFD921-A97A-4FAC-B8BE-E02B10388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288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1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>
                <a:solidFill>
                  <a:srgbClr val="D89A2B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D89A2B"/>
                </a:solidFill>
                <a:latin typeface="Nimbus Sans"/>
                <a:ea typeface="Nimbus Sans"/>
                <a:cs typeface="Nimbus Sans"/>
              </a:rPr>
              <a:t>PREFERRED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98E0E3-D9B9-4B24-AF07-4F421C3C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2860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741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9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What would help?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FC61BB-10CF-4C0A-AF83-69994D1CF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190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Treat these as advantages rather than automatic disqualifiers.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F7C2EE-B5EB-47BE-B1CE-69904C5C9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1524000"/>
            <a:ext cx="2571750" cy="3381375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02A389-621F-4161-B839-A11E3ED9E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1524000"/>
            <a:ext cx="257175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E0A76E-BC18-499A-A731-952573B28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18288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1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EVIDENCE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05112D-C5D8-44C1-94D8-E86B1982E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2860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741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9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What proves I can do it?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582BB7-257C-479B-9BB5-E54AF08B2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6425" y="3190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Use work, coursework, service, research and projects.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17E4FBE-6EFF-4918-B9DF-76ABF0097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86375"/>
            <a:ext cx="89535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D15CC04-E95C-47CD-B7B3-BD457E3D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4292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3588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Do not stop at the job title. Read the work, then identify the evidence you already have and the gaps you can build.</a:t>
            </a:r>
          </a:p>
        </p:txBody>
      </p:sp>
    </p:spTree>
    <p:extLst>
      <p:ext uri="{BB962C8B-B14F-4D97-AF65-F5344CB8AC3E}">
        <p14:creationId xmlns:p14="http://schemas.microsoft.com/office/powerpoint/2010/main" val="202155238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CDCDA0-F0C0-4835-ACF8-0F67036E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B10CB0-53C5-4630-BE66-4DDA38DC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2DAED3-29A5-4A64-BD5A-B949F4972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6E14A4-76AA-4B5E-B6B9-44E59406B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Job lab 1: Agricultural &amp; Standards Program Aide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4011E7-E969-446D-BCCE-B369362D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Sacramento County | Seasonal, temporary full-time | $45,852 annually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D88AC3-598A-4FF1-9FC0-A6D93255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0A02F-B20A-4EB2-A4F7-B171C532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5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22BF76-6368-42F3-8CBF-5671CDC4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38250"/>
            <a:ext cx="476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757D09-9360-4937-988E-431D71D0C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19200"/>
            <a:ext cx="3219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WHAT THE ROLE DOES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EEE14E-B758-4A91-9350-0D888DDEA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4953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Support agricultural law and pest-control work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Read maps and plot trap locations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Keep records and prepare reports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Explain basic policy and procedures to the public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67D31F-1B1F-408F-B605-16C350E0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238250"/>
            <a:ext cx="476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9122A2-E5E0-43C2-B6F1-01C4C351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219200"/>
            <a:ext cx="407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MINIMUM + CONDITIONS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698669-964B-455C-B694-92ACFCCD1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619250"/>
            <a:ext cx="4953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No mandatory education or experience requirements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California driver's license may be required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Outdoor work in varied weather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Physical tasks and non-routine hours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Next filing cutoff: December 15, 2026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3170B9-FD6F-4A86-A875-8733B3E6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76750"/>
            <a:ext cx="104775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B8515A-88E4-4942-B8A7-007A31C6C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6482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07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Group prompt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3CD52C-F118-429B-A9EA-D4F0D5674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591050"/>
            <a:ext cx="8191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Which course, volunteer, work or personal experiences could demonstrate record keeping, customer service, reliability or comfort working outdoors?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96C0D6-07AF-46D3-932C-F4A531A50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857875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1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>
                <a:solidFill>
                  <a:srgbClr val="3F6E8C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u="sng">
                <a:solidFill>
                  <a:srgbClr val="3F6E8C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3484d9f043e8435a"/>
              </a:rPr>
              <a:t>Open the live posting</a:t>
            </a:r>
          </a:p>
        </p:txBody>
      </p:sp>
    </p:spTree>
    <p:extLst>
      <p:ext uri="{BB962C8B-B14F-4D97-AF65-F5344CB8AC3E}">
        <p14:creationId xmlns:p14="http://schemas.microsoft.com/office/powerpoint/2010/main" val="42088734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6C1C09-DEBC-47B7-8D8C-5657D1BE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7BB89C-AD5C-457E-BE61-81886D62E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62ED07-6005-4F24-8D29-DECDB5834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F48EA7-5EAF-4A6D-823E-D4713D5B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Job lab 2: Plant Technician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A3187F-63A6-4795-ADB5-492F0A7C4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Hippo Harvest | Pescadero | Full-time | $22-$23 per hour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3FFF51-69FF-454E-A7C4-29CD3931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9F445E-69AE-452F-8A91-35D4C819B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5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B45FC2-4859-4930-9EFD-AA3E94FAF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38250"/>
            <a:ext cx="476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96E7E8-45C9-450D-A253-22269F89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19200"/>
            <a:ext cx="3219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WHAT THE ROLE DOES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01A0F0-156B-4422-AE0E-3DD45C28D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4953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Gather and analyze plant-performance data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Track growing conditions and inputs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Collect imagery, pH and nutrient samples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Maintain lab equipment and use sterile techniques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F61368-179B-46F0-85C0-F620C396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238250"/>
            <a:ext cx="476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08EE0C-10D2-46CE-9ED8-BC3385B8A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219200"/>
            <a:ext cx="4362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WHAT THE EMPLOYER ASKS FOR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49A401-360D-444D-8341-5E05B9D3A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619250"/>
            <a:ext cx="4953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Detail orientation and willingness to learn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Spreadsheet experience for data entry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Basic lab skills such as stock solutions or pipetting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Team communication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Weekend availability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B7ACD3-876B-43CF-B860-FED18C195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76750"/>
            <a:ext cx="104775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F2DE23-ECD2-4AB4-9B05-2B0E74071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6482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07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Group prompt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49F7B6-2E3A-458F-A235-2F3FCEC5A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591050"/>
            <a:ext cx="8191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What could count as evidence of spreadsheet use, accurate data collection, laboratory technique or teamwork?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E949D7-52D3-4302-A586-B0A51D99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857875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1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>
                <a:solidFill>
                  <a:srgbClr val="3F6E8C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u="sng">
                <a:solidFill>
                  <a:srgbClr val="3F6E8C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22919a9d7a074c57"/>
              </a:rPr>
              <a:t>Open the live posting</a:t>
            </a:r>
          </a:p>
        </p:txBody>
      </p:sp>
    </p:spTree>
    <p:extLst>
      <p:ext uri="{BB962C8B-B14F-4D97-AF65-F5344CB8AC3E}">
        <p14:creationId xmlns:p14="http://schemas.microsoft.com/office/powerpoint/2010/main" val="22687917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8CE5A4-8CB6-4F69-9370-7DF5CBEF5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284B77-D76E-49ED-BD4B-2976FB5E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25034-E681-4123-977E-0A52DEE8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888677-6E3B-4AC0-B621-649BB518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Job lab 3: CalFresh Outreach Program Coordinator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445F10-B00F-4D57-BFF8-E59589587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Food Bank of Contra Costa and Solano | Fairfield or Concord | On-site | $33.40 per hour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A402F6-E468-4457-9337-8D4C3BB00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C7EF06-0AC0-4A22-91B1-1B06556B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5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70A5E1-55D2-4AEA-9400-D43742C62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38250"/>
            <a:ext cx="476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B92A28-5351-4E12-91CB-133A2FA5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19200"/>
            <a:ext cx="3219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WHAT THE ROLE DOES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B55F0D-9B6C-464B-81FE-CB63E9F5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4953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Conduct outreach at events, schools and partner sites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Help clients complete CalFresh applications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Build a community partner network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800"/>
              </a:spcAft>
              <a:buNone/>
              <a:def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Maintain accurate client and outreach records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2B403D-3BF5-43DC-9B13-3A6E7478E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238250"/>
            <a:ext cx="476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0F2638-70AC-4A99-A742-9284205D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219200"/>
            <a:ext cx="407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2F7C7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2F7C7A"/>
                </a:solidFill>
                <a:latin typeface="Nimbus Sans"/>
                <a:ea typeface="Nimbus Sans"/>
                <a:cs typeface="Nimbus Sans"/>
              </a:rPr>
              <a:t>REQUIRED + PREFERRED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0C3160-8299-4860-AFF1-A2A3B1E3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619250"/>
            <a:ext cx="49530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700"/>
              </a:spcAft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One year related experience or training, including equivalent education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700"/>
              </a:spcAft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Microsoft Office and Apple iOS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700"/>
              </a:spcAft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Professional writing and public speaking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700"/>
              </a:spcAft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Planning, judgment and respectful engagement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700"/>
              </a:spcAft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Preferred: bilingual ability and benefits-program familiarity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AEB966-89DC-421D-9499-E187805C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76750"/>
            <a:ext cx="104775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27C872-688A-4711-A267-ED86CCE0F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6482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07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Group prompt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412957-8887-485C-B36D-71916B0C3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591050"/>
            <a:ext cx="8191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Which experiences could satisfy 'related experience or training'? Which preferred qualifications can a student begin building this term?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F40C0E-435F-4EAE-9B15-77799F4A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857875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1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>
                <a:solidFill>
                  <a:srgbClr val="3F6E8C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u="sng">
                <a:solidFill>
                  <a:srgbClr val="3F6E8C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d7a83bb2ebcb4306"/>
              </a:rPr>
              <a:t>Open the posting PDF</a:t>
            </a:r>
          </a:p>
        </p:txBody>
      </p:sp>
    </p:spTree>
    <p:extLst>
      <p:ext uri="{BB962C8B-B14F-4D97-AF65-F5344CB8AC3E}">
        <p14:creationId xmlns:p14="http://schemas.microsoft.com/office/powerpoint/2010/main" val="71855884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9CA42A0-768C-464C-AC27-4231B7E46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A36D87-8E8A-4B5B-8A0C-DB72BFF5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A70EE4-4F6B-4200-94B1-05E2C59FE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81D352-C177-491A-B9FC-5BDE7CC8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Patterns across the postings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ACF45B-A425-4F2C-A155-E0051C05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Repeated requirements show students what to practice and document.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060ABA-53C9-48AE-8D41-96474772B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807819-3E50-41CD-8114-FA6B3E563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4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692D9-59D2-4423-9706-C331E7C8C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80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125" b="1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REQUIREMENT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9E0B79-C264-4B5D-B317-02DB7075A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200150"/>
            <a:ext cx="3714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80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125" b="1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POSSIBLE 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1A356C-82B0-451B-82CB-A41D2E905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200150"/>
            <a:ext cx="3714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80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125" b="1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NEXT MOVE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48CAB4-C3DD-48C6-9C3A-66E5DE655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71625"/>
            <a:ext cx="476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C7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F69F50-23AA-47D4-BDF2-6AB6A6400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6210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42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Accurate records + 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14C906-EBBB-437C-AB24-64C43DC4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562100"/>
            <a:ext cx="371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Spreadsheets, lab notes, inventory logs, client records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20007-DDB8-4C1F-9310-AF580477B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562100"/>
            <a:ext cx="3667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Save a clean work sample or describe the system you used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FDE996-33D6-4D16-9783-3AD9FEEF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19325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164802-ECE1-4945-B243-5FA589058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47925"/>
            <a:ext cx="476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6F4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46650E-EAEC-4126-86BA-BC552500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3840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42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Communication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30DB35-A667-4839-8839-BC4E7A6C8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38400"/>
            <a:ext cx="371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Customer service, presentations, outreach, partner contact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3DB6A5-D24D-4821-A670-D19DB4FC9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438400"/>
            <a:ext cx="3667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Write one resume bullet that names the audience and result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407C23-C534-48D3-93E7-83F0341F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95625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8A406D-93CB-4AC3-A889-0FD2D99E6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24225"/>
            <a:ext cx="476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FB7B9E-34A8-40D9-86ED-66DC2238F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1470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42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Reliability + organization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9AB0D3-5993-4564-9F5F-A3EDE146A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314700"/>
            <a:ext cx="371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Schedules, deadlines, equipment, follow-through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08B7AB-BAB9-42F9-A691-603E755A3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314700"/>
            <a:ext cx="3667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Collect an example of managing several responsibilities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1850B1-CDAE-4B03-B040-157239FC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71925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0B926FB-AA28-4243-ABAE-3C9EC5606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00525"/>
            <a:ext cx="476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7C5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FFD93C-DF18-4384-92FC-2771CABC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9100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42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Related experience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AA49707-1B63-4FAF-9C24-90ED5DA21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191000"/>
            <a:ext cx="371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Paid work, volunteering, coursework, research and projects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EBF6B8B-8587-4E86-902A-ABD73652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191000"/>
            <a:ext cx="3667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Translate the experience into tasks that match the posting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E090C5-4A39-4623-82C4-5B19E750B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48225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2CC624C-0CDA-453B-B6C8-F69F9D3F6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76825"/>
            <a:ext cx="476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E8C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2CF8316-E77B-4319-85CD-DA1EFD183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6730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42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Work conditions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CCF87A2-00BF-4AD9-9647-A504164D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067300"/>
            <a:ext cx="371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Driving, travel, outdoor work, lifting or weekend availability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E190DB4-6F3F-4320-B568-12932AE68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067300"/>
            <a:ext cx="3667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Check practical requirements early before applying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C8167F0-D260-47E1-B48C-3216EB7BC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24525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D9CD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99174441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C22176-4537-4F35-97FC-F71BD96A2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92C2B2-2EB7-4BE4-9EC1-0EF51C11A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65151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3DFB5D-19AB-4B53-9B27-95D42ED0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496050"/>
            <a:ext cx="228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0D6F3-534D-493F-BE15-A2A70EB0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Career Planning Worksheet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17B4F-2F13-4E1E-9893-912DEB80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620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Turn the career research into a short plan you can begin.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92DFF7-634F-41E7-A421-65E3C42C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685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C"/>
          </a:solidFill>
          <a:ln xmlns:a="http://schemas.openxmlformats.org/drawingml/2006/main" w="9525">
            <a:solidFill>
              <a:srgbClr val="E8CF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3C0EB6-D6FF-4B5B-ABF1-35CC6FB73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61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D76F4B"/>
                </a:solidFill>
                <a:latin typeface="Nimbus Sans"/>
                <a:ea typeface="Nimbus Sans"/>
                <a:cs typeface="Nimbus Sans"/>
              </a:rPr>
              <a:t>8 min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44543597814f63"/>
          <a:stretch xmlns:a="http://schemas.openxmlformats.org/drawingml/2006/main"/>
        </p:blipFill>
        <p:spPr>
          <a:xfrm xmlns:a="http://schemas.openxmlformats.org/drawingml/2006/main">
            <a:off x="523875" y="1926291"/>
            <a:ext cx="2381250" cy="3081618"/>
          </a:xfrm>
          <a:prstGeom xmlns:a="http://schemas.openxmlformats.org/drawingml/2006/main" prst="rect">
            <a:avLst/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0ae8ae320e4f45"/>
          <a:stretch xmlns:a="http://schemas.openxmlformats.org/drawingml/2006/main"/>
        </p:blipFill>
        <p:spPr>
          <a:xfrm xmlns:a="http://schemas.openxmlformats.org/drawingml/2006/main">
            <a:off x="3000375" y="1926291"/>
            <a:ext cx="2381250" cy="3081618"/>
          </a:xfrm>
          <a:prstGeom xmlns:a="http://schemas.openxmlformats.org/drawingml/2006/main" prst="rect">
            <a:avLst/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7afb9976fb4424"/>
          <a:stretch xmlns:a="http://schemas.openxmlformats.org/drawingml/2006/main"/>
        </p:blipFill>
        <p:spPr>
          <a:xfrm xmlns:a="http://schemas.openxmlformats.org/drawingml/2006/main">
            <a:off x="5476875" y="1926291"/>
            <a:ext cx="2381250" cy="3081618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00CFC0-09B7-490F-81C1-F16B6119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428750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15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Complete these sections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2C5426-E05D-4EA8-BA9E-E957BBE7D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952625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1200"/>
              </a:spcAft>
              <a:buNone/>
              <a:def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Choose one or two pathways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1200"/>
              </a:spcAft>
              <a:buNone/>
              <a:def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Select three actions from the Career Development Menu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1200"/>
              </a:spcAft>
              <a:buNone/>
              <a:def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Use one job description as your roadmap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1200"/>
              </a:spcAft>
              <a:buNone/>
              <a:def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Write one action for the next seven days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0323DD-5328-4C34-9CE2-15C73116B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762500"/>
            <a:ext cx="31432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3EEE7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D3EA89-E3C1-4591-96BE-6CF2196E8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4914900"/>
            <a:ext cx="2628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7401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Focus on interests, current qualifications, skill gaps and next steps.</a:t>
            </a:r>
          </a:p>
        </p:txBody>
      </p:sp>
    </p:spTree>
    <p:extLst>
      <p:ext uri="{BB962C8B-B14F-4D97-AF65-F5344CB8AC3E}">
        <p14:creationId xmlns:p14="http://schemas.microsoft.com/office/powerpoint/2010/main" val="110199327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25F274-5753-440B-B717-C2AD0122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25A79F-03A7-4E69-9150-9BCA260E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0050"/>
            <a:ext cx="542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Leave with one next move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F6E497-A430-4D5E-BD89-986333C7B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001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425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Complete this sentence on your worksheet: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6F7DF4-C5E6-4EBB-B78E-AF8E94D57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14500"/>
            <a:ext cx="476250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D9CD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D7B979-0FD3-4F3D-BE1C-D372892FE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47875"/>
            <a:ext cx="40767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9231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In the next 7 days, I will ____________________ because it will help me learn ____________________.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73C905-56DA-4626-AD8F-DFFFF49B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57625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55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5E7C59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5E7C59"/>
                </a:solidFill>
                <a:latin typeface="Nimbus Sans"/>
                <a:ea typeface="Nimbus Sans"/>
                <a:cs typeface="Nimbus Sans"/>
              </a:rPr>
              <a:t>The Career Center can help you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3A8EA6-800D-4461-AD8E-93DAEC124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38625"/>
            <a:ext cx="4572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28575" tIns="28575" rIns="28575" bIns="28575" anchor="t">
            <a:normAutofit fontScale="100000"/>
          </a:bodyPr>
          <a:lstStyle xmlns:a="http://schemas.openxmlformats.org/drawingml/2006/main"/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700"/>
              </a:spcAft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Research pathways and employers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700"/>
              </a:spcAft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Translate experience into resume evidence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700"/>
              </a:spcAft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Find internships and opportunities</a:t>
            </a:r>
          </a:p>
          <a:p xmlns:a="http://schemas.openxmlformats.org/drawingml/2006/main">
            <a:pPr marL="228600" indent="-114300" algn="l">
              <a:lnSpc>
                <a:spcPct val="102000"/>
              </a:lnSpc>
              <a:spcAft>
                <a:spcPts val="700"/>
              </a:spcAft>
              <a:buNone/>
              <a:def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27323B"/>
                </a:solidFill>
                <a:latin typeface="Nimbus Sans"/>
                <a:ea typeface="Nimbus Sans"/>
                <a:cs typeface="Nimbus Sans"/>
              </a:rPr>
              <a:t>Practice networking, interviews and job-search strategy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b212228cbd47d1"/>
          <a:srcRect xmlns:a="http://schemas.openxmlformats.org/drawingml/2006/main" l="23915" t="0" r="2391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76200"/>
            <a:ext cx="6286500" cy="67818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BC8944-67F4-4043-8E3A-F69C6101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5334000"/>
            <a:ext cx="490537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DF9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1DFD49-9B04-44EF-8105-DDEF732EA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505450"/>
            <a:ext cx="438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8882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19324D"/>
                </a:solidFill>
                <a:latin typeface="Nimbus Sans"/>
                <a:ea typeface="Nimbus Sans"/>
                <a:cs typeface="Nimbus Sans"/>
              </a:rPr>
              <a:t>Bring your worksheet to a Career Center appointment so we can help turn exploration into strategy.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5B73FD-DA85-4442-A7FD-7BA77F93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defRPr>
            </a:pPr>
            <a:r>
              <a:rPr sz="750" b="0">
                <a:solidFill>
                  <a:srgbClr val="6F7479"/>
                </a:solidFill>
                <a:latin typeface="Nimbus Sans"/>
                <a:ea typeface="Nimbus Sans"/>
                <a:cs typeface="Nimbus Sans"/>
              </a:rPr>
              <a:t>CSUSB Career Center</a:t>
            </a:r>
          </a:p>
        </p:txBody>
      </p:sp>
    </p:spTree>
    <p:extLst>
      <p:ext uri="{BB962C8B-B14F-4D97-AF65-F5344CB8AC3E}">
        <p14:creationId xmlns:p14="http://schemas.microsoft.com/office/powerpoint/2010/main" val="13629913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2026-09-29T18:06:35.1590000Z</dcterms:created>
  <dcterms:modified xsi:type="dcterms:W3CDTF">2026-09-29T18:06:35.1590000Z</dcterms:modified>
</coreProperties>
</file>