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60" r:id="rId3"/>
    <p:sldId id="276" r:id="rId4"/>
    <p:sldId id="277" r:id="rId5"/>
    <p:sldId id="278" r:id="rId6"/>
    <p:sldId id="280" r:id="rId7"/>
    <p:sldId id="281" r:id="rId8"/>
    <p:sldId id="282" r:id="rId9"/>
    <p:sldId id="283" r:id="rId10"/>
    <p:sldId id="284" r:id="rId11"/>
    <p:sldId id="279" r:id="rId12"/>
    <p:sldId id="29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E033BE1-5699-4096-A983-6E9423F1C566}">
          <p14:sldIdLst>
            <p14:sldId id="287"/>
            <p14:sldId id="260"/>
            <p14:sldId id="276"/>
            <p14:sldId id="277"/>
            <p14:sldId id="278"/>
            <p14:sldId id="280"/>
            <p14:sldId id="281"/>
            <p14:sldId id="282"/>
            <p14:sldId id="283"/>
            <p14:sldId id="284"/>
            <p14:sldId id="279"/>
          </p14:sldIdLst>
        </p14:section>
        <p14:section name="Untitled Section" id="{3508FAED-0A30-4019-93DD-B57CA4581C1C}">
          <p14:sldIdLst>
            <p14:sldId id="29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E930-CF30-4C0A-A097-2EAFA1F0D9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523BF-EA7F-4480-917A-DEF5779A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651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E930-CF30-4C0A-A097-2EAFA1F0D9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523BF-EA7F-4480-917A-DEF5779A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880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E930-CF30-4C0A-A097-2EAFA1F0D9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523BF-EA7F-4480-917A-DEF5779A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82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E930-CF30-4C0A-A097-2EAFA1F0D9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523BF-EA7F-4480-917A-DEF5779A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801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E930-CF30-4C0A-A097-2EAFA1F0D9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523BF-EA7F-4480-917A-DEF5779A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37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E930-CF30-4C0A-A097-2EAFA1F0D9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523BF-EA7F-4480-917A-DEF5779A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48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E930-CF30-4C0A-A097-2EAFA1F0D9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523BF-EA7F-4480-917A-DEF5779A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428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E930-CF30-4C0A-A097-2EAFA1F0D9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523BF-EA7F-4480-917A-DEF5779A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854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E930-CF30-4C0A-A097-2EAFA1F0D9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523BF-EA7F-4480-917A-DEF5779A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877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E930-CF30-4C0A-A097-2EAFA1F0D9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523BF-EA7F-4480-917A-DEF5779A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179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E930-CF30-4C0A-A097-2EAFA1F0D9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523BF-EA7F-4480-917A-DEF5779A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344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8E930-CF30-4C0A-A097-2EAFA1F0D9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523BF-EA7F-4480-917A-DEF5779A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951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835C53-D243-0294-A62F-7AD6A5719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F4C3B876-83FE-3B59-D244-F9A72B4BD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Triangle 33">
            <a:extLst>
              <a:ext uri="{FF2B5EF4-FFF2-40B4-BE49-F238E27FC236}">
                <a16:creationId xmlns:a16="http://schemas.microsoft.com/office/drawing/2014/main" id="{B34E3E30-28CF-77C4-2E5A-582CCC58A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DAAD3B0-8B6E-F517-98F6-05077571F5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84AFC2-EE41-9FBC-A3A4-339606B5EB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1773" y="623276"/>
            <a:ext cx="10905053" cy="2712592"/>
          </a:xfrm>
        </p:spPr>
        <p:txBody>
          <a:bodyPr anchor="b">
            <a:normAutofit/>
          </a:bodyPr>
          <a:lstStyle/>
          <a:p>
            <a:pPr algn="l"/>
            <a:r>
              <a:rPr lang="en-US" sz="3600" b="1" dirty="0"/>
              <a:t>Personal Mobile Device Reimbursement Process – Concur</a:t>
            </a: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A65679-099B-C662-5667-2FC5C23A90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3721586"/>
            <a:ext cx="8781785" cy="1454263"/>
          </a:xfrm>
        </p:spPr>
        <p:txBody>
          <a:bodyPr anchor="t">
            <a:normAutofit/>
          </a:bodyPr>
          <a:lstStyle/>
          <a:p>
            <a:pPr algn="l"/>
            <a:endParaRPr lang="en-US" sz="1500" dirty="0"/>
          </a:p>
          <a:p>
            <a:pPr algn="l"/>
            <a:endParaRPr lang="en-US" sz="1500" dirty="0"/>
          </a:p>
          <a:p>
            <a:pPr algn="l"/>
            <a:r>
              <a:rPr lang="en-US" sz="1500" dirty="0"/>
              <a:t>Personal Mobile Device Reimbursement is now possible via Concur. Please view the following slides on submitting the Expense Reports (each month) to seek reimbursement. </a:t>
            </a:r>
            <a:endParaRPr lang="en-US" sz="1500" i="1" dirty="0"/>
          </a:p>
          <a:p>
            <a:pPr algn="l"/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239740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49E1DC-7685-C413-CBE0-4EE7085B94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7" name="Rectangle 156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9ABA0E3-1A27-00D7-06BD-8B37F18D7305}"/>
              </a:ext>
            </a:extLst>
          </p:cNvPr>
          <p:cNvSpPr/>
          <p:nvPr/>
        </p:nvSpPr>
        <p:spPr>
          <a:xfrm>
            <a:off x="645066" y="2031101"/>
            <a:ext cx="4282984" cy="38595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The </a:t>
            </a:r>
            <a:r>
              <a:rPr lang="en-US" b="1" dirty="0"/>
              <a:t>certification page </a:t>
            </a:r>
            <a:r>
              <a:rPr lang="en-US" dirty="0"/>
              <a:t>will appear. Read through, scroll, and click on </a:t>
            </a:r>
            <a:r>
              <a:rPr lang="en-US" b="1" dirty="0"/>
              <a:t>Accept &amp; Continue </a:t>
            </a:r>
          </a:p>
          <a:p>
            <a:pPr marL="571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A32199-CA38-E830-5CE9-0E0E596D1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607" y="1242848"/>
            <a:ext cx="6667160" cy="4372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343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F42DF8-9A88-716A-4FA4-513171862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" name="Rectangle 91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A44A75E-3AE5-9FBD-B3A5-5242C9B83AD7}"/>
              </a:ext>
            </a:extLst>
          </p:cNvPr>
          <p:cNvSpPr/>
          <p:nvPr/>
        </p:nvSpPr>
        <p:spPr>
          <a:xfrm>
            <a:off x="616533" y="2003839"/>
            <a:ext cx="4282984" cy="22895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1600" dirty="0"/>
              <a:t>A message will pop up that the report has been submitted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9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900" b="1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9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9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9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900" dirty="0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1F81F98-F84F-D6E6-DF8D-C1101151D8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0693" y="1448440"/>
            <a:ext cx="6276190" cy="22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032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D95729-6BC6-C95C-9B8C-0D1FD88DE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FEF1C5-0C53-98AE-384C-EE7A67DFE8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0" y="1050595"/>
            <a:ext cx="8074815" cy="1618489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72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Thank you!</a:t>
            </a:r>
            <a:endParaRPr lang="en-US" sz="72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1C225D-9D06-C906-F41F-8E4A6D2675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0" y="2969469"/>
            <a:ext cx="8074815" cy="28003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endParaRPr lang="en-US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/>
              <a:t>If you need any further information or assistance, please do not hesitate to contact the Travel office at 909 537 5155</a:t>
            </a:r>
            <a:endParaRPr lang="en-US" i="1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018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58509" y="2031101"/>
            <a:ext cx="5028051" cy="22040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b="1" dirty="0"/>
              <a:t>Expense Report- </a:t>
            </a:r>
            <a:r>
              <a:rPr lang="en-US" dirty="0"/>
              <a:t>Once the Personal Mobile Device Reimbursement Approval Form is approved for reimbursement, the employee will have to submit the expense report each month, by attaching the 1</a:t>
            </a:r>
            <a:r>
              <a:rPr lang="en-US" baseline="30000" dirty="0"/>
              <a:t>st</a:t>
            </a:r>
            <a:r>
              <a:rPr lang="en-US" dirty="0"/>
              <a:t> page of the Personal Mobile Device Invoice and Personal Mobile Device Reimbursement Approval Form.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Click on Home, then Expense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05F65AD-A1F2-46F3-30C7-902A45C198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3517" y="354959"/>
            <a:ext cx="6601055" cy="5915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459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CCF6CB-8EA3-7809-AF79-BC91C52DC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A2D152D-CBCC-345A-E080-3F7854ECB34D}"/>
              </a:ext>
            </a:extLst>
          </p:cNvPr>
          <p:cNvSpPr/>
          <p:nvPr/>
        </p:nvSpPr>
        <p:spPr>
          <a:xfrm>
            <a:off x="645065" y="2031102"/>
            <a:ext cx="4785717" cy="753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Click on Create new report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C16A0D-C77A-B304-2FF7-F7A9FCCE55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6793" y="1783434"/>
            <a:ext cx="6184973" cy="329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18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F00E5D-A2BC-34D7-4727-2ED998819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9" name="Rectangle 78">
            <a:extLst>
              <a:ext uri="{FF2B5EF4-FFF2-40B4-BE49-F238E27FC236}">
                <a16:creationId xmlns:a16="http://schemas.microsoft.com/office/drawing/2014/main" id="{149FB5C3-7336-4FE0-A30C-CC0A3646D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19A6B5CE-CB1D-48EE-8B43-E952235C8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E3F3EAA5-4E15-400B-BBA3-82B3F49A21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72BA2E40-BE9B-4C54-9CDD-40EE804CCE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5" name="Rectangle 84">
            <a:extLst>
              <a:ext uri="{FF2B5EF4-FFF2-40B4-BE49-F238E27FC236}">
                <a16:creationId xmlns:a16="http://schemas.microsoft.com/office/drawing/2014/main" id="{0DA909B4-15FF-46A6-8A7F-7AEF977FE9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517897"/>
            <a:ext cx="11111729" cy="585796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1382A32C-5B0C-4B1C-A074-76C6DBCC9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55714" y="2263365"/>
            <a:ext cx="49377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C4DF57-E94F-0F47-0469-5DA5165E94E8}"/>
              </a:ext>
            </a:extLst>
          </p:cNvPr>
          <p:cNvSpPr/>
          <p:nvPr/>
        </p:nvSpPr>
        <p:spPr>
          <a:xfrm>
            <a:off x="651309" y="2382773"/>
            <a:ext cx="5444691" cy="30761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400" dirty="0"/>
              <a:t>Expense Report Header- All the fields on the header need to be filled in. 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The Report Type must be </a:t>
            </a:r>
            <a:r>
              <a:rPr lang="en-US" sz="1400" b="1" dirty="0"/>
              <a:t>Employee Expense – Non-Travel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The Report Name should align to the reimbursement month(s)</a:t>
            </a:r>
            <a:endParaRPr lang="en-US" sz="1400" b="1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Fill in the </a:t>
            </a:r>
            <a:r>
              <a:rPr lang="en-US" sz="1400" b="1" dirty="0"/>
              <a:t>business unit</a:t>
            </a:r>
            <a:r>
              <a:rPr lang="en-US" sz="1400" dirty="0"/>
              <a:t>, </a:t>
            </a:r>
            <a:r>
              <a:rPr lang="en-US" sz="1400" b="1" dirty="0"/>
              <a:t>fund</a:t>
            </a:r>
            <a:r>
              <a:rPr lang="en-US" sz="1400" dirty="0"/>
              <a:t>,  </a:t>
            </a:r>
            <a:r>
              <a:rPr lang="en-US" sz="1400" b="1" dirty="0"/>
              <a:t>department</a:t>
            </a:r>
            <a:r>
              <a:rPr lang="en-US" sz="1400" dirty="0"/>
              <a:t>, </a:t>
            </a:r>
            <a:r>
              <a:rPr lang="en-US" sz="1400" b="1" dirty="0"/>
              <a:t>program</a:t>
            </a:r>
            <a:r>
              <a:rPr lang="en-US" sz="1400" dirty="0"/>
              <a:t>, </a:t>
            </a:r>
            <a:r>
              <a:rPr lang="en-US" sz="1400" b="1" dirty="0"/>
              <a:t>class code</a:t>
            </a:r>
            <a:r>
              <a:rPr lang="en-US" sz="1400" dirty="0"/>
              <a:t>, and </a:t>
            </a:r>
            <a:r>
              <a:rPr lang="en-US" sz="1400" b="1" dirty="0"/>
              <a:t>project</a:t>
            </a:r>
            <a:r>
              <a:rPr lang="en-US" sz="1400" dirty="0"/>
              <a:t> </a:t>
            </a:r>
            <a:r>
              <a:rPr lang="en-US" sz="1400" b="1" dirty="0"/>
              <a:t>number</a:t>
            </a:r>
            <a:r>
              <a:rPr lang="en-US" sz="1400" dirty="0"/>
              <a:t> of your respective department, and make the correct selection 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Click on </a:t>
            </a:r>
            <a:r>
              <a:rPr lang="en-US" sz="1400" b="1" dirty="0"/>
              <a:t>Create Report 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1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100" b="1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1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1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1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100" dirty="0"/>
              <a:t>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1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E9E9792-7C49-58E3-C89A-A6266FEE6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6953" y="1084679"/>
            <a:ext cx="5359080" cy="4374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379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67995D-A2D4-0FC3-5EDC-179B65630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30A6AA-A2DC-589F-8BEF-7B95DE4C7E3C}"/>
              </a:ext>
            </a:extLst>
          </p:cNvPr>
          <p:cNvSpPr/>
          <p:nvPr/>
        </p:nvSpPr>
        <p:spPr>
          <a:xfrm>
            <a:off x="645066" y="2031101"/>
            <a:ext cx="4282984" cy="740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Click on Manually Create Expense 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5BC78E-54FD-D8DC-F6E0-839BE72E8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6793" y="1310052"/>
            <a:ext cx="6184974" cy="3849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209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4F4775-0E7D-6E9B-B6CA-61B83FF67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" name="Rectangle 104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05811E9-759D-0F45-C29A-4F7F9719DC52}"/>
              </a:ext>
            </a:extLst>
          </p:cNvPr>
          <p:cNvSpPr/>
          <p:nvPr/>
        </p:nvSpPr>
        <p:spPr>
          <a:xfrm>
            <a:off x="645066" y="2031101"/>
            <a:ext cx="4282984" cy="37289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500" dirty="0"/>
              <a:t>Select the </a:t>
            </a:r>
            <a:r>
              <a:rPr lang="en-US" sz="1500" b="1" dirty="0"/>
              <a:t>Internet/Telephone/Fax </a:t>
            </a:r>
            <a:r>
              <a:rPr lang="en-US" sz="1500" dirty="0"/>
              <a:t>expense type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b="1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500" dirty="0"/>
              <a:t>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969642-B545-29BB-8A90-550E3DD7D9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3117" y="926343"/>
            <a:ext cx="6383658" cy="4263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508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14E501-EFFD-0790-A7BB-4B80AF0A09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1" name="Rectangle 130">
            <a:extLst>
              <a:ext uri="{FF2B5EF4-FFF2-40B4-BE49-F238E27FC236}">
                <a16:creationId xmlns:a16="http://schemas.microsoft.com/office/drawing/2014/main" id="{AAAE94E3-A7DB-4868-B1E3-E49703488B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7" name="Rectangle 13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123821"/>
            <a:ext cx="4975066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0331275-4CF9-30CF-7F7F-0A4E039940C9}"/>
              </a:ext>
            </a:extLst>
          </p:cNvPr>
          <p:cNvSpPr/>
          <p:nvPr/>
        </p:nvSpPr>
        <p:spPr>
          <a:xfrm>
            <a:off x="590719" y="2330505"/>
            <a:ext cx="5049432" cy="4293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200" dirty="0"/>
              <a:t>Add all the expense entry details as below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200" b="1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200" b="1" dirty="0"/>
              <a:t>The Transaction Date </a:t>
            </a:r>
            <a:r>
              <a:rPr lang="en-US" sz="1200" dirty="0"/>
              <a:t>will be the date of the invoice for the phone bill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200" b="1" dirty="0"/>
              <a:t>Amount</a:t>
            </a:r>
            <a:r>
              <a:rPr lang="en-US" sz="1200" dirty="0"/>
              <a:t>: enter the appropriate approved reimbursement amount</a:t>
            </a:r>
          </a:p>
          <a:p>
            <a:pPr marL="742950" lvl="1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Level 1: $85.00 per month</a:t>
            </a:r>
          </a:p>
          <a:p>
            <a:pPr marL="742950" lvl="1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Level 2: $50.00 per month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200" dirty="0"/>
              <a:t>Reimbursement may not exceed the selected monthly level or the actual carrier charges, whichever is less.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200" dirty="0"/>
              <a:t>Add the </a:t>
            </a:r>
            <a:r>
              <a:rPr lang="en-US" sz="1200" b="1" dirty="0"/>
              <a:t>Vendor</a:t>
            </a:r>
            <a:r>
              <a:rPr lang="en-US" sz="1200" dirty="0"/>
              <a:t> Name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200" dirty="0"/>
              <a:t>Fill in the </a:t>
            </a:r>
            <a:r>
              <a:rPr lang="en-US" sz="1200" b="1" dirty="0"/>
              <a:t>comment</a:t>
            </a:r>
            <a:r>
              <a:rPr lang="en-US" sz="1200" dirty="0"/>
              <a:t> box with the cell phone number and the month you are seeking the reimbursement for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200" dirty="0"/>
              <a:t>Click on </a:t>
            </a:r>
            <a:r>
              <a:rPr lang="en-US" sz="1200" b="1" dirty="0"/>
              <a:t>Upload New Receipt </a:t>
            </a:r>
            <a:r>
              <a:rPr lang="en-US" sz="1200" dirty="0"/>
              <a:t>in the right-hand box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200" dirty="0"/>
              <a:t>The receipt can be uploaded either from the </a:t>
            </a:r>
            <a:r>
              <a:rPr lang="en-US" sz="1200" b="1" dirty="0"/>
              <a:t>receipt library – Choose From Available Receipts </a:t>
            </a:r>
            <a:r>
              <a:rPr lang="en-US" sz="1200" dirty="0"/>
              <a:t>or from the </a:t>
            </a:r>
            <a:r>
              <a:rPr lang="en-US" sz="1200" b="1" dirty="0"/>
              <a:t>Upload New Receipt section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200" dirty="0"/>
              <a:t>Once the receipt is attached, click on </a:t>
            </a:r>
            <a:r>
              <a:rPr lang="en-US" sz="1200" b="1" dirty="0"/>
              <a:t>Save Expense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000" b="1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/>
              <a:t>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000" dirty="0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9687" y="357447"/>
            <a:ext cx="4845488" cy="2923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8CB5D2D7-DF65-4E86-BFBA-FFB9B5ACE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9687" y="3505479"/>
            <a:ext cx="4845488" cy="2923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84552D-186E-7F12-5859-6730173878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5907" y="275052"/>
            <a:ext cx="5939268" cy="615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208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81DD66-8DA7-1D06-0970-7CE55880BA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8" name="Rectangle 117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F8F216C-BD2B-FFE2-7DDF-1B7E824E2624}"/>
              </a:ext>
            </a:extLst>
          </p:cNvPr>
          <p:cNvSpPr/>
          <p:nvPr/>
        </p:nvSpPr>
        <p:spPr>
          <a:xfrm>
            <a:off x="645066" y="2031101"/>
            <a:ext cx="4282984" cy="35119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500" dirty="0"/>
              <a:t>Once the receipt is attached, save the expense and click on </a:t>
            </a:r>
            <a:r>
              <a:rPr lang="en-US" sz="1500" b="1" dirty="0"/>
              <a:t>Submit Report 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15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b="1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/>
              <a:t>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dirty="0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231C9E-0117-2976-6908-466A1653C3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6793" y="2053624"/>
            <a:ext cx="6184974" cy="2750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116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C77FC6-F76D-179B-FAF9-275261F48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4" name="Rectangle 143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D7891EB-BE17-5F13-2B05-1B0D23FCAB72}"/>
              </a:ext>
            </a:extLst>
          </p:cNvPr>
          <p:cNvSpPr/>
          <p:nvPr/>
        </p:nvSpPr>
        <p:spPr>
          <a:xfrm>
            <a:off x="645066" y="2031101"/>
            <a:ext cx="4282984" cy="35119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The </a:t>
            </a:r>
            <a:r>
              <a:rPr lang="en-US" b="1" dirty="0"/>
              <a:t>Report Totals </a:t>
            </a:r>
            <a:r>
              <a:rPr lang="en-US" dirty="0"/>
              <a:t>screen will appear. Once that is reviewed, click on </a:t>
            </a:r>
            <a:r>
              <a:rPr lang="en-US" b="1" dirty="0"/>
              <a:t>Submit Report </a:t>
            </a:r>
          </a:p>
          <a:p>
            <a:pPr marL="571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571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E834671-39DF-6153-0708-477B20AC5A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738" y="1082463"/>
            <a:ext cx="5628018" cy="446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601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9749</TotalTime>
  <Words>389</Words>
  <Application>Microsoft Office PowerPoint</Application>
  <PresentationFormat>Widescreen</PresentationFormat>
  <Paragraphs>89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Personal Mobile Device Reimbursement Process – Concur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Cell Phone Stipend Reimbursement– via Concur</dc:title>
  <dc:creator>Manorama Sinha</dc:creator>
  <cp:lastModifiedBy>Manorama Sinha</cp:lastModifiedBy>
  <cp:revision>89</cp:revision>
  <dcterms:created xsi:type="dcterms:W3CDTF">2018-08-13T19:02:44Z</dcterms:created>
  <dcterms:modified xsi:type="dcterms:W3CDTF">2026-06-10T18:10:49Z</dcterms:modified>
</cp:coreProperties>
</file>