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6" r:id="rId1"/>
  </p:sldMasterIdLst>
  <p:notesMasterIdLst>
    <p:notesMasterId r:id="rId18"/>
  </p:notesMasterIdLst>
  <p:sldIdLst>
    <p:sldId id="256" r:id="rId2"/>
    <p:sldId id="258" r:id="rId3"/>
    <p:sldId id="259" r:id="rId4"/>
    <p:sldId id="260" r:id="rId5"/>
    <p:sldId id="270" r:id="rId6"/>
    <p:sldId id="261" r:id="rId7"/>
    <p:sldId id="271" r:id="rId8"/>
    <p:sldId id="262" r:id="rId9"/>
    <p:sldId id="269" r:id="rId10"/>
    <p:sldId id="272" r:id="rId11"/>
    <p:sldId id="263" r:id="rId12"/>
    <p:sldId id="264" r:id="rId13"/>
    <p:sldId id="265" r:id="rId14"/>
    <p:sldId id="266" r:id="rId15"/>
    <p:sldId id="267" r:id="rId16"/>
    <p:sldId id="268" r:id="rId17"/>
  </p:sldIdLst>
  <p:sldSz cx="18288000" cy="10287000"/>
  <p:notesSz cx="6858000" cy="9144000"/>
  <p:embeddedFontLst>
    <p:embeddedFont>
      <p:font typeface="Gill Sans MT" panose="020B0502020104020203" pitchFamily="34" charset="77"/>
      <p:regular r:id="rId19"/>
      <p:bold r:id="rId20"/>
      <p:italic r:id="rId21"/>
      <p:boldItalic r:id="rId22"/>
    </p:embeddedFont>
    <p:embeddedFont>
      <p:font typeface="Montserrat" pitchFamily="2" charset="77"/>
      <p:regular r:id="rId23"/>
      <p:bold r:id="rId24"/>
      <p:italic r:id="rId25"/>
      <p:boldItalic r:id="rId26"/>
    </p:embeddedFont>
    <p:embeddedFont>
      <p:font typeface="Montserrat Light" panose="00000400000000000000" pitchFamily="2" charset="77"/>
      <p:regular r:id="rId27"/>
      <p:italic r:id="rId28"/>
    </p:embeddedFont>
    <p:embeddedFont>
      <p:font typeface="Oswald" pitchFamily="2" charset="77"/>
      <p:regular r:id="rId29"/>
      <p:bold r:id="rId30"/>
    </p:embeddedFont>
    <p:embeddedFont>
      <p:font typeface="Play" pitchFamily="2" charset="0"/>
      <p:regular r:id="rId31"/>
      <p:bold r:id="rId32"/>
    </p:embeddedFont>
    <p:embeddedFont>
      <p:font typeface="Roboto" panose="02000000000000000000" pitchFamily="2" charset="0"/>
      <p:regular r:id="rId33"/>
      <p:bold r:id="rId34"/>
      <p:italic r:id="rId35"/>
      <p:boldItalic r:id="rId3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jB6TtGZKcXOn0FeClTZCcyt1/60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3"/>
    <p:restoredTop sz="94497"/>
  </p:normalViewPr>
  <p:slideViewPr>
    <p:cSldViewPr snapToGrid="0">
      <p:cViewPr varScale="1">
        <p:scale>
          <a:sx n="80" d="100"/>
          <a:sy n="80" d="100"/>
        </p:scale>
        <p:origin x="2104"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font" Target="fonts/font16.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font" Target="fonts/font14.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font" Target="fonts/font18.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font" Target="fonts/font13.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font" Target="fonts/font17.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02.06.2020</a:t>
            </a:r>
            <a:endParaRPr sz="1200" b="0" i="0" u="none" strike="noStrike" cap="none">
              <a:solidFill>
                <a:schemeClr val="dk1"/>
              </a:solidFill>
              <a:latin typeface="Calibri"/>
              <a:ea typeface="Calibri"/>
              <a:cs typeface="Calibri"/>
              <a:sym typeface="Calibri"/>
            </a:endParaRPr>
          </a:p>
        </p:txBody>
      </p:sp>
      <p:sp>
        <p:nvSpPr>
          <p:cNvPr id="87" name="Google Shape;87;p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Minimalist Grey Brand Guideline Presentation</a:t>
            </a:r>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4: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p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5: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5: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6: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7: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a:extLst>
            <a:ext uri="{FF2B5EF4-FFF2-40B4-BE49-F238E27FC236}">
              <a16:creationId xmlns:a16="http://schemas.microsoft.com/office/drawing/2014/main" id="{07A983AE-E75D-21B7-9546-6C98F4BA9029}"/>
            </a:ext>
          </a:extLst>
        </p:cNvPr>
        <p:cNvGrpSpPr/>
        <p:nvPr/>
      </p:nvGrpSpPr>
      <p:grpSpPr>
        <a:xfrm>
          <a:off x="0" y="0"/>
          <a:ext cx="0" cy="0"/>
          <a:chOff x="0" y="0"/>
          <a:chExt cx="0" cy="0"/>
        </a:xfrm>
      </p:grpSpPr>
      <p:sp>
        <p:nvSpPr>
          <p:cNvPr id="150" name="Google Shape;150;p5:notes">
            <a:extLst>
              <a:ext uri="{FF2B5EF4-FFF2-40B4-BE49-F238E27FC236}">
                <a16:creationId xmlns:a16="http://schemas.microsoft.com/office/drawing/2014/main" id="{D21ACE85-578E-6233-3B2E-08F6A16CA612}"/>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5:notes">
            <a:extLst>
              <a:ext uri="{FF2B5EF4-FFF2-40B4-BE49-F238E27FC236}">
                <a16:creationId xmlns:a16="http://schemas.microsoft.com/office/drawing/2014/main" id="{03E8CDF2-E8A2-D8F9-8426-197C92607681}"/>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719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8: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9: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0: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1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2: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1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2400300" y="3580116"/>
            <a:ext cx="13487400" cy="2468880"/>
          </a:xfrm>
          <a:solidFill>
            <a:srgbClr val="FFFFFF"/>
          </a:solidFill>
          <a:ln w="38100">
            <a:solidFill>
              <a:srgbClr val="404040"/>
            </a:solidFill>
          </a:ln>
        </p:spPr>
        <p:txBody>
          <a:bodyPr lIns="274320" rIns="274320" anchor="ctr" anchorCtr="1">
            <a:normAutofit/>
          </a:bodyPr>
          <a:lstStyle>
            <a:lvl1pPr algn="ctr">
              <a:defRPr sz="57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4042791" y="6528816"/>
            <a:ext cx="10202418" cy="1859841"/>
          </a:xfrm>
          <a:noFill/>
        </p:spPr>
        <p:txBody>
          <a:bodyPr>
            <a:normAutofit/>
          </a:bodyPr>
          <a:lstStyle>
            <a:lvl1pPr marL="0" indent="0" algn="ctr">
              <a:buNone/>
              <a:defRPr sz="3000">
                <a:solidFill>
                  <a:schemeClr val="tx1">
                    <a:lumMod val="75000"/>
                    <a:lumOff val="25000"/>
                  </a:schemeClr>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211941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44119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2400300" y="3580116"/>
            <a:ext cx="13487400" cy="2468880"/>
          </a:xfrm>
          <a:solidFill>
            <a:srgbClr val="FFFFFF"/>
          </a:solidFill>
          <a:ln w="38100">
            <a:solidFill>
              <a:srgbClr val="404040"/>
            </a:solidFill>
          </a:ln>
        </p:spPr>
        <p:txBody>
          <a:bodyPr lIns="274320" rIns="274320" anchor="ctr" anchorCtr="1">
            <a:normAutofit/>
          </a:bodyPr>
          <a:lstStyle>
            <a:lvl1pPr>
              <a:defRPr sz="57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4042791" y="6528698"/>
            <a:ext cx="10202418" cy="1897623"/>
          </a:xfrm>
        </p:spPr>
        <p:txBody>
          <a:bodyPr anchor="t" anchorCtr="1">
            <a:normAutofit/>
          </a:bodyPr>
          <a:lstStyle>
            <a:lvl1pPr marL="0" indent="0">
              <a:buNone/>
              <a:defRPr sz="30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961625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372868" y="3957066"/>
            <a:ext cx="6407657" cy="46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507473" y="3957066"/>
            <a:ext cx="6405371" cy="46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35199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75154" y="3470150"/>
            <a:ext cx="6405372" cy="1056131"/>
          </a:xfrm>
        </p:spPr>
        <p:txBody>
          <a:bodyPr anchor="b" anchorCtr="1">
            <a:normAutofit/>
          </a:bodyPr>
          <a:lstStyle>
            <a:lvl1pPr marL="0" indent="0" algn="ctr">
              <a:buNone/>
              <a:defRPr sz="2850" b="0" cap="all" spc="150" baseline="0">
                <a:solidFill>
                  <a:schemeClr val="accent2">
                    <a:lumMod val="75000"/>
                  </a:schemeClr>
                </a:solidFill>
              </a:defRPr>
            </a:lvl1pPr>
            <a:lvl2pPr marL="685800" indent="0">
              <a:buNone/>
              <a:defRPr sz="285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2375154" y="4714875"/>
            <a:ext cx="6405372" cy="38951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9507474" y="4714875"/>
            <a:ext cx="6380226" cy="3895164"/>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9507474" y="3470150"/>
            <a:ext cx="6405372" cy="1056131"/>
          </a:xfrm>
        </p:spPr>
        <p:txBody>
          <a:bodyPr anchor="b" anchorCtr="1">
            <a:normAutofit/>
          </a:bodyPr>
          <a:lstStyle>
            <a:lvl1pPr marL="0" indent="0" algn="ctr">
              <a:buNone/>
              <a:defRPr sz="2850" b="0" cap="all" spc="150" baseline="0">
                <a:solidFill>
                  <a:schemeClr val="accent2">
                    <a:lumMod val="75000"/>
                  </a:schemeClr>
                </a:solidFill>
              </a:defRPr>
            </a:lvl1pPr>
            <a:lvl2pPr marL="685800" indent="0">
              <a:buNone/>
              <a:defRPr sz="285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4233056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78501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12230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9144000"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207008" y="3365743"/>
            <a:ext cx="6729984" cy="1712246"/>
          </a:xfrm>
          <a:solidFill>
            <a:srgbClr val="FFFFFF"/>
          </a:solidFill>
          <a:ln>
            <a:solidFill>
              <a:srgbClr val="404040"/>
            </a:solidFill>
          </a:ln>
        </p:spPr>
        <p:txBody>
          <a:bodyPr anchor="ctr" anchorCtr="1">
            <a:normAutofit/>
          </a:bodyPr>
          <a:lstStyle>
            <a:lvl1pPr>
              <a:defRPr sz="33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10104120" y="1207008"/>
            <a:ext cx="7223760" cy="7872984"/>
          </a:xfrm>
        </p:spPr>
        <p:txBody>
          <a:bodyPr>
            <a:normAutofit/>
          </a:bodyPr>
          <a:lstStyle>
            <a:lvl1pPr>
              <a:defRPr sz="285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3352" y="5324877"/>
            <a:ext cx="5692140" cy="3291054"/>
          </a:xfrm>
        </p:spPr>
        <p:txBody>
          <a:bodyPr anchor="t" anchorCtr="1">
            <a:normAutofit/>
          </a:bodyPr>
          <a:lstStyle>
            <a:lvl1pPr marL="0" indent="0" algn="ctr">
              <a:buNone/>
              <a:defRPr sz="2250">
                <a:solidFill>
                  <a:srgbClr val="FFFFFF"/>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a:xfrm>
            <a:off x="1207009" y="9354312"/>
            <a:ext cx="7687196" cy="48006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914122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9143999" cy="10287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212785" y="3365742"/>
            <a:ext cx="6742497" cy="1701960"/>
          </a:xfrm>
          <a:solidFill>
            <a:srgbClr val="FFFFFF"/>
          </a:solidFill>
          <a:ln>
            <a:solidFill>
              <a:srgbClr val="404040"/>
            </a:solidFill>
          </a:ln>
        </p:spPr>
        <p:txBody>
          <a:bodyPr anchor="ctr" anchorCtr="1">
            <a:noAutofit/>
          </a:bodyPr>
          <a:lstStyle>
            <a:lvl1pPr>
              <a:defRPr sz="33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9143999" y="0"/>
            <a:ext cx="9153146" cy="10287000"/>
          </a:xfrm>
          <a:solidFill>
            <a:schemeClr val="bg1">
              <a:lumMod val="75000"/>
            </a:schemeClr>
          </a:solidFill>
        </p:spPr>
        <p:txBody>
          <a:bodyPr anchor="t"/>
          <a:lstStyle>
            <a:lvl1pPr marL="0" indent="0">
              <a:buNone/>
              <a:defRPr sz="4800">
                <a:solidFill>
                  <a:schemeClr val="bg1">
                    <a:lumMod val="85000"/>
                    <a:lumOff val="15000"/>
                  </a:schemeClr>
                </a:solidFill>
              </a:defRPr>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673352" y="5324878"/>
            <a:ext cx="5692140" cy="3291056"/>
          </a:xfrm>
        </p:spPr>
        <p:txBody>
          <a:bodyPr anchor="t" anchorCtr="1">
            <a:normAutofit/>
          </a:bodyPr>
          <a:lstStyle>
            <a:lvl1pPr marL="0" indent="0" algn="ctr">
              <a:buNone/>
              <a:defRPr sz="2250">
                <a:solidFill>
                  <a:srgbClr val="FFFFFF"/>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a:p>
        </p:txBody>
      </p:sp>
      <p:sp>
        <p:nvSpPr>
          <p:cNvPr id="9" name="Footer Placeholder 8"/>
          <p:cNvSpPr>
            <a:spLocks noGrp="1"/>
          </p:cNvSpPr>
          <p:nvPr>
            <p:ph type="ftr" sz="quarter" idx="11"/>
          </p:nvPr>
        </p:nvSpPr>
        <p:spPr>
          <a:xfrm>
            <a:off x="1207009" y="9354312"/>
            <a:ext cx="7687196" cy="48006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9535541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99837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79668" y="1405890"/>
            <a:ext cx="1947912" cy="747522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346705" y="1405890"/>
            <a:ext cx="9297734" cy="74752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46502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3346704" y="1447038"/>
            <a:ext cx="11594592" cy="178308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46704" y="3957067"/>
            <a:ext cx="11594592" cy="46529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732144" y="9358224"/>
            <a:ext cx="4130619" cy="485952"/>
          </a:xfrm>
          <a:prstGeom prst="rect">
            <a:avLst/>
          </a:prstGeom>
        </p:spPr>
        <p:txBody>
          <a:bodyPr vert="horz" lIns="91440" tIns="45720" rIns="91440" bIns="45720" rtlCol="0" anchor="ctr"/>
          <a:lstStyle>
            <a:lvl1pPr algn="r">
              <a:defRPr sz="1575">
                <a:solidFill>
                  <a:schemeClr val="tx1">
                    <a:alpha val="70000"/>
                  </a:schemeClr>
                </a:solidFill>
              </a:defRPr>
            </a:lvl1pPr>
          </a:lstStyle>
          <a:p>
            <a:endParaRPr lang="en-US"/>
          </a:p>
        </p:txBody>
      </p:sp>
      <p:sp>
        <p:nvSpPr>
          <p:cNvPr id="5" name="Footer Placeholder 4"/>
          <p:cNvSpPr>
            <a:spLocks noGrp="1"/>
          </p:cNvSpPr>
          <p:nvPr>
            <p:ph type="ftr" sz="quarter" idx="3"/>
          </p:nvPr>
        </p:nvSpPr>
        <p:spPr>
          <a:xfrm>
            <a:off x="2400301" y="9354312"/>
            <a:ext cx="8851784" cy="480060"/>
          </a:xfrm>
          <a:prstGeom prst="rect">
            <a:avLst/>
          </a:prstGeom>
        </p:spPr>
        <p:txBody>
          <a:bodyPr vert="horz" lIns="91440" tIns="45720" rIns="91440" bIns="45720" rtlCol="0" anchor="ctr"/>
          <a:lstStyle>
            <a:lvl1pPr algn="l">
              <a:defRPr sz="1575">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6138383" y="9326880"/>
            <a:ext cx="548640" cy="548640"/>
          </a:xfrm>
          <a:prstGeom prst="ellipse">
            <a:avLst/>
          </a:prstGeom>
          <a:solidFill>
            <a:srgbClr val="1D1D1D">
              <a:alpha val="70000"/>
            </a:srgbClr>
          </a:solidFill>
        </p:spPr>
        <p:txBody>
          <a:bodyPr vert="horz" lIns="18288" tIns="45720" rIns="18288" bIns="45720" rtlCol="0" anchor="ctr">
            <a:noAutofit/>
          </a:bodyPr>
          <a:lstStyle>
            <a:lvl1pPr algn="ctr">
              <a:defRPr sz="1650" spc="0" baseline="0">
                <a:solidFill>
                  <a:srgbClr val="FFFFFF"/>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53208816"/>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ftr="0" dt="0"/>
  <p:txStyles>
    <p:titleStyle>
      <a:lvl1pPr algn="ctr" defTabSz="1371600" rtl="0" eaLnBrk="1" latinLnBrk="0" hangingPunct="1">
        <a:lnSpc>
          <a:spcPct val="90000"/>
        </a:lnSpc>
        <a:spcBef>
          <a:spcPct val="0"/>
        </a:spcBef>
        <a:buNone/>
        <a:defRPr sz="4200" kern="1200" cap="all" spc="300" baseline="0">
          <a:solidFill>
            <a:srgbClr val="262626"/>
          </a:solidFill>
          <a:latin typeface="+mj-lt"/>
          <a:ea typeface="+mj-ea"/>
          <a:cs typeface="+mj-cs"/>
        </a:defRPr>
      </a:lvl1pPr>
    </p:titleStyle>
    <p:bodyStyle>
      <a:lvl1pPr marL="342900" indent="-342900" algn="l" defTabSz="1371600" rtl="0" eaLnBrk="1" latinLnBrk="0" hangingPunct="1">
        <a:lnSpc>
          <a:spcPct val="100000"/>
        </a:lnSpc>
        <a:spcBef>
          <a:spcPts val="1500"/>
        </a:spcBef>
        <a:buClr>
          <a:schemeClr val="accent2"/>
        </a:buClr>
        <a:buFont typeface="Arial" panose="020B0604020202020204" pitchFamily="34" charset="0"/>
        <a:buChar char="•"/>
        <a:defRPr sz="2700" kern="1200">
          <a:solidFill>
            <a:schemeClr val="tx1">
              <a:lumMod val="85000"/>
              <a:lumOff val="15000"/>
            </a:schemeClr>
          </a:solidFill>
          <a:latin typeface="+mn-lt"/>
          <a:ea typeface="+mn-ea"/>
          <a:cs typeface="+mn-cs"/>
        </a:defRPr>
      </a:lvl1pPr>
      <a:lvl2pPr marL="6858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0287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3pPr>
      <a:lvl4pPr marL="13716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4pPr>
      <a:lvl5pPr marL="171450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5pPr>
      <a:lvl6pPr marL="1969295"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2226470"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2486025"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baseline="0">
          <a:solidFill>
            <a:schemeClr val="tx1"/>
          </a:solidFill>
          <a:latin typeface="+mn-lt"/>
          <a:ea typeface="+mn-ea"/>
          <a:cs typeface="+mn-cs"/>
        </a:defRPr>
      </a:lvl8pPr>
      <a:lvl9pPr marL="2824163" indent="-342900" algn="l" defTabSz="1371600" rtl="0" eaLnBrk="1" latinLnBrk="0" hangingPunct="1">
        <a:lnSpc>
          <a:spcPct val="100000"/>
        </a:lnSpc>
        <a:spcBef>
          <a:spcPts val="1500"/>
        </a:spcBef>
        <a:buClr>
          <a:schemeClr val="accent2"/>
        </a:buClr>
        <a:buFont typeface="Arial" panose="020B0604020202020204" pitchFamily="34" charset="0"/>
        <a:buChar char="•"/>
        <a:defRPr sz="2400" kern="1200" baseline="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csusb.edu/career-center/students/career-resources/interview-preparation" TargetMode="External"/><Relationship Id="rId5" Type="http://schemas.openxmlformats.org/officeDocument/2006/relationships/image" Target="../media/image3.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9.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jp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p1"/>
          <p:cNvSpPr/>
          <p:nvPr/>
        </p:nvSpPr>
        <p:spPr>
          <a:xfrm>
            <a:off x="-340575" y="0"/>
            <a:ext cx="19743246" cy="11302950"/>
          </a:xfrm>
          <a:prstGeom prst="rect">
            <a:avLst/>
          </a:prstGeom>
          <a:solidFill>
            <a:srgbClr val="0A3565">
              <a:alpha val="674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 name="Google Shape;93;p1"/>
          <p:cNvGrpSpPr/>
          <p:nvPr/>
        </p:nvGrpSpPr>
        <p:grpSpPr>
          <a:xfrm>
            <a:off x="484990" y="1591689"/>
            <a:ext cx="17318025" cy="6872258"/>
            <a:chOff x="0" y="-9525"/>
            <a:chExt cx="23090700" cy="9163010"/>
          </a:xfrm>
        </p:grpSpPr>
        <p:sp>
          <p:nvSpPr>
            <p:cNvPr id="94" name="Google Shape;94;p1"/>
            <p:cNvSpPr txBox="1"/>
            <p:nvPr/>
          </p:nvSpPr>
          <p:spPr>
            <a:xfrm>
              <a:off x="1495652" y="-9525"/>
              <a:ext cx="20099389" cy="899375"/>
            </a:xfrm>
            <a:prstGeom prst="rect">
              <a:avLst/>
            </a:prstGeom>
            <a:noFill/>
            <a:ln>
              <a:noFill/>
            </a:ln>
          </p:spPr>
          <p:txBody>
            <a:bodyPr spcFirstLastPara="1" wrap="square" lIns="0" tIns="0" rIns="0" bIns="0" anchor="t" anchorCtr="0">
              <a:spAutoFit/>
            </a:bodyPr>
            <a:lstStyle/>
            <a:p>
              <a:pPr marL="0" marR="0" lvl="0" indent="0" algn="ctr" rtl="0">
                <a:lnSpc>
                  <a:spcPct val="295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p:cNvSpPr txBox="1"/>
            <p:nvPr/>
          </p:nvSpPr>
          <p:spPr>
            <a:xfrm>
              <a:off x="0" y="1498626"/>
              <a:ext cx="23090700" cy="5132858"/>
            </a:xfrm>
            <a:prstGeom prst="rect">
              <a:avLst/>
            </a:prstGeom>
            <a:noFill/>
            <a:ln>
              <a:noFill/>
            </a:ln>
          </p:spPr>
          <p:txBody>
            <a:bodyPr spcFirstLastPara="1" wrap="square" lIns="0" tIns="0" rIns="0" bIns="0" anchor="t" anchorCtr="0">
              <a:spAutoFit/>
            </a:bodyPr>
            <a:lstStyle/>
            <a:p>
              <a:pPr marL="0" marR="0" lvl="0" indent="0" algn="ctr" rtl="0">
                <a:lnSpc>
                  <a:spcPct val="105999"/>
                </a:lnSpc>
                <a:spcBef>
                  <a:spcPts val="0"/>
                </a:spcBef>
                <a:spcAft>
                  <a:spcPts val="0"/>
                </a:spcAft>
                <a:buNone/>
              </a:pPr>
              <a:r>
                <a:rPr lang="en-US" sz="11800" b="1" i="0" u="none" strike="noStrike" cap="none" dirty="0">
                  <a:solidFill>
                    <a:srgbClr val="FFFFFF"/>
                  </a:solidFill>
                  <a:latin typeface="Oswald"/>
                  <a:ea typeface="Oswald"/>
                  <a:cs typeface="Oswald"/>
                  <a:sym typeface="Oswald"/>
                </a:rPr>
                <a:t>‘TELL ME ABOUT YOURSELF’</a:t>
              </a:r>
            </a:p>
            <a:p>
              <a:pPr marL="0" marR="0" lvl="0" indent="0" algn="ctr" rtl="0">
                <a:lnSpc>
                  <a:spcPct val="105999"/>
                </a:lnSpc>
                <a:spcBef>
                  <a:spcPts val="0"/>
                </a:spcBef>
                <a:spcAft>
                  <a:spcPts val="0"/>
                </a:spcAft>
                <a:buNone/>
              </a:pPr>
              <a:r>
                <a:rPr lang="en-US" sz="11800" dirty="0">
                  <a:solidFill>
                    <a:srgbClr val="FFFFFF"/>
                  </a:solidFill>
                  <a:latin typeface="Oswald"/>
                  <a:ea typeface="Oswald"/>
                  <a:cs typeface="Oswald"/>
                  <a:sym typeface="Oswald"/>
                </a:rPr>
                <a:t>Interviewing Successfully</a:t>
              </a:r>
              <a:r>
                <a:rPr lang="en-US" sz="11800" i="0" u="none" strike="noStrike" cap="none" dirty="0">
                  <a:solidFill>
                    <a:srgbClr val="FFFFFF"/>
                  </a:solidFill>
                  <a:latin typeface="Oswald"/>
                  <a:ea typeface="Oswald"/>
                  <a:cs typeface="Oswald"/>
                  <a:sym typeface="Oswald"/>
                </a:rPr>
                <a:t> </a:t>
              </a:r>
              <a:endParaRPr dirty="0"/>
            </a:p>
          </p:txBody>
        </p:sp>
        <p:sp>
          <p:nvSpPr>
            <p:cNvPr id="96" name="Google Shape;96;p1"/>
            <p:cNvSpPr txBox="1"/>
            <p:nvPr/>
          </p:nvSpPr>
          <p:spPr>
            <a:xfrm>
              <a:off x="1906880" y="8636421"/>
              <a:ext cx="19276932" cy="517064"/>
            </a:xfrm>
            <a:prstGeom prst="rect">
              <a:avLst/>
            </a:prstGeom>
            <a:noFill/>
            <a:ln>
              <a:noFill/>
            </a:ln>
          </p:spPr>
          <p:txBody>
            <a:bodyPr spcFirstLastPara="1" wrap="square" lIns="0" tIns="0" rIns="0" bIns="0" anchor="t" anchorCtr="0">
              <a:spAutoFit/>
            </a:bodyPr>
            <a:lstStyle/>
            <a:p>
              <a:pPr marL="0" marR="0" lvl="0" indent="0" algn="ctr" rtl="0">
                <a:lnSpc>
                  <a:spcPct val="140005"/>
                </a:lnSpc>
                <a:spcBef>
                  <a:spcPts val="0"/>
                </a:spcBef>
                <a:spcAft>
                  <a:spcPts val="0"/>
                </a:spcAft>
                <a:buNone/>
              </a:pPr>
              <a:endParaRPr dirty="0"/>
            </a:p>
          </p:txBody>
        </p:sp>
      </p:grpSp>
      <p:pic>
        <p:nvPicPr>
          <p:cNvPr id="97" name="Google Shape;97;p1"/>
          <p:cNvPicPr preferRelativeResize="0"/>
          <p:nvPr/>
        </p:nvPicPr>
        <p:blipFill rotWithShape="1">
          <a:blip r:embed="rId4">
            <a:alphaModFix/>
          </a:blip>
          <a:srcRect/>
          <a:stretch/>
        </p:blipFill>
        <p:spPr>
          <a:xfrm>
            <a:off x="13097877" y="0"/>
            <a:ext cx="5190123" cy="25755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3"/>
          <p:cNvSpPr/>
          <p:nvPr/>
        </p:nvSpPr>
        <p:spPr>
          <a:xfrm>
            <a:off x="-675921" y="3009900"/>
            <a:ext cx="19639843" cy="6523468"/>
          </a:xfrm>
          <a:prstGeom prst="rect">
            <a:avLst/>
          </a:prstGeom>
          <a:solidFill>
            <a:srgbClr val="0A35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a:off x="-675921" y="5009218"/>
            <a:ext cx="18963922" cy="276306"/>
          </a:xfrm>
          <a:prstGeom prst="rect">
            <a:avLst/>
          </a:prstGeom>
          <a:solidFill>
            <a:srgbClr val="007A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a:off x="2300955" y="3923989"/>
            <a:ext cx="2507123" cy="2287242"/>
          </a:xfrm>
          <a:prstGeom prst="rect">
            <a:avLst/>
          </a:prstGeom>
          <a:solidFill>
            <a:srgbClr val="007A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a:off x="7890439" y="3865597"/>
            <a:ext cx="2507123" cy="2287242"/>
          </a:xfrm>
          <a:prstGeom prst="rect">
            <a:avLst/>
          </a:prstGeom>
          <a:solidFill>
            <a:srgbClr val="007A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a:off x="13479923" y="3923368"/>
            <a:ext cx="2507123" cy="2287242"/>
          </a:xfrm>
          <a:prstGeom prst="rect">
            <a:avLst/>
          </a:prstGeom>
          <a:solidFill>
            <a:srgbClr val="007A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txBox="1"/>
          <p:nvPr/>
        </p:nvSpPr>
        <p:spPr>
          <a:xfrm>
            <a:off x="1867325" y="904875"/>
            <a:ext cx="14553350" cy="1523494"/>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9000" b="0" i="0" u="none" strike="noStrike" cap="none">
                <a:solidFill>
                  <a:srgbClr val="007AC4"/>
                </a:solidFill>
                <a:latin typeface="Oswald"/>
                <a:ea typeface="Oswald"/>
                <a:cs typeface="Oswald"/>
                <a:sym typeface="Oswald"/>
              </a:rPr>
              <a:t>You Learn About…  </a:t>
            </a:r>
            <a:endParaRPr dirty="0"/>
          </a:p>
        </p:txBody>
      </p:sp>
      <p:pic>
        <p:nvPicPr>
          <p:cNvPr id="119" name="Google Shape;119;p3"/>
          <p:cNvPicPr preferRelativeResize="0"/>
          <p:nvPr/>
        </p:nvPicPr>
        <p:blipFill rotWithShape="1">
          <a:blip r:embed="rId3">
            <a:alphaModFix/>
          </a:blip>
          <a:srcRect/>
          <a:stretch/>
        </p:blipFill>
        <p:spPr>
          <a:xfrm>
            <a:off x="16449431" y="229967"/>
            <a:ext cx="1619737" cy="1597466"/>
          </a:xfrm>
          <a:prstGeom prst="rect">
            <a:avLst/>
          </a:prstGeom>
          <a:noFill/>
          <a:ln>
            <a:noFill/>
          </a:ln>
        </p:spPr>
      </p:pic>
      <p:pic>
        <p:nvPicPr>
          <p:cNvPr id="120" name="Google Shape;120;p3"/>
          <p:cNvPicPr preferRelativeResize="0"/>
          <p:nvPr/>
        </p:nvPicPr>
        <p:blipFill rotWithShape="1">
          <a:blip r:embed="rId4">
            <a:alphaModFix/>
          </a:blip>
          <a:srcRect/>
          <a:stretch/>
        </p:blipFill>
        <p:spPr>
          <a:xfrm>
            <a:off x="2402649" y="3923989"/>
            <a:ext cx="2303735" cy="2303735"/>
          </a:xfrm>
          <a:prstGeom prst="rect">
            <a:avLst/>
          </a:prstGeom>
          <a:noFill/>
          <a:ln>
            <a:noFill/>
          </a:ln>
        </p:spPr>
      </p:pic>
      <p:pic>
        <p:nvPicPr>
          <p:cNvPr id="121" name="Google Shape;121;p3"/>
          <p:cNvPicPr preferRelativeResize="0"/>
          <p:nvPr/>
        </p:nvPicPr>
        <p:blipFill rotWithShape="1">
          <a:blip r:embed="rId5">
            <a:alphaModFix/>
          </a:blip>
          <a:srcRect/>
          <a:stretch/>
        </p:blipFill>
        <p:spPr>
          <a:xfrm>
            <a:off x="8022795" y="4331199"/>
            <a:ext cx="2242410" cy="1471582"/>
          </a:xfrm>
          <a:prstGeom prst="rect">
            <a:avLst/>
          </a:prstGeom>
          <a:noFill/>
          <a:ln>
            <a:noFill/>
          </a:ln>
        </p:spPr>
      </p:pic>
      <p:pic>
        <p:nvPicPr>
          <p:cNvPr id="122" name="Google Shape;122;p3"/>
          <p:cNvPicPr preferRelativeResize="0"/>
          <p:nvPr/>
        </p:nvPicPr>
        <p:blipFill rotWithShape="1">
          <a:blip r:embed="rId6">
            <a:alphaModFix/>
          </a:blip>
          <a:srcRect/>
          <a:stretch/>
        </p:blipFill>
        <p:spPr>
          <a:xfrm>
            <a:off x="13568655" y="3820443"/>
            <a:ext cx="2493094" cy="2493094"/>
          </a:xfrm>
          <a:prstGeom prst="rect">
            <a:avLst/>
          </a:prstGeom>
          <a:noFill/>
          <a:ln>
            <a:noFill/>
          </a:ln>
        </p:spPr>
      </p:pic>
      <p:grpSp>
        <p:nvGrpSpPr>
          <p:cNvPr id="123" name="Google Shape;123;p3"/>
          <p:cNvGrpSpPr/>
          <p:nvPr/>
        </p:nvGrpSpPr>
        <p:grpSpPr>
          <a:xfrm>
            <a:off x="2219237" y="6548259"/>
            <a:ext cx="2670559" cy="1929673"/>
            <a:chOff x="0" y="-76200"/>
            <a:chExt cx="3560745" cy="2572898"/>
          </a:xfrm>
        </p:grpSpPr>
        <p:sp>
          <p:nvSpPr>
            <p:cNvPr id="124" name="Google Shape;124;p3"/>
            <p:cNvSpPr txBox="1"/>
            <p:nvPr/>
          </p:nvSpPr>
          <p:spPr>
            <a:xfrm>
              <a:off x="33609" y="1701043"/>
              <a:ext cx="3493528" cy="795655"/>
            </a:xfrm>
            <a:prstGeom prst="rect">
              <a:avLst/>
            </a:prstGeom>
            <a:noFill/>
            <a:ln>
              <a:noFill/>
            </a:ln>
          </p:spPr>
          <p:txBody>
            <a:bodyPr spcFirstLastPara="1" wrap="square" lIns="0" tIns="0" rIns="0" bIns="0" anchor="t" anchorCtr="0">
              <a:spAutoFit/>
            </a:bodyPr>
            <a:lstStyle/>
            <a:p>
              <a:pPr marL="0" marR="0" lvl="0" indent="0" algn="ctr" rtl="0">
                <a:lnSpc>
                  <a:spcPct val="28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5" name="Google Shape;125;p3"/>
            <p:cNvSpPr txBox="1"/>
            <p:nvPr/>
          </p:nvSpPr>
          <p:spPr>
            <a:xfrm>
              <a:off x="0" y="-76200"/>
              <a:ext cx="3560745" cy="183845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200" b="0" i="0" u="none" strike="noStrike" cap="none" dirty="0">
                  <a:solidFill>
                    <a:srgbClr val="FEFFF8"/>
                  </a:solidFill>
                  <a:latin typeface="Montserrat"/>
                  <a:ea typeface="Montserrat"/>
                  <a:cs typeface="Montserrat"/>
                  <a:sym typeface="Montserrat"/>
                </a:rPr>
                <a:t>PRE-INTERVIEW</a:t>
              </a:r>
              <a:endParaRPr sz="3200" dirty="0"/>
            </a:p>
          </p:txBody>
        </p:sp>
      </p:grpSp>
      <p:grpSp>
        <p:nvGrpSpPr>
          <p:cNvPr id="126" name="Google Shape;126;p3"/>
          <p:cNvGrpSpPr/>
          <p:nvPr/>
        </p:nvGrpSpPr>
        <p:grpSpPr>
          <a:xfrm>
            <a:off x="7890439" y="6867347"/>
            <a:ext cx="2670559" cy="1291498"/>
            <a:chOff x="0" y="-76200"/>
            <a:chExt cx="3560745" cy="1721998"/>
          </a:xfrm>
        </p:grpSpPr>
        <p:sp>
          <p:nvSpPr>
            <p:cNvPr id="127" name="Google Shape;127;p3"/>
            <p:cNvSpPr txBox="1"/>
            <p:nvPr/>
          </p:nvSpPr>
          <p:spPr>
            <a:xfrm>
              <a:off x="33609" y="850143"/>
              <a:ext cx="3493528" cy="795655"/>
            </a:xfrm>
            <a:prstGeom prst="rect">
              <a:avLst/>
            </a:prstGeom>
            <a:noFill/>
            <a:ln>
              <a:noFill/>
            </a:ln>
          </p:spPr>
          <p:txBody>
            <a:bodyPr spcFirstLastPara="1" wrap="square" lIns="0" tIns="0" rIns="0" bIns="0" anchor="t" anchorCtr="0">
              <a:spAutoFit/>
            </a:bodyPr>
            <a:lstStyle/>
            <a:p>
              <a:pPr marL="0" marR="0" lvl="0" indent="0" algn="ctr" rtl="0">
                <a:lnSpc>
                  <a:spcPct val="28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28" name="Google Shape;128;p3"/>
            <p:cNvSpPr txBox="1"/>
            <p:nvPr/>
          </p:nvSpPr>
          <p:spPr>
            <a:xfrm>
              <a:off x="0" y="-76200"/>
              <a:ext cx="3560745" cy="91922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200" b="0" i="0" u="none" strike="noStrike" cap="none" dirty="0">
                  <a:solidFill>
                    <a:srgbClr val="FEFFF8"/>
                  </a:solidFill>
                  <a:latin typeface="Montserrat"/>
                  <a:ea typeface="Montserrat"/>
                  <a:cs typeface="Montserrat"/>
                  <a:sym typeface="Montserrat"/>
                </a:rPr>
                <a:t>INTERVIEW</a:t>
              </a:r>
              <a:endParaRPr sz="3200" dirty="0"/>
            </a:p>
          </p:txBody>
        </p:sp>
      </p:grpSp>
      <p:grpSp>
        <p:nvGrpSpPr>
          <p:cNvPr id="129" name="Google Shape;129;p3"/>
          <p:cNvGrpSpPr/>
          <p:nvPr/>
        </p:nvGrpSpPr>
        <p:grpSpPr>
          <a:xfrm>
            <a:off x="13479923" y="6548259"/>
            <a:ext cx="2670559" cy="1929673"/>
            <a:chOff x="0" y="-76200"/>
            <a:chExt cx="3560745" cy="2572898"/>
          </a:xfrm>
        </p:grpSpPr>
        <p:sp>
          <p:nvSpPr>
            <p:cNvPr id="130" name="Google Shape;130;p3"/>
            <p:cNvSpPr txBox="1"/>
            <p:nvPr/>
          </p:nvSpPr>
          <p:spPr>
            <a:xfrm>
              <a:off x="33609" y="1701043"/>
              <a:ext cx="3493528" cy="795655"/>
            </a:xfrm>
            <a:prstGeom prst="rect">
              <a:avLst/>
            </a:prstGeom>
            <a:noFill/>
            <a:ln>
              <a:noFill/>
            </a:ln>
          </p:spPr>
          <p:txBody>
            <a:bodyPr spcFirstLastPara="1" wrap="square" lIns="0" tIns="0" rIns="0" bIns="0" anchor="t" anchorCtr="0">
              <a:spAutoFit/>
            </a:bodyPr>
            <a:lstStyle/>
            <a:p>
              <a:pPr marL="0" marR="0" lvl="0" indent="0" algn="ctr" rtl="0">
                <a:lnSpc>
                  <a:spcPct val="28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31" name="Google Shape;131;p3"/>
            <p:cNvSpPr txBox="1"/>
            <p:nvPr/>
          </p:nvSpPr>
          <p:spPr>
            <a:xfrm>
              <a:off x="0" y="-76200"/>
              <a:ext cx="3560745" cy="183845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200" b="0" i="0" u="none" strike="noStrike" cap="none" dirty="0">
                  <a:solidFill>
                    <a:srgbClr val="FEFFF8"/>
                  </a:solidFill>
                  <a:latin typeface="Montserrat"/>
                  <a:ea typeface="Montserrat"/>
                  <a:cs typeface="Montserrat"/>
                  <a:sym typeface="Montserrat"/>
                </a:rPr>
                <a:t>POST-INTERVIEW</a:t>
              </a:r>
              <a:endParaRPr sz="3200"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4"/>
          <p:cNvPicPr preferRelativeResize="0"/>
          <p:nvPr/>
        </p:nvPicPr>
        <p:blipFill rotWithShape="1">
          <a:blip r:embed="rId3">
            <a:alphaModFix/>
          </a:blip>
          <a:srcRect l="3872" r="1906" b="8718"/>
          <a:stretch/>
        </p:blipFill>
        <p:spPr>
          <a:xfrm>
            <a:off x="204710" y="2618317"/>
            <a:ext cx="8274657" cy="6491683"/>
          </a:xfrm>
          <a:prstGeom prst="rect">
            <a:avLst/>
          </a:prstGeom>
          <a:noFill/>
          <a:ln>
            <a:noFill/>
          </a:ln>
        </p:spPr>
      </p:pic>
      <p:pic>
        <p:nvPicPr>
          <p:cNvPr id="137" name="Google Shape;137;p4"/>
          <p:cNvPicPr preferRelativeResize="0"/>
          <p:nvPr/>
        </p:nvPicPr>
        <p:blipFill rotWithShape="1">
          <a:blip r:embed="rId4">
            <a:alphaModFix/>
          </a:blip>
          <a:srcRect l="2654" t="1231" r="2728" b="1232"/>
          <a:stretch/>
        </p:blipFill>
        <p:spPr>
          <a:xfrm>
            <a:off x="0" y="1028700"/>
            <a:ext cx="8274657" cy="1707618"/>
          </a:xfrm>
          <a:prstGeom prst="rect">
            <a:avLst/>
          </a:prstGeom>
          <a:noFill/>
          <a:ln>
            <a:noFill/>
          </a:ln>
        </p:spPr>
      </p:pic>
      <p:sp>
        <p:nvSpPr>
          <p:cNvPr id="138" name="Google Shape;138;p4"/>
          <p:cNvSpPr/>
          <p:nvPr/>
        </p:nvSpPr>
        <p:spPr>
          <a:xfrm>
            <a:off x="8274657" y="-338617"/>
            <a:ext cx="10641993" cy="11157758"/>
          </a:xfrm>
          <a:prstGeom prst="rect">
            <a:avLst/>
          </a:prstGeom>
          <a:solidFill>
            <a:srgbClr val="0A35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 name="Google Shape;139;p4"/>
          <p:cNvGrpSpPr/>
          <p:nvPr/>
        </p:nvGrpSpPr>
        <p:grpSpPr>
          <a:xfrm>
            <a:off x="9098218" y="1823620"/>
            <a:ext cx="8161082" cy="7581637"/>
            <a:chOff x="-1" y="-1649915"/>
            <a:chExt cx="10881443" cy="10511450"/>
          </a:xfrm>
        </p:grpSpPr>
        <p:sp>
          <p:nvSpPr>
            <p:cNvPr id="140" name="Google Shape;140;p4"/>
            <p:cNvSpPr txBox="1"/>
            <p:nvPr/>
          </p:nvSpPr>
          <p:spPr>
            <a:xfrm>
              <a:off x="0" y="793944"/>
              <a:ext cx="10881442" cy="1522442"/>
            </a:xfrm>
            <a:prstGeom prst="rect">
              <a:avLst/>
            </a:prstGeom>
            <a:noFill/>
            <a:ln>
              <a:noFill/>
            </a:ln>
          </p:spPr>
          <p:txBody>
            <a:bodyPr spcFirstLastPara="1" wrap="square" lIns="0" tIns="0" rIns="0" bIns="0" anchor="t" anchorCtr="0">
              <a:spAutoFit/>
            </a:bodyPr>
            <a:lstStyle/>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Origins-founding principles &amp; mission and vision of the company</a:t>
              </a:r>
              <a:endParaRPr dirty="0"/>
            </a:p>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How well is the company doing financially? </a:t>
              </a:r>
              <a:endParaRPr dirty="0"/>
            </a:p>
          </p:txBody>
        </p:sp>
        <p:sp>
          <p:nvSpPr>
            <p:cNvPr id="141" name="Google Shape;141;p4"/>
            <p:cNvSpPr txBox="1"/>
            <p:nvPr/>
          </p:nvSpPr>
          <p:spPr>
            <a:xfrm>
              <a:off x="-1" y="-1649915"/>
              <a:ext cx="10881442" cy="619683"/>
            </a:xfrm>
            <a:prstGeom prst="rect">
              <a:avLst/>
            </a:prstGeom>
            <a:noFill/>
            <a:ln>
              <a:noFill/>
            </a:ln>
          </p:spPr>
          <p:txBody>
            <a:bodyPr spcFirstLastPara="1" wrap="square" lIns="0" tIns="0" rIns="0" bIns="0" anchor="t" anchorCtr="0">
              <a:spAutoFit/>
            </a:bodyPr>
            <a:lstStyle/>
            <a:p>
              <a:pPr marL="0" marR="0" lvl="0" indent="0" algn="l" rtl="0">
                <a:lnSpc>
                  <a:spcPct val="140028"/>
                </a:lnSpc>
                <a:spcBef>
                  <a:spcPts val="0"/>
                </a:spcBef>
                <a:spcAft>
                  <a:spcPts val="0"/>
                </a:spcAft>
                <a:buNone/>
              </a:pPr>
              <a:r>
                <a:rPr lang="en-US" sz="2848" b="0" i="0" u="none" strike="noStrike" cap="none" dirty="0">
                  <a:solidFill>
                    <a:srgbClr val="FEFFF8"/>
                  </a:solidFill>
                  <a:latin typeface="Montserrat"/>
                  <a:ea typeface="Montserrat"/>
                  <a:cs typeface="Montserrat"/>
                  <a:sym typeface="Montserrat"/>
                </a:rPr>
                <a:t>HISTORICAL AND FINANCIAL BACKGROUND</a:t>
              </a:r>
              <a:endParaRPr dirty="0"/>
            </a:p>
          </p:txBody>
        </p:sp>
        <p:sp>
          <p:nvSpPr>
            <p:cNvPr id="142" name="Google Shape;142;p4"/>
            <p:cNvSpPr txBox="1"/>
            <p:nvPr/>
          </p:nvSpPr>
          <p:spPr>
            <a:xfrm>
              <a:off x="0" y="3808081"/>
              <a:ext cx="10881442" cy="1005567"/>
            </a:xfrm>
            <a:prstGeom prst="rect">
              <a:avLst/>
            </a:prstGeom>
            <a:noFill/>
            <a:ln>
              <a:noFill/>
            </a:ln>
          </p:spPr>
          <p:txBody>
            <a:bodyPr spcFirstLastPara="1" wrap="square" lIns="0" tIns="0" rIns="0" bIns="0" anchor="t" anchorCtr="0">
              <a:spAutoFit/>
            </a:bodyPr>
            <a:lstStyle/>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How well is the company doing in its respective industry?</a:t>
              </a:r>
              <a:endParaRPr dirty="0"/>
            </a:p>
          </p:txBody>
        </p:sp>
        <p:sp>
          <p:nvSpPr>
            <p:cNvPr id="143" name="Google Shape;143;p4"/>
            <p:cNvSpPr txBox="1"/>
            <p:nvPr/>
          </p:nvSpPr>
          <p:spPr>
            <a:xfrm>
              <a:off x="0" y="2956987"/>
              <a:ext cx="10881442" cy="619682"/>
            </a:xfrm>
            <a:prstGeom prst="rect">
              <a:avLst/>
            </a:prstGeom>
            <a:noFill/>
            <a:ln>
              <a:noFill/>
            </a:ln>
          </p:spPr>
          <p:txBody>
            <a:bodyPr spcFirstLastPara="1" wrap="square" lIns="0" tIns="0" rIns="0" bIns="0" anchor="t" anchorCtr="0">
              <a:spAutoFit/>
            </a:bodyPr>
            <a:lstStyle/>
            <a:p>
              <a:pPr marL="0" marR="0" lvl="0" indent="0" algn="l" rtl="0">
                <a:lnSpc>
                  <a:spcPct val="140028"/>
                </a:lnSpc>
                <a:spcBef>
                  <a:spcPts val="0"/>
                </a:spcBef>
                <a:spcAft>
                  <a:spcPts val="0"/>
                </a:spcAft>
                <a:buNone/>
              </a:pPr>
              <a:r>
                <a:rPr lang="en-US" sz="2848" b="0" i="0" u="none" strike="noStrike" cap="none">
                  <a:solidFill>
                    <a:srgbClr val="FEFFF8"/>
                  </a:solidFill>
                  <a:latin typeface="Montserrat"/>
                  <a:ea typeface="Montserrat"/>
                  <a:cs typeface="Montserrat"/>
                  <a:sym typeface="Montserrat"/>
                </a:rPr>
                <a:t>MACRO (THE BIG PICTURE)</a:t>
              </a:r>
              <a:endParaRPr/>
            </a:p>
          </p:txBody>
        </p:sp>
        <p:sp>
          <p:nvSpPr>
            <p:cNvPr id="144" name="Google Shape;144;p4"/>
            <p:cNvSpPr txBox="1"/>
            <p:nvPr/>
          </p:nvSpPr>
          <p:spPr>
            <a:xfrm>
              <a:off x="0" y="6305343"/>
              <a:ext cx="10881442" cy="2556192"/>
            </a:xfrm>
            <a:prstGeom prst="rect">
              <a:avLst/>
            </a:prstGeom>
            <a:noFill/>
            <a:ln>
              <a:noFill/>
            </a:ln>
          </p:spPr>
          <p:txBody>
            <a:bodyPr spcFirstLastPara="1" wrap="square" lIns="0" tIns="0" rIns="0" bIns="0" anchor="t" anchorCtr="0">
              <a:spAutoFit/>
            </a:bodyPr>
            <a:lstStyle/>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What is it like working for the company?</a:t>
              </a:r>
              <a:endParaRPr dirty="0"/>
            </a:p>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Number of employees </a:t>
              </a:r>
              <a:endParaRPr dirty="0"/>
            </a:p>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Employee rating </a:t>
              </a:r>
              <a:endParaRPr dirty="0"/>
            </a:p>
            <a:p>
              <a:pPr marL="739131" marR="0" lvl="2" indent="-246377"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Glassdoor </a:t>
              </a:r>
              <a:endParaRPr dirty="0"/>
            </a:p>
            <a:p>
              <a:pPr marL="739131" marR="0" lvl="2" indent="-246377"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Indeed</a:t>
              </a:r>
              <a:endParaRPr dirty="0"/>
            </a:p>
          </p:txBody>
        </p:sp>
        <p:sp>
          <p:nvSpPr>
            <p:cNvPr id="145" name="Google Shape;145;p4"/>
            <p:cNvSpPr txBox="1"/>
            <p:nvPr/>
          </p:nvSpPr>
          <p:spPr>
            <a:xfrm>
              <a:off x="0" y="5454248"/>
              <a:ext cx="10881442" cy="619682"/>
            </a:xfrm>
            <a:prstGeom prst="rect">
              <a:avLst/>
            </a:prstGeom>
            <a:noFill/>
            <a:ln>
              <a:noFill/>
            </a:ln>
          </p:spPr>
          <p:txBody>
            <a:bodyPr spcFirstLastPara="1" wrap="square" lIns="0" tIns="0" rIns="0" bIns="0" anchor="t" anchorCtr="0">
              <a:spAutoFit/>
            </a:bodyPr>
            <a:lstStyle/>
            <a:p>
              <a:pPr marL="0" marR="0" lvl="0" indent="0" algn="l" rtl="0">
                <a:lnSpc>
                  <a:spcPct val="140028"/>
                </a:lnSpc>
                <a:spcBef>
                  <a:spcPts val="0"/>
                </a:spcBef>
                <a:spcAft>
                  <a:spcPts val="0"/>
                </a:spcAft>
                <a:buNone/>
              </a:pPr>
              <a:r>
                <a:rPr lang="en-US" sz="2848" b="0" i="0" u="none" strike="noStrike" cap="none">
                  <a:solidFill>
                    <a:srgbClr val="FEFFF8"/>
                  </a:solidFill>
                  <a:latin typeface="Montserrat"/>
                  <a:ea typeface="Montserrat"/>
                  <a:cs typeface="Montserrat"/>
                  <a:sym typeface="Montserrat"/>
                </a:rPr>
                <a:t>MICRO (MORE SPECIFIC)</a:t>
              </a:r>
              <a:endParaRPr/>
            </a:p>
          </p:txBody>
        </p:sp>
      </p:grpSp>
      <p:pic>
        <p:nvPicPr>
          <p:cNvPr id="146" name="Google Shape;146;p4"/>
          <p:cNvPicPr preferRelativeResize="0"/>
          <p:nvPr/>
        </p:nvPicPr>
        <p:blipFill rotWithShape="1">
          <a:blip r:embed="rId5">
            <a:alphaModFix/>
          </a:blip>
          <a:srcRect/>
          <a:stretch/>
        </p:blipFill>
        <p:spPr>
          <a:xfrm>
            <a:off x="16385252" y="166670"/>
            <a:ext cx="1748097" cy="1724061"/>
          </a:xfrm>
          <a:prstGeom prst="rect">
            <a:avLst/>
          </a:prstGeom>
          <a:noFill/>
          <a:ln>
            <a:noFill/>
          </a:ln>
        </p:spPr>
      </p:pic>
      <p:sp>
        <p:nvSpPr>
          <p:cNvPr id="147" name="Google Shape;147;p4"/>
          <p:cNvSpPr txBox="1"/>
          <p:nvPr/>
        </p:nvSpPr>
        <p:spPr>
          <a:xfrm>
            <a:off x="9786866" y="113019"/>
            <a:ext cx="6347623" cy="1426881"/>
          </a:xfrm>
          <a:prstGeom prst="rect">
            <a:avLst/>
          </a:prstGeom>
          <a:noFill/>
          <a:ln>
            <a:noFill/>
          </a:ln>
        </p:spPr>
        <p:txBody>
          <a:bodyPr spcFirstLastPara="1" wrap="square" lIns="0" tIns="0" rIns="0" bIns="0" anchor="t" anchorCtr="0">
            <a:spAutoFit/>
          </a:bodyPr>
          <a:lstStyle/>
          <a:p>
            <a:pPr marL="0" marR="0" lvl="0" indent="0" algn="ctr" rtl="0">
              <a:lnSpc>
                <a:spcPct val="139992"/>
              </a:lnSpc>
              <a:spcBef>
                <a:spcPts val="0"/>
              </a:spcBef>
              <a:spcAft>
                <a:spcPts val="0"/>
              </a:spcAft>
              <a:buNone/>
            </a:pPr>
            <a:r>
              <a:rPr lang="en-US" sz="8409" b="0" i="0" u="none" strike="noStrike" cap="none" dirty="0">
                <a:solidFill>
                  <a:srgbClr val="FFFFFF"/>
                </a:solidFill>
                <a:latin typeface="Oswald"/>
                <a:ea typeface="Oswald"/>
                <a:cs typeface="Oswald"/>
                <a:sym typeface="Oswald"/>
              </a:rPr>
              <a:t>RESEARCH</a:t>
            </a:r>
            <a:endParaRPr dirty="0"/>
          </a:p>
        </p:txBody>
      </p:sp>
      <p:sp>
        <p:nvSpPr>
          <p:cNvPr id="148" name="Google Shape;148;p4"/>
          <p:cNvSpPr txBox="1"/>
          <p:nvPr/>
        </p:nvSpPr>
        <p:spPr>
          <a:xfrm>
            <a:off x="215996" y="9711875"/>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007AC4"/>
                </a:solidFill>
                <a:latin typeface="Oswald"/>
                <a:ea typeface="Oswald"/>
                <a:cs typeface="Oswald"/>
                <a:sym typeface="Oswald"/>
              </a:rPr>
              <a:t>PRE-INTERVIEW</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152"/>
        <p:cNvGrpSpPr/>
        <p:nvPr/>
      </p:nvGrpSpPr>
      <p:grpSpPr>
        <a:xfrm>
          <a:off x="0" y="0"/>
          <a:ext cx="0" cy="0"/>
          <a:chOff x="0" y="0"/>
          <a:chExt cx="0" cy="0"/>
        </a:xfrm>
      </p:grpSpPr>
      <p:sp>
        <p:nvSpPr>
          <p:cNvPr id="153" name="Google Shape;153;p5"/>
          <p:cNvSpPr txBox="1"/>
          <p:nvPr/>
        </p:nvSpPr>
        <p:spPr>
          <a:xfrm>
            <a:off x="8285507" y="771060"/>
            <a:ext cx="9320407" cy="2200602"/>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9000" b="0" i="0" u="none" strike="noStrike" cap="none" dirty="0">
                <a:solidFill>
                  <a:srgbClr val="FFFFFF"/>
                </a:solidFill>
                <a:latin typeface="Oswald"/>
                <a:ea typeface="Oswald"/>
                <a:cs typeface="Oswald"/>
                <a:sym typeface="Oswald"/>
              </a:rPr>
              <a:t>PREPARATION</a:t>
            </a:r>
          </a:p>
          <a:p>
            <a:pPr marL="0" marR="0" lvl="0" indent="0" algn="ctr" rtl="0">
              <a:lnSpc>
                <a:spcPct val="110000"/>
              </a:lnSpc>
              <a:spcBef>
                <a:spcPts val="0"/>
              </a:spcBef>
              <a:spcAft>
                <a:spcPts val="0"/>
              </a:spcAft>
              <a:buNone/>
            </a:pPr>
            <a:r>
              <a:rPr lang="en-US" sz="4000" dirty="0">
                <a:solidFill>
                  <a:srgbClr val="FFFFFF"/>
                </a:solidFill>
                <a:latin typeface="Oswald"/>
                <a:sym typeface="Oswald"/>
              </a:rPr>
              <a:t>THE VIRTUAL INTERVIEW</a:t>
            </a:r>
            <a:endParaRPr sz="4000" dirty="0"/>
          </a:p>
        </p:txBody>
      </p:sp>
      <p:pic>
        <p:nvPicPr>
          <p:cNvPr id="154" name="Google Shape;154;p5"/>
          <p:cNvPicPr preferRelativeResize="0"/>
          <p:nvPr/>
        </p:nvPicPr>
        <p:blipFill rotWithShape="1">
          <a:blip r:embed="rId3">
            <a:alphaModFix/>
          </a:blip>
          <a:srcRect/>
          <a:stretch/>
        </p:blipFill>
        <p:spPr>
          <a:xfrm>
            <a:off x="16190741" y="332874"/>
            <a:ext cx="1748097" cy="1724061"/>
          </a:xfrm>
          <a:prstGeom prst="rect">
            <a:avLst/>
          </a:prstGeom>
          <a:noFill/>
          <a:ln>
            <a:noFill/>
          </a:ln>
        </p:spPr>
      </p:pic>
      <p:pic>
        <p:nvPicPr>
          <p:cNvPr id="155" name="Google Shape;155;p5"/>
          <p:cNvPicPr preferRelativeResize="0"/>
          <p:nvPr/>
        </p:nvPicPr>
        <p:blipFill rotWithShape="1">
          <a:blip r:embed="rId4">
            <a:alphaModFix/>
          </a:blip>
          <a:srcRect l="11178" r="17548"/>
          <a:stretch/>
        </p:blipFill>
        <p:spPr>
          <a:xfrm>
            <a:off x="-3068053" y="0"/>
            <a:ext cx="11353560" cy="10619873"/>
          </a:xfrm>
          <a:prstGeom prst="rect">
            <a:avLst/>
          </a:prstGeom>
          <a:noFill/>
          <a:ln>
            <a:noFill/>
          </a:ln>
        </p:spPr>
      </p:pic>
      <p:sp>
        <p:nvSpPr>
          <p:cNvPr id="156" name="Google Shape;156;p5"/>
          <p:cNvSpPr/>
          <p:nvPr/>
        </p:nvSpPr>
        <p:spPr>
          <a:xfrm>
            <a:off x="0" y="0"/>
            <a:ext cx="8285507" cy="10287000"/>
          </a:xfrm>
          <a:prstGeom prst="rect">
            <a:avLst/>
          </a:prstGeom>
          <a:solidFill>
            <a:srgbClr val="0A3565">
              <a:alpha val="4941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 name="Google Shape;157;p5"/>
          <p:cNvGrpSpPr/>
          <p:nvPr/>
        </p:nvGrpSpPr>
        <p:grpSpPr>
          <a:xfrm>
            <a:off x="8619563" y="3490676"/>
            <a:ext cx="9487717" cy="6290983"/>
            <a:chOff x="0" y="-47625"/>
            <a:chExt cx="12650289" cy="8387976"/>
          </a:xfrm>
        </p:grpSpPr>
        <p:sp>
          <p:nvSpPr>
            <p:cNvPr id="158" name="Google Shape;158;p5"/>
            <p:cNvSpPr txBox="1"/>
            <p:nvPr/>
          </p:nvSpPr>
          <p:spPr>
            <a:xfrm>
              <a:off x="0" y="760867"/>
              <a:ext cx="12650289" cy="58187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600" b="0" i="0" u="none" strike="noStrike" cap="none">
                  <a:solidFill>
                    <a:srgbClr val="FFFFFF"/>
                  </a:solidFill>
                  <a:latin typeface="Montserrat Light"/>
                  <a:ea typeface="Montserrat Light"/>
                  <a:cs typeface="Montserrat Light"/>
                  <a:sym typeface="Montserrat Light"/>
                </a:rPr>
                <a:t>Google Meet, Zoom, Microsoft Teams, etc. </a:t>
              </a:r>
              <a:endParaRPr/>
            </a:p>
          </p:txBody>
        </p:sp>
        <p:sp>
          <p:nvSpPr>
            <p:cNvPr id="159" name="Google Shape;159;p5"/>
            <p:cNvSpPr txBox="1"/>
            <p:nvPr/>
          </p:nvSpPr>
          <p:spPr>
            <a:xfrm>
              <a:off x="0" y="-47625"/>
              <a:ext cx="12650289" cy="58187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600" b="0" i="0" u="none" strike="noStrike" cap="none">
                  <a:solidFill>
                    <a:srgbClr val="007AC4"/>
                  </a:solidFill>
                  <a:latin typeface="Montserrat"/>
                  <a:ea typeface="Montserrat"/>
                  <a:cs typeface="Montserrat"/>
                  <a:sym typeface="Montserrat"/>
                </a:rPr>
                <a:t>FAMILIARIZE YOURSELF WITH VIDEO CHAT PLATFORMS</a:t>
              </a:r>
              <a:endParaRPr/>
            </a:p>
          </p:txBody>
        </p:sp>
        <p:sp>
          <p:nvSpPr>
            <p:cNvPr id="160" name="Google Shape;160;p5"/>
            <p:cNvSpPr txBox="1"/>
            <p:nvPr/>
          </p:nvSpPr>
          <p:spPr>
            <a:xfrm>
              <a:off x="0" y="2808002"/>
              <a:ext cx="12650289" cy="182647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600" b="0" i="0" u="none" strike="noStrike" cap="none" dirty="0">
                  <a:solidFill>
                    <a:srgbClr val="FFFFFF"/>
                  </a:solidFill>
                  <a:latin typeface="Montserrat Light"/>
                  <a:ea typeface="Montserrat Light"/>
                  <a:cs typeface="Montserrat Light"/>
                  <a:sym typeface="Montserrat Light"/>
                </a:rPr>
                <a:t>Test your technology the day before. You may consider doing a test run with a friend so they can provide feedback about the quality of your video and sound.</a:t>
              </a:r>
              <a:endParaRPr dirty="0"/>
            </a:p>
          </p:txBody>
        </p:sp>
        <p:sp>
          <p:nvSpPr>
            <p:cNvPr id="161" name="Google Shape;161;p5"/>
            <p:cNvSpPr txBox="1"/>
            <p:nvPr/>
          </p:nvSpPr>
          <p:spPr>
            <a:xfrm>
              <a:off x="0" y="1971358"/>
              <a:ext cx="12650289" cy="610023"/>
            </a:xfrm>
            <a:prstGeom prst="rect">
              <a:avLst/>
            </a:prstGeom>
            <a:noFill/>
            <a:ln>
              <a:noFill/>
            </a:ln>
          </p:spPr>
          <p:txBody>
            <a:bodyPr spcFirstLastPara="1" wrap="square" lIns="0" tIns="0" rIns="0" bIns="0" anchor="t" anchorCtr="0">
              <a:spAutoFit/>
            </a:bodyPr>
            <a:lstStyle/>
            <a:p>
              <a:pPr marL="0" marR="0" lvl="0" indent="0" algn="l" rtl="0">
                <a:lnSpc>
                  <a:spcPct val="139964"/>
                </a:lnSpc>
                <a:spcBef>
                  <a:spcPts val="0"/>
                </a:spcBef>
                <a:spcAft>
                  <a:spcPts val="0"/>
                </a:spcAft>
                <a:buNone/>
              </a:pPr>
              <a:r>
                <a:rPr lang="en-US" sz="2800" b="0" i="0" u="none" strike="noStrike" cap="none">
                  <a:solidFill>
                    <a:srgbClr val="007AC4"/>
                  </a:solidFill>
                  <a:latin typeface="Montserrat"/>
                  <a:ea typeface="Montserrat"/>
                  <a:cs typeface="Montserrat"/>
                  <a:sym typeface="Montserrat"/>
                </a:rPr>
                <a:t>PREPARE YOUR TECHNOLOGY </a:t>
              </a:r>
              <a:endParaRPr/>
            </a:p>
          </p:txBody>
        </p:sp>
        <p:sp>
          <p:nvSpPr>
            <p:cNvPr id="162" name="Google Shape;162;p5"/>
            <p:cNvSpPr txBox="1"/>
            <p:nvPr/>
          </p:nvSpPr>
          <p:spPr>
            <a:xfrm>
              <a:off x="0" y="6099738"/>
              <a:ext cx="12650289" cy="2240613"/>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600" dirty="0">
                  <a:solidFill>
                    <a:srgbClr val="FFFFFF"/>
                  </a:solidFill>
                  <a:latin typeface="Montserrat Light"/>
                  <a:ea typeface="Montserrat Light"/>
                  <a:cs typeface="Montserrat Light"/>
                  <a:sym typeface="Montserrat Light"/>
                </a:rPr>
                <a:t>V</a:t>
              </a:r>
              <a:r>
                <a:rPr lang="en-US" sz="2600" b="0" i="0" u="none" strike="noStrike" cap="none" dirty="0">
                  <a:solidFill>
                    <a:srgbClr val="FFFFFF"/>
                  </a:solidFill>
                  <a:latin typeface="Montserrat Light"/>
                  <a:ea typeface="Montserrat Light"/>
                  <a:cs typeface="Montserrat Light"/>
                  <a:sym typeface="Montserrat Light"/>
                </a:rPr>
                <a:t>irtual background or tidy your space, blank wall.  </a:t>
              </a:r>
              <a:r>
                <a:rPr lang="en-US" sz="2600" dirty="0">
                  <a:solidFill>
                    <a:srgbClr val="FFFFFF"/>
                  </a:solidFill>
                  <a:latin typeface="Montserrat Light"/>
                  <a:ea typeface="Montserrat Light"/>
                  <a:cs typeface="Montserrat Light"/>
                  <a:sym typeface="Montserrat Light"/>
                </a:rPr>
                <a:t>No </a:t>
              </a:r>
              <a:r>
                <a:rPr lang="en-US" sz="2600" b="0" i="0" u="none" strike="noStrike" cap="none" dirty="0">
                  <a:solidFill>
                    <a:srgbClr val="FFFFFF"/>
                  </a:solidFill>
                  <a:latin typeface="Montserrat Light"/>
                  <a:ea typeface="Montserrat Light"/>
                  <a:cs typeface="Montserrat Light"/>
                  <a:sym typeface="Montserrat Light"/>
                </a:rPr>
                <a:t>interruptions, people pets, phones, notifications</a:t>
              </a:r>
            </a:p>
            <a:p>
              <a:pPr marL="0" marR="0" lvl="0" indent="0" algn="l" rtl="0">
                <a:lnSpc>
                  <a:spcPct val="140000"/>
                </a:lnSpc>
                <a:spcBef>
                  <a:spcPts val="0"/>
                </a:spcBef>
                <a:spcAft>
                  <a:spcPts val="0"/>
                </a:spcAft>
                <a:buNone/>
              </a:pPr>
              <a:r>
                <a:rPr lang="en-US" sz="2600" dirty="0">
                  <a:solidFill>
                    <a:srgbClr val="FFFFFF"/>
                  </a:solidFill>
                  <a:latin typeface="Montserrat Light"/>
                  <a:cs typeface="Montserrat Light"/>
                  <a:sym typeface="Montserrat Light"/>
                </a:rPr>
                <a:t>Angle screen eye level</a:t>
              </a:r>
              <a:endParaRPr dirty="0"/>
            </a:p>
          </p:txBody>
        </p:sp>
        <p:sp>
          <p:nvSpPr>
            <p:cNvPr id="163" name="Google Shape;163;p5"/>
            <p:cNvSpPr txBox="1"/>
            <p:nvPr/>
          </p:nvSpPr>
          <p:spPr>
            <a:xfrm>
              <a:off x="0" y="5263094"/>
              <a:ext cx="12650289" cy="610023"/>
            </a:xfrm>
            <a:prstGeom prst="rect">
              <a:avLst/>
            </a:prstGeom>
            <a:noFill/>
            <a:ln>
              <a:noFill/>
            </a:ln>
          </p:spPr>
          <p:txBody>
            <a:bodyPr spcFirstLastPara="1" wrap="square" lIns="0" tIns="0" rIns="0" bIns="0" anchor="t" anchorCtr="0">
              <a:spAutoFit/>
            </a:bodyPr>
            <a:lstStyle/>
            <a:p>
              <a:pPr marL="0" marR="0" lvl="0" indent="0" algn="l" rtl="0">
                <a:lnSpc>
                  <a:spcPct val="139964"/>
                </a:lnSpc>
                <a:spcBef>
                  <a:spcPts val="0"/>
                </a:spcBef>
                <a:spcAft>
                  <a:spcPts val="0"/>
                </a:spcAft>
                <a:buNone/>
              </a:pPr>
              <a:r>
                <a:rPr lang="en-US" sz="2800" b="0" i="0" u="none" strike="noStrike" cap="none">
                  <a:solidFill>
                    <a:srgbClr val="007AC4"/>
                  </a:solidFill>
                  <a:latin typeface="Montserrat"/>
                  <a:ea typeface="Montserrat"/>
                  <a:cs typeface="Montserrat"/>
                  <a:sym typeface="Montserrat"/>
                </a:rPr>
                <a:t>PREPARE YOUR BACKGROUND</a:t>
              </a:r>
              <a:endParaRPr/>
            </a:p>
          </p:txBody>
        </p:sp>
      </p:grpSp>
      <p:sp>
        <p:nvSpPr>
          <p:cNvPr id="164" name="Google Shape;164;p5"/>
          <p:cNvSpPr txBox="1"/>
          <p:nvPr/>
        </p:nvSpPr>
        <p:spPr>
          <a:xfrm>
            <a:off x="215996" y="9701848"/>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FFFFFF"/>
                </a:solidFill>
                <a:latin typeface="Oswald"/>
                <a:ea typeface="Oswald"/>
                <a:cs typeface="Oswald"/>
                <a:sym typeface="Oswald"/>
              </a:rPr>
              <a:t>PRE-INTERVIEW</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door handles of glass building doors">
            <a:extLst>
              <a:ext uri="{FF2B5EF4-FFF2-40B4-BE49-F238E27FC236}">
                <a16:creationId xmlns:a16="http://schemas.microsoft.com/office/drawing/2014/main" id="{64CBB58C-58DB-3E5E-BE63-EFEA83FDA6AB}"/>
              </a:ext>
            </a:extLst>
          </p:cNvPr>
          <p:cNvPicPr>
            <a:picLocks noChangeAspect="1"/>
          </p:cNvPicPr>
          <p:nvPr/>
        </p:nvPicPr>
        <p:blipFill rotWithShape="1">
          <a:blip r:embed="rId2"/>
          <a:srcRect l="22665" r="3936"/>
          <a:stretch/>
        </p:blipFill>
        <p:spPr>
          <a:xfrm>
            <a:off x="6976363" y="10"/>
            <a:ext cx="11311635" cy="10286988"/>
          </a:xfrm>
          <a:prstGeom prst="rect">
            <a:avLst/>
          </a:prstGeom>
        </p:spPr>
      </p:pic>
      <p:sp>
        <p:nvSpPr>
          <p:cNvPr id="11" name="Rectangle 10">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DEF9F15-0EAD-3633-8787-751167162E67}"/>
              </a:ext>
            </a:extLst>
          </p:cNvPr>
          <p:cNvSpPr txBox="1"/>
          <p:nvPr/>
        </p:nvSpPr>
        <p:spPr>
          <a:xfrm>
            <a:off x="400050" y="978196"/>
            <a:ext cx="6267450" cy="8102304"/>
          </a:xfrm>
          <a:prstGeom prst="rect">
            <a:avLst/>
          </a:prstGeom>
        </p:spPr>
        <p:txBody>
          <a:bodyPr vert="horz" lIns="91440" tIns="45720" rIns="91440" bIns="45720" rtlCol="0">
            <a:normAutofit/>
          </a:bodyPr>
          <a:lstStyle/>
          <a:p>
            <a:pPr defTabSz="914400">
              <a:spcBef>
                <a:spcPts val="1000"/>
              </a:spcBef>
              <a:buClr>
                <a:schemeClr val="accent2"/>
              </a:buClr>
            </a:pPr>
            <a:r>
              <a:rPr lang="en-US" sz="4000" dirty="0">
                <a:solidFill>
                  <a:schemeClr val="bg1"/>
                </a:solidFill>
              </a:rPr>
              <a:t>IN PERSON INTERVIEW </a:t>
            </a:r>
          </a:p>
          <a:p>
            <a:pPr defTabSz="914400">
              <a:spcBef>
                <a:spcPts val="1000"/>
              </a:spcBef>
              <a:buClr>
                <a:schemeClr val="accent2"/>
              </a:buClr>
            </a:pPr>
            <a:endParaRPr lang="en-US" sz="4000" dirty="0">
              <a:solidFill>
                <a:schemeClr val="bg1"/>
              </a:solidFill>
            </a:endParaRPr>
          </a:p>
          <a:p>
            <a:pPr defTabSz="914400">
              <a:spcBef>
                <a:spcPts val="1000"/>
              </a:spcBef>
              <a:buClr>
                <a:schemeClr val="accent2"/>
              </a:buClr>
            </a:pPr>
            <a:r>
              <a:rPr lang="en-US" sz="4000" dirty="0">
                <a:solidFill>
                  <a:schemeClr val="bg1"/>
                </a:solidFill>
              </a:rPr>
              <a:t>TIME YOUR ENTRANCE</a:t>
            </a:r>
          </a:p>
          <a:p>
            <a:pPr indent="-228600" defTabSz="914400">
              <a:spcBef>
                <a:spcPts val="1000"/>
              </a:spcBef>
              <a:buClr>
                <a:schemeClr val="accent2"/>
              </a:buClr>
              <a:buFont typeface="Arial" panose="020B0604020202020204" pitchFamily="34" charset="0"/>
              <a:buChar char="•"/>
            </a:pPr>
            <a:r>
              <a:rPr lang="en-US" sz="3200" dirty="0">
                <a:solidFill>
                  <a:schemeClr val="bg1"/>
                </a:solidFill>
              </a:rPr>
              <a:t>Arrive 10 min prior to interview</a:t>
            </a:r>
          </a:p>
          <a:p>
            <a:pPr indent="-228600" defTabSz="914400">
              <a:spcBef>
                <a:spcPts val="1000"/>
              </a:spcBef>
              <a:buClr>
                <a:schemeClr val="accent2"/>
              </a:buClr>
              <a:buFont typeface="Arial" panose="020B0604020202020204" pitchFamily="34" charset="0"/>
              <a:buChar char="•"/>
            </a:pPr>
            <a:r>
              <a:rPr lang="en-US" sz="3200" dirty="0">
                <a:solidFill>
                  <a:schemeClr val="bg1"/>
                </a:solidFill>
              </a:rPr>
              <a:t>Know typical traveling time on the same day of the week/time as your interview</a:t>
            </a:r>
          </a:p>
          <a:p>
            <a:pPr indent="-228600" defTabSz="914400">
              <a:spcBef>
                <a:spcPts val="1000"/>
              </a:spcBef>
              <a:buClr>
                <a:schemeClr val="accent2"/>
              </a:buClr>
              <a:buFont typeface="Arial" panose="020B0604020202020204" pitchFamily="34" charset="0"/>
              <a:buChar char="•"/>
            </a:pPr>
            <a:r>
              <a:rPr lang="en-US" sz="3200" dirty="0">
                <a:solidFill>
                  <a:schemeClr val="bg1"/>
                </a:solidFill>
              </a:rPr>
              <a:t>Know the parking situation</a:t>
            </a:r>
          </a:p>
          <a:p>
            <a:pPr indent="-228600" defTabSz="914400">
              <a:spcBef>
                <a:spcPts val="1000"/>
              </a:spcBef>
              <a:buClr>
                <a:schemeClr val="accent2"/>
              </a:buClr>
              <a:buFont typeface="Arial" panose="020B0604020202020204" pitchFamily="34" charset="0"/>
              <a:buChar char="•"/>
            </a:pPr>
            <a:r>
              <a:rPr lang="en-US" sz="3200" dirty="0">
                <a:solidFill>
                  <a:schemeClr val="bg1"/>
                </a:solidFill>
              </a:rPr>
              <a:t>Know the typical time from parkin g to the location of interview</a:t>
            </a:r>
          </a:p>
        </p:txBody>
      </p:sp>
    </p:spTree>
    <p:extLst>
      <p:ext uri="{BB962C8B-B14F-4D97-AF65-F5344CB8AC3E}">
        <p14:creationId xmlns:p14="http://schemas.microsoft.com/office/powerpoint/2010/main" val="3902709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168"/>
        <p:cNvGrpSpPr/>
        <p:nvPr/>
      </p:nvGrpSpPr>
      <p:grpSpPr>
        <a:xfrm>
          <a:off x="0" y="0"/>
          <a:ext cx="0" cy="0"/>
          <a:chOff x="0" y="0"/>
          <a:chExt cx="0" cy="0"/>
        </a:xfrm>
      </p:grpSpPr>
      <p:pic>
        <p:nvPicPr>
          <p:cNvPr id="169" name="Google Shape;169;p6"/>
          <p:cNvPicPr preferRelativeResize="0"/>
          <p:nvPr/>
        </p:nvPicPr>
        <p:blipFill rotWithShape="1">
          <a:blip r:embed="rId3">
            <a:alphaModFix/>
          </a:blip>
          <a:srcRect l="25550" r="37777"/>
          <a:stretch/>
        </p:blipFill>
        <p:spPr>
          <a:xfrm>
            <a:off x="-1867618" y="0"/>
            <a:ext cx="6842676" cy="12455214"/>
          </a:xfrm>
          <a:prstGeom prst="rect">
            <a:avLst/>
          </a:prstGeom>
          <a:noFill/>
          <a:ln>
            <a:noFill/>
          </a:ln>
        </p:spPr>
      </p:pic>
      <p:pic>
        <p:nvPicPr>
          <p:cNvPr id="170" name="Google Shape;170;p6"/>
          <p:cNvPicPr preferRelativeResize="0"/>
          <p:nvPr/>
        </p:nvPicPr>
        <p:blipFill rotWithShape="1">
          <a:blip r:embed="rId4">
            <a:alphaModFix/>
          </a:blip>
          <a:srcRect l="7911" r="55938"/>
          <a:stretch/>
        </p:blipFill>
        <p:spPr>
          <a:xfrm>
            <a:off x="12248147" y="-120552"/>
            <a:ext cx="6741972" cy="12433214"/>
          </a:xfrm>
          <a:prstGeom prst="rect">
            <a:avLst/>
          </a:prstGeom>
          <a:noFill/>
          <a:ln>
            <a:noFill/>
          </a:ln>
        </p:spPr>
      </p:pic>
      <p:sp>
        <p:nvSpPr>
          <p:cNvPr id="171" name="Google Shape;171;p6"/>
          <p:cNvSpPr/>
          <p:nvPr/>
        </p:nvSpPr>
        <p:spPr>
          <a:xfrm>
            <a:off x="-965791" y="9462"/>
            <a:ext cx="27179338" cy="16127130"/>
          </a:xfrm>
          <a:prstGeom prst="rect">
            <a:avLst/>
          </a:prstGeom>
          <a:solidFill>
            <a:srgbClr val="0A3565">
              <a:alpha val="4431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6"/>
          <p:cNvSpPr txBox="1"/>
          <p:nvPr/>
        </p:nvSpPr>
        <p:spPr>
          <a:xfrm>
            <a:off x="362380" y="9595569"/>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FFFFFF"/>
                </a:solidFill>
                <a:latin typeface="Oswald"/>
                <a:ea typeface="Oswald"/>
                <a:cs typeface="Oswald"/>
                <a:sym typeface="Oswald"/>
              </a:rPr>
              <a:t>PRE-INTERVIEW</a:t>
            </a:r>
            <a:endParaRPr/>
          </a:p>
        </p:txBody>
      </p:sp>
      <p:sp>
        <p:nvSpPr>
          <p:cNvPr id="173" name="Google Shape;173;p6"/>
          <p:cNvSpPr txBox="1"/>
          <p:nvPr/>
        </p:nvSpPr>
        <p:spPr>
          <a:xfrm>
            <a:off x="4219071" y="160648"/>
            <a:ext cx="9031711" cy="166821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800" b="1" i="0" u="none" strike="noStrike" cap="none">
                <a:solidFill>
                  <a:srgbClr val="FFFFFF"/>
                </a:solidFill>
                <a:latin typeface="Montserrat"/>
                <a:ea typeface="Montserrat"/>
                <a:cs typeface="Montserrat"/>
                <a:sym typeface="Montserrat"/>
              </a:rPr>
              <a:t>FIRST IMPRESSION </a:t>
            </a:r>
            <a:endParaRPr/>
          </a:p>
          <a:p>
            <a:pPr marL="0" marR="0" lvl="0" indent="0" algn="ctr" rtl="0">
              <a:lnSpc>
                <a:spcPct val="140000"/>
              </a:lnSpc>
              <a:spcBef>
                <a:spcPts val="0"/>
              </a:spcBef>
              <a:spcAft>
                <a:spcPts val="0"/>
              </a:spcAft>
              <a:buNone/>
            </a:pPr>
            <a:r>
              <a:rPr lang="en-US" sz="4800" b="1" i="0" u="none" strike="noStrike" cap="none">
                <a:solidFill>
                  <a:srgbClr val="FFFFFF"/>
                </a:solidFill>
                <a:latin typeface="Montserrat"/>
                <a:ea typeface="Montserrat"/>
                <a:cs typeface="Montserrat"/>
                <a:sym typeface="Montserrat"/>
              </a:rPr>
              <a:t>SKILLS: </a:t>
            </a:r>
            <a:endParaRPr/>
          </a:p>
        </p:txBody>
      </p:sp>
      <p:sp>
        <p:nvSpPr>
          <p:cNvPr id="174" name="Google Shape;174;p6"/>
          <p:cNvSpPr txBox="1"/>
          <p:nvPr/>
        </p:nvSpPr>
        <p:spPr>
          <a:xfrm>
            <a:off x="4459702" y="1931350"/>
            <a:ext cx="9031711" cy="82077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800" b="0" i="0" u="none" strike="noStrike" cap="none">
                <a:solidFill>
                  <a:srgbClr val="FFFFFF"/>
                </a:solidFill>
                <a:latin typeface="Montserrat"/>
                <a:ea typeface="Montserrat"/>
                <a:cs typeface="Montserrat"/>
                <a:sym typeface="Montserrat"/>
              </a:rPr>
              <a:t>Dress for Success!</a:t>
            </a:r>
            <a:endParaRPr/>
          </a:p>
        </p:txBody>
      </p:sp>
      <p:sp>
        <p:nvSpPr>
          <p:cNvPr id="175" name="Google Shape;175;p6"/>
          <p:cNvSpPr txBox="1"/>
          <p:nvPr/>
        </p:nvSpPr>
        <p:spPr>
          <a:xfrm>
            <a:off x="5256881" y="8742491"/>
            <a:ext cx="7366997" cy="482120"/>
          </a:xfrm>
          <a:prstGeom prst="rect">
            <a:avLst/>
          </a:prstGeom>
          <a:noFill/>
          <a:ln>
            <a:noFill/>
          </a:ln>
        </p:spPr>
        <p:txBody>
          <a:bodyPr spcFirstLastPara="1" wrap="square" lIns="0" tIns="0" rIns="0" bIns="0" anchor="t" anchorCtr="0">
            <a:spAutoFit/>
          </a:bodyPr>
          <a:lstStyle/>
          <a:p>
            <a:pPr marL="369566" marR="0" lvl="1" indent="-184783" algn="l" rtl="0">
              <a:lnSpc>
                <a:spcPct val="139991"/>
              </a:lnSpc>
              <a:spcBef>
                <a:spcPts val="0"/>
              </a:spcBef>
              <a:spcAft>
                <a:spcPts val="0"/>
              </a:spcAft>
              <a:buClr>
                <a:srgbClr val="FFFFFF"/>
              </a:buClr>
              <a:buSzPts val="2238"/>
              <a:buFont typeface="Arial"/>
              <a:buChar char="•"/>
            </a:pPr>
            <a:r>
              <a:rPr lang="en-US" sz="2238" dirty="0">
                <a:solidFill>
                  <a:srgbClr val="FFFFFF"/>
                </a:solidFill>
                <a:latin typeface="Montserrat Light"/>
                <a:cs typeface="Montserrat Light"/>
                <a:sym typeface="Montserrat Light"/>
              </a:rPr>
              <a:t>Nothing distracting</a:t>
            </a:r>
            <a:endParaRPr dirty="0"/>
          </a:p>
        </p:txBody>
      </p:sp>
      <p:sp>
        <p:nvSpPr>
          <p:cNvPr id="176" name="Google Shape;176;p6"/>
          <p:cNvSpPr txBox="1"/>
          <p:nvPr/>
        </p:nvSpPr>
        <p:spPr>
          <a:xfrm>
            <a:off x="4975058" y="8256871"/>
            <a:ext cx="7366997" cy="479049"/>
          </a:xfrm>
          <a:prstGeom prst="rect">
            <a:avLst/>
          </a:prstGeom>
          <a:noFill/>
          <a:ln>
            <a:noFill/>
          </a:ln>
        </p:spPr>
        <p:txBody>
          <a:bodyPr spcFirstLastPara="1" wrap="square" lIns="0" tIns="0" rIns="0" bIns="0" anchor="t" anchorCtr="0">
            <a:spAutoFit/>
          </a:bodyPr>
          <a:lstStyle/>
          <a:p>
            <a:pPr marL="0" marR="0" lvl="0" indent="0" algn="ctr" rtl="0">
              <a:lnSpc>
                <a:spcPct val="140028"/>
              </a:lnSpc>
              <a:spcBef>
                <a:spcPts val="0"/>
              </a:spcBef>
              <a:spcAft>
                <a:spcPts val="0"/>
              </a:spcAft>
              <a:buNone/>
            </a:pPr>
            <a:r>
              <a:rPr lang="en-US" sz="2848" b="0" i="0" u="none" strike="noStrike" cap="none">
                <a:solidFill>
                  <a:srgbClr val="FFFFFF"/>
                </a:solidFill>
                <a:latin typeface="Montserrat"/>
                <a:ea typeface="Montserrat"/>
                <a:cs typeface="Montserrat"/>
                <a:sym typeface="Montserrat"/>
              </a:rPr>
              <a:t>COLOR</a:t>
            </a:r>
            <a:endParaRPr/>
          </a:p>
        </p:txBody>
      </p:sp>
      <p:sp>
        <p:nvSpPr>
          <p:cNvPr id="177" name="Google Shape;177;p6"/>
          <p:cNvSpPr txBox="1"/>
          <p:nvPr/>
        </p:nvSpPr>
        <p:spPr>
          <a:xfrm>
            <a:off x="5256882" y="6179982"/>
            <a:ext cx="7366997" cy="766081"/>
          </a:xfrm>
          <a:prstGeom prst="rect">
            <a:avLst/>
          </a:prstGeom>
          <a:noFill/>
          <a:ln>
            <a:noFill/>
          </a:ln>
        </p:spPr>
        <p:txBody>
          <a:bodyPr spcFirstLastPara="1" wrap="square" lIns="0" tIns="0" rIns="0" bIns="0" anchor="t" anchorCtr="0">
            <a:spAutoFit/>
          </a:bodyPr>
          <a:lstStyle/>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Shirts and attire should be modest</a:t>
            </a:r>
            <a:endParaRPr dirty="0"/>
          </a:p>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No slits in the front of skirts/dresses</a:t>
            </a:r>
            <a:endParaRPr dirty="0"/>
          </a:p>
        </p:txBody>
      </p:sp>
      <p:sp>
        <p:nvSpPr>
          <p:cNvPr id="178" name="Google Shape;178;p6"/>
          <p:cNvSpPr txBox="1"/>
          <p:nvPr/>
        </p:nvSpPr>
        <p:spPr>
          <a:xfrm>
            <a:off x="5051428" y="5617006"/>
            <a:ext cx="7366997" cy="479049"/>
          </a:xfrm>
          <a:prstGeom prst="rect">
            <a:avLst/>
          </a:prstGeom>
          <a:noFill/>
          <a:ln>
            <a:noFill/>
          </a:ln>
        </p:spPr>
        <p:txBody>
          <a:bodyPr spcFirstLastPara="1" wrap="square" lIns="0" tIns="0" rIns="0" bIns="0" anchor="t" anchorCtr="0">
            <a:spAutoFit/>
          </a:bodyPr>
          <a:lstStyle/>
          <a:p>
            <a:pPr marL="0" marR="0" lvl="0" indent="0" algn="ctr" rtl="0">
              <a:lnSpc>
                <a:spcPct val="140028"/>
              </a:lnSpc>
              <a:spcBef>
                <a:spcPts val="0"/>
              </a:spcBef>
              <a:spcAft>
                <a:spcPts val="0"/>
              </a:spcAft>
              <a:buNone/>
            </a:pPr>
            <a:r>
              <a:rPr lang="en-US" sz="2848" b="0" i="0" u="none" strike="noStrike" cap="none">
                <a:solidFill>
                  <a:srgbClr val="FFFFFF"/>
                </a:solidFill>
                <a:latin typeface="Montserrat"/>
                <a:ea typeface="Montserrat"/>
                <a:cs typeface="Montserrat"/>
                <a:sym typeface="Montserrat"/>
              </a:rPr>
              <a:t>CUT</a:t>
            </a:r>
            <a:endParaRPr/>
          </a:p>
        </p:txBody>
      </p:sp>
      <p:sp>
        <p:nvSpPr>
          <p:cNvPr id="179" name="Google Shape;179;p6"/>
          <p:cNvSpPr txBox="1"/>
          <p:nvPr/>
        </p:nvSpPr>
        <p:spPr>
          <a:xfrm>
            <a:off x="5256882" y="7729988"/>
            <a:ext cx="7366997" cy="378425"/>
          </a:xfrm>
          <a:prstGeom prst="rect">
            <a:avLst/>
          </a:prstGeom>
          <a:noFill/>
          <a:ln>
            <a:noFill/>
          </a:ln>
        </p:spPr>
        <p:txBody>
          <a:bodyPr spcFirstLastPara="1" wrap="square" lIns="0" tIns="0" rIns="0" bIns="0" anchor="t" anchorCtr="0">
            <a:spAutoFit/>
          </a:bodyPr>
          <a:lstStyle/>
          <a:p>
            <a:pPr marL="369566" marR="0" lvl="1" indent="-184783" algn="l" rtl="0">
              <a:lnSpc>
                <a:spcPct val="139991"/>
              </a:lnSpc>
              <a:spcBef>
                <a:spcPts val="0"/>
              </a:spcBef>
              <a:spcAft>
                <a:spcPts val="0"/>
              </a:spcAft>
              <a:buClr>
                <a:srgbClr val="FFFFFF"/>
              </a:buClr>
              <a:buSzPts val="2238"/>
              <a:buFont typeface="Arial"/>
              <a:buChar char="•"/>
            </a:pPr>
            <a:r>
              <a:rPr lang="en-US" sz="2238" b="0" i="0" u="none" strike="noStrike" cap="none" dirty="0">
                <a:solidFill>
                  <a:srgbClr val="FFFFFF"/>
                </a:solidFill>
                <a:latin typeface="Montserrat Light"/>
                <a:ea typeface="Montserrat Light"/>
                <a:cs typeface="Montserrat Light"/>
                <a:sym typeface="Montserrat Light"/>
              </a:rPr>
              <a:t>Minimal print to solid (no print) is best</a:t>
            </a:r>
            <a:endParaRPr dirty="0"/>
          </a:p>
        </p:txBody>
      </p:sp>
      <p:sp>
        <p:nvSpPr>
          <p:cNvPr id="180" name="Google Shape;180;p6"/>
          <p:cNvSpPr txBox="1"/>
          <p:nvPr/>
        </p:nvSpPr>
        <p:spPr>
          <a:xfrm>
            <a:off x="4975058" y="7094830"/>
            <a:ext cx="7366997" cy="479049"/>
          </a:xfrm>
          <a:prstGeom prst="rect">
            <a:avLst/>
          </a:prstGeom>
          <a:noFill/>
          <a:ln>
            <a:noFill/>
          </a:ln>
        </p:spPr>
        <p:txBody>
          <a:bodyPr spcFirstLastPara="1" wrap="square" lIns="0" tIns="0" rIns="0" bIns="0" anchor="t" anchorCtr="0">
            <a:spAutoFit/>
          </a:bodyPr>
          <a:lstStyle/>
          <a:p>
            <a:pPr marL="0" marR="0" lvl="0" indent="0" algn="ctr" rtl="0">
              <a:lnSpc>
                <a:spcPct val="140028"/>
              </a:lnSpc>
              <a:spcBef>
                <a:spcPts val="0"/>
              </a:spcBef>
              <a:spcAft>
                <a:spcPts val="0"/>
              </a:spcAft>
              <a:buNone/>
            </a:pPr>
            <a:r>
              <a:rPr lang="en-US" sz="2848" b="0" i="0" u="none" strike="noStrike" cap="none" dirty="0">
                <a:solidFill>
                  <a:srgbClr val="FFFFFF"/>
                </a:solidFill>
                <a:latin typeface="Montserrat"/>
                <a:ea typeface="Montserrat"/>
                <a:cs typeface="Montserrat"/>
                <a:sym typeface="Montserrat"/>
              </a:rPr>
              <a:t>PRINT</a:t>
            </a:r>
            <a:endParaRPr dirty="0"/>
          </a:p>
        </p:txBody>
      </p:sp>
      <p:sp>
        <p:nvSpPr>
          <p:cNvPr id="181" name="Google Shape;181;p6"/>
          <p:cNvSpPr txBox="1"/>
          <p:nvPr/>
        </p:nvSpPr>
        <p:spPr>
          <a:xfrm>
            <a:off x="5064527" y="3170025"/>
            <a:ext cx="7366997" cy="479049"/>
          </a:xfrm>
          <a:prstGeom prst="rect">
            <a:avLst/>
          </a:prstGeom>
          <a:noFill/>
          <a:ln>
            <a:noFill/>
          </a:ln>
        </p:spPr>
        <p:txBody>
          <a:bodyPr spcFirstLastPara="1" wrap="square" lIns="0" tIns="0" rIns="0" bIns="0" anchor="t" anchorCtr="0">
            <a:spAutoFit/>
          </a:bodyPr>
          <a:lstStyle/>
          <a:p>
            <a:pPr marL="0" marR="0" lvl="0" indent="0" algn="ctr" rtl="0">
              <a:lnSpc>
                <a:spcPct val="140028"/>
              </a:lnSpc>
              <a:spcBef>
                <a:spcPts val="0"/>
              </a:spcBef>
              <a:spcAft>
                <a:spcPts val="0"/>
              </a:spcAft>
              <a:buNone/>
            </a:pPr>
            <a:r>
              <a:rPr lang="en-US" sz="2848" b="0" i="0" u="none" strike="noStrike" cap="none" dirty="0">
                <a:solidFill>
                  <a:srgbClr val="FFFFFF"/>
                </a:solidFill>
                <a:latin typeface="Montserrat"/>
                <a:ea typeface="Montserrat"/>
                <a:cs typeface="Montserrat"/>
                <a:sym typeface="Montserrat"/>
              </a:rPr>
              <a:t>REASONS</a:t>
            </a:r>
            <a:endParaRPr dirty="0"/>
          </a:p>
        </p:txBody>
      </p:sp>
      <p:sp>
        <p:nvSpPr>
          <p:cNvPr id="182" name="Google Shape;182;p6"/>
          <p:cNvSpPr txBox="1"/>
          <p:nvPr/>
        </p:nvSpPr>
        <p:spPr>
          <a:xfrm>
            <a:off x="5202590" y="3908937"/>
            <a:ext cx="6956088" cy="2316275"/>
          </a:xfrm>
          <a:prstGeom prst="rect">
            <a:avLst/>
          </a:prstGeom>
          <a:noFill/>
          <a:ln>
            <a:noFill/>
          </a:ln>
        </p:spPr>
        <p:txBody>
          <a:bodyPr spcFirstLastPara="1" wrap="square" lIns="0" tIns="0" rIns="0" bIns="0" anchor="t" anchorCtr="0">
            <a:spAutoFit/>
          </a:bodyPr>
          <a:lstStyle/>
          <a:p>
            <a:pPr marL="527683" marR="0" lvl="1" indent="-342900" algn="l" rtl="0">
              <a:lnSpc>
                <a:spcPct val="139991"/>
              </a:lnSpc>
              <a:spcBef>
                <a:spcPts val="0"/>
              </a:spcBef>
              <a:spcAft>
                <a:spcPts val="0"/>
              </a:spcAft>
              <a:buClr>
                <a:srgbClr val="FFFFFF"/>
              </a:buClr>
              <a:buSzPts val="2238"/>
              <a:buFont typeface="Arial" panose="020B0604020202020204" pitchFamily="34" charset="0"/>
              <a:buChar char="•"/>
            </a:pPr>
            <a:r>
              <a:rPr lang="en-US" sz="2238" b="0" i="0" u="none" strike="noStrike" cap="none" dirty="0">
                <a:solidFill>
                  <a:srgbClr val="FFFFFF"/>
                </a:solidFill>
                <a:latin typeface="Montserrat Light"/>
                <a:ea typeface="Montserrat Light"/>
                <a:cs typeface="Montserrat Light"/>
                <a:sym typeface="Montserrat Light"/>
              </a:rPr>
              <a:t>More presentable and professional.</a:t>
            </a:r>
            <a:endParaRPr lang="en-US" dirty="0">
              <a:sym typeface="Montserrat Light"/>
            </a:endParaRPr>
          </a:p>
          <a:p>
            <a:pPr marL="527683" marR="0" lvl="1" indent="-342900" algn="l" rtl="0">
              <a:lnSpc>
                <a:spcPct val="139991"/>
              </a:lnSpc>
              <a:spcBef>
                <a:spcPts val="0"/>
              </a:spcBef>
              <a:spcAft>
                <a:spcPts val="0"/>
              </a:spcAft>
              <a:buClr>
                <a:srgbClr val="FFFFFF"/>
              </a:buClr>
              <a:buSzPts val="2238"/>
              <a:buFont typeface="Arial" panose="020B0604020202020204" pitchFamily="34" charset="0"/>
              <a:buChar char="•"/>
            </a:pPr>
            <a:r>
              <a:rPr lang="en-US" sz="2238" b="0" i="0" u="none" strike="noStrike" cap="none" dirty="0">
                <a:solidFill>
                  <a:srgbClr val="FFFFFF"/>
                </a:solidFill>
                <a:latin typeface="Montserrat Light"/>
                <a:ea typeface="Montserrat Light"/>
                <a:cs typeface="Montserrat Light"/>
                <a:sym typeface="Montserrat Light"/>
              </a:rPr>
              <a:t>When you are dressed your best, you tend to feel more confident. </a:t>
            </a:r>
          </a:p>
          <a:p>
            <a:pPr marL="527683" marR="0" lvl="1" indent="-342900" algn="l" rtl="0">
              <a:lnSpc>
                <a:spcPct val="139991"/>
              </a:lnSpc>
              <a:spcBef>
                <a:spcPts val="0"/>
              </a:spcBef>
              <a:spcAft>
                <a:spcPts val="0"/>
              </a:spcAft>
              <a:buClr>
                <a:srgbClr val="FFFFFF"/>
              </a:buClr>
              <a:buSzPts val="2238"/>
              <a:buFont typeface="Arial" panose="020B0604020202020204" pitchFamily="34" charset="0"/>
              <a:buChar char="•"/>
            </a:pPr>
            <a:r>
              <a:rPr lang="en-US" sz="2238" dirty="0">
                <a:solidFill>
                  <a:srgbClr val="FFFFFF"/>
                </a:solidFill>
                <a:latin typeface="Montserrat Light"/>
                <a:cs typeface="Montserrat Light"/>
                <a:sym typeface="Montserrat Light"/>
              </a:rPr>
              <a:t>Research your industry</a:t>
            </a:r>
          </a:p>
          <a:p>
            <a:pPr marL="369566" marR="0" lvl="1" indent="-184783" algn="l" rtl="0">
              <a:lnSpc>
                <a:spcPct val="139991"/>
              </a:lnSpc>
              <a:spcBef>
                <a:spcPts val="0"/>
              </a:spcBef>
              <a:spcAft>
                <a:spcPts val="0"/>
              </a:spcAft>
              <a:buClr>
                <a:srgbClr val="FFFFFF"/>
              </a:buClr>
              <a:buSzPts val="2238"/>
              <a:buFont typeface="Arial"/>
              <a:buChar char="•"/>
            </a:pPr>
            <a:endParaRPr dirty="0"/>
          </a:p>
        </p:txBody>
      </p:sp>
      <p:pic>
        <p:nvPicPr>
          <p:cNvPr id="183" name="Google Shape;183;p6"/>
          <p:cNvPicPr preferRelativeResize="0"/>
          <p:nvPr/>
        </p:nvPicPr>
        <p:blipFill rotWithShape="1">
          <a:blip r:embed="rId5">
            <a:alphaModFix/>
          </a:blip>
          <a:srcRect/>
          <a:stretch/>
        </p:blipFill>
        <p:spPr>
          <a:xfrm>
            <a:off x="16385252" y="58153"/>
            <a:ext cx="1748097" cy="172406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99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People shaking hands">
            <a:extLst>
              <a:ext uri="{FF2B5EF4-FFF2-40B4-BE49-F238E27FC236}">
                <a16:creationId xmlns:a16="http://schemas.microsoft.com/office/drawing/2014/main" id="{54462CD6-E018-62AD-C5A9-78D026627A6E}"/>
              </a:ext>
            </a:extLst>
          </p:cNvPr>
          <p:cNvPicPr>
            <a:picLocks noChangeAspect="1"/>
          </p:cNvPicPr>
          <p:nvPr/>
        </p:nvPicPr>
        <p:blipFill rotWithShape="1">
          <a:blip r:embed="rId2"/>
          <a:srcRect l="2936" r="14594"/>
          <a:stretch/>
        </p:blipFill>
        <p:spPr>
          <a:xfrm>
            <a:off x="6976363" y="10"/>
            <a:ext cx="11311635" cy="10286988"/>
          </a:xfrm>
          <a:prstGeom prst="rect">
            <a:avLst/>
          </a:prstGeom>
        </p:spPr>
      </p:pic>
      <p:sp>
        <p:nvSpPr>
          <p:cNvPr id="10" name="Rectangle 9">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981444" cy="10287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32BBA94-AA21-5BEE-16A1-963FCEB06999}"/>
              </a:ext>
            </a:extLst>
          </p:cNvPr>
          <p:cNvSpPr txBox="1"/>
          <p:nvPr/>
        </p:nvSpPr>
        <p:spPr>
          <a:xfrm>
            <a:off x="171450" y="356616"/>
            <a:ext cx="7200900" cy="8253984"/>
          </a:xfrm>
          <a:prstGeom prst="rect">
            <a:avLst/>
          </a:prstGeom>
        </p:spPr>
        <p:txBody>
          <a:bodyPr vert="horz" lIns="91440" tIns="45720" rIns="91440" bIns="45720" rtlCol="0">
            <a:noAutofit/>
          </a:bodyPr>
          <a:lstStyle/>
          <a:p>
            <a:pPr defTabSz="914400">
              <a:spcBef>
                <a:spcPts val="1000"/>
              </a:spcBef>
              <a:buClr>
                <a:schemeClr val="accent2"/>
              </a:buClr>
            </a:pPr>
            <a:r>
              <a:rPr lang="en-US" sz="4400" dirty="0">
                <a:solidFill>
                  <a:schemeClr val="bg1"/>
                </a:solidFill>
              </a:rPr>
              <a:t>Communication</a:t>
            </a:r>
          </a:p>
          <a:p>
            <a:pPr defTabSz="914400">
              <a:spcBef>
                <a:spcPts val="1000"/>
              </a:spcBef>
              <a:buClr>
                <a:schemeClr val="accent2"/>
              </a:buClr>
            </a:pPr>
            <a:endParaRPr lang="en-US" sz="2800" dirty="0">
              <a:solidFill>
                <a:schemeClr val="bg1"/>
              </a:solidFill>
            </a:endParaRPr>
          </a:p>
          <a:p>
            <a:pPr defTabSz="914400">
              <a:spcBef>
                <a:spcPts val="1000"/>
              </a:spcBef>
              <a:buClr>
                <a:schemeClr val="accent2"/>
              </a:buClr>
            </a:pPr>
            <a:r>
              <a:rPr lang="en-US" sz="3200" dirty="0">
                <a:solidFill>
                  <a:schemeClr val="bg1"/>
                </a:solidFill>
              </a:rPr>
              <a:t>Spoken Word - FOUNDATION</a:t>
            </a:r>
          </a:p>
          <a:p>
            <a:pPr defTabSz="914400">
              <a:spcBef>
                <a:spcPts val="1000"/>
              </a:spcBef>
              <a:buClr>
                <a:schemeClr val="accent2"/>
              </a:buClr>
            </a:pPr>
            <a:r>
              <a:rPr lang="en-US" sz="3200" dirty="0">
                <a:solidFill>
                  <a:schemeClr val="bg1"/>
                </a:solidFill>
              </a:rPr>
              <a:t>Tone - CONFIDENCE GAUGE</a:t>
            </a:r>
          </a:p>
          <a:p>
            <a:pPr defTabSz="914400">
              <a:spcBef>
                <a:spcPts val="1000"/>
              </a:spcBef>
              <a:buClr>
                <a:schemeClr val="accent2"/>
              </a:buClr>
            </a:pPr>
            <a:r>
              <a:rPr lang="en-US" sz="3200" dirty="0">
                <a:solidFill>
                  <a:schemeClr val="bg1"/>
                </a:solidFill>
              </a:rPr>
              <a:t>Body Language – THE TRUST BUILDER</a:t>
            </a:r>
          </a:p>
          <a:p>
            <a:pPr defTabSz="914400">
              <a:spcBef>
                <a:spcPts val="1000"/>
              </a:spcBef>
              <a:buClr>
                <a:schemeClr val="accent2"/>
              </a:buClr>
            </a:pPr>
            <a:endParaRPr lang="en-US" sz="3200" dirty="0">
              <a:solidFill>
                <a:schemeClr val="bg1"/>
              </a:solidFill>
            </a:endParaRPr>
          </a:p>
          <a:p>
            <a:pPr indent="-228600" defTabSz="914400">
              <a:spcBef>
                <a:spcPts val="1000"/>
              </a:spcBef>
              <a:buClr>
                <a:schemeClr val="accent2"/>
              </a:buClr>
              <a:buFont typeface="Arial" panose="020B0604020202020204" pitchFamily="34" charset="0"/>
              <a:buChar char="•"/>
            </a:pPr>
            <a:r>
              <a:rPr lang="en-US" sz="4400" dirty="0">
                <a:solidFill>
                  <a:schemeClr val="bg1"/>
                </a:solidFill>
              </a:rPr>
              <a:t>The Handshake</a:t>
            </a:r>
          </a:p>
          <a:p>
            <a:pPr indent="-228600" defTabSz="914400">
              <a:spcBef>
                <a:spcPts val="1000"/>
              </a:spcBef>
              <a:buClr>
                <a:schemeClr val="accent2"/>
              </a:buClr>
              <a:buFont typeface="Arial" panose="020B0604020202020204" pitchFamily="34" charset="0"/>
              <a:buChar char="•"/>
            </a:pPr>
            <a:r>
              <a:rPr lang="en-US" sz="4400" dirty="0">
                <a:solidFill>
                  <a:schemeClr val="bg1"/>
                </a:solidFill>
              </a:rPr>
              <a:t>Eye Contact</a:t>
            </a:r>
          </a:p>
          <a:p>
            <a:pPr indent="-228600" defTabSz="914400">
              <a:spcBef>
                <a:spcPts val="1000"/>
              </a:spcBef>
              <a:buClr>
                <a:schemeClr val="accent2"/>
              </a:buClr>
              <a:buFont typeface="Arial" panose="020B0604020202020204" pitchFamily="34" charset="0"/>
              <a:buChar char="•"/>
            </a:pPr>
            <a:r>
              <a:rPr lang="en-US" sz="4400" dirty="0">
                <a:solidFill>
                  <a:schemeClr val="bg1"/>
                </a:solidFill>
              </a:rPr>
              <a:t>Smile</a:t>
            </a:r>
          </a:p>
          <a:p>
            <a:pPr defTabSz="914400">
              <a:spcBef>
                <a:spcPts val="1000"/>
              </a:spcBef>
              <a:buClr>
                <a:schemeClr val="accent2"/>
              </a:buClr>
            </a:pPr>
            <a:endParaRPr lang="en-US" sz="2800" dirty="0">
              <a:solidFill>
                <a:schemeClr val="bg1"/>
              </a:solidFill>
            </a:endParaRPr>
          </a:p>
          <a:p>
            <a:pPr defTabSz="914400">
              <a:spcBef>
                <a:spcPts val="1000"/>
              </a:spcBef>
              <a:buClr>
                <a:schemeClr val="accent2"/>
              </a:buClr>
            </a:pPr>
            <a:r>
              <a:rPr lang="en-US" sz="4400" dirty="0">
                <a:solidFill>
                  <a:schemeClr val="bg1"/>
                </a:solidFill>
              </a:rPr>
              <a:t>C O N F I D E N C E</a:t>
            </a:r>
          </a:p>
        </p:txBody>
      </p:sp>
    </p:spTree>
    <p:extLst>
      <p:ext uri="{BB962C8B-B14F-4D97-AF65-F5344CB8AC3E}">
        <p14:creationId xmlns:p14="http://schemas.microsoft.com/office/powerpoint/2010/main" val="4078833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187"/>
        <p:cNvGrpSpPr/>
        <p:nvPr/>
      </p:nvGrpSpPr>
      <p:grpSpPr>
        <a:xfrm>
          <a:off x="0" y="0"/>
          <a:ext cx="0" cy="0"/>
          <a:chOff x="0" y="0"/>
          <a:chExt cx="0" cy="0"/>
        </a:xfrm>
      </p:grpSpPr>
      <p:sp>
        <p:nvSpPr>
          <p:cNvPr id="188" name="Google Shape;188;p7"/>
          <p:cNvSpPr/>
          <p:nvPr/>
        </p:nvSpPr>
        <p:spPr>
          <a:xfrm>
            <a:off x="-675921" y="2857500"/>
            <a:ext cx="19639843" cy="6866368"/>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7"/>
          <p:cNvSpPr/>
          <p:nvPr/>
        </p:nvSpPr>
        <p:spPr>
          <a:xfrm>
            <a:off x="1028700" y="3488596"/>
            <a:ext cx="3747028" cy="5989187"/>
          </a:xfrm>
          <a:custGeom>
            <a:avLst/>
            <a:gdLst/>
            <a:ahLst/>
            <a:cxnLst/>
            <a:rect l="l" t="t" r="r" b="b"/>
            <a:pathLst>
              <a:path w="2347644" h="3752435" extrusionOk="0">
                <a:moveTo>
                  <a:pt x="0" y="0"/>
                </a:moveTo>
                <a:lnTo>
                  <a:pt x="0" y="3752435"/>
                </a:lnTo>
                <a:lnTo>
                  <a:pt x="2347644" y="3752435"/>
                </a:lnTo>
                <a:lnTo>
                  <a:pt x="2347644" y="0"/>
                </a:lnTo>
                <a:lnTo>
                  <a:pt x="0" y="0"/>
                </a:lnTo>
                <a:close/>
                <a:moveTo>
                  <a:pt x="2286684" y="3691475"/>
                </a:moveTo>
                <a:lnTo>
                  <a:pt x="59690" y="3691475"/>
                </a:lnTo>
                <a:lnTo>
                  <a:pt x="59690" y="59690"/>
                </a:lnTo>
                <a:lnTo>
                  <a:pt x="2286684" y="59690"/>
                </a:lnTo>
                <a:lnTo>
                  <a:pt x="2286684" y="3691475"/>
                </a:lnTo>
                <a:close/>
              </a:path>
            </a:pathLst>
          </a:custGeom>
          <a:solidFill>
            <a:srgbClr val="0A3565"/>
          </a:solidFill>
          <a:ln>
            <a:noFill/>
          </a:ln>
        </p:spPr>
        <p:txBody>
          <a:bodyPr/>
          <a:lstStyle/>
          <a:p>
            <a:endParaRPr lang="en-US"/>
          </a:p>
        </p:txBody>
      </p:sp>
      <p:sp>
        <p:nvSpPr>
          <p:cNvPr id="190" name="Google Shape;190;p7"/>
          <p:cNvSpPr/>
          <p:nvPr/>
        </p:nvSpPr>
        <p:spPr>
          <a:xfrm>
            <a:off x="1028700" y="3488596"/>
            <a:ext cx="3740150" cy="1466850"/>
          </a:xfrm>
          <a:prstGeom prst="rect">
            <a:avLst/>
          </a:prstGeom>
          <a:solidFill>
            <a:srgbClr val="0A35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7"/>
          <p:cNvSpPr/>
          <p:nvPr/>
        </p:nvSpPr>
        <p:spPr>
          <a:xfrm>
            <a:off x="13512272" y="3488596"/>
            <a:ext cx="3747028" cy="5989187"/>
          </a:xfrm>
          <a:custGeom>
            <a:avLst/>
            <a:gdLst/>
            <a:ahLst/>
            <a:cxnLst/>
            <a:rect l="l" t="t" r="r" b="b"/>
            <a:pathLst>
              <a:path w="2347644" h="3752435" extrusionOk="0">
                <a:moveTo>
                  <a:pt x="0" y="0"/>
                </a:moveTo>
                <a:lnTo>
                  <a:pt x="0" y="3752435"/>
                </a:lnTo>
                <a:lnTo>
                  <a:pt x="2347644" y="3752435"/>
                </a:lnTo>
                <a:lnTo>
                  <a:pt x="2347644" y="0"/>
                </a:lnTo>
                <a:lnTo>
                  <a:pt x="0" y="0"/>
                </a:lnTo>
                <a:close/>
                <a:moveTo>
                  <a:pt x="2286684" y="3691475"/>
                </a:moveTo>
                <a:lnTo>
                  <a:pt x="59690" y="3691475"/>
                </a:lnTo>
                <a:lnTo>
                  <a:pt x="59690" y="59690"/>
                </a:lnTo>
                <a:lnTo>
                  <a:pt x="2286684" y="59690"/>
                </a:lnTo>
                <a:lnTo>
                  <a:pt x="2286684" y="3691475"/>
                </a:lnTo>
                <a:close/>
              </a:path>
            </a:pathLst>
          </a:custGeom>
          <a:solidFill>
            <a:srgbClr val="0A3565"/>
          </a:solidFill>
          <a:ln>
            <a:noFill/>
          </a:ln>
        </p:spPr>
        <p:txBody>
          <a:bodyPr/>
          <a:lstStyle/>
          <a:p>
            <a:endParaRPr lang="en-US"/>
          </a:p>
        </p:txBody>
      </p:sp>
      <p:sp>
        <p:nvSpPr>
          <p:cNvPr id="192" name="Google Shape;192;p7"/>
          <p:cNvSpPr/>
          <p:nvPr/>
        </p:nvSpPr>
        <p:spPr>
          <a:xfrm>
            <a:off x="5206472" y="3488596"/>
            <a:ext cx="3747028" cy="5989187"/>
          </a:xfrm>
          <a:custGeom>
            <a:avLst/>
            <a:gdLst/>
            <a:ahLst/>
            <a:cxnLst/>
            <a:rect l="l" t="t" r="r" b="b"/>
            <a:pathLst>
              <a:path w="2347644" h="3752435" extrusionOk="0">
                <a:moveTo>
                  <a:pt x="0" y="0"/>
                </a:moveTo>
                <a:lnTo>
                  <a:pt x="0" y="3752435"/>
                </a:lnTo>
                <a:lnTo>
                  <a:pt x="2347644" y="3752435"/>
                </a:lnTo>
                <a:lnTo>
                  <a:pt x="2347644" y="0"/>
                </a:lnTo>
                <a:lnTo>
                  <a:pt x="0" y="0"/>
                </a:lnTo>
                <a:close/>
                <a:moveTo>
                  <a:pt x="2286684" y="3691475"/>
                </a:moveTo>
                <a:lnTo>
                  <a:pt x="59690" y="3691475"/>
                </a:lnTo>
                <a:lnTo>
                  <a:pt x="59690" y="59690"/>
                </a:lnTo>
                <a:lnTo>
                  <a:pt x="2286684" y="59690"/>
                </a:lnTo>
                <a:lnTo>
                  <a:pt x="2286684" y="3691475"/>
                </a:lnTo>
                <a:close/>
              </a:path>
            </a:pathLst>
          </a:custGeom>
          <a:solidFill>
            <a:srgbClr val="0A3565"/>
          </a:solidFill>
          <a:ln>
            <a:noFill/>
          </a:ln>
        </p:spPr>
        <p:txBody>
          <a:bodyPr/>
          <a:lstStyle/>
          <a:p>
            <a:endParaRPr lang="en-US"/>
          </a:p>
        </p:txBody>
      </p:sp>
      <p:sp>
        <p:nvSpPr>
          <p:cNvPr id="193" name="Google Shape;193;p7"/>
          <p:cNvSpPr/>
          <p:nvPr/>
        </p:nvSpPr>
        <p:spPr>
          <a:xfrm>
            <a:off x="9372600" y="3488596"/>
            <a:ext cx="3747028" cy="5989187"/>
          </a:xfrm>
          <a:custGeom>
            <a:avLst/>
            <a:gdLst/>
            <a:ahLst/>
            <a:cxnLst/>
            <a:rect l="l" t="t" r="r" b="b"/>
            <a:pathLst>
              <a:path w="2347644" h="3752435" extrusionOk="0">
                <a:moveTo>
                  <a:pt x="0" y="0"/>
                </a:moveTo>
                <a:lnTo>
                  <a:pt x="0" y="3752435"/>
                </a:lnTo>
                <a:lnTo>
                  <a:pt x="2347644" y="3752435"/>
                </a:lnTo>
                <a:lnTo>
                  <a:pt x="2347644" y="0"/>
                </a:lnTo>
                <a:lnTo>
                  <a:pt x="0" y="0"/>
                </a:lnTo>
                <a:close/>
                <a:moveTo>
                  <a:pt x="2286684" y="3691475"/>
                </a:moveTo>
                <a:lnTo>
                  <a:pt x="59690" y="3691475"/>
                </a:lnTo>
                <a:lnTo>
                  <a:pt x="59690" y="59690"/>
                </a:lnTo>
                <a:lnTo>
                  <a:pt x="2286684" y="59690"/>
                </a:lnTo>
                <a:lnTo>
                  <a:pt x="2286684" y="3691475"/>
                </a:lnTo>
                <a:close/>
              </a:path>
            </a:pathLst>
          </a:custGeom>
          <a:solidFill>
            <a:srgbClr val="0A3565"/>
          </a:solidFill>
          <a:ln>
            <a:noFill/>
          </a:ln>
        </p:spPr>
        <p:txBody>
          <a:bodyPr/>
          <a:lstStyle/>
          <a:p>
            <a:endParaRPr lang="en-US"/>
          </a:p>
        </p:txBody>
      </p:sp>
      <p:sp>
        <p:nvSpPr>
          <p:cNvPr id="194" name="Google Shape;194;p7"/>
          <p:cNvSpPr txBox="1"/>
          <p:nvPr/>
        </p:nvSpPr>
        <p:spPr>
          <a:xfrm>
            <a:off x="-1673929" y="-42879"/>
            <a:ext cx="21635857" cy="2329732"/>
          </a:xfrm>
          <a:prstGeom prst="rect">
            <a:avLst/>
          </a:prstGeom>
          <a:noFill/>
          <a:ln>
            <a:noFill/>
          </a:ln>
        </p:spPr>
        <p:txBody>
          <a:bodyPr spcFirstLastPara="1" wrap="square" lIns="0" tIns="0" rIns="0" bIns="0" anchor="t" anchorCtr="0">
            <a:spAutoFit/>
          </a:bodyPr>
          <a:lstStyle/>
          <a:p>
            <a:pPr marL="0" marR="0" lvl="0" indent="0" algn="ctr" rtl="0">
              <a:lnSpc>
                <a:spcPct val="120003"/>
              </a:lnSpc>
              <a:spcBef>
                <a:spcPts val="0"/>
              </a:spcBef>
              <a:spcAft>
                <a:spcPts val="0"/>
              </a:spcAft>
              <a:buNone/>
            </a:pPr>
            <a:r>
              <a:rPr lang="en-US" sz="5199" b="1" i="0" u="none" strike="noStrike" cap="none" dirty="0">
                <a:solidFill>
                  <a:srgbClr val="FEFFF8"/>
                </a:solidFill>
                <a:latin typeface="Montserrat"/>
                <a:ea typeface="Montserrat"/>
                <a:cs typeface="Montserrat"/>
                <a:sym typeface="Montserrat"/>
              </a:rPr>
              <a:t>How to Answer the </a:t>
            </a:r>
            <a:endParaRPr dirty="0"/>
          </a:p>
          <a:p>
            <a:pPr marL="0" marR="0" lvl="0" indent="0" algn="ctr" rtl="0">
              <a:lnSpc>
                <a:spcPct val="120003"/>
              </a:lnSpc>
              <a:spcBef>
                <a:spcPts val="0"/>
              </a:spcBef>
              <a:spcAft>
                <a:spcPts val="0"/>
              </a:spcAft>
              <a:buNone/>
            </a:pPr>
            <a:r>
              <a:rPr lang="en-US" sz="5199" b="0" i="0" u="none" strike="noStrike" cap="none" dirty="0">
                <a:solidFill>
                  <a:srgbClr val="FEFFF8"/>
                </a:solidFill>
                <a:latin typeface="Montserrat"/>
                <a:ea typeface="Montserrat"/>
                <a:cs typeface="Montserrat"/>
                <a:sym typeface="Montserrat"/>
              </a:rPr>
              <a:t>"TELL ME ABOUT YOURSELF" </a:t>
            </a:r>
            <a:endParaRPr dirty="0"/>
          </a:p>
          <a:p>
            <a:pPr marL="0" marR="0" lvl="0" indent="0" algn="ctr" rtl="0">
              <a:lnSpc>
                <a:spcPct val="120003"/>
              </a:lnSpc>
              <a:spcBef>
                <a:spcPts val="0"/>
              </a:spcBef>
              <a:spcAft>
                <a:spcPts val="0"/>
              </a:spcAft>
              <a:buNone/>
            </a:pPr>
            <a:r>
              <a:rPr lang="en-US" sz="5199" b="1" i="0" u="none" strike="noStrike" cap="none" dirty="0">
                <a:solidFill>
                  <a:srgbClr val="FEFFF8"/>
                </a:solidFill>
                <a:latin typeface="Montserrat"/>
                <a:ea typeface="Montserrat"/>
                <a:cs typeface="Montserrat"/>
                <a:sym typeface="Montserrat"/>
              </a:rPr>
              <a:t>Question</a:t>
            </a:r>
            <a:endParaRPr dirty="0"/>
          </a:p>
        </p:txBody>
      </p:sp>
      <p:sp>
        <p:nvSpPr>
          <p:cNvPr id="195" name="Google Shape;195;p7"/>
          <p:cNvSpPr txBox="1"/>
          <p:nvPr/>
        </p:nvSpPr>
        <p:spPr>
          <a:xfrm>
            <a:off x="1262135" y="3957226"/>
            <a:ext cx="3280159" cy="472440"/>
          </a:xfrm>
          <a:prstGeom prst="rect">
            <a:avLst/>
          </a:prstGeom>
          <a:noFill/>
          <a:ln>
            <a:noFill/>
          </a:ln>
        </p:spPr>
        <p:txBody>
          <a:bodyPr spcFirstLastPara="1" wrap="square" lIns="0" tIns="0" rIns="0" bIns="0" anchor="t" anchorCtr="0">
            <a:spAutoFit/>
          </a:bodyPr>
          <a:lstStyle/>
          <a:p>
            <a:pPr marL="0" marR="0" lvl="0" indent="0" algn="ctr" rtl="0">
              <a:lnSpc>
                <a:spcPct val="138714"/>
              </a:lnSpc>
              <a:spcBef>
                <a:spcPts val="0"/>
              </a:spcBef>
              <a:spcAft>
                <a:spcPts val="0"/>
              </a:spcAft>
              <a:buNone/>
            </a:pPr>
            <a:r>
              <a:rPr lang="en-US" sz="2800" b="0" i="0" u="none" strike="noStrike" cap="none">
                <a:solidFill>
                  <a:srgbClr val="FFFFFF"/>
                </a:solidFill>
                <a:latin typeface="Montserrat"/>
                <a:ea typeface="Montserrat"/>
                <a:cs typeface="Montserrat"/>
                <a:sym typeface="Montserrat"/>
              </a:rPr>
              <a:t>EDUCATION</a:t>
            </a:r>
            <a:endParaRPr/>
          </a:p>
        </p:txBody>
      </p:sp>
      <p:sp>
        <p:nvSpPr>
          <p:cNvPr id="196" name="Google Shape;196;p7"/>
          <p:cNvSpPr/>
          <p:nvPr/>
        </p:nvSpPr>
        <p:spPr>
          <a:xfrm>
            <a:off x="5206472" y="3488596"/>
            <a:ext cx="3740150" cy="1466850"/>
          </a:xfrm>
          <a:prstGeom prst="rect">
            <a:avLst/>
          </a:prstGeom>
          <a:solidFill>
            <a:srgbClr val="0A35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7"/>
          <p:cNvSpPr txBox="1"/>
          <p:nvPr/>
        </p:nvSpPr>
        <p:spPr>
          <a:xfrm>
            <a:off x="5439906" y="3714338"/>
            <a:ext cx="3280159" cy="958215"/>
          </a:xfrm>
          <a:prstGeom prst="rect">
            <a:avLst/>
          </a:prstGeom>
          <a:noFill/>
          <a:ln>
            <a:noFill/>
          </a:ln>
        </p:spPr>
        <p:txBody>
          <a:bodyPr spcFirstLastPara="1" wrap="square" lIns="0" tIns="0" rIns="0" bIns="0" anchor="t" anchorCtr="0">
            <a:spAutoFit/>
          </a:bodyPr>
          <a:lstStyle/>
          <a:p>
            <a:pPr marL="0" marR="0" lvl="0" indent="0" algn="ctr" rtl="0">
              <a:lnSpc>
                <a:spcPct val="138714"/>
              </a:lnSpc>
              <a:spcBef>
                <a:spcPts val="0"/>
              </a:spcBef>
              <a:spcAft>
                <a:spcPts val="0"/>
              </a:spcAft>
              <a:buNone/>
            </a:pPr>
            <a:r>
              <a:rPr lang="en-US" sz="2800" b="0" i="0" u="none" strike="noStrike" cap="none">
                <a:solidFill>
                  <a:srgbClr val="FFFFFF"/>
                </a:solidFill>
                <a:latin typeface="Montserrat"/>
                <a:ea typeface="Montserrat"/>
                <a:cs typeface="Montserrat"/>
                <a:sym typeface="Montserrat"/>
              </a:rPr>
              <a:t>WORK EXPERIENCE</a:t>
            </a:r>
            <a:endParaRPr/>
          </a:p>
        </p:txBody>
      </p:sp>
      <p:sp>
        <p:nvSpPr>
          <p:cNvPr id="198" name="Google Shape;198;p7"/>
          <p:cNvSpPr/>
          <p:nvPr/>
        </p:nvSpPr>
        <p:spPr>
          <a:xfrm>
            <a:off x="9372600" y="3488596"/>
            <a:ext cx="3740150" cy="1466850"/>
          </a:xfrm>
          <a:prstGeom prst="rect">
            <a:avLst/>
          </a:prstGeom>
          <a:solidFill>
            <a:srgbClr val="0A35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7"/>
          <p:cNvSpPr txBox="1"/>
          <p:nvPr/>
        </p:nvSpPr>
        <p:spPr>
          <a:xfrm>
            <a:off x="9606035" y="3957226"/>
            <a:ext cx="3280159" cy="472440"/>
          </a:xfrm>
          <a:prstGeom prst="rect">
            <a:avLst/>
          </a:prstGeom>
          <a:noFill/>
          <a:ln>
            <a:noFill/>
          </a:ln>
        </p:spPr>
        <p:txBody>
          <a:bodyPr spcFirstLastPara="1" wrap="square" lIns="0" tIns="0" rIns="0" bIns="0" anchor="t" anchorCtr="0">
            <a:spAutoFit/>
          </a:bodyPr>
          <a:lstStyle/>
          <a:p>
            <a:pPr marL="0" marR="0" lvl="0" indent="0" algn="ctr" rtl="0">
              <a:lnSpc>
                <a:spcPct val="138714"/>
              </a:lnSpc>
              <a:spcBef>
                <a:spcPts val="0"/>
              </a:spcBef>
              <a:spcAft>
                <a:spcPts val="0"/>
              </a:spcAft>
              <a:buNone/>
            </a:pPr>
            <a:r>
              <a:rPr lang="en-US" sz="2800" b="0" i="0" u="none" strike="noStrike" cap="none">
                <a:solidFill>
                  <a:srgbClr val="FFFFFF"/>
                </a:solidFill>
                <a:latin typeface="Montserrat"/>
                <a:ea typeface="Montserrat"/>
                <a:cs typeface="Montserrat"/>
                <a:sym typeface="Montserrat"/>
              </a:rPr>
              <a:t>KEY STRENGTHS</a:t>
            </a:r>
            <a:endParaRPr/>
          </a:p>
        </p:txBody>
      </p:sp>
      <p:sp>
        <p:nvSpPr>
          <p:cNvPr id="200" name="Google Shape;200;p7"/>
          <p:cNvSpPr/>
          <p:nvPr/>
        </p:nvSpPr>
        <p:spPr>
          <a:xfrm>
            <a:off x="13512272" y="3488596"/>
            <a:ext cx="3740150" cy="1466850"/>
          </a:xfrm>
          <a:prstGeom prst="rect">
            <a:avLst/>
          </a:prstGeom>
          <a:solidFill>
            <a:srgbClr val="0A35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7"/>
          <p:cNvSpPr txBox="1"/>
          <p:nvPr/>
        </p:nvSpPr>
        <p:spPr>
          <a:xfrm>
            <a:off x="13745706" y="3957226"/>
            <a:ext cx="3280159" cy="472440"/>
          </a:xfrm>
          <a:prstGeom prst="rect">
            <a:avLst/>
          </a:prstGeom>
          <a:noFill/>
          <a:ln>
            <a:noFill/>
          </a:ln>
        </p:spPr>
        <p:txBody>
          <a:bodyPr spcFirstLastPara="1" wrap="square" lIns="0" tIns="0" rIns="0" bIns="0" anchor="t" anchorCtr="0">
            <a:spAutoFit/>
          </a:bodyPr>
          <a:lstStyle/>
          <a:p>
            <a:pPr marL="0" marR="0" lvl="0" indent="0" algn="ctr" rtl="0">
              <a:lnSpc>
                <a:spcPct val="138714"/>
              </a:lnSpc>
              <a:spcBef>
                <a:spcPts val="0"/>
              </a:spcBef>
              <a:spcAft>
                <a:spcPts val="0"/>
              </a:spcAft>
              <a:buNone/>
            </a:pPr>
            <a:r>
              <a:rPr lang="en-US" sz="2800" b="0" i="0" u="none" strike="noStrike" cap="none">
                <a:solidFill>
                  <a:srgbClr val="FFFFFF"/>
                </a:solidFill>
                <a:latin typeface="Montserrat"/>
                <a:ea typeface="Montserrat"/>
                <a:cs typeface="Montserrat"/>
                <a:sym typeface="Montserrat"/>
              </a:rPr>
              <a:t>FUTURE</a:t>
            </a:r>
            <a:endParaRPr/>
          </a:p>
        </p:txBody>
      </p:sp>
      <p:sp>
        <p:nvSpPr>
          <p:cNvPr id="202" name="Google Shape;202;p7"/>
          <p:cNvSpPr txBox="1"/>
          <p:nvPr/>
        </p:nvSpPr>
        <p:spPr>
          <a:xfrm>
            <a:off x="1178394" y="5029200"/>
            <a:ext cx="3440762" cy="4252912"/>
          </a:xfrm>
          <a:prstGeom prst="rect">
            <a:avLst/>
          </a:prstGeom>
          <a:noFill/>
          <a:ln>
            <a:noFill/>
          </a:ln>
        </p:spPr>
        <p:txBody>
          <a:bodyPr spcFirstLastPara="1" wrap="square" lIns="0" tIns="0" rIns="0" bIns="0" anchor="t" anchorCtr="0">
            <a:spAutoFit/>
          </a:bodyPr>
          <a:lstStyle/>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dirty="0">
                <a:solidFill>
                  <a:srgbClr val="0A3565"/>
                </a:solidFill>
                <a:latin typeface="Montserrat Light"/>
                <a:ea typeface="Montserrat Light"/>
                <a:cs typeface="Montserrat Light"/>
                <a:sym typeface="Montserrat Light"/>
              </a:rPr>
              <a:t>Begin with your year in school, major (and minor), and how you became interested in the field.</a:t>
            </a:r>
            <a:endParaRPr dirty="0"/>
          </a:p>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dirty="0">
                <a:solidFill>
                  <a:srgbClr val="0A3565"/>
                </a:solidFill>
                <a:latin typeface="Montserrat Light"/>
                <a:ea typeface="Montserrat Light"/>
                <a:cs typeface="Montserrat Light"/>
                <a:sym typeface="Montserrat Light"/>
              </a:rPr>
              <a:t>Skills you have learned through school projects.</a:t>
            </a:r>
            <a:endParaRPr dirty="0"/>
          </a:p>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dirty="0">
                <a:solidFill>
                  <a:srgbClr val="0A3565"/>
                </a:solidFill>
                <a:latin typeface="Montserrat Light"/>
                <a:ea typeface="Montserrat Light"/>
                <a:cs typeface="Montserrat Light"/>
                <a:sym typeface="Montserrat Light"/>
              </a:rPr>
              <a:t>Mention on campus membership/s and organizations (especially if in a leadership position).</a:t>
            </a:r>
            <a:endParaRPr dirty="0"/>
          </a:p>
        </p:txBody>
      </p:sp>
      <p:pic>
        <p:nvPicPr>
          <p:cNvPr id="203" name="Google Shape;203;p7"/>
          <p:cNvPicPr preferRelativeResize="0"/>
          <p:nvPr/>
        </p:nvPicPr>
        <p:blipFill rotWithShape="1">
          <a:blip r:embed="rId3">
            <a:alphaModFix/>
          </a:blip>
          <a:srcRect/>
          <a:stretch/>
        </p:blipFill>
        <p:spPr>
          <a:xfrm>
            <a:off x="16214805" y="356937"/>
            <a:ext cx="1748097" cy="1724061"/>
          </a:xfrm>
          <a:prstGeom prst="rect">
            <a:avLst/>
          </a:prstGeom>
          <a:noFill/>
          <a:ln>
            <a:noFill/>
          </a:ln>
        </p:spPr>
      </p:pic>
      <p:sp>
        <p:nvSpPr>
          <p:cNvPr id="204" name="Google Shape;204;p7"/>
          <p:cNvSpPr txBox="1"/>
          <p:nvPr/>
        </p:nvSpPr>
        <p:spPr>
          <a:xfrm>
            <a:off x="5359605" y="5029200"/>
            <a:ext cx="3440762" cy="4252912"/>
          </a:xfrm>
          <a:prstGeom prst="rect">
            <a:avLst/>
          </a:prstGeom>
          <a:noFill/>
          <a:ln>
            <a:noFill/>
          </a:ln>
        </p:spPr>
        <p:txBody>
          <a:bodyPr spcFirstLastPara="1" wrap="square" lIns="0" tIns="0" rIns="0" bIns="0" anchor="t" anchorCtr="0">
            <a:spAutoFit/>
          </a:bodyPr>
          <a:lstStyle/>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a:solidFill>
                  <a:srgbClr val="0A3565"/>
                </a:solidFill>
                <a:latin typeface="Montserrat Light"/>
                <a:ea typeface="Montserrat Light"/>
                <a:cs typeface="Montserrat Light"/>
                <a:sym typeface="Montserrat Light"/>
              </a:rPr>
              <a:t>Discuss your current position, if you are currently working.</a:t>
            </a:r>
            <a:endParaRPr/>
          </a:p>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a:solidFill>
                  <a:srgbClr val="0A3565"/>
                </a:solidFill>
                <a:latin typeface="Montserrat Light"/>
                <a:ea typeface="Montserrat Light"/>
                <a:cs typeface="Montserrat Light"/>
                <a:sym typeface="Montserrat Light"/>
              </a:rPr>
              <a:t>Mention past jobs.</a:t>
            </a:r>
            <a:endParaRPr/>
          </a:p>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a:solidFill>
                  <a:srgbClr val="0A3565"/>
                </a:solidFill>
                <a:latin typeface="Montserrat Light"/>
                <a:ea typeface="Montserrat Light"/>
                <a:cs typeface="Montserrat Light"/>
                <a:sym typeface="Montserrat Light"/>
              </a:rPr>
              <a:t>Focus on transferable skills that would be valuable to employers in the field, professional accomplishments, or recognition you received.</a:t>
            </a:r>
            <a:endParaRPr/>
          </a:p>
        </p:txBody>
      </p:sp>
      <p:sp>
        <p:nvSpPr>
          <p:cNvPr id="205" name="Google Shape;205;p7"/>
          <p:cNvSpPr txBox="1"/>
          <p:nvPr/>
        </p:nvSpPr>
        <p:spPr>
          <a:xfrm>
            <a:off x="9522294" y="5243512"/>
            <a:ext cx="3440762" cy="2538412"/>
          </a:xfrm>
          <a:prstGeom prst="rect">
            <a:avLst/>
          </a:prstGeom>
          <a:noFill/>
          <a:ln>
            <a:noFill/>
          </a:ln>
        </p:spPr>
        <p:txBody>
          <a:bodyPr spcFirstLastPara="1" wrap="square" lIns="0" tIns="0" rIns="0" bIns="0" anchor="t" anchorCtr="0">
            <a:spAutoFit/>
          </a:bodyPr>
          <a:lstStyle/>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a:solidFill>
                  <a:srgbClr val="0A3565"/>
                </a:solidFill>
                <a:latin typeface="Montserrat Light"/>
                <a:ea typeface="Montserrat Light"/>
                <a:cs typeface="Montserrat Light"/>
                <a:sym typeface="Montserrat Light"/>
              </a:rPr>
              <a:t>Based on your research of the organization, mention two key strengths of yours that match the requirements of the organization. </a:t>
            </a:r>
            <a:endParaRPr/>
          </a:p>
        </p:txBody>
      </p:sp>
      <p:sp>
        <p:nvSpPr>
          <p:cNvPr id="206" name="Google Shape;206;p7"/>
          <p:cNvSpPr txBox="1"/>
          <p:nvPr/>
        </p:nvSpPr>
        <p:spPr>
          <a:xfrm>
            <a:off x="13648091" y="5243512"/>
            <a:ext cx="3440762" cy="3824288"/>
          </a:xfrm>
          <a:prstGeom prst="rect">
            <a:avLst/>
          </a:prstGeom>
          <a:noFill/>
          <a:ln>
            <a:noFill/>
          </a:ln>
        </p:spPr>
        <p:txBody>
          <a:bodyPr spcFirstLastPara="1" wrap="square" lIns="0" tIns="0" rIns="0" bIns="0" anchor="t" anchorCtr="0">
            <a:spAutoFit/>
          </a:bodyPr>
          <a:lstStyle/>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a:solidFill>
                  <a:srgbClr val="0A3565"/>
                </a:solidFill>
                <a:latin typeface="Montserrat Light"/>
                <a:ea typeface="Montserrat Light"/>
                <a:cs typeface="Montserrat Light"/>
                <a:sym typeface="Montserrat Light"/>
              </a:rPr>
              <a:t>End with why you are interested in working for the organization.  </a:t>
            </a:r>
            <a:endParaRPr/>
          </a:p>
          <a:p>
            <a:pPr marL="309562" marR="0" lvl="1" indent="-154780" algn="l" rtl="0">
              <a:lnSpc>
                <a:spcPct val="179578"/>
              </a:lnSpc>
              <a:spcBef>
                <a:spcPts val="0"/>
              </a:spcBef>
              <a:spcAft>
                <a:spcPts val="0"/>
              </a:spcAft>
              <a:buClr>
                <a:srgbClr val="0A3565"/>
              </a:buClr>
              <a:buSzPts val="1900"/>
              <a:buFont typeface="Arial"/>
              <a:buChar char="•"/>
            </a:pPr>
            <a:r>
              <a:rPr lang="en-US" sz="1900" b="0" i="0" u="none" strike="noStrike" cap="none">
                <a:solidFill>
                  <a:srgbClr val="0A3565"/>
                </a:solidFill>
                <a:latin typeface="Montserrat Light"/>
                <a:ea typeface="Montserrat Light"/>
                <a:cs typeface="Montserrat Light"/>
                <a:sym typeface="Montserrat Light"/>
              </a:rPr>
              <a:t>State that you look forward to learning more about how you might be able to contribute your skills, talents, and experience in the future.</a:t>
            </a:r>
            <a:endParaRPr/>
          </a:p>
        </p:txBody>
      </p:sp>
      <p:sp>
        <p:nvSpPr>
          <p:cNvPr id="207" name="Google Shape;207;p7"/>
          <p:cNvSpPr txBox="1"/>
          <p:nvPr/>
        </p:nvSpPr>
        <p:spPr>
          <a:xfrm>
            <a:off x="-517928" y="9761968"/>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FFFFFF"/>
                </a:solidFill>
                <a:latin typeface="Oswald"/>
                <a:ea typeface="Oswald"/>
                <a:cs typeface="Oswald"/>
                <a:sym typeface="Oswald"/>
              </a:rPr>
              <a:t>INTERVIEW</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E1065-8010-5426-AE7E-DF76F1A172B9}"/>
              </a:ext>
            </a:extLst>
          </p:cNvPr>
          <p:cNvSpPr>
            <a:spLocks noGrp="1"/>
          </p:cNvSpPr>
          <p:nvPr>
            <p:ph type="ctrTitle"/>
          </p:nvPr>
        </p:nvSpPr>
        <p:spPr>
          <a:xfrm>
            <a:off x="1207009" y="795527"/>
            <a:ext cx="8887965" cy="2468880"/>
          </a:xfrm>
        </p:spPr>
        <p:txBody>
          <a:bodyPr vert="horz" lIns="182880" tIns="182880" rIns="182880" bIns="182880" rtlCol="0">
            <a:normAutofit/>
          </a:bodyPr>
          <a:lstStyle/>
          <a:p>
            <a:pPr defTabSz="914400"/>
            <a:r>
              <a:rPr lang="en-US" spc="200" dirty="0"/>
              <a:t>5 CATEGORIES OF Interview Questions</a:t>
            </a:r>
          </a:p>
        </p:txBody>
      </p:sp>
      <p:sp>
        <p:nvSpPr>
          <p:cNvPr id="3" name="Subtitle 2">
            <a:extLst>
              <a:ext uri="{FF2B5EF4-FFF2-40B4-BE49-F238E27FC236}">
                <a16:creationId xmlns:a16="http://schemas.microsoft.com/office/drawing/2014/main" id="{5D47EDA6-BC6A-69B8-C9D4-62EDEC00E798}"/>
              </a:ext>
            </a:extLst>
          </p:cNvPr>
          <p:cNvSpPr>
            <a:spLocks noGrp="1"/>
          </p:cNvSpPr>
          <p:nvPr>
            <p:ph type="subTitle" idx="1"/>
          </p:nvPr>
        </p:nvSpPr>
        <p:spPr>
          <a:xfrm>
            <a:off x="2007109" y="3585936"/>
            <a:ext cx="7936992" cy="6379534"/>
          </a:xfrm>
        </p:spPr>
        <p:txBody>
          <a:bodyPr vert="horz" lIns="91440" tIns="45720" rIns="91440" bIns="45720" rtlCol="0">
            <a:normAutofit/>
          </a:bodyPr>
          <a:lstStyle/>
          <a:p>
            <a:pPr algn="l" defTabSz="914400" fontAlgn="base">
              <a:lnSpc>
                <a:spcPct val="90000"/>
              </a:lnSpc>
              <a:spcBef>
                <a:spcPts val="1000"/>
              </a:spcBef>
              <a:spcAft>
                <a:spcPts val="0"/>
              </a:spcAft>
            </a:pPr>
            <a:r>
              <a:rPr lang="en-US" sz="4000" b="0" i="0" u="none" strike="noStrike" dirty="0">
                <a:solidFill>
                  <a:schemeClr val="tx1"/>
                </a:solidFill>
                <a:effectLst/>
              </a:rPr>
              <a:t>Questions related to your …</a:t>
            </a:r>
          </a:p>
          <a:p>
            <a:pPr algn="l" defTabSz="914400" fontAlgn="base">
              <a:lnSpc>
                <a:spcPct val="90000"/>
              </a:lnSpc>
              <a:spcBef>
                <a:spcPts val="1000"/>
              </a:spcBef>
              <a:spcAft>
                <a:spcPts val="0"/>
              </a:spcAft>
            </a:pPr>
            <a:endParaRPr lang="en-US" sz="2000" b="0" i="0" u="none" strike="noStrike" dirty="0">
              <a:solidFill>
                <a:schemeClr val="tx1"/>
              </a:solidFill>
              <a:effectLst/>
            </a:endParaRPr>
          </a:p>
          <a:p>
            <a:pPr marL="571500" indent="-571500" algn="l" defTabSz="914400" fontAlgn="base">
              <a:lnSpc>
                <a:spcPct val="90000"/>
              </a:lnSpc>
              <a:spcBef>
                <a:spcPts val="1000"/>
              </a:spcBef>
              <a:spcAft>
                <a:spcPts val="0"/>
              </a:spcAft>
              <a:buFont typeface="Arial" panose="020B0604020202020204" pitchFamily="34" charset="0"/>
              <a:buChar char="•"/>
            </a:pPr>
            <a:r>
              <a:rPr lang="en-US" sz="4000" b="1" i="1" u="none" strike="noStrike" dirty="0">
                <a:solidFill>
                  <a:schemeClr val="tx1"/>
                </a:solidFill>
                <a:effectLst/>
              </a:rPr>
              <a:t>- motivation</a:t>
            </a:r>
          </a:p>
          <a:p>
            <a:pPr marL="171450" indent="-171450" algn="l" defTabSz="914400" fontAlgn="base">
              <a:lnSpc>
                <a:spcPct val="90000"/>
              </a:lnSpc>
              <a:spcBef>
                <a:spcPts val="1000"/>
              </a:spcBef>
              <a:spcAft>
                <a:spcPts val="0"/>
              </a:spcAft>
              <a:buFont typeface="Arial" panose="020B0604020202020204" pitchFamily="34" charset="0"/>
              <a:buChar char="•"/>
            </a:pPr>
            <a:endParaRPr lang="en-US" sz="1050" b="0" i="0" u="none" strike="noStrike" dirty="0">
              <a:solidFill>
                <a:schemeClr val="tx1"/>
              </a:solidFill>
              <a:effectLst/>
            </a:endParaRPr>
          </a:p>
          <a:p>
            <a:pPr marL="571500" indent="-571500" algn="l" defTabSz="914400" fontAlgn="base">
              <a:lnSpc>
                <a:spcPct val="90000"/>
              </a:lnSpc>
              <a:spcBef>
                <a:spcPts val="1000"/>
              </a:spcBef>
              <a:spcAft>
                <a:spcPts val="0"/>
              </a:spcAft>
              <a:buFont typeface="Arial" panose="020B0604020202020204" pitchFamily="34" charset="0"/>
              <a:buChar char="•"/>
            </a:pPr>
            <a:r>
              <a:rPr lang="en-US" sz="4000" b="1" i="1" u="none" strike="noStrike" dirty="0">
                <a:solidFill>
                  <a:schemeClr val="tx1"/>
                </a:solidFill>
                <a:effectLst/>
              </a:rPr>
              <a:t>- education</a:t>
            </a:r>
            <a:r>
              <a:rPr lang="en-US" sz="4000" b="0" i="0" u="none" strike="noStrike" dirty="0">
                <a:solidFill>
                  <a:schemeClr val="tx1"/>
                </a:solidFill>
                <a:effectLst/>
              </a:rPr>
              <a:t> and </a:t>
            </a:r>
            <a:r>
              <a:rPr lang="en-US" sz="4000" b="1" i="1" u="none" strike="noStrike" dirty="0">
                <a:solidFill>
                  <a:schemeClr val="tx1"/>
                </a:solidFill>
                <a:effectLst/>
              </a:rPr>
              <a:t>training</a:t>
            </a:r>
          </a:p>
          <a:p>
            <a:pPr marL="171450" indent="-171450" algn="l" defTabSz="914400" fontAlgn="base">
              <a:lnSpc>
                <a:spcPct val="90000"/>
              </a:lnSpc>
              <a:spcBef>
                <a:spcPts val="1000"/>
              </a:spcBef>
              <a:spcAft>
                <a:spcPts val="0"/>
              </a:spcAft>
              <a:buFont typeface="Arial" panose="020B0604020202020204" pitchFamily="34" charset="0"/>
              <a:buChar char="•"/>
            </a:pPr>
            <a:endParaRPr lang="en-US" sz="1050" b="0" i="0" u="none" strike="noStrike" dirty="0">
              <a:solidFill>
                <a:schemeClr val="tx1"/>
              </a:solidFill>
              <a:effectLst/>
            </a:endParaRPr>
          </a:p>
          <a:p>
            <a:pPr marL="571500" indent="-571500" algn="l" defTabSz="914400" fontAlgn="base">
              <a:lnSpc>
                <a:spcPct val="90000"/>
              </a:lnSpc>
              <a:spcBef>
                <a:spcPts val="1000"/>
              </a:spcBef>
              <a:spcAft>
                <a:spcPts val="0"/>
              </a:spcAft>
              <a:buFont typeface="Arial" panose="020B0604020202020204" pitchFamily="34" charset="0"/>
              <a:buChar char="•"/>
            </a:pPr>
            <a:r>
              <a:rPr lang="en-US" sz="4000" b="1" i="1" u="none" strike="noStrike" dirty="0">
                <a:solidFill>
                  <a:schemeClr val="tx1"/>
                </a:solidFill>
                <a:effectLst/>
              </a:rPr>
              <a:t>- experience</a:t>
            </a:r>
            <a:r>
              <a:rPr lang="en-US" sz="4000" b="0" i="0" u="none" strike="noStrike" dirty="0">
                <a:solidFill>
                  <a:schemeClr val="tx1"/>
                </a:solidFill>
                <a:effectLst/>
              </a:rPr>
              <a:t> and </a:t>
            </a:r>
            <a:r>
              <a:rPr lang="en-US" sz="4000" b="1" i="1" u="none" strike="noStrike" dirty="0">
                <a:solidFill>
                  <a:schemeClr val="tx1"/>
                </a:solidFill>
                <a:effectLst/>
              </a:rPr>
              <a:t>skills</a:t>
            </a:r>
          </a:p>
          <a:p>
            <a:pPr marL="171450" indent="-171450" algn="l" defTabSz="914400" fontAlgn="base">
              <a:lnSpc>
                <a:spcPct val="90000"/>
              </a:lnSpc>
              <a:spcBef>
                <a:spcPts val="1000"/>
              </a:spcBef>
              <a:spcAft>
                <a:spcPts val="0"/>
              </a:spcAft>
              <a:buFont typeface="Arial" panose="020B0604020202020204" pitchFamily="34" charset="0"/>
              <a:buChar char="•"/>
            </a:pPr>
            <a:endParaRPr lang="en-US" sz="1050" b="0" i="0" u="none" strike="noStrike" dirty="0">
              <a:solidFill>
                <a:schemeClr val="tx1"/>
              </a:solidFill>
              <a:effectLst/>
            </a:endParaRPr>
          </a:p>
          <a:p>
            <a:pPr marL="571500" indent="-571500" algn="l" defTabSz="914400" fontAlgn="base">
              <a:lnSpc>
                <a:spcPct val="90000"/>
              </a:lnSpc>
              <a:spcBef>
                <a:spcPts val="1000"/>
              </a:spcBef>
              <a:spcAft>
                <a:spcPts val="0"/>
              </a:spcAft>
              <a:buFont typeface="Arial" panose="020B0604020202020204" pitchFamily="34" charset="0"/>
              <a:buChar char="•"/>
            </a:pPr>
            <a:r>
              <a:rPr lang="en-US" sz="4000" b="1" i="1" u="none" strike="noStrike" dirty="0">
                <a:solidFill>
                  <a:schemeClr val="tx1"/>
                </a:solidFill>
                <a:effectLst/>
              </a:rPr>
              <a:t>- career goals</a:t>
            </a:r>
          </a:p>
          <a:p>
            <a:pPr marL="171450" indent="-171450" algn="l" defTabSz="914400" fontAlgn="base">
              <a:lnSpc>
                <a:spcPct val="90000"/>
              </a:lnSpc>
              <a:spcBef>
                <a:spcPts val="1000"/>
              </a:spcBef>
              <a:spcAft>
                <a:spcPts val="0"/>
              </a:spcAft>
              <a:buFont typeface="Arial" panose="020B0604020202020204" pitchFamily="34" charset="0"/>
              <a:buChar char="•"/>
            </a:pPr>
            <a:endParaRPr lang="en-US" sz="1050" b="0" i="0" u="none" strike="noStrike" dirty="0">
              <a:solidFill>
                <a:schemeClr val="tx1"/>
              </a:solidFill>
              <a:effectLst/>
            </a:endParaRPr>
          </a:p>
          <a:p>
            <a:pPr marL="571500" indent="-571500" algn="l" defTabSz="914400" fontAlgn="base">
              <a:lnSpc>
                <a:spcPct val="90000"/>
              </a:lnSpc>
              <a:spcBef>
                <a:spcPts val="1000"/>
              </a:spcBef>
              <a:spcAft>
                <a:spcPts val="0"/>
              </a:spcAft>
              <a:buFont typeface="Arial" panose="020B0604020202020204" pitchFamily="34" charset="0"/>
              <a:buChar char="•"/>
            </a:pPr>
            <a:r>
              <a:rPr lang="en-US" sz="4000" b="1" i="1" u="none" strike="noStrike" dirty="0">
                <a:solidFill>
                  <a:schemeClr val="tx1"/>
                </a:solidFill>
                <a:effectLst/>
              </a:rPr>
              <a:t>- why</a:t>
            </a:r>
            <a:r>
              <a:rPr lang="en-US" sz="4000" b="0" i="0" u="none" strike="noStrike" dirty="0">
                <a:solidFill>
                  <a:schemeClr val="tx1"/>
                </a:solidFill>
                <a:effectLst/>
              </a:rPr>
              <a:t> you want the job</a:t>
            </a:r>
          </a:p>
          <a:p>
            <a:pPr indent="-228600" defTabSz="914400">
              <a:lnSpc>
                <a:spcPct val="90000"/>
              </a:lnSpc>
              <a:spcBef>
                <a:spcPts val="1000"/>
              </a:spcBef>
              <a:buFont typeface="Arial" panose="020B0604020202020204" pitchFamily="34" charset="0"/>
              <a:buChar char="•"/>
            </a:pPr>
            <a:endParaRPr lang="en-US" sz="1200" dirty="0">
              <a:solidFill>
                <a:schemeClr val="tx1"/>
              </a:solidFill>
            </a:endParaRPr>
          </a:p>
        </p:txBody>
      </p:sp>
      <p:pic>
        <p:nvPicPr>
          <p:cNvPr id="7" name="Graphic 6" descr="Chat">
            <a:extLst>
              <a:ext uri="{FF2B5EF4-FFF2-40B4-BE49-F238E27FC236}">
                <a16:creationId xmlns:a16="http://schemas.microsoft.com/office/drawing/2014/main" id="{AFB4450B-EEF6-5BB4-75C0-5B48C8F10F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031216" y="2623756"/>
            <a:ext cx="4619370" cy="4619370"/>
          </a:xfrm>
          <a:prstGeom prst="rect">
            <a:avLst/>
          </a:prstGeom>
        </p:spPr>
      </p:pic>
    </p:spTree>
    <p:extLst>
      <p:ext uri="{BB962C8B-B14F-4D97-AF65-F5344CB8AC3E}">
        <p14:creationId xmlns:p14="http://schemas.microsoft.com/office/powerpoint/2010/main" val="989413210"/>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152">
          <a:extLst>
            <a:ext uri="{FF2B5EF4-FFF2-40B4-BE49-F238E27FC236}">
              <a16:creationId xmlns:a16="http://schemas.microsoft.com/office/drawing/2014/main" id="{20015406-2AB6-2483-987E-1DF95AB30AE8}"/>
            </a:ext>
          </a:extLst>
        </p:cNvPr>
        <p:cNvGrpSpPr/>
        <p:nvPr/>
      </p:nvGrpSpPr>
      <p:grpSpPr>
        <a:xfrm>
          <a:off x="0" y="0"/>
          <a:ext cx="0" cy="0"/>
          <a:chOff x="0" y="0"/>
          <a:chExt cx="0" cy="0"/>
        </a:xfrm>
      </p:grpSpPr>
      <p:sp>
        <p:nvSpPr>
          <p:cNvPr id="153" name="Google Shape;153;p5">
            <a:extLst>
              <a:ext uri="{FF2B5EF4-FFF2-40B4-BE49-F238E27FC236}">
                <a16:creationId xmlns:a16="http://schemas.microsoft.com/office/drawing/2014/main" id="{CBBA3E1D-9960-3F09-29A0-7B690A0CC946}"/>
              </a:ext>
            </a:extLst>
          </p:cNvPr>
          <p:cNvSpPr txBox="1"/>
          <p:nvPr/>
        </p:nvSpPr>
        <p:spPr>
          <a:xfrm>
            <a:off x="8285507" y="771060"/>
            <a:ext cx="9320407" cy="243759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7200" dirty="0">
                <a:solidFill>
                  <a:srgbClr val="FFFFFF"/>
                </a:solidFill>
                <a:latin typeface="Oswald"/>
                <a:ea typeface="Oswald"/>
                <a:cs typeface="Oswald"/>
                <a:sym typeface="Oswald"/>
              </a:rPr>
              <a:t>AI &amp; The Job </a:t>
            </a:r>
          </a:p>
          <a:p>
            <a:pPr marL="0" marR="0" lvl="0" indent="0" algn="ctr" rtl="0">
              <a:lnSpc>
                <a:spcPct val="110000"/>
              </a:lnSpc>
              <a:spcBef>
                <a:spcPts val="0"/>
              </a:spcBef>
              <a:spcAft>
                <a:spcPts val="0"/>
              </a:spcAft>
              <a:buNone/>
            </a:pPr>
            <a:r>
              <a:rPr lang="en-US" sz="7200" dirty="0">
                <a:solidFill>
                  <a:srgbClr val="FFFFFF"/>
                </a:solidFill>
                <a:latin typeface="Oswald"/>
                <a:ea typeface="Oswald"/>
                <a:cs typeface="Oswald"/>
                <a:sym typeface="Oswald"/>
              </a:rPr>
              <a:t>Description</a:t>
            </a:r>
            <a:endParaRPr lang="en-US" sz="7200" b="0" i="0" u="none" strike="noStrike" cap="none" dirty="0">
              <a:solidFill>
                <a:srgbClr val="FFFFFF"/>
              </a:solidFill>
              <a:latin typeface="Oswald"/>
              <a:ea typeface="Oswald"/>
              <a:cs typeface="Oswald"/>
              <a:sym typeface="Oswald"/>
            </a:endParaRPr>
          </a:p>
        </p:txBody>
      </p:sp>
      <p:pic>
        <p:nvPicPr>
          <p:cNvPr id="154" name="Google Shape;154;p5">
            <a:extLst>
              <a:ext uri="{FF2B5EF4-FFF2-40B4-BE49-F238E27FC236}">
                <a16:creationId xmlns:a16="http://schemas.microsoft.com/office/drawing/2014/main" id="{07F3FA06-1B6A-DF7C-0984-4BA344B7FB97}"/>
              </a:ext>
            </a:extLst>
          </p:cNvPr>
          <p:cNvPicPr preferRelativeResize="0"/>
          <p:nvPr/>
        </p:nvPicPr>
        <p:blipFill rotWithShape="1">
          <a:blip r:embed="rId3">
            <a:alphaModFix/>
          </a:blip>
          <a:srcRect/>
          <a:stretch/>
        </p:blipFill>
        <p:spPr>
          <a:xfrm>
            <a:off x="16190741" y="332874"/>
            <a:ext cx="1748097" cy="1724061"/>
          </a:xfrm>
          <a:prstGeom prst="rect">
            <a:avLst/>
          </a:prstGeom>
          <a:noFill/>
          <a:ln>
            <a:noFill/>
          </a:ln>
        </p:spPr>
      </p:pic>
      <p:pic>
        <p:nvPicPr>
          <p:cNvPr id="155" name="Google Shape;155;p5">
            <a:extLst>
              <a:ext uri="{FF2B5EF4-FFF2-40B4-BE49-F238E27FC236}">
                <a16:creationId xmlns:a16="http://schemas.microsoft.com/office/drawing/2014/main" id="{47739CD2-CA1E-4E11-E892-B054EF07512F}"/>
              </a:ext>
            </a:extLst>
          </p:cNvPr>
          <p:cNvPicPr preferRelativeResize="0"/>
          <p:nvPr/>
        </p:nvPicPr>
        <p:blipFill rotWithShape="1">
          <a:blip r:embed="rId4">
            <a:alphaModFix/>
          </a:blip>
          <a:srcRect l="11178" r="17548"/>
          <a:stretch/>
        </p:blipFill>
        <p:spPr>
          <a:xfrm>
            <a:off x="-3068053" y="0"/>
            <a:ext cx="11353560" cy="10619873"/>
          </a:xfrm>
          <a:prstGeom prst="rect">
            <a:avLst/>
          </a:prstGeom>
          <a:noFill/>
          <a:ln>
            <a:noFill/>
          </a:ln>
        </p:spPr>
      </p:pic>
      <p:sp>
        <p:nvSpPr>
          <p:cNvPr id="156" name="Google Shape;156;p5">
            <a:extLst>
              <a:ext uri="{FF2B5EF4-FFF2-40B4-BE49-F238E27FC236}">
                <a16:creationId xmlns:a16="http://schemas.microsoft.com/office/drawing/2014/main" id="{A744CAD4-B556-9C54-A391-2CA46D40DDEB}"/>
              </a:ext>
            </a:extLst>
          </p:cNvPr>
          <p:cNvSpPr/>
          <p:nvPr/>
        </p:nvSpPr>
        <p:spPr>
          <a:xfrm>
            <a:off x="0" y="0"/>
            <a:ext cx="8285507" cy="10287000"/>
          </a:xfrm>
          <a:prstGeom prst="rect">
            <a:avLst/>
          </a:prstGeom>
          <a:solidFill>
            <a:srgbClr val="0A3565">
              <a:alpha val="4941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 name="Google Shape;157;p5">
            <a:extLst>
              <a:ext uri="{FF2B5EF4-FFF2-40B4-BE49-F238E27FC236}">
                <a16:creationId xmlns:a16="http://schemas.microsoft.com/office/drawing/2014/main" id="{B080904A-1E87-689E-0317-73E757870AC9}"/>
              </a:ext>
            </a:extLst>
          </p:cNvPr>
          <p:cNvGrpSpPr/>
          <p:nvPr/>
        </p:nvGrpSpPr>
        <p:grpSpPr>
          <a:xfrm>
            <a:off x="8619562" y="3468801"/>
            <a:ext cx="9487717" cy="5202055"/>
            <a:chOff x="-1" y="-76791"/>
            <a:chExt cx="12650289" cy="6936072"/>
          </a:xfrm>
        </p:grpSpPr>
        <p:sp>
          <p:nvSpPr>
            <p:cNvPr id="158" name="Google Shape;158;p5">
              <a:extLst>
                <a:ext uri="{FF2B5EF4-FFF2-40B4-BE49-F238E27FC236}">
                  <a16:creationId xmlns:a16="http://schemas.microsoft.com/office/drawing/2014/main" id="{A16E0A55-5BFD-2952-C41A-AAD238BDD7FD}"/>
                </a:ext>
              </a:extLst>
            </p:cNvPr>
            <p:cNvSpPr txBox="1"/>
            <p:nvPr/>
          </p:nvSpPr>
          <p:spPr>
            <a:xfrm>
              <a:off x="-1" y="2378055"/>
              <a:ext cx="12650289" cy="448122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600" dirty="0">
                  <a:solidFill>
                    <a:srgbClr val="FFFFFF"/>
                  </a:solidFill>
                  <a:latin typeface="Montserrat Light"/>
                  <a:ea typeface="Montserrat Light"/>
                  <a:cs typeface="Montserrat Light"/>
                  <a:sym typeface="Montserrat Light"/>
                </a:rPr>
                <a:t>You are an HR expert with an expertise in recruitment. I will be interviewing for this position, see attached. Review my resume and provide me with the most likely questions that will be asked in this interview. Based on my resume, provide me with main points I should include in my answers.</a:t>
              </a:r>
              <a:r>
                <a:rPr lang="en-US" sz="2600" b="0" i="0" u="none" strike="noStrike" cap="none" dirty="0">
                  <a:solidFill>
                    <a:srgbClr val="FFFFFF"/>
                  </a:solidFill>
                  <a:latin typeface="Montserrat Light"/>
                  <a:ea typeface="Montserrat Light"/>
                  <a:cs typeface="Montserrat Light"/>
                  <a:sym typeface="Montserrat Light"/>
                </a:rPr>
                <a:t> </a:t>
              </a:r>
              <a:endParaRPr dirty="0"/>
            </a:p>
          </p:txBody>
        </p:sp>
        <p:sp>
          <p:nvSpPr>
            <p:cNvPr id="159" name="Google Shape;159;p5">
              <a:extLst>
                <a:ext uri="{FF2B5EF4-FFF2-40B4-BE49-F238E27FC236}">
                  <a16:creationId xmlns:a16="http://schemas.microsoft.com/office/drawing/2014/main" id="{9DDCE237-E808-497E-4B44-DFC37138ED3D}"/>
                </a:ext>
              </a:extLst>
            </p:cNvPr>
            <p:cNvSpPr txBox="1"/>
            <p:nvPr/>
          </p:nvSpPr>
          <p:spPr>
            <a:xfrm>
              <a:off x="-1" y="-76791"/>
              <a:ext cx="12425701" cy="183845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200" dirty="0">
                  <a:solidFill>
                    <a:srgbClr val="007AC4"/>
                  </a:solidFill>
                  <a:latin typeface="Montserrat"/>
                  <a:ea typeface="Montserrat"/>
                  <a:cs typeface="Montserrat"/>
                  <a:sym typeface="Montserrat"/>
                </a:rPr>
                <a:t>Upload your resume and the job description.</a:t>
              </a:r>
            </a:p>
            <a:p>
              <a:pPr marL="0" marR="0" lvl="0" indent="0" algn="l" rtl="0">
                <a:lnSpc>
                  <a:spcPct val="140000"/>
                </a:lnSpc>
                <a:spcBef>
                  <a:spcPts val="0"/>
                </a:spcBef>
                <a:spcAft>
                  <a:spcPts val="0"/>
                </a:spcAft>
                <a:buNone/>
              </a:pPr>
              <a:r>
                <a:rPr lang="en-US" sz="3200" b="0" i="0" u="none" strike="noStrike" cap="none" dirty="0">
                  <a:solidFill>
                    <a:srgbClr val="007AC4"/>
                  </a:solidFill>
                  <a:latin typeface="Montserrat"/>
                  <a:ea typeface="Montserrat"/>
                  <a:cs typeface="Montserrat"/>
                  <a:sym typeface="Montserrat"/>
                </a:rPr>
                <a:t>Use your AI platform and add this prompt: </a:t>
              </a:r>
              <a:endParaRPr sz="3200" dirty="0"/>
            </a:p>
          </p:txBody>
        </p:sp>
      </p:grpSp>
    </p:spTree>
    <p:extLst>
      <p:ext uri="{BB962C8B-B14F-4D97-AF65-F5344CB8AC3E}">
        <p14:creationId xmlns:p14="http://schemas.microsoft.com/office/powerpoint/2010/main" val="435419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211"/>
        <p:cNvGrpSpPr/>
        <p:nvPr/>
      </p:nvGrpSpPr>
      <p:grpSpPr>
        <a:xfrm>
          <a:off x="0" y="0"/>
          <a:ext cx="0" cy="0"/>
          <a:chOff x="0" y="0"/>
          <a:chExt cx="0" cy="0"/>
        </a:xfrm>
      </p:grpSpPr>
      <p:sp>
        <p:nvSpPr>
          <p:cNvPr id="212" name="Google Shape;212;p8"/>
          <p:cNvSpPr/>
          <p:nvPr/>
        </p:nvSpPr>
        <p:spPr>
          <a:xfrm>
            <a:off x="7738221" y="397085"/>
            <a:ext cx="12458995" cy="9609568"/>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13" name="Google Shape;213;p8"/>
          <p:cNvPicPr preferRelativeResize="0"/>
          <p:nvPr/>
        </p:nvPicPr>
        <p:blipFill rotWithShape="1">
          <a:blip r:embed="rId3">
            <a:alphaModFix/>
          </a:blip>
          <a:srcRect l="10581" r="24681"/>
          <a:stretch/>
        </p:blipFill>
        <p:spPr>
          <a:xfrm>
            <a:off x="-3037941" y="-151681"/>
            <a:ext cx="10174582" cy="10438681"/>
          </a:xfrm>
          <a:prstGeom prst="rect">
            <a:avLst/>
          </a:prstGeom>
          <a:noFill/>
          <a:ln>
            <a:noFill/>
          </a:ln>
        </p:spPr>
      </p:pic>
      <p:sp>
        <p:nvSpPr>
          <p:cNvPr id="214" name="Google Shape;214;p8"/>
          <p:cNvSpPr/>
          <p:nvPr/>
        </p:nvSpPr>
        <p:spPr>
          <a:xfrm>
            <a:off x="-1986714" y="-165719"/>
            <a:ext cx="9291799" cy="10735176"/>
          </a:xfrm>
          <a:custGeom>
            <a:avLst/>
            <a:gdLst/>
            <a:ahLst/>
            <a:cxnLst/>
            <a:rect l="l" t="t" r="r" b="b"/>
            <a:pathLst>
              <a:path w="3143152" h="3631405" extrusionOk="0">
                <a:moveTo>
                  <a:pt x="0" y="0"/>
                </a:moveTo>
                <a:lnTo>
                  <a:pt x="3143152" y="0"/>
                </a:lnTo>
                <a:lnTo>
                  <a:pt x="3143152" y="3631405"/>
                </a:lnTo>
                <a:lnTo>
                  <a:pt x="0" y="3631405"/>
                </a:lnTo>
                <a:close/>
              </a:path>
            </a:pathLst>
          </a:custGeom>
          <a:solidFill>
            <a:srgbClr val="0A3565">
              <a:alpha val="54509"/>
            </a:srgbClr>
          </a:solidFill>
          <a:ln>
            <a:noFill/>
          </a:ln>
        </p:spPr>
        <p:txBody>
          <a:bodyPr/>
          <a:lstStyle/>
          <a:p>
            <a:endParaRPr lang="en-US"/>
          </a:p>
        </p:txBody>
      </p:sp>
      <p:sp>
        <p:nvSpPr>
          <p:cNvPr id="215" name="Google Shape;215;p8"/>
          <p:cNvSpPr txBox="1"/>
          <p:nvPr/>
        </p:nvSpPr>
        <p:spPr>
          <a:xfrm>
            <a:off x="8187868" y="673951"/>
            <a:ext cx="8467067" cy="2099036"/>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4000" dirty="0">
                <a:solidFill>
                  <a:srgbClr val="0A3565"/>
                </a:solidFill>
                <a:latin typeface="Oswald"/>
                <a:sym typeface="Oswald"/>
              </a:rPr>
              <a:t>BEHAVIORAL INTERVIEW QUESTIONS </a:t>
            </a:r>
          </a:p>
          <a:p>
            <a:pPr marL="0" marR="0" lvl="0" indent="0" algn="l" rtl="0">
              <a:lnSpc>
                <a:spcPct val="110000"/>
              </a:lnSpc>
              <a:spcBef>
                <a:spcPts val="0"/>
              </a:spcBef>
              <a:spcAft>
                <a:spcPts val="0"/>
              </a:spcAft>
              <a:buNone/>
            </a:pPr>
            <a:r>
              <a:rPr lang="en-US" sz="4000" dirty="0">
                <a:solidFill>
                  <a:srgbClr val="0A3565"/>
                </a:solidFill>
                <a:latin typeface="Oswald"/>
                <a:sym typeface="Oswald"/>
              </a:rPr>
              <a:t>Tell me about a time when…</a:t>
            </a:r>
          </a:p>
          <a:p>
            <a:pPr marL="0" marR="0" lvl="0" indent="0" algn="l" rtl="0">
              <a:lnSpc>
                <a:spcPct val="110000"/>
              </a:lnSpc>
              <a:spcBef>
                <a:spcPts val="0"/>
              </a:spcBef>
              <a:spcAft>
                <a:spcPts val="0"/>
              </a:spcAft>
              <a:buNone/>
            </a:pPr>
            <a:r>
              <a:rPr lang="en-US" sz="4400" dirty="0">
                <a:solidFill>
                  <a:srgbClr val="0A3565"/>
                </a:solidFill>
                <a:latin typeface="Oswald"/>
                <a:sym typeface="Oswald"/>
              </a:rPr>
              <a:t>What are your three stories?</a:t>
            </a:r>
            <a:endParaRPr sz="4400" dirty="0"/>
          </a:p>
        </p:txBody>
      </p:sp>
      <p:sp>
        <p:nvSpPr>
          <p:cNvPr id="216" name="Google Shape;216;p8"/>
          <p:cNvSpPr txBox="1"/>
          <p:nvPr/>
        </p:nvSpPr>
        <p:spPr>
          <a:xfrm>
            <a:off x="8801796" y="3494934"/>
            <a:ext cx="9331553" cy="1125220"/>
          </a:xfrm>
          <a:prstGeom prst="rect">
            <a:avLst/>
          </a:prstGeom>
          <a:noFill/>
          <a:ln>
            <a:noFill/>
          </a:ln>
        </p:spPr>
        <p:txBody>
          <a:bodyPr spcFirstLastPara="1" wrap="square" lIns="0" tIns="0" rIns="0" bIns="0" anchor="t" anchorCtr="0">
            <a:spAutoFit/>
          </a:bodyPr>
          <a:lstStyle/>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dirty="0">
                <a:solidFill>
                  <a:srgbClr val="52584D"/>
                </a:solidFill>
                <a:latin typeface="Montserrat Light"/>
                <a:ea typeface="Montserrat Light"/>
                <a:cs typeface="Montserrat Light"/>
                <a:sym typeface="Montserrat Light"/>
              </a:rPr>
              <a:t>Describe a specific event or situation.</a:t>
            </a:r>
            <a:endParaRPr dirty="0"/>
          </a:p>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dirty="0">
                <a:solidFill>
                  <a:srgbClr val="52584D"/>
                </a:solidFill>
                <a:latin typeface="Montserrat Light"/>
                <a:ea typeface="Montserrat Light"/>
                <a:cs typeface="Montserrat Light"/>
                <a:sym typeface="Montserrat Light"/>
              </a:rPr>
              <a:t>Give enough detail &amp; context for the interviewer to understand.</a:t>
            </a:r>
            <a:endParaRPr dirty="0"/>
          </a:p>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dirty="0">
                <a:solidFill>
                  <a:srgbClr val="52584D"/>
                </a:solidFill>
                <a:latin typeface="Montserrat Light"/>
                <a:ea typeface="Montserrat Light"/>
                <a:cs typeface="Montserrat Light"/>
                <a:sym typeface="Montserrat Light"/>
              </a:rPr>
              <a:t>Draw from campus, work, or community experiences</a:t>
            </a:r>
            <a:endParaRPr dirty="0"/>
          </a:p>
        </p:txBody>
      </p:sp>
      <p:sp>
        <p:nvSpPr>
          <p:cNvPr id="217" name="Google Shape;217;p8"/>
          <p:cNvSpPr txBox="1"/>
          <p:nvPr/>
        </p:nvSpPr>
        <p:spPr>
          <a:xfrm>
            <a:off x="8279514" y="2812234"/>
            <a:ext cx="9331553" cy="603242"/>
          </a:xfrm>
          <a:prstGeom prst="rect">
            <a:avLst/>
          </a:prstGeom>
          <a:noFill/>
          <a:ln>
            <a:noFill/>
          </a:ln>
        </p:spPr>
        <p:txBody>
          <a:bodyPr spcFirstLastPara="1" wrap="square" lIns="0" tIns="0" rIns="0" bIns="0" anchor="t" anchorCtr="0">
            <a:spAutoFit/>
          </a:bodyPr>
          <a:lstStyle/>
          <a:p>
            <a:pPr marL="0" marR="0" lvl="0" indent="0" algn="l" rtl="0">
              <a:lnSpc>
                <a:spcPct val="139964"/>
              </a:lnSpc>
              <a:spcBef>
                <a:spcPts val="0"/>
              </a:spcBef>
              <a:spcAft>
                <a:spcPts val="0"/>
              </a:spcAft>
              <a:buNone/>
            </a:pPr>
            <a:r>
              <a:rPr lang="en-US" sz="2800" dirty="0">
                <a:solidFill>
                  <a:srgbClr val="0A3565"/>
                </a:solidFill>
                <a:latin typeface="Montserrat"/>
                <a:sym typeface="Montserrat"/>
              </a:rPr>
              <a:t>SITUATION OR TASK</a:t>
            </a:r>
            <a:endParaRPr dirty="0"/>
          </a:p>
        </p:txBody>
      </p:sp>
      <p:sp>
        <p:nvSpPr>
          <p:cNvPr id="218" name="Google Shape;218;p8"/>
          <p:cNvSpPr txBox="1"/>
          <p:nvPr/>
        </p:nvSpPr>
        <p:spPr>
          <a:xfrm>
            <a:off x="8801796" y="5522361"/>
            <a:ext cx="9331553" cy="744220"/>
          </a:xfrm>
          <a:prstGeom prst="rect">
            <a:avLst/>
          </a:prstGeom>
          <a:noFill/>
          <a:ln>
            <a:noFill/>
          </a:ln>
        </p:spPr>
        <p:txBody>
          <a:bodyPr spcFirstLastPara="1" wrap="square" lIns="0" tIns="0" rIns="0" bIns="0" anchor="t" anchorCtr="0">
            <a:spAutoFit/>
          </a:bodyPr>
          <a:lstStyle/>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a:solidFill>
                  <a:srgbClr val="52584D"/>
                </a:solidFill>
                <a:latin typeface="Montserrat Light"/>
                <a:ea typeface="Montserrat Light"/>
                <a:cs typeface="Montserrat Light"/>
                <a:sym typeface="Montserrat Light"/>
              </a:rPr>
              <a:t>Describe the action that you took to address the situation.</a:t>
            </a:r>
            <a:endParaRPr/>
          </a:p>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a:solidFill>
                  <a:srgbClr val="52584D"/>
                </a:solidFill>
                <a:latin typeface="Montserrat Light"/>
                <a:ea typeface="Montserrat Light"/>
                <a:cs typeface="Montserrat Light"/>
                <a:sym typeface="Montserrat Light"/>
              </a:rPr>
              <a:t>If you are describing a group project, focus on your role.</a:t>
            </a:r>
            <a:endParaRPr/>
          </a:p>
        </p:txBody>
      </p:sp>
      <p:sp>
        <p:nvSpPr>
          <p:cNvPr id="219" name="Google Shape;219;p8"/>
          <p:cNvSpPr txBox="1"/>
          <p:nvPr/>
        </p:nvSpPr>
        <p:spPr>
          <a:xfrm>
            <a:off x="8279514" y="4879022"/>
            <a:ext cx="9331553" cy="471805"/>
          </a:xfrm>
          <a:prstGeom prst="rect">
            <a:avLst/>
          </a:prstGeom>
          <a:noFill/>
          <a:ln>
            <a:noFill/>
          </a:ln>
        </p:spPr>
        <p:txBody>
          <a:bodyPr spcFirstLastPara="1" wrap="square" lIns="0" tIns="0" rIns="0" bIns="0" anchor="t" anchorCtr="0">
            <a:spAutoFit/>
          </a:bodyPr>
          <a:lstStyle/>
          <a:p>
            <a:pPr marL="0" marR="0" lvl="0" indent="0" algn="l" rtl="0">
              <a:lnSpc>
                <a:spcPct val="139964"/>
              </a:lnSpc>
              <a:spcBef>
                <a:spcPts val="0"/>
              </a:spcBef>
              <a:spcAft>
                <a:spcPts val="0"/>
              </a:spcAft>
              <a:buNone/>
            </a:pPr>
            <a:r>
              <a:rPr lang="en-US" sz="2800" b="0" i="0" u="none" strike="noStrike" cap="none">
                <a:solidFill>
                  <a:srgbClr val="0A3565"/>
                </a:solidFill>
                <a:latin typeface="Montserrat"/>
                <a:ea typeface="Montserrat"/>
                <a:cs typeface="Montserrat"/>
                <a:sym typeface="Montserrat"/>
              </a:rPr>
              <a:t>ACTION</a:t>
            </a:r>
            <a:endParaRPr/>
          </a:p>
        </p:txBody>
      </p:sp>
      <p:sp>
        <p:nvSpPr>
          <p:cNvPr id="220" name="Google Shape;220;p8"/>
          <p:cNvSpPr txBox="1"/>
          <p:nvPr/>
        </p:nvSpPr>
        <p:spPr>
          <a:xfrm>
            <a:off x="8801796" y="7187291"/>
            <a:ext cx="9331553" cy="744220"/>
          </a:xfrm>
          <a:prstGeom prst="rect">
            <a:avLst/>
          </a:prstGeom>
          <a:noFill/>
          <a:ln>
            <a:noFill/>
          </a:ln>
        </p:spPr>
        <p:txBody>
          <a:bodyPr spcFirstLastPara="1" wrap="square" lIns="0" tIns="0" rIns="0" bIns="0" anchor="t" anchorCtr="0">
            <a:spAutoFit/>
          </a:bodyPr>
          <a:lstStyle/>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a:solidFill>
                  <a:srgbClr val="52584D"/>
                </a:solidFill>
                <a:latin typeface="Montserrat Light"/>
                <a:ea typeface="Montserrat Light"/>
                <a:cs typeface="Montserrat Light"/>
                <a:sym typeface="Montserrat Light"/>
              </a:rPr>
              <a:t>What did you accomplish?</a:t>
            </a:r>
            <a:endParaRPr/>
          </a:p>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a:solidFill>
                  <a:srgbClr val="52584D"/>
                </a:solidFill>
                <a:latin typeface="Montserrat Light"/>
                <a:ea typeface="Montserrat Light"/>
                <a:cs typeface="Montserrat Light"/>
                <a:sym typeface="Montserrat Light"/>
              </a:rPr>
              <a:t>If not success, what did you learn?</a:t>
            </a:r>
            <a:endParaRPr/>
          </a:p>
        </p:txBody>
      </p:sp>
      <p:sp>
        <p:nvSpPr>
          <p:cNvPr id="221" name="Google Shape;221;p8"/>
          <p:cNvSpPr txBox="1"/>
          <p:nvPr/>
        </p:nvSpPr>
        <p:spPr>
          <a:xfrm>
            <a:off x="8279514" y="6531251"/>
            <a:ext cx="9331553" cy="471805"/>
          </a:xfrm>
          <a:prstGeom prst="rect">
            <a:avLst/>
          </a:prstGeom>
          <a:noFill/>
          <a:ln>
            <a:noFill/>
          </a:ln>
        </p:spPr>
        <p:txBody>
          <a:bodyPr spcFirstLastPara="1" wrap="square" lIns="0" tIns="0" rIns="0" bIns="0" anchor="t" anchorCtr="0">
            <a:spAutoFit/>
          </a:bodyPr>
          <a:lstStyle/>
          <a:p>
            <a:pPr marL="0" marR="0" lvl="0" indent="0" algn="l" rtl="0">
              <a:lnSpc>
                <a:spcPct val="139964"/>
              </a:lnSpc>
              <a:spcBef>
                <a:spcPts val="0"/>
              </a:spcBef>
              <a:spcAft>
                <a:spcPts val="0"/>
              </a:spcAft>
              <a:buNone/>
            </a:pPr>
            <a:r>
              <a:rPr lang="en-US" sz="2800" b="0" i="0" u="none" strike="noStrike" cap="none">
                <a:solidFill>
                  <a:srgbClr val="0A3565"/>
                </a:solidFill>
                <a:latin typeface="Montserrat"/>
                <a:ea typeface="Montserrat"/>
                <a:cs typeface="Montserrat"/>
                <a:sym typeface="Montserrat"/>
              </a:rPr>
              <a:t>RESULT</a:t>
            </a:r>
            <a:endParaRPr/>
          </a:p>
        </p:txBody>
      </p:sp>
      <p:sp>
        <p:nvSpPr>
          <p:cNvPr id="222" name="Google Shape;222;p8"/>
          <p:cNvSpPr txBox="1"/>
          <p:nvPr/>
        </p:nvSpPr>
        <p:spPr>
          <a:xfrm>
            <a:off x="8279514" y="8323813"/>
            <a:ext cx="9331553" cy="471805"/>
          </a:xfrm>
          <a:prstGeom prst="rect">
            <a:avLst/>
          </a:prstGeom>
          <a:noFill/>
          <a:ln>
            <a:noFill/>
          </a:ln>
        </p:spPr>
        <p:txBody>
          <a:bodyPr spcFirstLastPara="1" wrap="square" lIns="0" tIns="0" rIns="0" bIns="0" anchor="t" anchorCtr="0">
            <a:spAutoFit/>
          </a:bodyPr>
          <a:lstStyle/>
          <a:p>
            <a:pPr marL="0" marR="0" lvl="0" indent="0" algn="l" rtl="0">
              <a:lnSpc>
                <a:spcPct val="139964"/>
              </a:lnSpc>
              <a:spcBef>
                <a:spcPts val="0"/>
              </a:spcBef>
              <a:spcAft>
                <a:spcPts val="0"/>
              </a:spcAft>
              <a:buNone/>
            </a:pPr>
            <a:r>
              <a:rPr lang="en-US" sz="2800" b="0" i="0" u="none" strike="noStrike" cap="none">
                <a:solidFill>
                  <a:srgbClr val="0A3565"/>
                </a:solidFill>
                <a:latin typeface="Montserrat"/>
                <a:ea typeface="Montserrat"/>
                <a:cs typeface="Montserrat"/>
                <a:sym typeface="Montserrat"/>
              </a:rPr>
              <a:t>RELATE</a:t>
            </a:r>
            <a:endParaRPr/>
          </a:p>
        </p:txBody>
      </p:sp>
      <p:sp>
        <p:nvSpPr>
          <p:cNvPr id="223" name="Google Shape;223;p8"/>
          <p:cNvSpPr txBox="1"/>
          <p:nvPr/>
        </p:nvSpPr>
        <p:spPr>
          <a:xfrm>
            <a:off x="8801796" y="9057640"/>
            <a:ext cx="9331553" cy="363220"/>
          </a:xfrm>
          <a:prstGeom prst="rect">
            <a:avLst/>
          </a:prstGeom>
          <a:noFill/>
          <a:ln>
            <a:noFill/>
          </a:ln>
        </p:spPr>
        <p:txBody>
          <a:bodyPr spcFirstLastPara="1" wrap="square" lIns="0" tIns="0" rIns="0" bIns="0" anchor="t" anchorCtr="0">
            <a:spAutoFit/>
          </a:bodyPr>
          <a:lstStyle/>
          <a:p>
            <a:pPr marL="363220" marR="0" lvl="1" indent="-181610" algn="l" rtl="0">
              <a:lnSpc>
                <a:spcPct val="139954"/>
              </a:lnSpc>
              <a:spcBef>
                <a:spcPts val="0"/>
              </a:spcBef>
              <a:spcAft>
                <a:spcPts val="0"/>
              </a:spcAft>
              <a:buClr>
                <a:srgbClr val="52584D"/>
              </a:buClr>
              <a:buSzPts val="2200"/>
              <a:buFont typeface="Arial"/>
              <a:buChar char="•"/>
            </a:pPr>
            <a:r>
              <a:rPr lang="en-US" sz="2200" b="0" i="0" u="none" strike="noStrike" cap="none">
                <a:solidFill>
                  <a:srgbClr val="52584D"/>
                </a:solidFill>
                <a:latin typeface="Montserrat Light"/>
                <a:ea typeface="Montserrat Light"/>
                <a:cs typeface="Montserrat Light"/>
                <a:sym typeface="Montserrat Light"/>
              </a:rPr>
              <a:t>How does this relate to the position you're applying for?</a:t>
            </a:r>
            <a:endParaRPr/>
          </a:p>
        </p:txBody>
      </p:sp>
      <p:sp>
        <p:nvSpPr>
          <p:cNvPr id="224" name="Google Shape;224;p8"/>
          <p:cNvSpPr txBox="1"/>
          <p:nvPr/>
        </p:nvSpPr>
        <p:spPr>
          <a:xfrm>
            <a:off x="-517928" y="9790866"/>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FFFFFF"/>
                </a:solidFill>
                <a:latin typeface="Oswald"/>
                <a:ea typeface="Oswald"/>
                <a:cs typeface="Oswald"/>
                <a:sym typeface="Oswald"/>
              </a:rPr>
              <a:t>INTERVIEW</a:t>
            </a:r>
            <a:endParaRPr/>
          </a:p>
        </p:txBody>
      </p:sp>
      <p:pic>
        <p:nvPicPr>
          <p:cNvPr id="225" name="Google Shape;225;p8"/>
          <p:cNvPicPr preferRelativeResize="0"/>
          <p:nvPr/>
        </p:nvPicPr>
        <p:blipFill rotWithShape="1">
          <a:blip r:embed="rId4">
            <a:alphaModFix/>
          </a:blip>
          <a:srcRect/>
          <a:stretch/>
        </p:blipFill>
        <p:spPr>
          <a:xfrm>
            <a:off x="16513611" y="468593"/>
            <a:ext cx="1619737" cy="159746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9"/>
          <p:cNvSpPr/>
          <p:nvPr/>
        </p:nvSpPr>
        <p:spPr>
          <a:xfrm>
            <a:off x="0" y="-440976"/>
            <a:ext cx="9728948" cy="10960279"/>
          </a:xfrm>
          <a:prstGeom prst="rect">
            <a:avLst/>
          </a:prstGeom>
          <a:solidFill>
            <a:srgbClr val="0A35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1" name="Google Shape;231;p9"/>
          <p:cNvPicPr preferRelativeResize="0"/>
          <p:nvPr/>
        </p:nvPicPr>
        <p:blipFill rotWithShape="1">
          <a:blip r:embed="rId3">
            <a:alphaModFix/>
          </a:blip>
          <a:srcRect/>
          <a:stretch/>
        </p:blipFill>
        <p:spPr>
          <a:xfrm>
            <a:off x="10143213" y="1676672"/>
            <a:ext cx="11756571" cy="8229600"/>
          </a:xfrm>
          <a:prstGeom prst="rect">
            <a:avLst/>
          </a:prstGeom>
          <a:noFill/>
          <a:ln>
            <a:noFill/>
          </a:ln>
        </p:spPr>
      </p:pic>
      <p:sp>
        <p:nvSpPr>
          <p:cNvPr id="232" name="Google Shape;232;p9"/>
          <p:cNvSpPr txBox="1"/>
          <p:nvPr/>
        </p:nvSpPr>
        <p:spPr>
          <a:xfrm>
            <a:off x="1334350" y="504072"/>
            <a:ext cx="7809650" cy="203454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7200" b="0" i="0" u="none" strike="noStrike" cap="none">
                <a:solidFill>
                  <a:srgbClr val="FFFFFF"/>
                </a:solidFill>
                <a:latin typeface="Oswald"/>
                <a:ea typeface="Oswald"/>
                <a:cs typeface="Oswald"/>
                <a:sym typeface="Oswald"/>
              </a:rPr>
              <a:t>ASKING THE RIGHT QUESTIONS</a:t>
            </a:r>
            <a:endParaRPr/>
          </a:p>
        </p:txBody>
      </p:sp>
      <p:sp>
        <p:nvSpPr>
          <p:cNvPr id="233" name="Google Shape;233;p9"/>
          <p:cNvSpPr txBox="1"/>
          <p:nvPr/>
        </p:nvSpPr>
        <p:spPr>
          <a:xfrm>
            <a:off x="356412" y="3214036"/>
            <a:ext cx="10008030" cy="459740"/>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3200" b="0" i="0" u="none" strike="noStrike" cap="none" dirty="0">
                <a:solidFill>
                  <a:srgbClr val="007AC4"/>
                </a:solidFill>
                <a:latin typeface="Oswald"/>
                <a:ea typeface="Oswald"/>
                <a:cs typeface="Oswald"/>
                <a:sym typeface="Oswald"/>
              </a:rPr>
              <a:t>The interview is a two-way communication process </a:t>
            </a:r>
            <a:endParaRPr dirty="0"/>
          </a:p>
        </p:txBody>
      </p:sp>
      <p:sp>
        <p:nvSpPr>
          <p:cNvPr id="234" name="Google Shape;234;p9"/>
          <p:cNvSpPr txBox="1"/>
          <p:nvPr/>
        </p:nvSpPr>
        <p:spPr>
          <a:xfrm>
            <a:off x="696857" y="4036306"/>
            <a:ext cx="8447143" cy="74485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175" b="0" i="0" u="none" strike="noStrike" cap="none">
                <a:solidFill>
                  <a:srgbClr val="FFFFFF"/>
                </a:solidFill>
                <a:latin typeface="Montserrat Light"/>
                <a:ea typeface="Montserrat Light"/>
                <a:cs typeface="Montserrat Light"/>
                <a:sym typeface="Montserrat Light"/>
              </a:rPr>
              <a:t>Asking meaningful questions will demonstrate that your interest extends beyond seeking employment. </a:t>
            </a:r>
            <a:endParaRPr/>
          </a:p>
        </p:txBody>
      </p:sp>
      <p:pic>
        <p:nvPicPr>
          <p:cNvPr id="235" name="Google Shape;235;p9"/>
          <p:cNvPicPr preferRelativeResize="0"/>
          <p:nvPr/>
        </p:nvPicPr>
        <p:blipFill rotWithShape="1">
          <a:blip r:embed="rId4">
            <a:alphaModFix/>
          </a:blip>
          <a:srcRect l="1414" r="1414"/>
          <a:stretch/>
        </p:blipFill>
        <p:spPr>
          <a:xfrm>
            <a:off x="12652572" y="2077049"/>
            <a:ext cx="5635428" cy="4252963"/>
          </a:xfrm>
          <a:prstGeom prst="rect">
            <a:avLst/>
          </a:prstGeom>
          <a:noFill/>
          <a:ln>
            <a:noFill/>
          </a:ln>
        </p:spPr>
      </p:pic>
      <p:sp>
        <p:nvSpPr>
          <p:cNvPr id="236" name="Google Shape;236;p9"/>
          <p:cNvSpPr txBox="1"/>
          <p:nvPr/>
        </p:nvSpPr>
        <p:spPr>
          <a:xfrm>
            <a:off x="356412" y="5331732"/>
            <a:ext cx="10008030" cy="459740"/>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3200" b="0" i="0" u="none" strike="noStrike" cap="none" dirty="0">
                <a:solidFill>
                  <a:srgbClr val="007AC4"/>
                </a:solidFill>
                <a:latin typeface="Oswald"/>
                <a:ea typeface="Oswald"/>
                <a:cs typeface="Oswald"/>
                <a:sym typeface="Oswald"/>
              </a:rPr>
              <a:t>What types of questions should you ask? </a:t>
            </a:r>
            <a:endParaRPr dirty="0"/>
          </a:p>
        </p:txBody>
      </p:sp>
      <p:sp>
        <p:nvSpPr>
          <p:cNvPr id="237" name="Google Shape;237;p9"/>
          <p:cNvSpPr txBox="1"/>
          <p:nvPr/>
        </p:nvSpPr>
        <p:spPr>
          <a:xfrm>
            <a:off x="-517928" y="9690485"/>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FFFFFF"/>
                </a:solidFill>
                <a:latin typeface="Oswald"/>
                <a:ea typeface="Oswald"/>
                <a:cs typeface="Oswald"/>
                <a:sym typeface="Oswald"/>
              </a:rPr>
              <a:t>INTERVIEW</a:t>
            </a:r>
            <a:endParaRPr/>
          </a:p>
        </p:txBody>
      </p:sp>
      <p:sp>
        <p:nvSpPr>
          <p:cNvPr id="238" name="Google Shape;238;p9"/>
          <p:cNvSpPr txBox="1"/>
          <p:nvPr/>
        </p:nvSpPr>
        <p:spPr>
          <a:xfrm>
            <a:off x="696857" y="6291912"/>
            <a:ext cx="8447143" cy="140576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175" b="0" i="0" u="none" strike="noStrike" cap="none" dirty="0">
                <a:solidFill>
                  <a:srgbClr val="FFFFFF"/>
                </a:solidFill>
                <a:latin typeface="Montserrat Light"/>
                <a:ea typeface="Montserrat Light"/>
                <a:cs typeface="Montserrat Light"/>
                <a:sym typeface="Montserrat Light"/>
              </a:rPr>
              <a:t>Please describe an average day on the job?</a:t>
            </a:r>
          </a:p>
          <a:p>
            <a:pPr marL="0" marR="0" lvl="0" indent="0" algn="l" rtl="0">
              <a:lnSpc>
                <a:spcPct val="140000"/>
              </a:lnSpc>
              <a:spcBef>
                <a:spcPts val="0"/>
              </a:spcBef>
              <a:spcAft>
                <a:spcPts val="0"/>
              </a:spcAft>
              <a:buNone/>
            </a:pPr>
            <a:r>
              <a:rPr lang="en-US" sz="2175" dirty="0">
                <a:solidFill>
                  <a:srgbClr val="FFFFFF"/>
                </a:solidFill>
                <a:latin typeface="Montserrat Light"/>
                <a:sym typeface="Montserrat Light"/>
              </a:rPr>
              <a:t>What do you like the most about working for this organization?</a:t>
            </a:r>
            <a:endParaRPr dirty="0"/>
          </a:p>
        </p:txBody>
      </p:sp>
      <p:pic>
        <p:nvPicPr>
          <p:cNvPr id="239" name="Google Shape;239;p9"/>
          <p:cNvPicPr preferRelativeResize="0"/>
          <p:nvPr/>
        </p:nvPicPr>
        <p:blipFill rotWithShape="1">
          <a:blip r:embed="rId5">
            <a:alphaModFix/>
          </a:blip>
          <a:srcRect/>
          <a:stretch/>
        </p:blipFill>
        <p:spPr>
          <a:xfrm>
            <a:off x="16449431" y="129393"/>
            <a:ext cx="1619737" cy="1597466"/>
          </a:xfrm>
          <a:prstGeom prst="rect">
            <a:avLst/>
          </a:prstGeom>
          <a:noFill/>
          <a:ln>
            <a:noFill/>
          </a:ln>
        </p:spPr>
      </p:pic>
      <p:sp>
        <p:nvSpPr>
          <p:cNvPr id="2" name="Google Shape;233;p9">
            <a:hlinkClick r:id="rId6"/>
            <a:extLst>
              <a:ext uri="{FF2B5EF4-FFF2-40B4-BE49-F238E27FC236}">
                <a16:creationId xmlns:a16="http://schemas.microsoft.com/office/drawing/2014/main" id="{9CB55E3C-2991-29F9-CA15-D04E1D784639}"/>
              </a:ext>
            </a:extLst>
          </p:cNvPr>
          <p:cNvSpPr txBox="1"/>
          <p:nvPr/>
        </p:nvSpPr>
        <p:spPr>
          <a:xfrm>
            <a:off x="235160" y="7925517"/>
            <a:ext cx="10008030" cy="541687"/>
          </a:xfrm>
          <a:prstGeom prst="rect">
            <a:avLst/>
          </a:prstGeom>
          <a:noFill/>
          <a:ln>
            <a:noFill/>
          </a:ln>
        </p:spPr>
        <p:txBody>
          <a:bodyPr spcFirstLastPara="1" wrap="square" lIns="0" tIns="0" rIns="0" bIns="0" anchor="t" anchorCtr="0">
            <a:spAutoFit/>
          </a:bodyPr>
          <a:lstStyle/>
          <a:p>
            <a:pPr marL="0" marR="0" lvl="0" indent="0" algn="l" rtl="0">
              <a:lnSpc>
                <a:spcPct val="110000"/>
              </a:lnSpc>
              <a:spcBef>
                <a:spcPts val="0"/>
              </a:spcBef>
              <a:spcAft>
                <a:spcPts val="0"/>
              </a:spcAft>
              <a:buNone/>
            </a:pPr>
            <a:r>
              <a:rPr lang="en-US" sz="3200" dirty="0">
                <a:solidFill>
                  <a:srgbClr val="007AC4"/>
                </a:solidFill>
                <a:latin typeface="Oswald"/>
                <a:ea typeface="Oswald"/>
                <a:cs typeface="Oswald"/>
                <a:sym typeface="Oswald"/>
              </a:rPr>
              <a:t>Here is how you can </a:t>
            </a:r>
            <a:r>
              <a:rPr lang="en-US" sz="3200" dirty="0">
                <a:solidFill>
                  <a:srgbClr val="007AC4"/>
                </a:solidFill>
                <a:latin typeface="Oswald"/>
                <a:ea typeface="Oswald"/>
                <a:cs typeface="Oswald"/>
                <a:sym typeface="Oswald"/>
                <a:hlinkClick r:id="rId6"/>
              </a:rPr>
              <a:t>practice</a:t>
            </a:r>
            <a:r>
              <a:rPr lang="en-US" sz="3200" b="0" i="0" u="none" strike="noStrike" cap="none" dirty="0">
                <a:solidFill>
                  <a:srgbClr val="007AC4"/>
                </a:solidFill>
                <a:latin typeface="Oswald"/>
                <a:ea typeface="Oswald"/>
                <a:cs typeface="Oswald"/>
                <a:sym typeface="Oswald"/>
              </a:rPr>
              <a:t> </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243"/>
        <p:cNvGrpSpPr/>
        <p:nvPr/>
      </p:nvGrpSpPr>
      <p:grpSpPr>
        <a:xfrm>
          <a:off x="0" y="0"/>
          <a:ext cx="0" cy="0"/>
          <a:chOff x="0" y="0"/>
          <a:chExt cx="0" cy="0"/>
        </a:xfrm>
      </p:grpSpPr>
      <p:sp>
        <p:nvSpPr>
          <p:cNvPr id="244" name="Google Shape;244;p10"/>
          <p:cNvSpPr/>
          <p:nvPr/>
        </p:nvSpPr>
        <p:spPr>
          <a:xfrm>
            <a:off x="-727622" y="2673093"/>
            <a:ext cx="19743246" cy="6914243"/>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0"/>
          <p:cNvSpPr/>
          <p:nvPr/>
        </p:nvSpPr>
        <p:spPr>
          <a:xfrm>
            <a:off x="1028700" y="3654124"/>
            <a:ext cx="3747028" cy="5604176"/>
          </a:xfrm>
          <a:custGeom>
            <a:avLst/>
            <a:gdLst/>
            <a:ahLst/>
            <a:cxnLst/>
            <a:rect l="l" t="t" r="r" b="b"/>
            <a:pathLst>
              <a:path w="2347644" h="3511212" extrusionOk="0">
                <a:moveTo>
                  <a:pt x="0" y="0"/>
                </a:moveTo>
                <a:lnTo>
                  <a:pt x="0" y="3511212"/>
                </a:lnTo>
                <a:lnTo>
                  <a:pt x="2347644" y="3511212"/>
                </a:lnTo>
                <a:lnTo>
                  <a:pt x="2347644" y="0"/>
                </a:lnTo>
                <a:lnTo>
                  <a:pt x="0" y="0"/>
                </a:lnTo>
                <a:close/>
                <a:moveTo>
                  <a:pt x="2286684" y="3450252"/>
                </a:moveTo>
                <a:lnTo>
                  <a:pt x="59690" y="3450252"/>
                </a:lnTo>
                <a:lnTo>
                  <a:pt x="59690" y="59690"/>
                </a:lnTo>
                <a:lnTo>
                  <a:pt x="2286684" y="59690"/>
                </a:lnTo>
                <a:lnTo>
                  <a:pt x="2286684" y="3450252"/>
                </a:lnTo>
                <a:close/>
              </a:path>
            </a:pathLst>
          </a:custGeom>
          <a:solidFill>
            <a:srgbClr val="0A3565"/>
          </a:solidFill>
          <a:ln>
            <a:noFill/>
          </a:ln>
        </p:spPr>
        <p:txBody>
          <a:bodyPr/>
          <a:lstStyle/>
          <a:p>
            <a:endParaRPr lang="en-US"/>
          </a:p>
        </p:txBody>
      </p:sp>
      <p:sp>
        <p:nvSpPr>
          <p:cNvPr id="246" name="Google Shape;246;p10"/>
          <p:cNvSpPr txBox="1"/>
          <p:nvPr/>
        </p:nvSpPr>
        <p:spPr>
          <a:xfrm>
            <a:off x="576656" y="845786"/>
            <a:ext cx="17386245" cy="1108219"/>
          </a:xfrm>
          <a:prstGeom prst="rect">
            <a:avLst/>
          </a:prstGeom>
          <a:noFill/>
          <a:ln>
            <a:noFill/>
          </a:ln>
        </p:spPr>
        <p:txBody>
          <a:bodyPr spcFirstLastPara="1" wrap="square" lIns="0" tIns="0" rIns="0" bIns="0" anchor="t" anchorCtr="0">
            <a:spAutoFit/>
          </a:bodyPr>
          <a:lstStyle/>
          <a:p>
            <a:pPr marL="0" marR="0" lvl="0" indent="0" algn="ctr" rtl="0">
              <a:lnSpc>
                <a:spcPct val="119082"/>
              </a:lnSpc>
              <a:spcBef>
                <a:spcPts val="0"/>
              </a:spcBef>
              <a:spcAft>
                <a:spcPts val="0"/>
              </a:spcAft>
              <a:buNone/>
            </a:pPr>
            <a:r>
              <a:rPr lang="en-US" sz="7342" b="1" i="0" u="none" strike="noStrike" cap="none">
                <a:solidFill>
                  <a:srgbClr val="FFFFFF"/>
                </a:solidFill>
                <a:latin typeface="Montserrat"/>
                <a:ea typeface="Montserrat"/>
                <a:cs typeface="Montserrat"/>
                <a:sym typeface="Montserrat"/>
              </a:rPr>
              <a:t>Interview Summary </a:t>
            </a:r>
            <a:endParaRPr/>
          </a:p>
        </p:txBody>
      </p:sp>
      <p:sp>
        <p:nvSpPr>
          <p:cNvPr id="247" name="Google Shape;247;p10"/>
          <p:cNvSpPr txBox="1"/>
          <p:nvPr/>
        </p:nvSpPr>
        <p:spPr>
          <a:xfrm>
            <a:off x="1237710" y="5431314"/>
            <a:ext cx="3329007" cy="2880360"/>
          </a:xfrm>
          <a:prstGeom prst="rect">
            <a:avLst/>
          </a:prstGeom>
          <a:noFill/>
          <a:ln>
            <a:noFill/>
          </a:ln>
        </p:spPr>
        <p:txBody>
          <a:bodyPr spcFirstLastPara="1" wrap="square" lIns="0" tIns="0" rIns="0" bIns="0" anchor="t" anchorCtr="0">
            <a:spAutoFit/>
          </a:bodyPr>
          <a:lstStyle/>
          <a:p>
            <a:pPr marL="313690" marR="0" lvl="1" indent="-156845" algn="l" rtl="0">
              <a:lnSpc>
                <a:spcPct val="150000"/>
              </a:lnSpc>
              <a:spcBef>
                <a:spcPts val="0"/>
              </a:spcBef>
              <a:spcAft>
                <a:spcPts val="0"/>
              </a:spcAft>
              <a:buClr>
                <a:srgbClr val="007AC4"/>
              </a:buClr>
              <a:buSzPts val="1900"/>
              <a:buFont typeface="Arial"/>
              <a:buChar char="•"/>
            </a:pPr>
            <a:r>
              <a:rPr lang="en-US" sz="1900" b="1" i="0" u="none" strike="noStrike" cap="none" dirty="0">
                <a:solidFill>
                  <a:srgbClr val="007AC4"/>
                </a:solidFill>
                <a:latin typeface="Montserrat"/>
                <a:ea typeface="Montserrat"/>
                <a:cs typeface="Montserrat"/>
                <a:sym typeface="Montserrat"/>
              </a:rPr>
              <a:t>Expand on key items listed on your resume/cover letter.  </a:t>
            </a:r>
            <a:endParaRPr dirty="0"/>
          </a:p>
          <a:p>
            <a:pPr marL="313690" marR="0" lvl="1" indent="-156845" algn="l" rtl="0">
              <a:lnSpc>
                <a:spcPct val="150000"/>
              </a:lnSpc>
              <a:spcBef>
                <a:spcPts val="0"/>
              </a:spcBef>
              <a:spcAft>
                <a:spcPts val="0"/>
              </a:spcAft>
              <a:buClr>
                <a:srgbClr val="007AC4"/>
              </a:buClr>
              <a:buSzPts val="1900"/>
              <a:buFont typeface="Arial"/>
              <a:buChar char="•"/>
            </a:pPr>
            <a:r>
              <a:rPr lang="en-US" sz="1900" b="1" i="0" u="none" strike="noStrike" cap="none" dirty="0">
                <a:solidFill>
                  <a:srgbClr val="007AC4"/>
                </a:solidFill>
                <a:latin typeface="Montserrat"/>
                <a:ea typeface="Montserrat"/>
                <a:cs typeface="Montserrat"/>
                <a:sym typeface="Montserrat"/>
              </a:rPr>
              <a:t>Be sure to reference related, past experiences that fit the requirements of the  position. </a:t>
            </a:r>
            <a:endParaRPr dirty="0"/>
          </a:p>
        </p:txBody>
      </p:sp>
      <p:sp>
        <p:nvSpPr>
          <p:cNvPr id="248" name="Google Shape;248;p10"/>
          <p:cNvSpPr txBox="1"/>
          <p:nvPr/>
        </p:nvSpPr>
        <p:spPr>
          <a:xfrm>
            <a:off x="1414535" y="4578049"/>
            <a:ext cx="2975359" cy="54356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3800" b="0" i="0" u="none" strike="noStrike" cap="none">
                <a:solidFill>
                  <a:srgbClr val="0A3565"/>
                </a:solidFill>
                <a:latin typeface="Oswald"/>
                <a:ea typeface="Oswald"/>
                <a:cs typeface="Oswald"/>
                <a:sym typeface="Oswald"/>
              </a:rPr>
              <a:t>EXPAND</a:t>
            </a:r>
            <a:endParaRPr/>
          </a:p>
        </p:txBody>
      </p:sp>
      <p:pic>
        <p:nvPicPr>
          <p:cNvPr id="249" name="Google Shape;249;p10"/>
          <p:cNvPicPr preferRelativeResize="0"/>
          <p:nvPr/>
        </p:nvPicPr>
        <p:blipFill rotWithShape="1">
          <a:blip r:embed="rId3">
            <a:alphaModFix/>
          </a:blip>
          <a:srcRect/>
          <a:stretch/>
        </p:blipFill>
        <p:spPr>
          <a:xfrm>
            <a:off x="2102114" y="2854024"/>
            <a:ext cx="1600200" cy="1600200"/>
          </a:xfrm>
          <a:prstGeom prst="rect">
            <a:avLst/>
          </a:prstGeom>
          <a:noFill/>
          <a:ln>
            <a:noFill/>
          </a:ln>
        </p:spPr>
      </p:pic>
      <p:sp>
        <p:nvSpPr>
          <p:cNvPr id="250" name="Google Shape;250;p10"/>
          <p:cNvSpPr/>
          <p:nvPr/>
        </p:nvSpPr>
        <p:spPr>
          <a:xfrm>
            <a:off x="13512272" y="3654124"/>
            <a:ext cx="3747028" cy="5604176"/>
          </a:xfrm>
          <a:custGeom>
            <a:avLst/>
            <a:gdLst/>
            <a:ahLst/>
            <a:cxnLst/>
            <a:rect l="l" t="t" r="r" b="b"/>
            <a:pathLst>
              <a:path w="2347644" h="3511212" extrusionOk="0">
                <a:moveTo>
                  <a:pt x="0" y="0"/>
                </a:moveTo>
                <a:lnTo>
                  <a:pt x="0" y="3511212"/>
                </a:lnTo>
                <a:lnTo>
                  <a:pt x="2347644" y="3511212"/>
                </a:lnTo>
                <a:lnTo>
                  <a:pt x="2347644" y="0"/>
                </a:lnTo>
                <a:lnTo>
                  <a:pt x="0" y="0"/>
                </a:lnTo>
                <a:close/>
                <a:moveTo>
                  <a:pt x="2286684" y="3450252"/>
                </a:moveTo>
                <a:lnTo>
                  <a:pt x="59690" y="3450252"/>
                </a:lnTo>
                <a:lnTo>
                  <a:pt x="59690" y="59690"/>
                </a:lnTo>
                <a:lnTo>
                  <a:pt x="2286684" y="59690"/>
                </a:lnTo>
                <a:lnTo>
                  <a:pt x="2286684" y="3450252"/>
                </a:lnTo>
                <a:close/>
              </a:path>
            </a:pathLst>
          </a:custGeom>
          <a:solidFill>
            <a:srgbClr val="0A3565"/>
          </a:solidFill>
          <a:ln>
            <a:noFill/>
          </a:ln>
        </p:spPr>
        <p:txBody>
          <a:bodyPr/>
          <a:lstStyle/>
          <a:p>
            <a:endParaRPr lang="en-US"/>
          </a:p>
        </p:txBody>
      </p:sp>
      <p:sp>
        <p:nvSpPr>
          <p:cNvPr id="251" name="Google Shape;251;p10"/>
          <p:cNvSpPr txBox="1"/>
          <p:nvPr/>
        </p:nvSpPr>
        <p:spPr>
          <a:xfrm>
            <a:off x="13898106" y="4578049"/>
            <a:ext cx="2975359" cy="54356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3800" b="0" i="0" u="none" strike="noStrike" cap="none">
                <a:solidFill>
                  <a:srgbClr val="0A3565"/>
                </a:solidFill>
                <a:latin typeface="Oswald"/>
                <a:ea typeface="Oswald"/>
                <a:cs typeface="Oswald"/>
                <a:sym typeface="Oswald"/>
              </a:rPr>
              <a:t>PREPARE</a:t>
            </a:r>
            <a:endParaRPr/>
          </a:p>
        </p:txBody>
      </p:sp>
      <p:pic>
        <p:nvPicPr>
          <p:cNvPr id="252" name="Google Shape;252;p10"/>
          <p:cNvPicPr preferRelativeResize="0"/>
          <p:nvPr/>
        </p:nvPicPr>
        <p:blipFill rotWithShape="1">
          <a:blip r:embed="rId3">
            <a:alphaModFix/>
          </a:blip>
          <a:srcRect/>
          <a:stretch/>
        </p:blipFill>
        <p:spPr>
          <a:xfrm>
            <a:off x="14585686" y="2854024"/>
            <a:ext cx="1600200" cy="1600200"/>
          </a:xfrm>
          <a:prstGeom prst="rect">
            <a:avLst/>
          </a:prstGeom>
          <a:noFill/>
          <a:ln>
            <a:noFill/>
          </a:ln>
        </p:spPr>
      </p:pic>
      <p:sp>
        <p:nvSpPr>
          <p:cNvPr id="253" name="Google Shape;253;p10"/>
          <p:cNvSpPr/>
          <p:nvPr/>
        </p:nvSpPr>
        <p:spPr>
          <a:xfrm>
            <a:off x="5206472" y="3654124"/>
            <a:ext cx="3747028" cy="5604176"/>
          </a:xfrm>
          <a:custGeom>
            <a:avLst/>
            <a:gdLst/>
            <a:ahLst/>
            <a:cxnLst/>
            <a:rect l="l" t="t" r="r" b="b"/>
            <a:pathLst>
              <a:path w="2347644" h="3511212" extrusionOk="0">
                <a:moveTo>
                  <a:pt x="0" y="0"/>
                </a:moveTo>
                <a:lnTo>
                  <a:pt x="0" y="3511212"/>
                </a:lnTo>
                <a:lnTo>
                  <a:pt x="2347644" y="3511212"/>
                </a:lnTo>
                <a:lnTo>
                  <a:pt x="2347644" y="0"/>
                </a:lnTo>
                <a:lnTo>
                  <a:pt x="0" y="0"/>
                </a:lnTo>
                <a:close/>
                <a:moveTo>
                  <a:pt x="2286684" y="3450252"/>
                </a:moveTo>
                <a:lnTo>
                  <a:pt x="59690" y="3450252"/>
                </a:lnTo>
                <a:lnTo>
                  <a:pt x="59690" y="59690"/>
                </a:lnTo>
                <a:lnTo>
                  <a:pt x="2286684" y="59690"/>
                </a:lnTo>
                <a:lnTo>
                  <a:pt x="2286684" y="3450252"/>
                </a:lnTo>
                <a:close/>
              </a:path>
            </a:pathLst>
          </a:custGeom>
          <a:solidFill>
            <a:srgbClr val="0A3565"/>
          </a:solidFill>
          <a:ln>
            <a:noFill/>
          </a:ln>
        </p:spPr>
        <p:txBody>
          <a:bodyPr/>
          <a:lstStyle/>
          <a:p>
            <a:endParaRPr lang="en-US"/>
          </a:p>
        </p:txBody>
      </p:sp>
      <p:sp>
        <p:nvSpPr>
          <p:cNvPr id="254" name="Google Shape;254;p10"/>
          <p:cNvSpPr txBox="1"/>
          <p:nvPr/>
        </p:nvSpPr>
        <p:spPr>
          <a:xfrm>
            <a:off x="5592306" y="4578049"/>
            <a:ext cx="2975359" cy="54356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3800" b="0" i="0" u="none" strike="noStrike" cap="none">
                <a:solidFill>
                  <a:srgbClr val="0A3565"/>
                </a:solidFill>
                <a:latin typeface="Oswald"/>
                <a:ea typeface="Oswald"/>
                <a:cs typeface="Oswald"/>
                <a:sym typeface="Oswald"/>
              </a:rPr>
              <a:t>SHARE</a:t>
            </a:r>
            <a:endParaRPr/>
          </a:p>
        </p:txBody>
      </p:sp>
      <p:pic>
        <p:nvPicPr>
          <p:cNvPr id="255" name="Google Shape;255;p10"/>
          <p:cNvPicPr preferRelativeResize="0"/>
          <p:nvPr/>
        </p:nvPicPr>
        <p:blipFill rotWithShape="1">
          <a:blip r:embed="rId3">
            <a:alphaModFix/>
          </a:blip>
          <a:srcRect/>
          <a:stretch/>
        </p:blipFill>
        <p:spPr>
          <a:xfrm>
            <a:off x="6279886" y="2854024"/>
            <a:ext cx="1600200" cy="1600200"/>
          </a:xfrm>
          <a:prstGeom prst="rect">
            <a:avLst/>
          </a:prstGeom>
          <a:noFill/>
          <a:ln>
            <a:noFill/>
          </a:ln>
        </p:spPr>
      </p:pic>
      <p:sp>
        <p:nvSpPr>
          <p:cNvPr id="256" name="Google Shape;256;p10"/>
          <p:cNvSpPr/>
          <p:nvPr/>
        </p:nvSpPr>
        <p:spPr>
          <a:xfrm>
            <a:off x="9372600" y="3654124"/>
            <a:ext cx="3747028" cy="5604176"/>
          </a:xfrm>
          <a:custGeom>
            <a:avLst/>
            <a:gdLst/>
            <a:ahLst/>
            <a:cxnLst/>
            <a:rect l="l" t="t" r="r" b="b"/>
            <a:pathLst>
              <a:path w="2347644" h="3511212" extrusionOk="0">
                <a:moveTo>
                  <a:pt x="0" y="0"/>
                </a:moveTo>
                <a:lnTo>
                  <a:pt x="0" y="3511212"/>
                </a:lnTo>
                <a:lnTo>
                  <a:pt x="2347644" y="3511212"/>
                </a:lnTo>
                <a:lnTo>
                  <a:pt x="2347644" y="0"/>
                </a:lnTo>
                <a:lnTo>
                  <a:pt x="0" y="0"/>
                </a:lnTo>
                <a:close/>
                <a:moveTo>
                  <a:pt x="2286684" y="3450252"/>
                </a:moveTo>
                <a:lnTo>
                  <a:pt x="59690" y="3450252"/>
                </a:lnTo>
                <a:lnTo>
                  <a:pt x="59690" y="59690"/>
                </a:lnTo>
                <a:lnTo>
                  <a:pt x="2286684" y="59690"/>
                </a:lnTo>
                <a:lnTo>
                  <a:pt x="2286684" y="3450252"/>
                </a:lnTo>
                <a:close/>
              </a:path>
            </a:pathLst>
          </a:custGeom>
          <a:solidFill>
            <a:srgbClr val="0A3565"/>
          </a:solidFill>
          <a:ln>
            <a:noFill/>
          </a:ln>
        </p:spPr>
        <p:txBody>
          <a:bodyPr/>
          <a:lstStyle/>
          <a:p>
            <a:endParaRPr lang="en-US"/>
          </a:p>
        </p:txBody>
      </p:sp>
      <p:sp>
        <p:nvSpPr>
          <p:cNvPr id="257" name="Google Shape;257;p10"/>
          <p:cNvSpPr txBox="1"/>
          <p:nvPr/>
        </p:nvSpPr>
        <p:spPr>
          <a:xfrm>
            <a:off x="9758435" y="4578049"/>
            <a:ext cx="2975359" cy="54356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en-US" sz="3800" b="0" i="0" u="none" strike="noStrike" cap="none">
                <a:solidFill>
                  <a:srgbClr val="0A3565"/>
                </a:solidFill>
                <a:latin typeface="Oswald"/>
                <a:ea typeface="Oswald"/>
                <a:cs typeface="Oswald"/>
                <a:sym typeface="Oswald"/>
              </a:rPr>
              <a:t>KNOW </a:t>
            </a:r>
            <a:endParaRPr/>
          </a:p>
        </p:txBody>
      </p:sp>
      <p:pic>
        <p:nvPicPr>
          <p:cNvPr id="258" name="Google Shape;258;p10"/>
          <p:cNvPicPr preferRelativeResize="0"/>
          <p:nvPr/>
        </p:nvPicPr>
        <p:blipFill rotWithShape="1">
          <a:blip r:embed="rId3">
            <a:alphaModFix/>
          </a:blip>
          <a:srcRect/>
          <a:stretch/>
        </p:blipFill>
        <p:spPr>
          <a:xfrm>
            <a:off x="10446014" y="2854024"/>
            <a:ext cx="1600200" cy="1600200"/>
          </a:xfrm>
          <a:prstGeom prst="rect">
            <a:avLst/>
          </a:prstGeom>
          <a:noFill/>
          <a:ln>
            <a:noFill/>
          </a:ln>
        </p:spPr>
      </p:pic>
      <p:pic>
        <p:nvPicPr>
          <p:cNvPr id="259" name="Google Shape;259;p10"/>
          <p:cNvPicPr preferRelativeResize="0"/>
          <p:nvPr/>
        </p:nvPicPr>
        <p:blipFill rotWithShape="1">
          <a:blip r:embed="rId4">
            <a:alphaModFix/>
          </a:blip>
          <a:srcRect/>
          <a:stretch/>
        </p:blipFill>
        <p:spPr>
          <a:xfrm>
            <a:off x="16232748" y="229945"/>
            <a:ext cx="1748097" cy="1724061"/>
          </a:xfrm>
          <a:prstGeom prst="rect">
            <a:avLst/>
          </a:prstGeom>
          <a:noFill/>
          <a:ln>
            <a:noFill/>
          </a:ln>
        </p:spPr>
      </p:pic>
      <p:sp>
        <p:nvSpPr>
          <p:cNvPr id="260" name="Google Shape;260;p10"/>
          <p:cNvSpPr txBox="1"/>
          <p:nvPr/>
        </p:nvSpPr>
        <p:spPr>
          <a:xfrm>
            <a:off x="5475641" y="5848780"/>
            <a:ext cx="3208691" cy="1543884"/>
          </a:xfrm>
          <a:prstGeom prst="rect">
            <a:avLst/>
          </a:prstGeom>
          <a:noFill/>
          <a:ln>
            <a:noFill/>
          </a:ln>
        </p:spPr>
        <p:txBody>
          <a:bodyPr spcFirstLastPara="1" wrap="square" lIns="0" tIns="0" rIns="0" bIns="0" anchor="t" anchorCtr="0">
            <a:spAutoFit/>
          </a:bodyPr>
          <a:lstStyle/>
          <a:p>
            <a:pPr marL="313690" marR="0" lvl="1" indent="-156845" algn="l" rtl="0">
              <a:lnSpc>
                <a:spcPct val="176000"/>
              </a:lnSpc>
              <a:spcBef>
                <a:spcPts val="0"/>
              </a:spcBef>
              <a:spcAft>
                <a:spcPts val="0"/>
              </a:spcAft>
              <a:buClr>
                <a:srgbClr val="007AC4"/>
              </a:buClr>
              <a:buSzPts val="1900"/>
              <a:buFont typeface="Arial"/>
              <a:buChar char="•"/>
            </a:pPr>
            <a:r>
              <a:rPr lang="en-US" sz="1900" b="1" i="0" u="none" strike="noStrike" cap="none" dirty="0">
                <a:solidFill>
                  <a:srgbClr val="007AC4"/>
                </a:solidFill>
                <a:latin typeface="Montserrat"/>
                <a:ea typeface="Montserrat"/>
                <a:cs typeface="Montserrat"/>
                <a:sym typeface="Montserrat"/>
              </a:rPr>
              <a:t>Share your STARR stories that showcase past experiences. </a:t>
            </a:r>
            <a:endParaRPr dirty="0"/>
          </a:p>
        </p:txBody>
      </p:sp>
      <p:sp>
        <p:nvSpPr>
          <p:cNvPr id="261" name="Google Shape;261;p10"/>
          <p:cNvSpPr txBox="1"/>
          <p:nvPr/>
        </p:nvSpPr>
        <p:spPr>
          <a:xfrm>
            <a:off x="9641769" y="5848780"/>
            <a:ext cx="3208691" cy="2112772"/>
          </a:xfrm>
          <a:prstGeom prst="rect">
            <a:avLst/>
          </a:prstGeom>
          <a:noFill/>
          <a:ln>
            <a:noFill/>
          </a:ln>
        </p:spPr>
        <p:txBody>
          <a:bodyPr spcFirstLastPara="1" wrap="square" lIns="0" tIns="0" rIns="0" bIns="0" anchor="t" anchorCtr="0">
            <a:spAutoFit/>
          </a:bodyPr>
          <a:lstStyle/>
          <a:p>
            <a:pPr marL="313690" marR="0" lvl="1" indent="-156845" algn="l" rtl="0">
              <a:lnSpc>
                <a:spcPct val="176000"/>
              </a:lnSpc>
              <a:spcBef>
                <a:spcPts val="0"/>
              </a:spcBef>
              <a:spcAft>
                <a:spcPts val="0"/>
              </a:spcAft>
              <a:buClr>
                <a:srgbClr val="007AC4"/>
              </a:buClr>
              <a:buSzPts val="1900"/>
              <a:buFont typeface="Arial"/>
              <a:buChar char="•"/>
            </a:pPr>
            <a:r>
              <a:rPr lang="en-US" sz="1900" b="1" i="0" u="none" strike="noStrike" cap="none">
                <a:solidFill>
                  <a:srgbClr val="007AC4"/>
                </a:solidFill>
                <a:latin typeface="Montserrat"/>
                <a:ea typeface="Montserrat"/>
                <a:cs typeface="Montserrat"/>
                <a:sym typeface="Montserrat"/>
              </a:rPr>
              <a:t>Know your strengths &amp; weaknesses.</a:t>
            </a:r>
            <a:endParaRPr/>
          </a:p>
          <a:p>
            <a:pPr marL="313690" marR="0" lvl="1" indent="-156845" algn="l" rtl="0">
              <a:lnSpc>
                <a:spcPct val="176000"/>
              </a:lnSpc>
              <a:spcBef>
                <a:spcPts val="0"/>
              </a:spcBef>
              <a:spcAft>
                <a:spcPts val="0"/>
              </a:spcAft>
              <a:buClr>
                <a:srgbClr val="007AC4"/>
              </a:buClr>
              <a:buSzPts val="1900"/>
              <a:buFont typeface="Arial"/>
              <a:buChar char="•"/>
            </a:pPr>
            <a:r>
              <a:rPr lang="en-US" sz="1900" b="1" i="0" u="none" strike="noStrike" cap="none">
                <a:solidFill>
                  <a:srgbClr val="007AC4"/>
                </a:solidFill>
                <a:latin typeface="Montserrat"/>
                <a:ea typeface="Montserrat"/>
                <a:cs typeface="Montserrat"/>
                <a:sym typeface="Montserrat"/>
              </a:rPr>
              <a:t>Show how you have overcome at least </a:t>
            </a:r>
            <a:endParaRPr/>
          </a:p>
          <a:p>
            <a:pPr marL="0" marR="0" lvl="0" indent="0" algn="l" rtl="0">
              <a:lnSpc>
                <a:spcPct val="176000"/>
              </a:lnSpc>
              <a:spcBef>
                <a:spcPts val="0"/>
              </a:spcBef>
              <a:spcAft>
                <a:spcPts val="0"/>
              </a:spcAft>
              <a:buNone/>
            </a:pPr>
            <a:r>
              <a:rPr lang="en-US" sz="1900" b="1" i="0" u="none" strike="noStrike" cap="none">
                <a:solidFill>
                  <a:srgbClr val="007AC4"/>
                </a:solidFill>
                <a:latin typeface="Montserrat"/>
                <a:ea typeface="Montserrat"/>
                <a:cs typeface="Montserrat"/>
                <a:sym typeface="Montserrat"/>
              </a:rPr>
              <a:t>    ONE weakness.</a:t>
            </a:r>
            <a:endParaRPr/>
          </a:p>
        </p:txBody>
      </p:sp>
      <p:sp>
        <p:nvSpPr>
          <p:cNvPr id="262" name="Google Shape;262;p10"/>
          <p:cNvSpPr txBox="1"/>
          <p:nvPr/>
        </p:nvSpPr>
        <p:spPr>
          <a:xfrm>
            <a:off x="13681538" y="5848780"/>
            <a:ext cx="3425259" cy="826897"/>
          </a:xfrm>
          <a:prstGeom prst="rect">
            <a:avLst/>
          </a:prstGeom>
          <a:noFill/>
          <a:ln>
            <a:noFill/>
          </a:ln>
        </p:spPr>
        <p:txBody>
          <a:bodyPr spcFirstLastPara="1" wrap="square" lIns="0" tIns="0" rIns="0" bIns="0" anchor="t" anchorCtr="0">
            <a:spAutoFit/>
          </a:bodyPr>
          <a:lstStyle/>
          <a:p>
            <a:pPr marL="313690" marR="0" lvl="1" indent="-156845" algn="l" rtl="0">
              <a:lnSpc>
                <a:spcPct val="176000"/>
              </a:lnSpc>
              <a:spcBef>
                <a:spcPts val="0"/>
              </a:spcBef>
              <a:spcAft>
                <a:spcPts val="0"/>
              </a:spcAft>
              <a:buClr>
                <a:srgbClr val="007AC4"/>
              </a:buClr>
              <a:buSzPts val="1900"/>
              <a:buFont typeface="Arial"/>
              <a:buChar char="•"/>
            </a:pPr>
            <a:r>
              <a:rPr lang="en-US" sz="1900" b="1" i="0" u="none" strike="noStrike" cap="none">
                <a:solidFill>
                  <a:srgbClr val="007AC4"/>
                </a:solidFill>
                <a:latin typeface="Montserrat"/>
                <a:ea typeface="Montserrat"/>
                <a:cs typeface="Montserrat"/>
                <a:sym typeface="Montserrat"/>
              </a:rPr>
              <a:t>Prepare a closing statement &amp; questions.</a:t>
            </a:r>
            <a:endParaRPr/>
          </a:p>
        </p:txBody>
      </p:sp>
      <p:sp>
        <p:nvSpPr>
          <p:cNvPr id="263" name="Google Shape;263;p10"/>
          <p:cNvSpPr txBox="1"/>
          <p:nvPr/>
        </p:nvSpPr>
        <p:spPr>
          <a:xfrm>
            <a:off x="-517928" y="9817326"/>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FFFFFF"/>
                </a:solidFill>
                <a:latin typeface="Oswald"/>
                <a:ea typeface="Oswald"/>
                <a:cs typeface="Oswald"/>
                <a:sym typeface="Oswald"/>
              </a:rPr>
              <a:t>INTERVIEW</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267"/>
        <p:cNvGrpSpPr/>
        <p:nvPr/>
      </p:nvGrpSpPr>
      <p:grpSpPr>
        <a:xfrm>
          <a:off x="0" y="0"/>
          <a:ext cx="0" cy="0"/>
          <a:chOff x="0" y="0"/>
          <a:chExt cx="0" cy="0"/>
        </a:xfrm>
      </p:grpSpPr>
      <p:pic>
        <p:nvPicPr>
          <p:cNvPr id="268" name="Google Shape;268;p11"/>
          <p:cNvPicPr preferRelativeResize="0"/>
          <p:nvPr/>
        </p:nvPicPr>
        <p:blipFill rotWithShape="1">
          <a:blip r:embed="rId3">
            <a:alphaModFix/>
          </a:blip>
          <a:srcRect l="15852" t="4026" r="16545"/>
          <a:stretch/>
        </p:blipFill>
        <p:spPr>
          <a:xfrm>
            <a:off x="-4596063" y="0"/>
            <a:ext cx="12881570" cy="10287000"/>
          </a:xfrm>
          <a:prstGeom prst="rect">
            <a:avLst/>
          </a:prstGeom>
          <a:noFill/>
          <a:ln>
            <a:noFill/>
          </a:ln>
        </p:spPr>
      </p:pic>
      <p:pic>
        <p:nvPicPr>
          <p:cNvPr id="269" name="Google Shape;269;p11"/>
          <p:cNvPicPr preferRelativeResize="0"/>
          <p:nvPr/>
        </p:nvPicPr>
        <p:blipFill rotWithShape="1">
          <a:blip r:embed="rId4">
            <a:alphaModFix/>
          </a:blip>
          <a:srcRect/>
          <a:stretch/>
        </p:blipFill>
        <p:spPr>
          <a:xfrm rot="2249435">
            <a:off x="4643550" y="3155913"/>
            <a:ext cx="2513457" cy="2743200"/>
          </a:xfrm>
          <a:prstGeom prst="rect">
            <a:avLst/>
          </a:prstGeom>
          <a:noFill/>
          <a:ln>
            <a:noFill/>
          </a:ln>
        </p:spPr>
      </p:pic>
      <p:sp>
        <p:nvSpPr>
          <p:cNvPr id="270" name="Google Shape;270;p11"/>
          <p:cNvSpPr/>
          <p:nvPr/>
        </p:nvSpPr>
        <p:spPr>
          <a:xfrm>
            <a:off x="-74429" y="0"/>
            <a:ext cx="8359936" cy="10287000"/>
          </a:xfrm>
          <a:prstGeom prst="rect">
            <a:avLst/>
          </a:prstGeom>
          <a:solidFill>
            <a:srgbClr val="0A3565">
              <a:alpha val="49411"/>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1" name="Google Shape;271;p11"/>
          <p:cNvGrpSpPr/>
          <p:nvPr/>
        </p:nvGrpSpPr>
        <p:grpSpPr>
          <a:xfrm>
            <a:off x="8595506" y="4605900"/>
            <a:ext cx="9487717" cy="3506732"/>
            <a:chOff x="0" y="-57150"/>
            <a:chExt cx="12650289" cy="4675642"/>
          </a:xfrm>
        </p:grpSpPr>
        <p:sp>
          <p:nvSpPr>
            <p:cNvPr id="272" name="Google Shape;272;p11"/>
            <p:cNvSpPr txBox="1"/>
            <p:nvPr/>
          </p:nvSpPr>
          <p:spPr>
            <a:xfrm>
              <a:off x="0" y="1427194"/>
              <a:ext cx="12650289" cy="3191298"/>
            </a:xfrm>
            <a:prstGeom prst="rect">
              <a:avLst/>
            </a:prstGeom>
            <a:noFill/>
            <a:ln>
              <a:noFill/>
            </a:ln>
          </p:spPr>
          <p:txBody>
            <a:bodyPr spcFirstLastPara="1" wrap="square" lIns="0" tIns="0" rIns="0" bIns="0" anchor="t" anchorCtr="0">
              <a:spAutoFit/>
            </a:bodyPr>
            <a:lstStyle/>
            <a:p>
              <a:pPr marL="462280" marR="0" lvl="1" indent="-231140" algn="l" rtl="0">
                <a:lnSpc>
                  <a:spcPct val="139964"/>
                </a:lnSpc>
                <a:spcBef>
                  <a:spcPts val="0"/>
                </a:spcBef>
                <a:spcAft>
                  <a:spcPts val="0"/>
                </a:spcAft>
                <a:buClr>
                  <a:srgbClr val="FFFFFF"/>
                </a:buClr>
                <a:buSzPts val="2800"/>
                <a:buFont typeface="Arial"/>
                <a:buChar char="•"/>
              </a:pPr>
              <a:r>
                <a:rPr lang="en-US" sz="2800" b="0" i="0" u="none" strike="noStrike" cap="none">
                  <a:solidFill>
                    <a:srgbClr val="FFFFFF"/>
                  </a:solidFill>
                  <a:latin typeface="Montserrat Light"/>
                  <a:ea typeface="Montserrat Light"/>
                  <a:cs typeface="Montserrat Light"/>
                  <a:sym typeface="Montserrat Light"/>
                </a:rPr>
                <a:t>Only 20% of candidates do this.</a:t>
              </a:r>
              <a:endParaRPr/>
            </a:p>
            <a:p>
              <a:pPr marL="462280" marR="0" lvl="1" indent="-231140" algn="l" rtl="0">
                <a:lnSpc>
                  <a:spcPct val="139964"/>
                </a:lnSpc>
                <a:spcBef>
                  <a:spcPts val="0"/>
                </a:spcBef>
                <a:spcAft>
                  <a:spcPts val="0"/>
                </a:spcAft>
                <a:buClr>
                  <a:srgbClr val="FFFFFF"/>
                </a:buClr>
                <a:buSzPts val="2800"/>
                <a:buFont typeface="Arial"/>
                <a:buChar char="•"/>
              </a:pPr>
              <a:r>
                <a:rPr lang="en-US" sz="2800" b="0" i="0" u="none" strike="noStrike" cap="none">
                  <a:solidFill>
                    <a:srgbClr val="FFFFFF"/>
                  </a:solidFill>
                  <a:latin typeface="Montserrat Light"/>
                  <a:ea typeface="Montserrat Light"/>
                  <a:cs typeface="Montserrat Light"/>
                  <a:sym typeface="Montserrat Light"/>
                </a:rPr>
                <a:t>Send a letter or email to each person who interviewed you.</a:t>
              </a:r>
              <a:endParaRPr/>
            </a:p>
            <a:p>
              <a:pPr marL="462280" marR="0" lvl="1" indent="-231140" algn="l" rtl="0">
                <a:lnSpc>
                  <a:spcPct val="139964"/>
                </a:lnSpc>
                <a:spcBef>
                  <a:spcPts val="0"/>
                </a:spcBef>
                <a:spcAft>
                  <a:spcPts val="0"/>
                </a:spcAft>
                <a:buClr>
                  <a:srgbClr val="FFFFFF"/>
                </a:buClr>
                <a:buSzPts val="2800"/>
                <a:buFont typeface="Arial"/>
                <a:buChar char="•"/>
              </a:pPr>
              <a:r>
                <a:rPr lang="en-US" sz="2800" b="0" i="0" u="none" strike="noStrike" cap="none">
                  <a:solidFill>
                    <a:srgbClr val="FFFFFF"/>
                  </a:solidFill>
                  <a:latin typeface="Montserrat Light"/>
                  <a:ea typeface="Montserrat Light"/>
                  <a:cs typeface="Montserrat Light"/>
                  <a:sym typeface="Montserrat Light"/>
                </a:rPr>
                <a:t>Use this letter to add info you thought of later that will advance you as a candidate of choice.</a:t>
              </a:r>
              <a:endParaRPr/>
            </a:p>
          </p:txBody>
        </p:sp>
        <p:sp>
          <p:nvSpPr>
            <p:cNvPr id="273" name="Google Shape;273;p11"/>
            <p:cNvSpPr txBox="1"/>
            <p:nvPr/>
          </p:nvSpPr>
          <p:spPr>
            <a:xfrm>
              <a:off x="0" y="-57150"/>
              <a:ext cx="12650289" cy="1257723"/>
            </a:xfrm>
            <a:prstGeom prst="rect">
              <a:avLst/>
            </a:prstGeom>
            <a:noFill/>
            <a:ln>
              <a:noFill/>
            </a:ln>
          </p:spPr>
          <p:txBody>
            <a:bodyPr spcFirstLastPara="1" wrap="square" lIns="0" tIns="0" rIns="0" bIns="0" anchor="t" anchorCtr="0">
              <a:spAutoFit/>
            </a:bodyPr>
            <a:lstStyle/>
            <a:p>
              <a:pPr marL="0" marR="0" lvl="0" indent="0" algn="l" rtl="0">
                <a:lnSpc>
                  <a:spcPct val="139964"/>
                </a:lnSpc>
                <a:spcBef>
                  <a:spcPts val="0"/>
                </a:spcBef>
                <a:spcAft>
                  <a:spcPts val="0"/>
                </a:spcAft>
                <a:buNone/>
              </a:pPr>
              <a:r>
                <a:rPr lang="en-US" sz="2800" b="0" i="0" u="none" strike="noStrike" cap="none">
                  <a:solidFill>
                    <a:srgbClr val="007AC4"/>
                  </a:solidFill>
                  <a:latin typeface="Montserrat"/>
                  <a:ea typeface="Montserrat"/>
                  <a:cs typeface="Montserrat"/>
                  <a:sym typeface="Montserrat"/>
                </a:rPr>
                <a:t>SEND A THANK YOU NOTE OR EMAIL TO THE INTERVIEWER/S TO THANK THEM FOR THEIR TIME</a:t>
              </a:r>
              <a:endParaRPr/>
            </a:p>
          </p:txBody>
        </p:sp>
      </p:grpSp>
      <p:pic>
        <p:nvPicPr>
          <p:cNvPr id="274" name="Google Shape;274;p11"/>
          <p:cNvPicPr preferRelativeResize="0"/>
          <p:nvPr/>
        </p:nvPicPr>
        <p:blipFill rotWithShape="1">
          <a:blip r:embed="rId5">
            <a:alphaModFix/>
          </a:blip>
          <a:srcRect/>
          <a:stretch/>
        </p:blipFill>
        <p:spPr>
          <a:xfrm>
            <a:off x="16190741" y="332874"/>
            <a:ext cx="1748097" cy="1724061"/>
          </a:xfrm>
          <a:prstGeom prst="rect">
            <a:avLst/>
          </a:prstGeom>
          <a:noFill/>
          <a:ln>
            <a:noFill/>
          </a:ln>
        </p:spPr>
      </p:pic>
      <p:pic>
        <p:nvPicPr>
          <p:cNvPr id="275" name="Google Shape;275;p11"/>
          <p:cNvPicPr preferRelativeResize="0"/>
          <p:nvPr/>
        </p:nvPicPr>
        <p:blipFill rotWithShape="1">
          <a:blip r:embed="rId6">
            <a:alphaModFix/>
          </a:blip>
          <a:srcRect/>
          <a:stretch/>
        </p:blipFill>
        <p:spPr>
          <a:xfrm>
            <a:off x="878305" y="2056934"/>
            <a:ext cx="4114800" cy="4114800"/>
          </a:xfrm>
          <a:prstGeom prst="rect">
            <a:avLst/>
          </a:prstGeom>
          <a:noFill/>
          <a:ln>
            <a:noFill/>
          </a:ln>
        </p:spPr>
      </p:pic>
      <p:sp>
        <p:nvSpPr>
          <p:cNvPr id="276" name="Google Shape;276;p11"/>
          <p:cNvSpPr txBox="1"/>
          <p:nvPr/>
        </p:nvSpPr>
        <p:spPr>
          <a:xfrm>
            <a:off x="9144000" y="2566271"/>
            <a:ext cx="8390729" cy="1158588"/>
          </a:xfrm>
          <a:prstGeom prst="rect">
            <a:avLst/>
          </a:prstGeom>
          <a:noFill/>
          <a:ln>
            <a:noFill/>
          </a:ln>
        </p:spPr>
        <p:txBody>
          <a:bodyPr spcFirstLastPara="1" wrap="square" lIns="0" tIns="0" rIns="0" bIns="0" anchor="t" anchorCtr="0">
            <a:spAutoFit/>
          </a:bodyPr>
          <a:lstStyle/>
          <a:p>
            <a:pPr marL="0" marR="0" lvl="0" indent="0" algn="r" rtl="0">
              <a:lnSpc>
                <a:spcPct val="110011"/>
              </a:lnSpc>
              <a:spcBef>
                <a:spcPts val="0"/>
              </a:spcBef>
              <a:spcAft>
                <a:spcPts val="0"/>
              </a:spcAft>
              <a:buNone/>
            </a:pPr>
            <a:r>
              <a:rPr lang="en-US" sz="8101" b="0" i="0" u="none" strike="noStrike" cap="none">
                <a:solidFill>
                  <a:srgbClr val="FFFFFF"/>
                </a:solidFill>
                <a:latin typeface="Oswald"/>
                <a:ea typeface="Oswald"/>
                <a:cs typeface="Oswald"/>
                <a:sym typeface="Oswald"/>
              </a:rPr>
              <a:t>AFTER THE INTERVIEW</a:t>
            </a:r>
            <a:endParaRPr/>
          </a:p>
        </p:txBody>
      </p:sp>
      <p:sp>
        <p:nvSpPr>
          <p:cNvPr id="277" name="Google Shape;277;p11"/>
          <p:cNvSpPr txBox="1"/>
          <p:nvPr/>
        </p:nvSpPr>
        <p:spPr>
          <a:xfrm>
            <a:off x="215996" y="9701848"/>
            <a:ext cx="3093255" cy="469674"/>
          </a:xfrm>
          <a:prstGeom prst="rect">
            <a:avLst/>
          </a:prstGeom>
          <a:noFill/>
          <a:ln>
            <a:noFill/>
          </a:ln>
        </p:spPr>
        <p:txBody>
          <a:bodyPr spcFirstLastPara="1" wrap="square" lIns="0" tIns="0" rIns="0" bIns="0" anchor="t" anchorCtr="0">
            <a:spAutoFit/>
          </a:bodyPr>
          <a:lstStyle/>
          <a:p>
            <a:pPr marL="0" marR="0" lvl="0" indent="0" algn="ctr" rtl="0">
              <a:lnSpc>
                <a:spcPct val="110032"/>
              </a:lnSpc>
              <a:spcBef>
                <a:spcPts val="0"/>
              </a:spcBef>
              <a:spcAft>
                <a:spcPts val="0"/>
              </a:spcAft>
              <a:buNone/>
            </a:pPr>
            <a:r>
              <a:rPr lang="en-US" sz="3359" b="0" i="0" u="none" strike="noStrike" cap="none">
                <a:solidFill>
                  <a:srgbClr val="FFFFFF"/>
                </a:solidFill>
                <a:latin typeface="Oswald"/>
                <a:ea typeface="Oswald"/>
                <a:cs typeface="Oswald"/>
                <a:sym typeface="Oswald"/>
              </a:rPr>
              <a:t>POST-INTERVIEW</a:t>
            </a:r>
            <a:endParaRPr/>
          </a:p>
        </p:txBody>
      </p:sp>
      <p:sp>
        <p:nvSpPr>
          <p:cNvPr id="278" name="Google Shape;278;p11"/>
          <p:cNvSpPr txBox="1"/>
          <p:nvPr/>
        </p:nvSpPr>
        <p:spPr>
          <a:xfrm>
            <a:off x="878305" y="3336186"/>
            <a:ext cx="3358462" cy="1470572"/>
          </a:xfrm>
          <a:prstGeom prst="rect">
            <a:avLst/>
          </a:prstGeom>
          <a:noFill/>
          <a:ln>
            <a:noFill/>
          </a:ln>
        </p:spPr>
        <p:txBody>
          <a:bodyPr spcFirstLastPara="1" wrap="square" lIns="0" tIns="0" rIns="0" bIns="0" anchor="t" anchorCtr="0">
            <a:spAutoFit/>
          </a:bodyPr>
          <a:lstStyle/>
          <a:p>
            <a:pPr marL="0" marR="0" lvl="0" indent="0" algn="ctr" rtl="0">
              <a:lnSpc>
                <a:spcPct val="139985"/>
              </a:lnSpc>
              <a:spcBef>
                <a:spcPts val="0"/>
              </a:spcBef>
              <a:spcAft>
                <a:spcPts val="0"/>
              </a:spcAft>
              <a:buNone/>
            </a:pPr>
            <a:r>
              <a:rPr lang="en-US" sz="4244" b="1" i="0" u="none" strike="noStrike" cap="none">
                <a:solidFill>
                  <a:srgbClr val="000000"/>
                </a:solidFill>
                <a:latin typeface="Montserrat"/>
                <a:ea typeface="Montserrat"/>
                <a:cs typeface="Montserrat"/>
                <a:sym typeface="Montserrat"/>
              </a:rPr>
              <a:t>Thank </a:t>
            </a:r>
            <a:endParaRPr/>
          </a:p>
          <a:p>
            <a:pPr marL="0" marR="0" lvl="0" indent="0" algn="ctr" rtl="0">
              <a:lnSpc>
                <a:spcPct val="139985"/>
              </a:lnSpc>
              <a:spcBef>
                <a:spcPts val="0"/>
              </a:spcBef>
              <a:spcAft>
                <a:spcPts val="0"/>
              </a:spcAft>
              <a:buNone/>
            </a:pPr>
            <a:r>
              <a:rPr lang="en-US" sz="4244" b="1" i="0" u="none" strike="noStrike" cap="none">
                <a:solidFill>
                  <a:srgbClr val="000000"/>
                </a:solidFill>
                <a:latin typeface="Montserrat"/>
                <a:ea typeface="Montserrat"/>
                <a:cs typeface="Montserrat"/>
                <a:sym typeface="Montserrat"/>
              </a:rPr>
              <a:t>you!</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2"/>
        <p:cNvGrpSpPr/>
        <p:nvPr/>
      </p:nvGrpSpPr>
      <p:grpSpPr>
        <a:xfrm>
          <a:off x="0" y="0"/>
          <a:ext cx="0" cy="0"/>
          <a:chOff x="0" y="0"/>
          <a:chExt cx="0" cy="0"/>
        </a:xfrm>
      </p:grpSpPr>
      <p:sp>
        <p:nvSpPr>
          <p:cNvPr id="283" name="Google Shape;283;p12"/>
          <p:cNvSpPr/>
          <p:nvPr/>
        </p:nvSpPr>
        <p:spPr>
          <a:xfrm>
            <a:off x="-687304" y="-4071592"/>
            <a:ext cx="19301661" cy="15259050"/>
          </a:xfrm>
          <a:custGeom>
            <a:avLst/>
            <a:gdLst/>
            <a:ahLst/>
            <a:cxnLst/>
            <a:rect l="l" t="t" r="r" b="b"/>
            <a:pathLst>
              <a:path w="2917898" h="2306763" extrusionOk="0">
                <a:moveTo>
                  <a:pt x="0" y="0"/>
                </a:moveTo>
                <a:lnTo>
                  <a:pt x="2917898" y="0"/>
                </a:lnTo>
                <a:lnTo>
                  <a:pt x="2917898" y="2306763"/>
                </a:lnTo>
                <a:lnTo>
                  <a:pt x="0" y="2306763"/>
                </a:lnTo>
                <a:close/>
              </a:path>
            </a:pathLst>
          </a:custGeom>
          <a:solidFill>
            <a:srgbClr val="0A3565"/>
          </a:solidFill>
          <a:ln>
            <a:noFill/>
          </a:ln>
        </p:spPr>
        <p:txBody>
          <a:bodyPr/>
          <a:lstStyle/>
          <a:p>
            <a:endParaRPr lang="en-US"/>
          </a:p>
        </p:txBody>
      </p:sp>
      <p:pic>
        <p:nvPicPr>
          <p:cNvPr id="284" name="Google Shape;284;p12"/>
          <p:cNvPicPr preferRelativeResize="0"/>
          <p:nvPr/>
        </p:nvPicPr>
        <p:blipFill rotWithShape="1">
          <a:blip r:embed="rId4">
            <a:alphaModFix/>
          </a:blip>
          <a:srcRect l="14982" r="2525"/>
          <a:stretch/>
        </p:blipFill>
        <p:spPr>
          <a:xfrm>
            <a:off x="-2748004" y="-163930"/>
            <a:ext cx="11711530" cy="10647947"/>
          </a:xfrm>
          <a:prstGeom prst="rect">
            <a:avLst/>
          </a:prstGeom>
          <a:noFill/>
          <a:ln>
            <a:noFill/>
          </a:ln>
        </p:spPr>
      </p:pic>
      <p:sp>
        <p:nvSpPr>
          <p:cNvPr id="285" name="Google Shape;285;p12"/>
          <p:cNvSpPr/>
          <p:nvPr/>
        </p:nvSpPr>
        <p:spPr>
          <a:xfrm>
            <a:off x="-470736" y="-163930"/>
            <a:ext cx="9614736" cy="10903618"/>
          </a:xfrm>
          <a:custGeom>
            <a:avLst/>
            <a:gdLst/>
            <a:ahLst/>
            <a:cxnLst/>
            <a:rect l="l" t="t" r="r" b="b"/>
            <a:pathLst>
              <a:path w="3252392" h="3688385" extrusionOk="0">
                <a:moveTo>
                  <a:pt x="0" y="0"/>
                </a:moveTo>
                <a:lnTo>
                  <a:pt x="3252392" y="0"/>
                </a:lnTo>
                <a:lnTo>
                  <a:pt x="3252392" y="3688385"/>
                </a:lnTo>
                <a:lnTo>
                  <a:pt x="0" y="3688385"/>
                </a:lnTo>
                <a:close/>
              </a:path>
            </a:pathLst>
          </a:custGeom>
          <a:solidFill>
            <a:srgbClr val="0A3565">
              <a:alpha val="40392"/>
            </a:srgbClr>
          </a:solidFill>
          <a:ln>
            <a:noFill/>
          </a:ln>
        </p:spPr>
        <p:txBody>
          <a:bodyPr/>
          <a:lstStyle/>
          <a:p>
            <a:endParaRPr lang="en-US"/>
          </a:p>
        </p:txBody>
      </p:sp>
      <p:sp>
        <p:nvSpPr>
          <p:cNvPr id="286" name="Google Shape;286;p12"/>
          <p:cNvSpPr txBox="1"/>
          <p:nvPr/>
        </p:nvSpPr>
        <p:spPr>
          <a:xfrm>
            <a:off x="9282804" y="3557933"/>
            <a:ext cx="9331553" cy="193899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000" b="0" i="0" u="none" strike="noStrike" cap="none" dirty="0">
                <a:solidFill>
                  <a:srgbClr val="FFFFFF"/>
                </a:solidFill>
                <a:latin typeface="Montserrat Light"/>
                <a:ea typeface="Montserrat Light"/>
                <a:cs typeface="Montserrat Light"/>
                <a:sym typeface="Montserrat Light"/>
              </a:rPr>
              <a:t>Monday-</a:t>
            </a:r>
            <a:r>
              <a:rPr lang="en-US" sz="3000" dirty="0">
                <a:solidFill>
                  <a:srgbClr val="FFFFFF"/>
                </a:solidFill>
                <a:latin typeface="Montserrat Light"/>
                <a:ea typeface="Montserrat Light"/>
                <a:cs typeface="Montserrat Light"/>
                <a:sym typeface="Montserrat Light"/>
              </a:rPr>
              <a:t>Thurs</a:t>
            </a:r>
            <a:r>
              <a:rPr lang="en-US" sz="3000" b="0" i="0" u="none" strike="noStrike" cap="none" dirty="0">
                <a:solidFill>
                  <a:srgbClr val="FFFFFF"/>
                </a:solidFill>
                <a:latin typeface="Montserrat Light"/>
                <a:ea typeface="Montserrat Light"/>
                <a:cs typeface="Montserrat Light"/>
                <a:sym typeface="Montserrat Light"/>
              </a:rPr>
              <a:t>day </a:t>
            </a:r>
            <a:endParaRPr dirty="0"/>
          </a:p>
          <a:p>
            <a:pPr marL="0" marR="0" lvl="0" indent="0" algn="l" rtl="0">
              <a:lnSpc>
                <a:spcPct val="140000"/>
              </a:lnSpc>
              <a:spcBef>
                <a:spcPts val="0"/>
              </a:spcBef>
              <a:spcAft>
                <a:spcPts val="0"/>
              </a:spcAft>
              <a:buNone/>
            </a:pPr>
            <a:r>
              <a:rPr lang="en-US" sz="3000" b="0" i="0" u="none" strike="noStrike" cap="none" dirty="0">
                <a:solidFill>
                  <a:srgbClr val="FFFFFF"/>
                </a:solidFill>
                <a:latin typeface="Montserrat Light"/>
                <a:ea typeface="Montserrat Light"/>
                <a:cs typeface="Montserrat Light"/>
                <a:sym typeface="Montserrat Light"/>
              </a:rPr>
              <a:t>8:00am-5:00pm</a:t>
            </a:r>
          </a:p>
          <a:p>
            <a:pPr marL="0" marR="0" lvl="0" indent="0" algn="l" rtl="0">
              <a:lnSpc>
                <a:spcPct val="140000"/>
              </a:lnSpc>
              <a:spcBef>
                <a:spcPts val="0"/>
              </a:spcBef>
              <a:spcAft>
                <a:spcPts val="0"/>
              </a:spcAft>
              <a:buNone/>
            </a:pPr>
            <a:r>
              <a:rPr lang="en-US" sz="3000" dirty="0">
                <a:solidFill>
                  <a:srgbClr val="FFFFFF"/>
                </a:solidFill>
                <a:latin typeface="Montserrat Light"/>
                <a:ea typeface="Montserrat Light"/>
                <a:cs typeface="Montserrat Light"/>
                <a:sym typeface="Montserrat Light"/>
              </a:rPr>
              <a:t>SMSU SOUTH 112</a:t>
            </a:r>
            <a:r>
              <a:rPr lang="en-US" sz="3000" b="0" i="0" u="none" strike="noStrike" cap="none" dirty="0">
                <a:solidFill>
                  <a:srgbClr val="FFFFFF"/>
                </a:solidFill>
                <a:latin typeface="Montserrat Light"/>
                <a:ea typeface="Montserrat Light"/>
                <a:cs typeface="Montserrat Light"/>
                <a:sym typeface="Montserrat Light"/>
              </a:rPr>
              <a:t> </a:t>
            </a:r>
            <a:endParaRPr dirty="0"/>
          </a:p>
        </p:txBody>
      </p:sp>
      <p:sp>
        <p:nvSpPr>
          <p:cNvPr id="287" name="Google Shape;287;p12"/>
          <p:cNvSpPr txBox="1"/>
          <p:nvPr/>
        </p:nvSpPr>
        <p:spPr>
          <a:xfrm>
            <a:off x="9282804" y="3017988"/>
            <a:ext cx="9331553"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200" b="0" i="0" u="none" strike="noStrike" cap="none" dirty="0">
                <a:solidFill>
                  <a:srgbClr val="FEFFF8"/>
                </a:solidFill>
                <a:latin typeface="Montserrat"/>
                <a:ea typeface="Montserrat"/>
                <a:cs typeface="Montserrat"/>
                <a:sym typeface="Montserrat"/>
              </a:rPr>
              <a:t>OFFICE HOURS</a:t>
            </a:r>
            <a:endParaRPr dirty="0"/>
          </a:p>
        </p:txBody>
      </p:sp>
      <p:sp>
        <p:nvSpPr>
          <p:cNvPr id="288" name="Google Shape;288;p12"/>
          <p:cNvSpPr/>
          <p:nvPr/>
        </p:nvSpPr>
        <p:spPr>
          <a:xfrm>
            <a:off x="10863457" y="666249"/>
            <a:ext cx="6042861" cy="1457323"/>
          </a:xfrm>
          <a:custGeom>
            <a:avLst/>
            <a:gdLst/>
            <a:ahLst/>
            <a:cxnLst/>
            <a:rect l="l" t="t" r="r" b="b"/>
            <a:pathLst>
              <a:path w="2875845" h="693552" extrusionOk="0">
                <a:moveTo>
                  <a:pt x="0" y="0"/>
                </a:moveTo>
                <a:lnTo>
                  <a:pt x="2875845" y="0"/>
                </a:lnTo>
                <a:lnTo>
                  <a:pt x="2875845" y="693552"/>
                </a:lnTo>
                <a:lnTo>
                  <a:pt x="0" y="693552"/>
                </a:lnTo>
                <a:close/>
              </a:path>
            </a:pathLst>
          </a:custGeom>
          <a:solidFill>
            <a:srgbClr val="FFFFFF"/>
          </a:solidFill>
          <a:ln>
            <a:noFill/>
          </a:ln>
        </p:spPr>
        <p:txBody>
          <a:bodyPr/>
          <a:lstStyle/>
          <a:p>
            <a:endParaRPr lang="en-US"/>
          </a:p>
        </p:txBody>
      </p:sp>
      <p:sp>
        <p:nvSpPr>
          <p:cNvPr id="289" name="Google Shape;289;p12"/>
          <p:cNvSpPr txBox="1"/>
          <p:nvPr/>
        </p:nvSpPr>
        <p:spPr>
          <a:xfrm>
            <a:off x="11345682" y="781642"/>
            <a:ext cx="5078410" cy="1514389"/>
          </a:xfrm>
          <a:prstGeom prst="rect">
            <a:avLst/>
          </a:prstGeom>
          <a:noFill/>
          <a:ln>
            <a:noFill/>
          </a:ln>
        </p:spPr>
        <p:txBody>
          <a:bodyPr spcFirstLastPara="1" wrap="square" lIns="0" tIns="0" rIns="0" bIns="0" anchor="t" anchorCtr="0">
            <a:spAutoFit/>
          </a:bodyPr>
          <a:lstStyle/>
          <a:p>
            <a:pPr marL="0" marR="0" lvl="0" indent="0" algn="ctr" rtl="0">
              <a:lnSpc>
                <a:spcPct val="109993"/>
              </a:lnSpc>
              <a:spcBef>
                <a:spcPts val="0"/>
              </a:spcBef>
              <a:spcAft>
                <a:spcPts val="0"/>
              </a:spcAft>
              <a:buNone/>
            </a:pPr>
            <a:r>
              <a:rPr lang="en-US" sz="4473" b="1" dirty="0">
                <a:solidFill>
                  <a:srgbClr val="0A3565"/>
                </a:solidFill>
                <a:latin typeface="Oswald"/>
                <a:ea typeface="Oswald"/>
                <a:cs typeface="Oswald"/>
                <a:sym typeface="Oswald"/>
              </a:rPr>
              <a:t>DROP-INS &amp;</a:t>
            </a:r>
            <a:r>
              <a:rPr lang="en-US" sz="4473" b="1" i="0" u="none" strike="noStrike" cap="none" dirty="0">
                <a:solidFill>
                  <a:srgbClr val="0A3565"/>
                </a:solidFill>
                <a:latin typeface="Oswald"/>
                <a:ea typeface="Oswald"/>
                <a:cs typeface="Oswald"/>
                <a:sym typeface="Oswald"/>
              </a:rPr>
              <a:t>  APPOINTMENTS</a:t>
            </a:r>
            <a:endParaRPr dirty="0"/>
          </a:p>
        </p:txBody>
      </p:sp>
      <p:sp>
        <p:nvSpPr>
          <p:cNvPr id="291" name="Google Shape;291;p12"/>
          <p:cNvSpPr txBox="1"/>
          <p:nvPr/>
        </p:nvSpPr>
        <p:spPr>
          <a:xfrm>
            <a:off x="9282804" y="5847943"/>
            <a:ext cx="9331553" cy="68942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200" dirty="0">
                <a:solidFill>
                  <a:schemeClr val="bg1"/>
                </a:solidFill>
              </a:rPr>
              <a:t>https://</a:t>
            </a:r>
            <a:r>
              <a:rPr lang="en-US" sz="3200" dirty="0" err="1">
                <a:solidFill>
                  <a:schemeClr val="bg1"/>
                </a:solidFill>
              </a:rPr>
              <a:t>www.csusb.edu</a:t>
            </a:r>
            <a:r>
              <a:rPr lang="en-US" sz="3200" dirty="0">
                <a:solidFill>
                  <a:schemeClr val="bg1"/>
                </a:solidFill>
              </a:rPr>
              <a:t>/career-center</a:t>
            </a:r>
            <a:endParaRPr sz="3200" dirty="0">
              <a:solidFill>
                <a:schemeClr val="bg1"/>
              </a:solidFill>
            </a:endParaRPr>
          </a:p>
        </p:txBody>
      </p:sp>
      <p:sp>
        <p:nvSpPr>
          <p:cNvPr id="292" name="Google Shape;292;p12"/>
          <p:cNvSpPr txBox="1"/>
          <p:nvPr/>
        </p:nvSpPr>
        <p:spPr>
          <a:xfrm>
            <a:off x="9282804" y="8331935"/>
            <a:ext cx="9331553" cy="54737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200" b="0" i="0" u="none" strike="noStrike" cap="none">
                <a:solidFill>
                  <a:srgbClr val="FEFFF8"/>
                </a:solidFill>
                <a:latin typeface="Montserrat"/>
                <a:ea typeface="Montserrat"/>
                <a:cs typeface="Montserrat"/>
                <a:sym typeface="Montserrat"/>
              </a:rPr>
              <a:t>CONTACT INFORMATION</a:t>
            </a:r>
            <a:endParaRPr/>
          </a:p>
        </p:txBody>
      </p:sp>
      <p:sp>
        <p:nvSpPr>
          <p:cNvPr id="293" name="Google Shape;293;p12"/>
          <p:cNvSpPr txBox="1"/>
          <p:nvPr/>
        </p:nvSpPr>
        <p:spPr>
          <a:xfrm>
            <a:off x="9282804" y="8972550"/>
            <a:ext cx="9331553" cy="51435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000" b="0" i="0" u="none" strike="noStrike" cap="none">
                <a:solidFill>
                  <a:srgbClr val="FFFFFF"/>
                </a:solidFill>
                <a:latin typeface="Montserrat Light"/>
                <a:ea typeface="Montserrat Light"/>
                <a:cs typeface="Montserrat Light"/>
                <a:sym typeface="Montserrat Light"/>
              </a:rPr>
              <a:t>Email: careercenter@csusb.edu</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A3565"/>
        </a:solidFill>
        <a:effectLst/>
      </p:bgPr>
    </p:bg>
    <p:spTree>
      <p:nvGrpSpPr>
        <p:cNvPr id="1" name="Shape 297"/>
        <p:cNvGrpSpPr/>
        <p:nvPr/>
      </p:nvGrpSpPr>
      <p:grpSpPr>
        <a:xfrm>
          <a:off x="0" y="0"/>
          <a:ext cx="0" cy="0"/>
          <a:chOff x="0" y="0"/>
          <a:chExt cx="0" cy="0"/>
        </a:xfrm>
      </p:grpSpPr>
      <p:pic>
        <p:nvPicPr>
          <p:cNvPr id="298" name="Google Shape;298;p13"/>
          <p:cNvPicPr preferRelativeResize="0"/>
          <p:nvPr/>
        </p:nvPicPr>
        <p:blipFill rotWithShape="1">
          <a:blip r:embed="rId3">
            <a:alphaModFix/>
          </a:blip>
          <a:srcRect/>
          <a:stretch/>
        </p:blipFill>
        <p:spPr>
          <a:xfrm>
            <a:off x="475247" y="1330756"/>
            <a:ext cx="3571917" cy="8306783"/>
          </a:xfrm>
          <a:prstGeom prst="rect">
            <a:avLst/>
          </a:prstGeom>
          <a:noFill/>
          <a:ln>
            <a:noFill/>
          </a:ln>
        </p:spPr>
      </p:pic>
      <p:pic>
        <p:nvPicPr>
          <p:cNvPr id="299" name="Google Shape;299;p13"/>
          <p:cNvPicPr preferRelativeResize="0"/>
          <p:nvPr/>
        </p:nvPicPr>
        <p:blipFill rotWithShape="1">
          <a:blip r:embed="rId4">
            <a:alphaModFix/>
          </a:blip>
          <a:srcRect/>
          <a:stretch/>
        </p:blipFill>
        <p:spPr>
          <a:xfrm>
            <a:off x="13695695" y="246227"/>
            <a:ext cx="4370899" cy="2169058"/>
          </a:xfrm>
          <a:prstGeom prst="rect">
            <a:avLst/>
          </a:prstGeom>
          <a:noFill/>
          <a:ln>
            <a:noFill/>
          </a:ln>
        </p:spPr>
      </p:pic>
      <p:grpSp>
        <p:nvGrpSpPr>
          <p:cNvPr id="300" name="Google Shape;300;p13"/>
          <p:cNvGrpSpPr/>
          <p:nvPr/>
        </p:nvGrpSpPr>
        <p:grpSpPr>
          <a:xfrm>
            <a:off x="4047175" y="2238997"/>
            <a:ext cx="13522500" cy="7650638"/>
            <a:chOff x="-343500" y="-1069208"/>
            <a:chExt cx="18030000" cy="14600453"/>
          </a:xfrm>
        </p:grpSpPr>
        <p:sp>
          <p:nvSpPr>
            <p:cNvPr id="301" name="Google Shape;301;p13"/>
            <p:cNvSpPr txBox="1"/>
            <p:nvPr/>
          </p:nvSpPr>
          <p:spPr>
            <a:xfrm>
              <a:off x="0" y="1255545"/>
              <a:ext cx="17686500" cy="12275700"/>
            </a:xfrm>
            <a:prstGeom prst="rect">
              <a:avLst/>
            </a:prstGeom>
            <a:noFill/>
            <a:ln>
              <a:noFill/>
            </a:ln>
          </p:spPr>
          <p:txBody>
            <a:bodyPr spcFirstLastPara="1" wrap="square" lIns="0" tIns="0" rIns="0" bIns="0" anchor="t" anchorCtr="0">
              <a:spAutoFit/>
            </a:bodyPr>
            <a:lstStyle/>
            <a:p>
              <a:pPr marL="0" marR="0" lvl="0" indent="0" algn="l" rtl="0">
                <a:lnSpc>
                  <a:spcPct val="115001"/>
                </a:lnSpc>
                <a:spcBef>
                  <a:spcPts val="0"/>
                </a:spcBef>
                <a:spcAft>
                  <a:spcPts val="0"/>
                </a:spcAft>
                <a:buNone/>
              </a:pPr>
              <a:r>
                <a:rPr lang="en-US" sz="19437" b="0" i="0" u="none" strike="noStrike" cap="none">
                  <a:solidFill>
                    <a:srgbClr val="FFFFFF"/>
                  </a:solidFill>
                  <a:latin typeface="Play"/>
                  <a:ea typeface="Play"/>
                  <a:cs typeface="Play"/>
                  <a:sym typeface="Play"/>
                </a:rPr>
                <a:t>Questions?</a:t>
              </a:r>
              <a:endParaRPr sz="19437" b="0" i="0" u="none" strike="noStrike" cap="none">
                <a:solidFill>
                  <a:srgbClr val="FFFFFF"/>
                </a:solidFill>
                <a:latin typeface="Play"/>
                <a:ea typeface="Play"/>
                <a:cs typeface="Play"/>
                <a:sym typeface="Play"/>
              </a:endParaRPr>
            </a:p>
            <a:p>
              <a:pPr marL="0" marR="0" lvl="0" indent="0" algn="l" rtl="0">
                <a:lnSpc>
                  <a:spcPct val="115001"/>
                </a:lnSpc>
                <a:spcBef>
                  <a:spcPts val="0"/>
                </a:spcBef>
                <a:spcAft>
                  <a:spcPts val="0"/>
                </a:spcAft>
                <a:buNone/>
              </a:pPr>
              <a:endParaRPr sz="19437">
                <a:solidFill>
                  <a:srgbClr val="FFFFFF"/>
                </a:solidFill>
                <a:latin typeface="Play"/>
                <a:ea typeface="Play"/>
                <a:cs typeface="Play"/>
                <a:sym typeface="Play"/>
              </a:endParaRPr>
            </a:p>
          </p:txBody>
        </p:sp>
        <p:sp>
          <p:nvSpPr>
            <p:cNvPr id="302" name="Google Shape;302;p13"/>
            <p:cNvSpPr txBox="1"/>
            <p:nvPr/>
          </p:nvSpPr>
          <p:spPr>
            <a:xfrm>
              <a:off x="-343500" y="-1069208"/>
              <a:ext cx="17686500" cy="1529400"/>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None/>
              </a:pPr>
              <a:r>
                <a:rPr lang="en-US" sz="5206" b="0" i="0" u="none" strike="noStrike" cap="none">
                  <a:solidFill>
                    <a:srgbClr val="FFFFFF"/>
                  </a:solidFill>
                  <a:latin typeface="Roboto"/>
                  <a:ea typeface="Roboto"/>
                  <a:cs typeface="Roboto"/>
                  <a:sym typeface="Roboto"/>
                </a:rPr>
                <a:t>Thank you for joining us!</a:t>
              </a:r>
              <a:endParaRPr/>
            </a:p>
          </p:txBody>
        </p:sp>
      </p:grpSp>
    </p:spTree>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Archway</Template>
  <TotalTime>15521</TotalTime>
  <Words>898</Words>
  <Application>Microsoft Macintosh PowerPoint</Application>
  <PresentationFormat>Custom</PresentationFormat>
  <Paragraphs>154</Paragraphs>
  <Slides>16</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Play</vt:lpstr>
      <vt:lpstr>Calibri</vt:lpstr>
      <vt:lpstr>Gill Sans MT</vt:lpstr>
      <vt:lpstr>Montserrat Light</vt:lpstr>
      <vt:lpstr>Roboto</vt:lpstr>
      <vt:lpstr>Arial</vt:lpstr>
      <vt:lpstr>Oswald</vt:lpstr>
      <vt:lpstr>Montserrat</vt:lpstr>
      <vt:lpstr>Parcel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CATEGORIES OF Interview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Valentina Felix</cp:lastModifiedBy>
  <cp:revision>7</cp:revision>
  <dcterms:created xsi:type="dcterms:W3CDTF">2006-08-16T00:00:00Z</dcterms:created>
  <dcterms:modified xsi:type="dcterms:W3CDTF">2026-10-08T17:06:42Z</dcterms:modified>
</cp:coreProperties>
</file>