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87" r:id="rId2"/>
    <p:sldId id="398" r:id="rId3"/>
    <p:sldId id="382" r:id="rId4"/>
    <p:sldId id="388" r:id="rId5"/>
    <p:sldId id="389" r:id="rId6"/>
    <p:sldId id="390" r:id="rId7"/>
    <p:sldId id="391" r:id="rId8"/>
    <p:sldId id="392" r:id="rId9"/>
    <p:sldId id="400" r:id="rId10"/>
    <p:sldId id="393" r:id="rId11"/>
    <p:sldId id="394" r:id="rId12"/>
    <p:sldId id="395" r:id="rId13"/>
    <p:sldId id="399" r:id="rId14"/>
    <p:sldId id="396" r:id="rId15"/>
  </p:sldIdLst>
  <p:sldSz cx="9144000" cy="5143500" type="screen16x9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1pPr>
    <a:lvl2pPr marL="457200" algn="r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2pPr>
    <a:lvl3pPr marL="914400" algn="r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3pPr>
    <a:lvl4pPr marL="1371600" algn="r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4pPr>
    <a:lvl5pPr marL="1828800" algn="r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1200" kern="1200">
        <a:solidFill>
          <a:schemeClr val="bg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488">
          <p15:clr>
            <a:srgbClr val="A4A3A4"/>
          </p15:clr>
        </p15:guide>
        <p15:guide id="2" pos="2880">
          <p15:clr>
            <a:srgbClr val="A4A3A4"/>
          </p15:clr>
        </p15:guide>
        <p15:guide id="3" pos="432">
          <p15:clr>
            <a:srgbClr val="A4A3A4"/>
          </p15:clr>
        </p15:guide>
        <p15:guide id="4" pos="5280">
          <p15:clr>
            <a:srgbClr val="A4A3A4"/>
          </p15:clr>
        </p15:guide>
        <p15:guide id="5" pos="720">
          <p15:clr>
            <a:srgbClr val="A4A3A4"/>
          </p15:clr>
        </p15:guide>
        <p15:guide id="6" pos="981">
          <p15:clr>
            <a:srgbClr val="A4A3A4"/>
          </p15:clr>
        </p15:guide>
        <p15:guide id="7" orient="horz" pos="11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frameSlides="1"/>
  <p:clrMru>
    <a:srgbClr val="0066CC"/>
    <a:srgbClr val="D1D1D1"/>
    <a:srgbClr val="F4F4F4"/>
    <a:srgbClr val="F7092C"/>
    <a:srgbClr val="7BBE49"/>
    <a:srgbClr val="2A7E41"/>
    <a:srgbClr val="F2D362"/>
    <a:srgbClr val="2446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24" autoAdjust="0"/>
    <p:restoredTop sz="96405" autoAdjust="0"/>
  </p:normalViewPr>
  <p:slideViewPr>
    <p:cSldViewPr showGuides="1">
      <p:cViewPr varScale="1">
        <p:scale>
          <a:sx n="140" d="100"/>
          <a:sy n="140" d="100"/>
        </p:scale>
        <p:origin x="612" y="126"/>
      </p:cViewPr>
      <p:guideLst>
        <p:guide orient="horz" pos="1488"/>
        <p:guide pos="2880"/>
        <p:guide pos="432"/>
        <p:guide pos="5280"/>
        <p:guide pos="720"/>
        <p:guide pos="981"/>
        <p:guide orient="horz" pos="11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44" d="100"/>
          <a:sy n="144" d="100"/>
        </p:scale>
        <p:origin x="-387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7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7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DEA8CCA5-0865-E648-80F1-6D199FD55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74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756FA5F3-902D-2A46-A9CC-2BC535031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20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159794"/>
            <a:ext cx="7772400" cy="1021556"/>
          </a:xfrm>
        </p:spPr>
        <p:txBody>
          <a:bodyPr anchor="t"/>
          <a:lstStyle>
            <a:lvl1pPr algn="l">
              <a:defRPr sz="4000" b="1" cap="all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34653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357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2159794"/>
            <a:ext cx="7772400" cy="1021556"/>
          </a:xfrm>
        </p:spPr>
        <p:txBody>
          <a:bodyPr anchor="t"/>
          <a:lstStyle>
            <a:lvl1pPr algn="l">
              <a:defRPr sz="4000" b="1" cap="all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34653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_867-Generic_PowerPoint-16to9_Layout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331" y="-15422"/>
            <a:ext cx="9192724" cy="5175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96" y="438150"/>
            <a:ext cx="50292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44796" y="1428750"/>
            <a:ext cx="5029200" cy="2971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1"/>
          </p:nvPr>
        </p:nvSpPr>
        <p:spPr>
          <a:xfrm rot="21345362">
            <a:off x="6446028" y="1685375"/>
            <a:ext cx="2178400" cy="1303020"/>
          </a:xfr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 rot="297885">
            <a:off x="6394420" y="3149924"/>
            <a:ext cx="2178400" cy="1303020"/>
          </a:xfr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 rot="207395">
            <a:off x="6310424" y="273583"/>
            <a:ext cx="2178400" cy="1303020"/>
          </a:xfr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_867-Generic_PowerPoint-16to9_Layout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362" y="-16002"/>
            <a:ext cx="9192724" cy="5175504"/>
          </a:xfrm>
          <a:prstGeom prst="rect">
            <a:avLst/>
          </a:prstGeom>
        </p:spPr>
      </p:pic>
      <p:sp>
        <p:nvSpPr>
          <p:cNvPr id="20" name="Picture Placeholder 2"/>
          <p:cNvSpPr>
            <a:spLocks noGrp="1"/>
          </p:cNvSpPr>
          <p:nvPr>
            <p:ph type="pic" idx="11"/>
          </p:nvPr>
        </p:nvSpPr>
        <p:spPr>
          <a:xfrm rot="21345362">
            <a:off x="6446028" y="1685375"/>
            <a:ext cx="2178400" cy="1303020"/>
          </a:xfrm>
          <a:solidFill>
            <a:srgbClr val="FFFFFF">
              <a:shade val="85000"/>
            </a:srgbClr>
          </a:solidFill>
          <a:ln w="88900" cap="sq">
            <a:solidFill>
              <a:srgbClr val="0058B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idx="12"/>
          </p:nvPr>
        </p:nvSpPr>
        <p:spPr>
          <a:xfrm rot="297885">
            <a:off x="6394420" y="3149924"/>
            <a:ext cx="2178400" cy="1303020"/>
          </a:xfrm>
          <a:solidFill>
            <a:srgbClr val="FFFFFF">
              <a:shade val="85000"/>
            </a:srgbClr>
          </a:solidFill>
          <a:ln w="88900" cap="sq">
            <a:solidFill>
              <a:srgbClr val="0058B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"/>
          </p:nvPr>
        </p:nvSpPr>
        <p:spPr>
          <a:xfrm rot="207395">
            <a:off x="6310424" y="273583"/>
            <a:ext cx="2178400" cy="1303020"/>
          </a:xfrm>
          <a:solidFill>
            <a:srgbClr val="FFFFFF">
              <a:shade val="85000"/>
            </a:srgbClr>
          </a:solidFill>
          <a:ln w="88900" cap="sq">
            <a:solidFill>
              <a:srgbClr val="0058B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56771" y="438150"/>
            <a:ext cx="5029200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44281" y="1428750"/>
            <a:ext cx="5029200" cy="29718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57301"/>
            <a:ext cx="3810000" cy="15751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1"/>
            <a:ext cx="3810000" cy="15751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4300"/>
            <a:ext cx="1943100" cy="27181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4300"/>
            <a:ext cx="5676900" cy="27181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57301"/>
            <a:ext cx="7772400" cy="1575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16_867-Generic_PowerPoint-16to9_BLUEfooter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" y="4402836"/>
            <a:ext cx="9144000" cy="7406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59" r:id="rId2"/>
    <p:sldLayoutId id="2147483761" r:id="rId3"/>
    <p:sldLayoutId id="2147483770" r:id="rId4"/>
    <p:sldLayoutId id="2147483772" r:id="rId5"/>
    <p:sldLayoutId id="2147483760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ebdings" charset="2"/>
        <a:buChar char="&lt;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optimize.calstate.edu/ec?id=sc_cat_item&amp;sys_id=a76d3387fbefaa90be6ff4116eefdce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WBSXBNwYqeV8M8PG9" TargetMode="External"/><Relationship Id="rId2" Type="http://schemas.openxmlformats.org/officeDocument/2006/relationships/hyperlink" Target="mailto:00000000@csusb.edu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_867-Generic_PowerPoint-16to9_CSUSBtitleslid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86"/>
            <a:ext cx="9144000" cy="5148072"/>
          </a:xfrm>
          <a:prstGeom prst="rect">
            <a:avLst/>
          </a:prstGeom>
        </p:spPr>
      </p:pic>
      <p:pic>
        <p:nvPicPr>
          <p:cNvPr id="5" name="Picture 4" descr="16_867-Generic_PowerPoint-16to9_BLUEfooter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02836"/>
            <a:ext cx="9144000" cy="740664"/>
          </a:xfrm>
          <a:prstGeom prst="rect">
            <a:avLst/>
          </a:prstGeom>
        </p:spPr>
      </p:pic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BF2D9B72-393C-2997-9593-E3D64489E61D}"/>
              </a:ext>
            </a:extLst>
          </p:cNvPr>
          <p:cNvSpPr/>
          <p:nvPr/>
        </p:nvSpPr>
        <p:spPr bwMode="auto">
          <a:xfrm>
            <a:off x="3276600" y="1200150"/>
            <a:ext cx="4419600" cy="2514600"/>
          </a:xfrm>
          <a:prstGeom prst="round2DiagRect">
            <a:avLst/>
          </a:prstGeom>
          <a:solidFill>
            <a:schemeClr val="bg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183AC2-E367-0C83-87B3-F58B98ECB59F}"/>
              </a:ext>
            </a:extLst>
          </p:cNvPr>
          <p:cNvSpPr txBox="1"/>
          <p:nvPr/>
        </p:nvSpPr>
        <p:spPr>
          <a:xfrm>
            <a:off x="3429000" y="1475258"/>
            <a:ext cx="4114800" cy="1964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HOW TO SUBMIT A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DOA 360 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REQUEST </a:t>
            </a:r>
          </a:p>
        </p:txBody>
      </p:sp>
    </p:spTree>
    <p:extLst>
      <p:ext uri="{BB962C8B-B14F-4D97-AF65-F5344CB8AC3E}">
        <p14:creationId xmlns:p14="http://schemas.microsoft.com/office/powerpoint/2010/main" val="319057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9337A2-A6D1-FFE6-30C4-C91A5375B5DB}"/>
              </a:ext>
            </a:extLst>
          </p:cNvPr>
          <p:cNvSpPr txBox="1"/>
          <p:nvPr/>
        </p:nvSpPr>
        <p:spPr>
          <a:xfrm>
            <a:off x="1257300" y="59055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rial Black" panose="020B0A04020102020204" pitchFamily="34" charset="0"/>
              </a:rPr>
              <a:t>Before you Begin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DD0AAA-90EE-0BD6-910B-D9BF485316F0}"/>
              </a:ext>
            </a:extLst>
          </p:cNvPr>
          <p:cNvSpPr txBox="1"/>
          <p:nvPr/>
        </p:nvSpPr>
        <p:spPr>
          <a:xfrm>
            <a:off x="495300" y="1375277"/>
            <a:ext cx="8153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All DOA 360 access requests must be submitted by the employee’s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CIA Delegate through Optimize.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AA8C4F-1FE6-F9FB-C328-B935AF15D27C}"/>
              </a:ext>
            </a:extLst>
          </p:cNvPr>
          <p:cNvSpPr txBox="1"/>
          <p:nvPr/>
        </p:nvSpPr>
        <p:spPr>
          <a:xfrm>
            <a:off x="762000" y="2190750"/>
            <a:ext cx="76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tx1"/>
                </a:solidFill>
              </a:rPr>
              <a:t>The process requires two submissions:</a:t>
            </a:r>
          </a:p>
          <a:p>
            <a:pPr algn="l"/>
            <a:endParaRPr lang="en-US" sz="1400" dirty="0">
              <a:solidFill>
                <a:schemeClr val="tx1"/>
              </a:solidFill>
            </a:endParaRPr>
          </a:p>
          <a:p>
            <a:pPr marL="342900" lvl="0" indent="-342900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An Optimize CIA Request </a:t>
            </a:r>
          </a:p>
          <a:p>
            <a:pPr marL="342900" lvl="0" indent="-342900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</a:rPr>
              <a:t>A DOA 360 Google Access Request form</a:t>
            </a:r>
          </a:p>
          <a:p>
            <a:pPr lvl="0" algn="l"/>
            <a:endParaRPr lang="en-US" sz="1400" dirty="0">
              <a:solidFill>
                <a:schemeClr val="tx1"/>
              </a:solidFill>
            </a:endParaRPr>
          </a:p>
          <a:p>
            <a:pPr algn="l"/>
            <a:r>
              <a:rPr lang="en-US" sz="1400" dirty="0">
                <a:solidFill>
                  <a:schemeClr val="tx1"/>
                </a:solidFill>
              </a:rPr>
              <a:t>The Optimize request number connects the two submissions.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979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653686D0-B772-0F1E-37C6-7F5168A93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809750"/>
            <a:ext cx="8534400" cy="657226"/>
          </a:xfrm>
        </p:spPr>
        <p:txBody>
          <a:bodyPr/>
          <a:lstStyle/>
          <a:p>
            <a:r>
              <a:rPr lang="en-US" sz="1800" dirty="0"/>
              <a:t>Select the link below for Optimize – SB – CIA Request Form</a:t>
            </a:r>
          </a:p>
        </p:txBody>
      </p:sp>
      <p:pic>
        <p:nvPicPr>
          <p:cNvPr id="21" name="Picture 20">
            <a:hlinkClick r:id="rId2"/>
            <a:extLst>
              <a:ext uri="{FF2B5EF4-FFF2-40B4-BE49-F238E27FC236}">
                <a16:creationId xmlns:a16="http://schemas.microsoft.com/office/drawing/2014/main" id="{DF90860E-842C-B070-B4A4-06104BE0E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499" y="2511758"/>
            <a:ext cx="1629002" cy="5239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9077C6-BC24-40ED-40B5-C50572AAF0DD}"/>
              </a:ext>
            </a:extLst>
          </p:cNvPr>
          <p:cNvSpPr txBox="1"/>
          <p:nvPr/>
        </p:nvSpPr>
        <p:spPr>
          <a:xfrm>
            <a:off x="2057400" y="511649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Log In to Optimize</a:t>
            </a:r>
          </a:p>
        </p:txBody>
      </p:sp>
    </p:spTree>
    <p:extLst>
      <p:ext uri="{BB962C8B-B14F-4D97-AF65-F5344CB8AC3E}">
        <p14:creationId xmlns:p14="http://schemas.microsoft.com/office/powerpoint/2010/main" val="296351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completed CIA Request Form for the Department of Information Security &amp; Compliance at CSUS, with various fields for requestor information, request reasons, and component selection.&#10;&#10;AI-generated content may be incorrect.">
            <a:extLst>
              <a:ext uri="{FF2B5EF4-FFF2-40B4-BE49-F238E27FC236}">
                <a16:creationId xmlns:a16="http://schemas.microsoft.com/office/drawing/2014/main" id="{30B45CD3-F4B0-71E1-F681-22329E1AE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789" y="76771"/>
            <a:ext cx="3306838" cy="440031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DC5B26-6116-F194-8128-856DAA3FD92C}"/>
              </a:ext>
            </a:extLst>
          </p:cNvPr>
          <p:cNvCxnSpPr>
            <a:cxnSpLocks/>
          </p:cNvCxnSpPr>
          <p:nvPr/>
        </p:nvCxnSpPr>
        <p:spPr bwMode="auto">
          <a:xfrm flipH="1">
            <a:off x="3429000" y="1178662"/>
            <a:ext cx="1429603" cy="592168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4A1F1F9-4D90-1B3B-1C78-C2E48719A2F7}"/>
              </a:ext>
            </a:extLst>
          </p:cNvPr>
          <p:cNvSpPr txBox="1"/>
          <p:nvPr/>
        </p:nvSpPr>
        <p:spPr>
          <a:xfrm>
            <a:off x="4830838" y="83802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Enter the name of the individual requiring DOA 360 access. You can also use their Coyote ID#. 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Once  you find them in the drop down, the Requestor Classification and Requestor MPP will automatically populate.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084FCE-AE9C-5EB9-D448-E94575ECD579}"/>
              </a:ext>
            </a:extLst>
          </p:cNvPr>
          <p:cNvCxnSpPr>
            <a:cxnSpLocks/>
            <a:stCxn id="18" idx="1"/>
          </p:cNvCxnSpPr>
          <p:nvPr/>
        </p:nvCxnSpPr>
        <p:spPr bwMode="auto">
          <a:xfrm flipH="1">
            <a:off x="3065295" y="2553385"/>
            <a:ext cx="1765543" cy="455944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D13BAAA-21B5-B72B-A855-5CC4375A0367}"/>
              </a:ext>
            </a:extLst>
          </p:cNvPr>
          <p:cNvSpPr txBox="1"/>
          <p:nvPr/>
        </p:nvSpPr>
        <p:spPr>
          <a:xfrm>
            <a:off x="4830838" y="2230219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If there is an employee already using the access you are requesting, you can ask to mirror their access by naming them here.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AFB293E-CF12-560D-CF6E-8DC2A1C6D97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15519" y="3409950"/>
            <a:ext cx="1615319" cy="210795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B72D07-FF2C-AE70-EE91-AB8855143543}"/>
              </a:ext>
            </a:extLst>
          </p:cNvPr>
          <p:cNvSpPr txBox="1"/>
          <p:nvPr/>
        </p:nvSpPr>
        <p:spPr>
          <a:xfrm>
            <a:off x="4876800" y="312402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For submission reason you can type in any of the applicable reasons below: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Additional job duties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employee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DOA 360 access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Activate user for DOA 360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1C7E25-B786-A12C-8C8B-F3BBA7AEC05F}"/>
              </a:ext>
            </a:extLst>
          </p:cNvPr>
          <p:cNvSpPr txBox="1"/>
          <p:nvPr/>
        </p:nvSpPr>
        <p:spPr>
          <a:xfrm>
            <a:off x="5181600" y="212951"/>
            <a:ext cx="25908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+mn-lt"/>
              </a:rPr>
              <a:t>Employee Information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latin typeface="+mn-lt"/>
              </a:rPr>
              <a:t>Indicates REQUIRED field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1694C3-468E-8AF3-DBE0-D3B22F47942A}"/>
              </a:ext>
            </a:extLst>
          </p:cNvPr>
          <p:cNvSpPr txBox="1"/>
          <p:nvPr/>
        </p:nvSpPr>
        <p:spPr>
          <a:xfrm>
            <a:off x="5638800" y="475186"/>
            <a:ext cx="205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  <a:latin typeface="+mn-lt"/>
              </a:rPr>
              <a:t>*</a:t>
            </a:r>
            <a:endParaRPr 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93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07C62-12F0-5B0B-263D-2FFA8E12B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179" y="1821206"/>
            <a:ext cx="5231642" cy="15010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0ECA40-1831-2324-874B-EF9E7927C4DE}"/>
              </a:ext>
            </a:extLst>
          </p:cNvPr>
          <p:cNvSpPr txBox="1"/>
          <p:nvPr/>
        </p:nvSpPr>
        <p:spPr>
          <a:xfrm>
            <a:off x="1257300" y="590550"/>
            <a:ext cx="6629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 dirty="0">
                <a:solidFill>
                  <a:schemeClr val="tx1"/>
                </a:solidFill>
              </a:rPr>
              <a:t>Component Selection</a:t>
            </a:r>
            <a:r>
              <a:rPr lang="en-US" sz="1400" dirty="0">
                <a:solidFill>
                  <a:schemeClr val="tx1"/>
                </a:solidFill>
              </a:rPr>
              <a:t> section at the bottom of the request.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Select the blue </a:t>
            </a:r>
            <a:r>
              <a:rPr lang="en-US" sz="1400" b="1" dirty="0">
                <a:solidFill>
                  <a:schemeClr val="tx1"/>
                </a:solidFill>
              </a:rPr>
              <a:t>“Add”</a:t>
            </a:r>
            <a:r>
              <a:rPr lang="en-US" sz="1400" dirty="0">
                <a:solidFill>
                  <a:schemeClr val="tx1"/>
                </a:solidFill>
              </a:rPr>
              <a:t> button. A new window will open.</a:t>
            </a:r>
          </a:p>
        </p:txBody>
      </p:sp>
    </p:spTree>
    <p:extLst>
      <p:ext uri="{BB962C8B-B14F-4D97-AF65-F5344CB8AC3E}">
        <p14:creationId xmlns:p14="http://schemas.microsoft.com/office/powerpoint/2010/main" val="2347136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E906DB-6F1C-D3B9-3B0E-D382EB606EFC}"/>
              </a:ext>
            </a:extLst>
          </p:cNvPr>
          <p:cNvSpPr txBox="1"/>
          <p:nvPr/>
        </p:nvSpPr>
        <p:spPr>
          <a:xfrm>
            <a:off x="1371600" y="590550"/>
            <a:ext cx="6400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Open the </a:t>
            </a:r>
            <a:r>
              <a:rPr lang="en-US" sz="1400" b="1" dirty="0">
                <a:solidFill>
                  <a:schemeClr val="tx1"/>
                </a:solidFill>
              </a:rPr>
              <a:t>Component System</a:t>
            </a:r>
            <a:r>
              <a:rPr lang="en-US" sz="1400" dirty="0">
                <a:solidFill>
                  <a:schemeClr val="tx1"/>
                </a:solidFill>
              </a:rPr>
              <a:t> dropdown menu and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scroll through the available options.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Select DOA 360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CA27B-AEA4-564B-356E-CE664E336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18" y="1657350"/>
            <a:ext cx="4601164" cy="26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8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05BE27-848A-CF20-A8DD-CB7953AE7839}"/>
              </a:ext>
            </a:extLst>
          </p:cNvPr>
          <p:cNvSpPr txBox="1"/>
          <p:nvPr/>
        </p:nvSpPr>
        <p:spPr>
          <a:xfrm>
            <a:off x="1219198" y="348052"/>
            <a:ext cx="6705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Open the </a:t>
            </a:r>
            <a:r>
              <a:rPr lang="en-US" sz="1400" b="1" dirty="0">
                <a:solidFill>
                  <a:schemeClr val="tx1"/>
                </a:solidFill>
              </a:rPr>
              <a:t>Component Name</a:t>
            </a:r>
            <a:r>
              <a:rPr lang="en-US" sz="1400" dirty="0">
                <a:solidFill>
                  <a:schemeClr val="tx1"/>
                </a:solidFill>
              </a:rPr>
              <a:t> dropdown menu.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Select the DOA 360 component needed for the employee’s access.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7D9D8A-975E-F0B4-33FD-0CC9A9962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653" y="1352550"/>
            <a:ext cx="5372691" cy="307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76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FD9C88-F52B-B001-5278-5008711F5C68}"/>
              </a:ext>
            </a:extLst>
          </p:cNvPr>
          <p:cNvSpPr txBox="1"/>
          <p:nvPr/>
        </p:nvSpPr>
        <p:spPr>
          <a:xfrm>
            <a:off x="571500" y="514350"/>
            <a:ext cx="800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If applicable, select the appropriate fund type under </a:t>
            </a:r>
            <a:r>
              <a:rPr lang="en-US" sz="1400" b="1" dirty="0">
                <a:solidFill>
                  <a:schemeClr val="tx1"/>
                </a:solidFill>
              </a:rPr>
              <a:t>Component Option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If access to a specific project code is needed, enter the project code in the </a:t>
            </a:r>
            <a:r>
              <a:rPr lang="en-US" sz="1400" b="1" dirty="0">
                <a:solidFill>
                  <a:schemeClr val="tx1"/>
                </a:solidFill>
              </a:rPr>
              <a:t>Request Details</a:t>
            </a:r>
            <a:r>
              <a:rPr lang="en-US" sz="1400" dirty="0">
                <a:solidFill>
                  <a:schemeClr val="tx1"/>
                </a:solidFill>
              </a:rPr>
              <a:t> field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0BC47-035B-E4ED-E74F-C110B512C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184" y="1352550"/>
            <a:ext cx="5253632" cy="307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0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software configuration screen with a component system named DOA 360, listing a specific component called Concur (Stateside SBCMP), and options to request details or cancel.&#10;&#10;AI-generated content may be incorrect.">
            <a:extLst>
              <a:ext uri="{FF2B5EF4-FFF2-40B4-BE49-F238E27FC236}">
                <a16:creationId xmlns:a16="http://schemas.microsoft.com/office/drawing/2014/main" id="{B4356AA0-14BD-0658-61B1-F8A80271E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04950"/>
            <a:ext cx="4259865" cy="26671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512811-9967-033B-F362-C5680AECA7A8}"/>
              </a:ext>
            </a:extLst>
          </p:cNvPr>
          <p:cNvSpPr txBox="1"/>
          <p:nvPr/>
        </p:nvSpPr>
        <p:spPr>
          <a:xfrm>
            <a:off x="571500" y="514350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Enter </a:t>
            </a:r>
            <a:r>
              <a:rPr lang="en-US" sz="1400" b="1" dirty="0">
                <a:solidFill>
                  <a:schemeClr val="tx1"/>
                </a:solidFill>
              </a:rPr>
              <a:t>“Department ID(s) needed for DOA access”.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5157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7F1B4F-1802-FD99-037B-E923872E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203" y="1059955"/>
            <a:ext cx="5239593" cy="33039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9540D4-3578-FB62-3EEC-66C5A8D79FDD}"/>
              </a:ext>
            </a:extLst>
          </p:cNvPr>
          <p:cNvSpPr txBox="1"/>
          <p:nvPr/>
        </p:nvSpPr>
        <p:spPr>
          <a:xfrm>
            <a:off x="1904999" y="321291"/>
            <a:ext cx="533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Review the information entered for accuracy.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“Add”</a:t>
            </a:r>
            <a:r>
              <a:rPr lang="en-US" sz="1400" dirty="0">
                <a:solidFill>
                  <a:schemeClr val="tx1"/>
                </a:solidFill>
              </a:rPr>
              <a:t> to include the component in the request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975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1AC8B2-150B-BBE3-713D-73DB399E8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917" y="2343150"/>
            <a:ext cx="5958166" cy="21870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54E769-6040-42BA-8D0E-FE2FFC614530}"/>
              </a:ext>
            </a:extLst>
          </p:cNvPr>
          <p:cNvSpPr txBox="1"/>
          <p:nvPr/>
        </p:nvSpPr>
        <p:spPr>
          <a:xfrm>
            <a:off x="1257300" y="361950"/>
            <a:ext cx="66294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dirty="0">
                <a:solidFill>
                  <a:schemeClr val="tx1"/>
                </a:solidFill>
              </a:rPr>
              <a:t>The selected component will appear in the </a:t>
            </a:r>
            <a:r>
              <a:rPr lang="en-US" sz="1400" b="1" dirty="0">
                <a:solidFill>
                  <a:schemeClr val="tx1"/>
                </a:solidFill>
              </a:rPr>
              <a:t>Component Selection</a:t>
            </a:r>
            <a:r>
              <a:rPr lang="en-US" sz="1400" dirty="0">
                <a:solidFill>
                  <a:schemeClr val="tx1"/>
                </a:solidFill>
              </a:rPr>
              <a:t> section.</a:t>
            </a:r>
          </a:p>
          <a:p>
            <a:pPr algn="ctr">
              <a:buNone/>
            </a:pPr>
            <a:r>
              <a:rPr lang="en-US" sz="1400" dirty="0">
                <a:solidFill>
                  <a:schemeClr val="tx1"/>
                </a:solidFill>
              </a:rPr>
              <a:t>Confirm that all information is correct.</a:t>
            </a:r>
          </a:p>
          <a:p>
            <a:pPr algn="ctr">
              <a:buNone/>
            </a:pPr>
            <a:endParaRPr lang="en-US" sz="1400" dirty="0">
              <a:solidFill>
                <a:schemeClr val="tx1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Select the pencil icon to edit the selection.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Select the “X” icon to delete the selection.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“Add”</a:t>
            </a:r>
            <a:r>
              <a:rPr lang="en-US" sz="1400" dirty="0">
                <a:solidFill>
                  <a:schemeClr val="tx1"/>
                </a:solidFill>
              </a:rPr>
              <a:t> to include another component.</a:t>
            </a:r>
          </a:p>
          <a:p>
            <a:pPr lvl="0" algn="l"/>
            <a:endParaRPr lang="en-US" sz="1400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en-US" sz="1400" dirty="0">
                <a:solidFill>
                  <a:schemeClr val="tx1"/>
                </a:solidFill>
              </a:rPr>
              <a:t>Repeat these steps for each additional access component needed.</a:t>
            </a:r>
          </a:p>
        </p:txBody>
      </p:sp>
    </p:spTree>
    <p:extLst>
      <p:ext uri="{BB962C8B-B14F-4D97-AF65-F5344CB8AC3E}">
        <p14:creationId xmlns:p14="http://schemas.microsoft.com/office/powerpoint/2010/main" val="4031976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A1C2C7-DFFE-06A1-721B-AE4C163E0D98}"/>
              </a:ext>
            </a:extLst>
          </p:cNvPr>
          <p:cNvSpPr txBox="1"/>
          <p:nvPr/>
        </p:nvSpPr>
        <p:spPr>
          <a:xfrm>
            <a:off x="1000125" y="464225"/>
            <a:ext cx="71437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After entering all required access components, review the request for accuracy.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Select the blue </a:t>
            </a:r>
            <a:r>
              <a:rPr lang="en-US" sz="1400" b="1" dirty="0">
                <a:solidFill>
                  <a:schemeClr val="tx1"/>
                </a:solidFill>
              </a:rPr>
              <a:t>“Submit”</a:t>
            </a:r>
            <a:r>
              <a:rPr lang="en-US" sz="1400" dirty="0">
                <a:solidFill>
                  <a:schemeClr val="tx1"/>
                </a:solidFill>
              </a:rPr>
              <a:t> button.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Record the Optimize request number, if you forget to record it at the time of submission, you can also check your email as Optimize will send you a confirmation with the number of the request. 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You will need this number to complete the DOA 360 Google Access Request form.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D6DE9C-C219-F8B9-0106-C8B46A0BD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2647950"/>
            <a:ext cx="67818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32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4FAFCC-5A9B-609C-174C-3AE11F21C1A3}"/>
              </a:ext>
            </a:extLst>
          </p:cNvPr>
          <p:cNvSpPr txBox="1"/>
          <p:nvPr/>
        </p:nvSpPr>
        <p:spPr>
          <a:xfrm>
            <a:off x="762000" y="514350"/>
            <a:ext cx="62484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Before accessing the DOA  360 Google request form, please ensure that you are logged into your Google employee account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(hover over the initial on the top right corner of your screen)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using your email with your Coyote ID </a:t>
            </a:r>
            <a:r>
              <a:rPr lang="en-US" sz="1400" dirty="0">
                <a:solidFill>
                  <a:schemeClr val="tx1"/>
                </a:solidFill>
                <a:hlinkClick r:id="rId2"/>
              </a:rPr>
              <a:t>00000000@csusb.edu</a:t>
            </a:r>
            <a:r>
              <a:rPr lang="en-US" sz="1400" dirty="0">
                <a:solidFill>
                  <a:schemeClr val="tx1"/>
                </a:solidFill>
              </a:rPr>
              <a:t>. 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hlinkClick r:id="rId3"/>
              </a:rPr>
              <a:t>DOA 360 Access Request Form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Complete all required fields and enter the Optimize request number so the two submissions can be matched.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Submit the Google form to complete the DOA 360 access request process.</a:t>
            </a:r>
            <a:r>
              <a:rPr lang="en-US" dirty="0"/>
              <a:t>.</a:t>
            </a:r>
          </a:p>
          <a:p>
            <a:pPr algn="ctr"/>
            <a:endParaRPr lang="en-US" dirty="0"/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Once both forms have been submitted, you will receive an email confirming completion of your request. If the DOA 360 administrator has any questions, they will reach out the requestor.  </a:t>
            </a:r>
          </a:p>
        </p:txBody>
      </p:sp>
      <p:pic>
        <p:nvPicPr>
          <p:cNvPr id="6" name="Picture 5" descr="Manage your Google Account&#10;&#10;AI-generated content may be incorrect.">
            <a:extLst>
              <a:ext uri="{FF2B5EF4-FFF2-40B4-BE49-F238E27FC236}">
                <a16:creationId xmlns:a16="http://schemas.microsoft.com/office/drawing/2014/main" id="{68E2E99B-9086-D9A9-703C-72A382004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285750"/>
            <a:ext cx="1664839" cy="273872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7DA491-74BA-5DFE-2919-07E64EE09DBC}"/>
              </a:ext>
            </a:extLst>
          </p:cNvPr>
          <p:cNvCxnSpPr>
            <a:cxnSpLocks/>
          </p:cNvCxnSpPr>
          <p:nvPr/>
        </p:nvCxnSpPr>
        <p:spPr bwMode="auto">
          <a:xfrm flipV="1">
            <a:off x="6324600" y="895350"/>
            <a:ext cx="2209800" cy="2286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5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tion Button: Help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DBE763D1-702A-AB69-5179-41FADA1C8988}"/>
              </a:ext>
            </a:extLst>
          </p:cNvPr>
          <p:cNvSpPr/>
          <p:nvPr/>
        </p:nvSpPr>
        <p:spPr bwMode="auto">
          <a:xfrm>
            <a:off x="3352800" y="1962150"/>
            <a:ext cx="1042416" cy="1042416"/>
          </a:xfrm>
          <a:prstGeom prst="actionButtonHelp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843E41-B776-8F6D-A724-DEB6D71AF99A}"/>
              </a:ext>
            </a:extLst>
          </p:cNvPr>
          <p:cNvSpPr txBox="1">
            <a:spLocks/>
          </p:cNvSpPr>
          <p:nvPr/>
        </p:nvSpPr>
        <p:spPr>
          <a:xfrm>
            <a:off x="685800" y="590550"/>
            <a:ext cx="7772400" cy="1102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kern="0" dirty="0">
                <a:latin typeface="+mn-lt"/>
              </a:rPr>
              <a:t>Questions?</a:t>
            </a:r>
          </a:p>
          <a:p>
            <a:endParaRPr lang="en-US" kern="0" dirty="0">
              <a:latin typeface="+mn-lt"/>
            </a:endParaRPr>
          </a:p>
          <a:p>
            <a:r>
              <a:rPr lang="en-GB" sz="2400" b="0" kern="0" dirty="0">
                <a:latin typeface="+mn-lt"/>
              </a:rPr>
              <a:t>For any questions about DOA 360 inquiries or assignments, please contact:</a:t>
            </a:r>
          </a:p>
          <a:p>
            <a:endParaRPr lang="en-GB" sz="2400" b="0" kern="0" dirty="0">
              <a:latin typeface="+mn-lt"/>
            </a:endParaRPr>
          </a:p>
          <a:p>
            <a:endParaRPr lang="en-GB" sz="2400" b="0" kern="0" dirty="0">
              <a:latin typeface="+mn-lt"/>
            </a:endParaRPr>
          </a:p>
          <a:p>
            <a:r>
              <a:rPr lang="en-GB" sz="2400" b="0" kern="0" dirty="0">
                <a:latin typeface="+mn-lt"/>
              </a:rPr>
              <a:t>doa360admin@csusb.edu</a:t>
            </a:r>
            <a:endParaRPr lang="en-US" sz="2400" b="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710224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SUSB">
      <a:dk1>
        <a:sysClr val="windowText" lastClr="000000"/>
      </a:dk1>
      <a:lt1>
        <a:sysClr val="window" lastClr="FFFFFF"/>
      </a:lt1>
      <a:dk2>
        <a:srgbClr val="00375F"/>
      </a:dk2>
      <a:lt2>
        <a:srgbClr val="EEECE1"/>
      </a:lt2>
      <a:accent1>
        <a:srgbClr val="0058B3"/>
      </a:accent1>
      <a:accent2>
        <a:srgbClr val="8C0E1E"/>
      </a:accent2>
      <a:accent3>
        <a:srgbClr val="61B035"/>
      </a:accent3>
      <a:accent4>
        <a:srgbClr val="E47C23"/>
      </a:accent4>
      <a:accent5>
        <a:srgbClr val="219ED0"/>
      </a:accent5>
      <a:accent6>
        <a:srgbClr val="006A2F"/>
      </a:accent6>
      <a:hlink>
        <a:srgbClr val="002B8A"/>
      </a:hlink>
      <a:folHlink>
        <a:srgbClr val="00247A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4972</TotalTime>
  <Words>557</Words>
  <Application>Microsoft Office PowerPoint</Application>
  <PresentationFormat>On-screen Show (16:9)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Webdings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Public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Public Affairs</dc:creator>
  <cp:lastModifiedBy>Cristina Tello</cp:lastModifiedBy>
  <cp:revision>383</cp:revision>
  <cp:lastPrinted>2013-08-01T21:27:40Z</cp:lastPrinted>
  <dcterms:created xsi:type="dcterms:W3CDTF">2014-01-06T17:52:42Z</dcterms:created>
  <dcterms:modified xsi:type="dcterms:W3CDTF">2026-09-30T17:58:16Z</dcterms:modified>
</cp:coreProperties>
</file>