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1472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Based on the uploaded deck structure and goals: AI &amp; Resume [Autosaved].pptx, lines 44-48.</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Original deck objective topics: AI &amp; Resume [Autosaved].pptx, lines 44-48.
- Original deck caution about using AI with human expertise: lines 249-250.</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ATS definition and functions are adapted from the uploaded deck: AI &amp; Resume [Autosaved].pptx, lines 55-60.</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Resume anatomy and ATS ideas are adapted from the uploaded deck: AI &amp; Resume [Autosaved].pptx, lines 55-60 and 82-91.</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Resume anatomy list adapted from uploaded deck: AI &amp; Resume [Autosaved].pptx, lines 82-91.</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Prompt categories adapted from uploaded deck: AI &amp; Resume [Autosaved].pptx, lines 104-113 and 117-125.</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KSA reflection aligns with the original deck's education/skills reflection and AI prompt strategy: AI &amp; Resume [Autosaved].pptx, lines 96-99 and 130-170.</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ATS analysis and keyword prompt concepts adapted from original deck: AI &amp; Resume [Autosaved].pptx, lines 55-60, 108-113, and 120-125.</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Skill reflection and resume customization strategies adapted from original deck: AI &amp; Resume [Autosaved].pptx, lines 94-99 and 236-246.</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KSA example content adapted from the original deck's Knowledge, Skills, and Abilities slides: AI &amp; Resume [Autosaved].pptx, lines 133-170.</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Original deck states that AI tools should be used with human expertise: AI &amp; Resume [Autosaved].pptx, lines 249-250.</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Workflow adapted from original deck action steps: AI &amp; Resume [Autosaved].pptx, lines 229-246.</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Closing message reinforces original deck's emphasis on reflection, tailoring, and human expertise: AI &amp; Resume [Autosaved].pptx, lines 229-250.</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324D"/>
        </a:solidFill>
        <a:effectLst/>
      </p:bgPr>
    </p:bg>
    <p:spTree>
      <p:nvGrpSpPr>
        <p:cNvPr id="1" name=""/>
        <p:cNvGrpSpPr/>
        <p:nvPr/>
      </p:nvGrpSpPr>
      <p:grpSpPr>
        <a:xfrm>
          <a:off x="0" y="0"/>
          <a:ext cx="0" cy="0"/>
          <a:chOff x="0" y="0"/>
          <a:chExt cx="0" cy="0"/>
        </a:xfrm>
      </p:grpSpPr>
      <p:sp>
        <p:nvSpPr>
          <p:cNvPr id="2" name="Shape 0"/>
          <p:cNvSpPr/>
          <p:nvPr/>
        </p:nvSpPr>
        <p:spPr>
          <a:xfrm>
            <a:off x="502920" y="3977640"/>
            <a:ext cx="2377440" cy="2377440"/>
          </a:xfrm>
          <a:prstGeom prst="arc">
            <a:avLst/>
          </a:prstGeom>
          <a:noFill/>
          <a:ln w="63500">
            <a:solidFill>
              <a:srgbClr val="00A5B5">
                <a:alpha val="85000"/>
              </a:srgbClr>
            </a:solidFill>
            <a:prstDash val="solid"/>
          </a:ln>
        </p:spPr>
        <p:txBody>
          <a:bodyPr/>
          <a:lstStyle/>
          <a:p>
            <a:endParaRPr lang="en-US"/>
          </a:p>
        </p:txBody>
      </p:sp>
      <p:sp>
        <p:nvSpPr>
          <p:cNvPr id="3" name="Shape 1"/>
          <p:cNvSpPr/>
          <p:nvPr/>
        </p:nvSpPr>
        <p:spPr>
          <a:xfrm>
            <a:off x="0" y="0"/>
            <a:ext cx="320040" cy="6858000"/>
          </a:xfrm>
          <a:prstGeom prst="rect">
            <a:avLst/>
          </a:prstGeom>
          <a:solidFill>
            <a:srgbClr val="00A5B5"/>
          </a:solidFill>
          <a:ln w="12700">
            <a:solidFill>
              <a:srgbClr val="00A5B5"/>
            </a:solidFill>
            <a:prstDash val="solid"/>
          </a:ln>
        </p:spPr>
        <p:txBody>
          <a:bodyPr/>
          <a:lstStyle/>
          <a:p>
            <a:endParaRPr lang="en-US"/>
          </a:p>
        </p:txBody>
      </p:sp>
      <p:sp>
        <p:nvSpPr>
          <p:cNvPr id="4" name="Text 2"/>
          <p:cNvSpPr/>
          <p:nvPr/>
        </p:nvSpPr>
        <p:spPr>
          <a:xfrm>
            <a:off x="804672" y="1143000"/>
            <a:ext cx="5943600" cy="1417320"/>
          </a:xfrm>
          <a:prstGeom prst="rect">
            <a:avLst/>
          </a:prstGeom>
          <a:noFill/>
          <a:ln/>
        </p:spPr>
        <p:txBody>
          <a:bodyPr wrap="square" lIns="508" tIns="508" rIns="508" bIns="508" rtlCol="0" anchor="ctr">
            <a:normAutofit/>
          </a:bodyPr>
          <a:lstStyle/>
          <a:p>
            <a:pPr marL="0" indent="0">
              <a:buNone/>
            </a:pPr>
            <a:r>
              <a:rPr lang="en-US" sz="4400" b="1" dirty="0">
                <a:solidFill>
                  <a:srgbClr val="FFFFFF"/>
                </a:solidFill>
                <a:latin typeface="Aptos Display" pitchFamily="34" charset="0"/>
                <a:ea typeface="Aptos Display" pitchFamily="34" charset="-122"/>
                <a:cs typeface="Aptos Display" pitchFamily="34" charset="-120"/>
              </a:rPr>
              <a:t>AI + Resume</a:t>
            </a:r>
            <a:endParaRPr lang="en-US" sz="4400" dirty="0"/>
          </a:p>
          <a:p>
            <a:pPr marL="0" indent="0">
              <a:buNone/>
            </a:pPr>
            <a:r>
              <a:rPr lang="en-US" sz="4400" b="1" dirty="0">
                <a:solidFill>
                  <a:srgbClr val="FFFFFF"/>
                </a:solidFill>
                <a:latin typeface="Aptos Display" pitchFamily="34" charset="0"/>
                <a:ea typeface="Aptos Display" pitchFamily="34" charset="-122"/>
                <a:cs typeface="Aptos Display" pitchFamily="34" charset="-120"/>
              </a:rPr>
              <a:t>Strategy</a:t>
            </a:r>
            <a:endParaRPr lang="en-US" sz="4400" dirty="0"/>
          </a:p>
        </p:txBody>
      </p:sp>
      <p:sp>
        <p:nvSpPr>
          <p:cNvPr id="5" name="Text 3"/>
          <p:cNvSpPr/>
          <p:nvPr/>
        </p:nvSpPr>
        <p:spPr>
          <a:xfrm>
            <a:off x="841248" y="2788920"/>
            <a:ext cx="6217920" cy="411480"/>
          </a:xfrm>
          <a:prstGeom prst="rect">
            <a:avLst/>
          </a:prstGeom>
          <a:noFill/>
          <a:ln/>
        </p:spPr>
        <p:txBody>
          <a:bodyPr wrap="square" lIns="0" tIns="0" rIns="0" bIns="0" rtlCol="0" anchor="ctr"/>
          <a:lstStyle/>
          <a:p>
            <a:pPr marL="0" indent="0">
              <a:buNone/>
            </a:pPr>
            <a:r>
              <a:rPr lang="en-US" sz="2000" dirty="0">
                <a:solidFill>
                  <a:srgbClr val="D6EEF5"/>
                </a:solidFill>
              </a:rPr>
              <a:t>A simpler guide to ATS, skills reflection, and purposeful prompts</a:t>
            </a:r>
            <a:endParaRPr lang="en-US" sz="2000" dirty="0"/>
          </a:p>
        </p:txBody>
      </p:sp>
      <p:sp>
        <p:nvSpPr>
          <p:cNvPr id="6" name="Shape 4"/>
          <p:cNvSpPr/>
          <p:nvPr/>
        </p:nvSpPr>
        <p:spPr>
          <a:xfrm>
            <a:off x="7315200" y="1234440"/>
            <a:ext cx="914400" cy="914400"/>
          </a:xfrm>
          <a:prstGeom prst="chevron">
            <a:avLst/>
          </a:prstGeom>
          <a:solidFill>
            <a:srgbClr val="FDB515"/>
          </a:solidFill>
          <a:ln w="12700">
            <a:solidFill>
              <a:srgbClr val="FDB515"/>
            </a:solidFill>
            <a:prstDash val="solid"/>
          </a:ln>
        </p:spPr>
        <p:txBody>
          <a:bodyPr/>
          <a:lstStyle/>
          <a:p>
            <a:endParaRPr lang="en-US"/>
          </a:p>
        </p:txBody>
      </p:sp>
      <p:sp>
        <p:nvSpPr>
          <p:cNvPr id="7" name="Shape 5"/>
          <p:cNvSpPr/>
          <p:nvPr/>
        </p:nvSpPr>
        <p:spPr>
          <a:xfrm>
            <a:off x="8229600" y="2194560"/>
            <a:ext cx="914400" cy="914400"/>
          </a:xfrm>
          <a:prstGeom prst="chevron">
            <a:avLst/>
          </a:prstGeom>
          <a:solidFill>
            <a:srgbClr val="00A5B5"/>
          </a:solidFill>
          <a:ln w="12700">
            <a:solidFill>
              <a:srgbClr val="00A5B5"/>
            </a:solidFill>
            <a:prstDash val="solid"/>
          </a:ln>
        </p:spPr>
        <p:txBody>
          <a:bodyPr/>
          <a:lstStyle/>
          <a:p>
            <a:endParaRPr lang="en-US"/>
          </a:p>
        </p:txBody>
      </p:sp>
      <p:sp>
        <p:nvSpPr>
          <p:cNvPr id="8" name="Shape 6"/>
          <p:cNvSpPr/>
          <p:nvPr/>
        </p:nvSpPr>
        <p:spPr>
          <a:xfrm>
            <a:off x="9144000" y="3154680"/>
            <a:ext cx="914400" cy="914400"/>
          </a:xfrm>
          <a:prstGeom prst="chevron">
            <a:avLst/>
          </a:prstGeom>
          <a:solidFill>
            <a:srgbClr val="6EC6D9"/>
          </a:solidFill>
          <a:ln w="12700">
            <a:solidFill>
              <a:srgbClr val="6EC6D9"/>
            </a:solidFill>
            <a:prstDash val="solid"/>
          </a:ln>
        </p:spPr>
        <p:txBody>
          <a:bodyPr/>
          <a:lstStyle/>
          <a:p>
            <a:endParaRPr lang="en-US"/>
          </a:p>
        </p:txBody>
      </p:sp>
      <p:sp>
        <p:nvSpPr>
          <p:cNvPr id="9" name="Text 7"/>
          <p:cNvSpPr/>
          <p:nvPr/>
        </p:nvSpPr>
        <p:spPr>
          <a:xfrm>
            <a:off x="7726680" y="4434840"/>
            <a:ext cx="2971800" cy="868680"/>
          </a:xfrm>
          <a:prstGeom prst="rect">
            <a:avLst/>
          </a:prstGeom>
          <a:noFill/>
          <a:ln/>
        </p:spPr>
        <p:txBody>
          <a:bodyPr wrap="square" lIns="635" tIns="635" rIns="635" bIns="635" rtlCol="0" anchor="ctr"/>
          <a:lstStyle/>
          <a:p>
            <a:pPr marL="0" indent="0" algn="ctr">
              <a:buNone/>
            </a:pPr>
            <a:r>
              <a:rPr lang="en-US" sz="2400" b="1" dirty="0">
                <a:solidFill>
                  <a:srgbClr val="FFFFFF"/>
                </a:solidFill>
              </a:rPr>
              <a:t>Reflect</a:t>
            </a:r>
            <a:endParaRPr lang="en-US" sz="2400" dirty="0"/>
          </a:p>
          <a:p>
            <a:pPr marL="0" indent="0" algn="ctr">
              <a:buNone/>
            </a:pPr>
            <a:r>
              <a:rPr lang="en-US" sz="2400" b="1" dirty="0">
                <a:solidFill>
                  <a:srgbClr val="FFFFFF"/>
                </a:solidFill>
              </a:rPr>
              <a:t>→ Tailor</a:t>
            </a:r>
            <a:endParaRPr lang="en-US" sz="2400" dirty="0"/>
          </a:p>
          <a:p>
            <a:pPr marL="0" indent="0" algn="ctr">
              <a:buNone/>
            </a:pPr>
            <a:r>
              <a:rPr lang="en-US" sz="2400" b="1" dirty="0">
                <a:solidFill>
                  <a:srgbClr val="FFFFFF"/>
                </a:solidFill>
              </a:rPr>
              <a:t>→ Review</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84048"/>
          </a:xfrm>
          <a:prstGeom prst="rect">
            <a:avLst/>
          </a:prstGeom>
          <a:solidFill>
            <a:srgbClr val="00A5B5"/>
          </a:solidFill>
          <a:ln w="12700">
            <a:solidFill>
              <a:srgbClr val="00A5B5"/>
            </a:solidFill>
            <a:prstDash val="solid"/>
          </a:ln>
        </p:spPr>
        <p:txBody>
          <a:bodyPr/>
          <a:lstStyle/>
          <a:p>
            <a:endParaRPr lang="en-US"/>
          </a:p>
        </p:txBody>
      </p:sp>
      <p:sp>
        <p:nvSpPr>
          <p:cNvPr id="3" name="Shape 1"/>
          <p:cNvSpPr/>
          <p:nvPr/>
        </p:nvSpPr>
        <p:spPr>
          <a:xfrm>
            <a:off x="0" y="384048"/>
            <a:ext cx="12191695" cy="54864"/>
          </a:xfrm>
          <a:prstGeom prst="rect">
            <a:avLst/>
          </a:prstGeom>
          <a:solidFill>
            <a:srgbClr val="FDB515"/>
          </a:solidFill>
          <a:ln w="12700">
            <a:solidFill>
              <a:srgbClr val="FDB515"/>
            </a:solidFill>
            <a:prstDash val="solid"/>
          </a:ln>
        </p:spPr>
        <p:txBody>
          <a:bodyPr/>
          <a:lstStyle/>
          <a:p>
            <a:endParaRPr lang="en-US"/>
          </a:p>
        </p:txBody>
      </p:sp>
      <p:sp>
        <p:nvSpPr>
          <p:cNvPr id="4" name="Text 2"/>
          <p:cNvSpPr/>
          <p:nvPr/>
        </p:nvSpPr>
        <p:spPr>
          <a:xfrm>
            <a:off x="594360" y="621792"/>
            <a:ext cx="10972800" cy="384048"/>
          </a:xfrm>
          <a:prstGeom prst="rect">
            <a:avLst/>
          </a:prstGeom>
          <a:noFill/>
          <a:ln/>
        </p:spPr>
        <p:txBody>
          <a:bodyPr wrap="square" lIns="0" tIns="0" rIns="0" bIns="0"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What students should walk away knowing</a:t>
            </a:r>
            <a:endParaRPr lang="en-US" sz="2800" dirty="0"/>
          </a:p>
        </p:txBody>
      </p:sp>
      <p:sp>
        <p:nvSpPr>
          <p:cNvPr id="5" name="Text 3"/>
          <p:cNvSpPr/>
          <p:nvPr/>
        </p:nvSpPr>
        <p:spPr>
          <a:xfrm>
            <a:off x="612648" y="1207008"/>
            <a:ext cx="10881360" cy="256032"/>
          </a:xfrm>
          <a:prstGeom prst="rect">
            <a:avLst/>
          </a:prstGeom>
          <a:noFill/>
          <a:ln/>
        </p:spPr>
        <p:txBody>
          <a:bodyPr wrap="square" lIns="0" tIns="0" rIns="0" bIns="0" rtlCol="0" anchor="ctr">
            <a:normAutofit/>
          </a:bodyPr>
          <a:lstStyle/>
          <a:p>
            <a:pPr marL="0" indent="0">
              <a:buNone/>
            </a:pPr>
            <a:r>
              <a:rPr lang="en-US" sz="1350" dirty="0">
                <a:solidFill>
                  <a:srgbClr val="3C4650"/>
                </a:solidFill>
              </a:rPr>
              <a:t>Keep the message simple: AI helps you organize and tailor, but you still own the story.</a:t>
            </a:r>
            <a:endParaRPr lang="en-US" sz="1350" dirty="0"/>
          </a:p>
        </p:txBody>
      </p:sp>
      <p:sp>
        <p:nvSpPr>
          <p:cNvPr id="6" name="Shape 4"/>
          <p:cNvSpPr/>
          <p:nvPr/>
        </p:nvSpPr>
        <p:spPr>
          <a:xfrm>
            <a:off x="594360" y="6355080"/>
            <a:ext cx="10972800" cy="0"/>
          </a:xfrm>
          <a:prstGeom prst="line">
            <a:avLst/>
          </a:prstGeom>
          <a:noFill/>
          <a:ln w="12700">
            <a:solidFill>
              <a:srgbClr val="D4DEE8"/>
            </a:solidFill>
            <a:prstDash val="solid"/>
          </a:ln>
        </p:spPr>
        <p:txBody>
          <a:bodyPr/>
          <a:lstStyle/>
          <a:p>
            <a:endParaRPr lang="en-US"/>
          </a:p>
        </p:txBody>
      </p:sp>
      <p:sp>
        <p:nvSpPr>
          <p:cNvPr id="7" name="Shape 5"/>
          <p:cNvSpPr/>
          <p:nvPr/>
        </p:nvSpPr>
        <p:spPr>
          <a:xfrm>
            <a:off x="731520" y="1600200"/>
            <a:ext cx="530352" cy="530352"/>
          </a:xfrm>
          <a:prstGeom prst="ellipse">
            <a:avLst/>
          </a:prstGeom>
          <a:solidFill>
            <a:srgbClr val="00A5B5"/>
          </a:solidFill>
          <a:ln w="12700">
            <a:solidFill>
              <a:srgbClr val="00A5B5"/>
            </a:solidFill>
            <a:prstDash val="solid"/>
          </a:ln>
        </p:spPr>
        <p:txBody>
          <a:bodyPr/>
          <a:lstStyle/>
          <a:p>
            <a:endParaRPr lang="en-US"/>
          </a:p>
        </p:txBody>
      </p:sp>
      <p:sp>
        <p:nvSpPr>
          <p:cNvPr id="8" name="Text 6"/>
          <p:cNvSpPr/>
          <p:nvPr/>
        </p:nvSpPr>
        <p:spPr>
          <a:xfrm>
            <a:off x="731520" y="1709928"/>
            <a:ext cx="530352" cy="256032"/>
          </a:xfrm>
          <a:prstGeom prst="rect">
            <a:avLst/>
          </a:prstGeom>
          <a:noFill/>
          <a:ln/>
        </p:spPr>
        <p:txBody>
          <a:bodyPr wrap="square" lIns="0" tIns="0" rIns="0" bIns="0" rtlCol="0" anchor="ctr"/>
          <a:lstStyle/>
          <a:p>
            <a:pPr marL="0" indent="0" algn="ctr">
              <a:buNone/>
            </a:pPr>
            <a:r>
              <a:rPr lang="en-US" sz="1800" b="1" dirty="0">
                <a:solidFill>
                  <a:srgbClr val="FFFFFF"/>
                </a:solidFill>
              </a:rPr>
              <a:t>1</a:t>
            </a:r>
            <a:endParaRPr lang="en-US" sz="1800" dirty="0"/>
          </a:p>
        </p:txBody>
      </p:sp>
      <p:sp>
        <p:nvSpPr>
          <p:cNvPr id="9" name="Text 7"/>
          <p:cNvSpPr/>
          <p:nvPr/>
        </p:nvSpPr>
        <p:spPr>
          <a:xfrm>
            <a:off x="1417320" y="1581912"/>
            <a:ext cx="3931920" cy="320040"/>
          </a:xfrm>
          <a:prstGeom prst="rect">
            <a:avLst/>
          </a:prstGeom>
          <a:noFill/>
          <a:ln/>
        </p:spPr>
        <p:txBody>
          <a:bodyPr wrap="square" lIns="0" tIns="0" rIns="0" bIns="0" rtlCol="0" anchor="ctr"/>
          <a:lstStyle/>
          <a:p>
            <a:pPr marL="0" indent="0">
              <a:buNone/>
            </a:pPr>
            <a:r>
              <a:rPr lang="en-US" sz="2100" b="1" dirty="0">
                <a:solidFill>
                  <a:srgbClr val="17324D"/>
                </a:solidFill>
              </a:rPr>
              <a:t>What ATS is</a:t>
            </a:r>
            <a:endParaRPr lang="en-US" sz="2100" dirty="0"/>
          </a:p>
        </p:txBody>
      </p:sp>
      <p:sp>
        <p:nvSpPr>
          <p:cNvPr id="10" name="Text 8"/>
          <p:cNvSpPr/>
          <p:nvPr/>
        </p:nvSpPr>
        <p:spPr>
          <a:xfrm>
            <a:off x="1417320" y="1947672"/>
            <a:ext cx="7132320" cy="320040"/>
          </a:xfrm>
          <a:prstGeom prst="rect">
            <a:avLst/>
          </a:prstGeom>
          <a:noFill/>
          <a:ln/>
        </p:spPr>
        <p:txBody>
          <a:bodyPr wrap="square" lIns="0" tIns="0" rIns="0" bIns="0" rtlCol="0" anchor="ctr"/>
          <a:lstStyle/>
          <a:p>
            <a:pPr marL="0" indent="0">
              <a:buNone/>
            </a:pPr>
            <a:r>
              <a:rPr lang="en-US" sz="1600" dirty="0">
                <a:solidFill>
                  <a:srgbClr val="3C4650"/>
                </a:solidFill>
              </a:rPr>
              <a:t>Why formatting and keywords matter</a:t>
            </a:r>
            <a:endParaRPr lang="en-US" sz="1600" dirty="0"/>
          </a:p>
        </p:txBody>
      </p:sp>
      <p:sp>
        <p:nvSpPr>
          <p:cNvPr id="11" name="Shape 9"/>
          <p:cNvSpPr/>
          <p:nvPr/>
        </p:nvSpPr>
        <p:spPr>
          <a:xfrm>
            <a:off x="731520" y="2679192"/>
            <a:ext cx="530352" cy="530352"/>
          </a:xfrm>
          <a:prstGeom prst="ellipse">
            <a:avLst/>
          </a:prstGeom>
          <a:solidFill>
            <a:srgbClr val="00A5B5"/>
          </a:solidFill>
          <a:ln w="12700">
            <a:solidFill>
              <a:srgbClr val="00A5B5"/>
            </a:solidFill>
            <a:prstDash val="solid"/>
          </a:ln>
        </p:spPr>
        <p:txBody>
          <a:bodyPr/>
          <a:lstStyle/>
          <a:p>
            <a:endParaRPr lang="en-US"/>
          </a:p>
        </p:txBody>
      </p:sp>
      <p:sp>
        <p:nvSpPr>
          <p:cNvPr id="12" name="Text 10"/>
          <p:cNvSpPr/>
          <p:nvPr/>
        </p:nvSpPr>
        <p:spPr>
          <a:xfrm>
            <a:off x="731520" y="2788920"/>
            <a:ext cx="530352" cy="256032"/>
          </a:xfrm>
          <a:prstGeom prst="rect">
            <a:avLst/>
          </a:prstGeom>
          <a:noFill/>
          <a:ln/>
        </p:spPr>
        <p:txBody>
          <a:bodyPr wrap="square" lIns="0" tIns="0" rIns="0" bIns="0" rtlCol="0" anchor="ctr"/>
          <a:lstStyle/>
          <a:p>
            <a:pPr marL="0" indent="0" algn="ctr">
              <a:buNone/>
            </a:pPr>
            <a:r>
              <a:rPr lang="en-US" sz="1800" b="1" dirty="0">
                <a:solidFill>
                  <a:srgbClr val="FFFFFF"/>
                </a:solidFill>
              </a:rPr>
              <a:t>2</a:t>
            </a:r>
            <a:endParaRPr lang="en-US" sz="1800" dirty="0"/>
          </a:p>
        </p:txBody>
      </p:sp>
      <p:sp>
        <p:nvSpPr>
          <p:cNvPr id="13" name="Text 11"/>
          <p:cNvSpPr/>
          <p:nvPr/>
        </p:nvSpPr>
        <p:spPr>
          <a:xfrm>
            <a:off x="1417320" y="2660904"/>
            <a:ext cx="3931920" cy="320040"/>
          </a:xfrm>
          <a:prstGeom prst="rect">
            <a:avLst/>
          </a:prstGeom>
          <a:noFill/>
          <a:ln/>
        </p:spPr>
        <p:txBody>
          <a:bodyPr wrap="square" lIns="0" tIns="0" rIns="0" bIns="0" rtlCol="0" anchor="ctr"/>
          <a:lstStyle/>
          <a:p>
            <a:pPr marL="0" indent="0">
              <a:buNone/>
            </a:pPr>
            <a:r>
              <a:rPr lang="en-US" sz="2100" b="1" dirty="0">
                <a:solidFill>
                  <a:srgbClr val="17324D"/>
                </a:solidFill>
              </a:rPr>
              <a:t>What belongs in a resume</a:t>
            </a:r>
            <a:endParaRPr lang="en-US" sz="2100" dirty="0"/>
          </a:p>
        </p:txBody>
      </p:sp>
      <p:sp>
        <p:nvSpPr>
          <p:cNvPr id="14" name="Text 12"/>
          <p:cNvSpPr/>
          <p:nvPr/>
        </p:nvSpPr>
        <p:spPr>
          <a:xfrm>
            <a:off x="1417320" y="3026664"/>
            <a:ext cx="7132320" cy="320040"/>
          </a:xfrm>
          <a:prstGeom prst="rect">
            <a:avLst/>
          </a:prstGeom>
          <a:noFill/>
          <a:ln/>
        </p:spPr>
        <p:txBody>
          <a:bodyPr wrap="square" lIns="0" tIns="0" rIns="0" bIns="0" rtlCol="0" anchor="ctr"/>
          <a:lstStyle/>
          <a:p>
            <a:pPr marL="0" indent="0">
              <a:buNone/>
            </a:pPr>
            <a:r>
              <a:rPr lang="en-US" sz="1600" dirty="0">
                <a:solidFill>
                  <a:srgbClr val="3C4650"/>
                </a:solidFill>
              </a:rPr>
              <a:t>Education, experience, projects, skills, and impact</a:t>
            </a:r>
            <a:endParaRPr lang="en-US" sz="1600" dirty="0"/>
          </a:p>
        </p:txBody>
      </p:sp>
      <p:sp>
        <p:nvSpPr>
          <p:cNvPr id="15" name="Shape 13"/>
          <p:cNvSpPr/>
          <p:nvPr/>
        </p:nvSpPr>
        <p:spPr>
          <a:xfrm>
            <a:off x="731520" y="3758184"/>
            <a:ext cx="530352" cy="530352"/>
          </a:xfrm>
          <a:prstGeom prst="ellipse">
            <a:avLst/>
          </a:prstGeom>
          <a:solidFill>
            <a:srgbClr val="00A5B5"/>
          </a:solidFill>
          <a:ln w="12700">
            <a:solidFill>
              <a:srgbClr val="00A5B5"/>
            </a:solidFill>
            <a:prstDash val="solid"/>
          </a:ln>
        </p:spPr>
        <p:txBody>
          <a:bodyPr/>
          <a:lstStyle/>
          <a:p>
            <a:endParaRPr lang="en-US"/>
          </a:p>
        </p:txBody>
      </p:sp>
      <p:sp>
        <p:nvSpPr>
          <p:cNvPr id="16" name="Text 14"/>
          <p:cNvSpPr/>
          <p:nvPr/>
        </p:nvSpPr>
        <p:spPr>
          <a:xfrm>
            <a:off x="731520" y="3867912"/>
            <a:ext cx="530352" cy="256032"/>
          </a:xfrm>
          <a:prstGeom prst="rect">
            <a:avLst/>
          </a:prstGeom>
          <a:noFill/>
          <a:ln/>
        </p:spPr>
        <p:txBody>
          <a:bodyPr wrap="square" lIns="0" tIns="0" rIns="0" bIns="0" rtlCol="0" anchor="ctr"/>
          <a:lstStyle/>
          <a:p>
            <a:pPr marL="0" indent="0" algn="ctr">
              <a:buNone/>
            </a:pPr>
            <a:r>
              <a:rPr lang="en-US" sz="1800" b="1" dirty="0">
                <a:solidFill>
                  <a:srgbClr val="FFFFFF"/>
                </a:solidFill>
              </a:rPr>
              <a:t>3</a:t>
            </a:r>
            <a:endParaRPr lang="en-US" sz="1800" dirty="0"/>
          </a:p>
        </p:txBody>
      </p:sp>
      <p:sp>
        <p:nvSpPr>
          <p:cNvPr id="17" name="Text 15"/>
          <p:cNvSpPr/>
          <p:nvPr/>
        </p:nvSpPr>
        <p:spPr>
          <a:xfrm>
            <a:off x="1417320" y="3739896"/>
            <a:ext cx="3931920" cy="320040"/>
          </a:xfrm>
          <a:prstGeom prst="rect">
            <a:avLst/>
          </a:prstGeom>
          <a:noFill/>
          <a:ln/>
        </p:spPr>
        <p:txBody>
          <a:bodyPr wrap="square" lIns="0" tIns="0" rIns="0" bIns="0" rtlCol="0" anchor="ctr"/>
          <a:lstStyle/>
          <a:p>
            <a:pPr marL="0" indent="0">
              <a:buNone/>
            </a:pPr>
            <a:r>
              <a:rPr lang="en-US" sz="2100" b="1" dirty="0">
                <a:solidFill>
                  <a:srgbClr val="17324D"/>
                </a:solidFill>
              </a:rPr>
              <a:t>How to ask AI better questions</a:t>
            </a:r>
            <a:endParaRPr lang="en-US" sz="2100" dirty="0"/>
          </a:p>
        </p:txBody>
      </p:sp>
      <p:sp>
        <p:nvSpPr>
          <p:cNvPr id="18" name="Text 16"/>
          <p:cNvSpPr/>
          <p:nvPr/>
        </p:nvSpPr>
        <p:spPr>
          <a:xfrm>
            <a:off x="1417320" y="4105656"/>
            <a:ext cx="7132320" cy="320040"/>
          </a:xfrm>
          <a:prstGeom prst="rect">
            <a:avLst/>
          </a:prstGeom>
          <a:noFill/>
          <a:ln/>
        </p:spPr>
        <p:txBody>
          <a:bodyPr wrap="square" lIns="0" tIns="0" rIns="0" bIns="0" rtlCol="0" anchor="ctr"/>
          <a:lstStyle/>
          <a:p>
            <a:pPr marL="0" indent="0">
              <a:buNone/>
            </a:pPr>
            <a:r>
              <a:rPr lang="en-US" sz="1600" dirty="0">
                <a:solidFill>
                  <a:srgbClr val="3C4650"/>
                </a:solidFill>
              </a:rPr>
              <a:t>Use role, task, documents, and constraints</a:t>
            </a:r>
            <a:endParaRPr lang="en-US" sz="1600" dirty="0"/>
          </a:p>
        </p:txBody>
      </p:sp>
      <p:sp>
        <p:nvSpPr>
          <p:cNvPr id="19" name="Shape 17"/>
          <p:cNvSpPr/>
          <p:nvPr/>
        </p:nvSpPr>
        <p:spPr>
          <a:xfrm>
            <a:off x="731520" y="4837176"/>
            <a:ext cx="530352" cy="530352"/>
          </a:xfrm>
          <a:prstGeom prst="ellipse">
            <a:avLst/>
          </a:prstGeom>
          <a:solidFill>
            <a:srgbClr val="00A5B5"/>
          </a:solidFill>
          <a:ln w="12700">
            <a:solidFill>
              <a:srgbClr val="00A5B5"/>
            </a:solidFill>
            <a:prstDash val="solid"/>
          </a:ln>
        </p:spPr>
        <p:txBody>
          <a:bodyPr/>
          <a:lstStyle/>
          <a:p>
            <a:endParaRPr lang="en-US"/>
          </a:p>
        </p:txBody>
      </p:sp>
      <p:sp>
        <p:nvSpPr>
          <p:cNvPr id="20" name="Text 18"/>
          <p:cNvSpPr/>
          <p:nvPr/>
        </p:nvSpPr>
        <p:spPr>
          <a:xfrm>
            <a:off x="731520" y="4946904"/>
            <a:ext cx="530352" cy="256032"/>
          </a:xfrm>
          <a:prstGeom prst="rect">
            <a:avLst/>
          </a:prstGeom>
          <a:noFill/>
          <a:ln/>
        </p:spPr>
        <p:txBody>
          <a:bodyPr wrap="square" lIns="0" tIns="0" rIns="0" bIns="0" rtlCol="0" anchor="ctr"/>
          <a:lstStyle/>
          <a:p>
            <a:pPr marL="0" indent="0" algn="ctr">
              <a:buNone/>
            </a:pPr>
            <a:r>
              <a:rPr lang="en-US" sz="1800" b="1" dirty="0">
                <a:solidFill>
                  <a:srgbClr val="FFFFFF"/>
                </a:solidFill>
              </a:rPr>
              <a:t>4</a:t>
            </a:r>
            <a:endParaRPr lang="en-US" sz="1800" dirty="0"/>
          </a:p>
        </p:txBody>
      </p:sp>
      <p:sp>
        <p:nvSpPr>
          <p:cNvPr id="21" name="Text 19"/>
          <p:cNvSpPr/>
          <p:nvPr/>
        </p:nvSpPr>
        <p:spPr>
          <a:xfrm>
            <a:off x="1417320" y="4818888"/>
            <a:ext cx="3931920" cy="320040"/>
          </a:xfrm>
          <a:prstGeom prst="rect">
            <a:avLst/>
          </a:prstGeom>
          <a:noFill/>
          <a:ln/>
        </p:spPr>
        <p:txBody>
          <a:bodyPr wrap="square" lIns="0" tIns="0" rIns="0" bIns="0" rtlCol="0" anchor="ctr"/>
          <a:lstStyle/>
          <a:p>
            <a:pPr marL="0" indent="0">
              <a:buNone/>
            </a:pPr>
            <a:r>
              <a:rPr lang="en-US" sz="2100" b="1" dirty="0">
                <a:solidFill>
                  <a:srgbClr val="17324D"/>
                </a:solidFill>
              </a:rPr>
              <a:t>How to review the output</a:t>
            </a:r>
            <a:endParaRPr lang="en-US" sz="2100" dirty="0"/>
          </a:p>
        </p:txBody>
      </p:sp>
      <p:sp>
        <p:nvSpPr>
          <p:cNvPr id="22" name="Text 20"/>
          <p:cNvSpPr/>
          <p:nvPr/>
        </p:nvSpPr>
        <p:spPr>
          <a:xfrm>
            <a:off x="1417320" y="5184648"/>
            <a:ext cx="7132320" cy="320040"/>
          </a:xfrm>
          <a:prstGeom prst="rect">
            <a:avLst/>
          </a:prstGeom>
          <a:noFill/>
          <a:ln/>
        </p:spPr>
        <p:txBody>
          <a:bodyPr wrap="square" lIns="0" tIns="0" rIns="0" bIns="0" rtlCol="0" anchor="ctr"/>
          <a:lstStyle/>
          <a:p>
            <a:pPr marL="0" indent="0">
              <a:buNone/>
            </a:pPr>
            <a:r>
              <a:rPr lang="en-US" sz="1600" dirty="0">
                <a:solidFill>
                  <a:srgbClr val="3C4650"/>
                </a:solidFill>
              </a:rPr>
              <a:t>Make it accurate, specific, and human</a:t>
            </a:r>
            <a:endParaRPr lang="en-US" sz="1600" dirty="0"/>
          </a:p>
        </p:txBody>
      </p:sp>
      <p:sp>
        <p:nvSpPr>
          <p:cNvPr id="23" name="Shape 21"/>
          <p:cNvSpPr/>
          <p:nvPr/>
        </p:nvSpPr>
        <p:spPr>
          <a:xfrm>
            <a:off x="9144000" y="1828800"/>
            <a:ext cx="1828800" cy="3108960"/>
          </a:xfrm>
          <a:prstGeom prst="rect">
            <a:avLst/>
          </a:prstGeom>
          <a:solidFill>
            <a:srgbClr val="EAF7FA"/>
          </a:solidFill>
          <a:ln w="12700">
            <a:solidFill>
              <a:srgbClr val="BFE8EE"/>
            </a:solidFill>
            <a:prstDash val="solid"/>
          </a:ln>
        </p:spPr>
        <p:txBody>
          <a:bodyPr/>
          <a:lstStyle/>
          <a:p>
            <a:endParaRPr lang="en-US"/>
          </a:p>
        </p:txBody>
      </p:sp>
      <p:sp>
        <p:nvSpPr>
          <p:cNvPr id="24" name="Text 22"/>
          <p:cNvSpPr/>
          <p:nvPr/>
        </p:nvSpPr>
        <p:spPr>
          <a:xfrm>
            <a:off x="9372600" y="2121408"/>
            <a:ext cx="1371600" cy="274320"/>
          </a:xfrm>
          <a:prstGeom prst="rect">
            <a:avLst/>
          </a:prstGeom>
          <a:noFill/>
          <a:ln/>
        </p:spPr>
        <p:txBody>
          <a:bodyPr wrap="square" lIns="0" tIns="0" rIns="0" bIns="0" rtlCol="0" anchor="ctr"/>
          <a:lstStyle/>
          <a:p>
            <a:pPr marL="0" indent="0" algn="ctr">
              <a:buNone/>
            </a:pPr>
            <a:r>
              <a:rPr lang="en-US" sz="1500" b="1" dirty="0">
                <a:solidFill>
                  <a:srgbClr val="005A8B"/>
                </a:solidFill>
              </a:rPr>
              <a:t>Key idea</a:t>
            </a:r>
            <a:endParaRPr lang="en-US" sz="1500" dirty="0"/>
          </a:p>
        </p:txBody>
      </p:sp>
      <p:sp>
        <p:nvSpPr>
          <p:cNvPr id="25" name="Text 23"/>
          <p:cNvSpPr/>
          <p:nvPr/>
        </p:nvSpPr>
        <p:spPr>
          <a:xfrm>
            <a:off x="9345168" y="2788920"/>
            <a:ext cx="1463040" cy="914400"/>
          </a:xfrm>
          <a:prstGeom prst="rect">
            <a:avLst/>
          </a:prstGeom>
          <a:noFill/>
          <a:ln/>
        </p:spPr>
        <p:txBody>
          <a:bodyPr wrap="square" lIns="254" tIns="254" rIns="254" bIns="254" rtlCol="0" anchor="ctr">
            <a:normAutofit/>
          </a:bodyPr>
          <a:lstStyle/>
          <a:p>
            <a:pPr marL="0" indent="0" algn="ctr">
              <a:buNone/>
            </a:pPr>
            <a:r>
              <a:rPr lang="en-US" sz="2200" b="1" dirty="0">
                <a:solidFill>
                  <a:srgbClr val="17324D"/>
                </a:solidFill>
              </a:rPr>
              <a:t>AI is a coach,</a:t>
            </a:r>
            <a:endParaRPr lang="en-US" sz="2200" dirty="0"/>
          </a:p>
          <a:p>
            <a:pPr marL="0" indent="0" algn="ctr">
              <a:buNone/>
            </a:pPr>
            <a:r>
              <a:rPr lang="en-US" sz="2200" b="1" dirty="0">
                <a:solidFill>
                  <a:srgbClr val="17324D"/>
                </a:solidFill>
              </a:rPr>
              <a:t>not a shortcut.</a:t>
            </a:r>
            <a:endParaRPr lang="en-US" sz="2200" dirty="0"/>
          </a:p>
        </p:txBody>
      </p:sp>
      <p:sp>
        <p:nvSpPr>
          <p:cNvPr id="26" name="Text 24"/>
          <p:cNvSpPr/>
          <p:nvPr/>
        </p:nvSpPr>
        <p:spPr>
          <a:xfrm>
            <a:off x="9372600" y="4160520"/>
            <a:ext cx="1371600" cy="530352"/>
          </a:xfrm>
          <a:prstGeom prst="rect">
            <a:avLst/>
          </a:prstGeom>
          <a:noFill/>
          <a:ln/>
        </p:spPr>
        <p:txBody>
          <a:bodyPr wrap="square" lIns="254" tIns="254" rIns="254" bIns="254" rtlCol="0" anchor="ctr"/>
          <a:lstStyle/>
          <a:p>
            <a:pPr marL="0" indent="0" algn="ctr">
              <a:buNone/>
            </a:pPr>
            <a:r>
              <a:rPr lang="en-US" sz="1150" dirty="0">
                <a:solidFill>
                  <a:srgbClr val="3C4650"/>
                </a:solidFill>
              </a:rPr>
              <a:t>Students should still verify, personalize, and edit.</a:t>
            </a:r>
            <a:endParaRPr lang="en-US" sz="1150" dirty="0"/>
          </a:p>
        </p:txBody>
      </p:sp>
      <p:sp>
        <p:nvSpPr>
          <p:cNvPr id="28" name="Text 25"/>
          <p:cNvSpPr/>
          <p:nvPr/>
        </p:nvSpPr>
        <p:spPr>
          <a:xfrm>
            <a:off x="594360" y="6473952"/>
            <a:ext cx="2743200" cy="201168"/>
          </a:xfrm>
          <a:prstGeom prst="rect">
            <a:avLst/>
          </a:prstGeom>
          <a:noFill/>
          <a:ln/>
        </p:spPr>
        <p:txBody>
          <a:bodyPr wrap="square" lIns="0" tIns="0" rIns="0" bIns="0" rtlCol="0" anchor="ctr"/>
          <a:lstStyle/>
          <a:p>
            <a:pPr marL="0" indent="0">
              <a:buNone/>
            </a:pPr>
            <a:r>
              <a:rPr lang="en-US" sz="850" dirty="0">
                <a:solidFill>
                  <a:srgbClr val="6C7884"/>
                </a:solidFill>
              </a:rPr>
              <a:t>AI + Resume Strategy</a:t>
            </a:r>
            <a:endParaRPr lang="en-US" sz="850" dirty="0"/>
          </a:p>
        </p:txBody>
      </p:sp>
      <p:sp>
        <p:nvSpPr>
          <p:cNvPr id="29" name="Text 26"/>
          <p:cNvSpPr/>
          <p:nvPr/>
        </p:nvSpPr>
        <p:spPr>
          <a:xfrm>
            <a:off x="11109960" y="6473952"/>
            <a:ext cx="457200" cy="201168"/>
          </a:xfrm>
          <a:prstGeom prst="rect">
            <a:avLst/>
          </a:prstGeom>
          <a:noFill/>
          <a:ln/>
        </p:spPr>
        <p:txBody>
          <a:bodyPr wrap="square" lIns="0" tIns="0" rIns="0" bIns="0" rtlCol="0" anchor="ctr"/>
          <a:lstStyle/>
          <a:p>
            <a:pPr marL="0" indent="0" algn="r">
              <a:buNone/>
            </a:pPr>
            <a:r>
              <a:rPr lang="en-US" sz="850" dirty="0">
                <a:solidFill>
                  <a:srgbClr val="6C7884"/>
                </a:solidFill>
              </a:rPr>
              <a:t>2</a:t>
            </a:r>
            <a:endParaRPr lang="en-US" sz="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84048"/>
          </a:xfrm>
          <a:prstGeom prst="rect">
            <a:avLst/>
          </a:prstGeom>
          <a:solidFill>
            <a:srgbClr val="00A5B5"/>
          </a:solidFill>
          <a:ln w="12700">
            <a:solidFill>
              <a:srgbClr val="00A5B5"/>
            </a:solidFill>
            <a:prstDash val="solid"/>
          </a:ln>
        </p:spPr>
        <p:txBody>
          <a:bodyPr/>
          <a:lstStyle/>
          <a:p>
            <a:endParaRPr lang="en-US"/>
          </a:p>
        </p:txBody>
      </p:sp>
      <p:sp>
        <p:nvSpPr>
          <p:cNvPr id="3" name="Shape 1"/>
          <p:cNvSpPr/>
          <p:nvPr/>
        </p:nvSpPr>
        <p:spPr>
          <a:xfrm>
            <a:off x="0" y="384048"/>
            <a:ext cx="12191695" cy="54864"/>
          </a:xfrm>
          <a:prstGeom prst="rect">
            <a:avLst/>
          </a:prstGeom>
          <a:solidFill>
            <a:srgbClr val="FDB515"/>
          </a:solidFill>
          <a:ln w="12700">
            <a:solidFill>
              <a:srgbClr val="FDB515"/>
            </a:solidFill>
            <a:prstDash val="solid"/>
          </a:ln>
        </p:spPr>
        <p:txBody>
          <a:bodyPr/>
          <a:lstStyle/>
          <a:p>
            <a:endParaRPr lang="en-US"/>
          </a:p>
        </p:txBody>
      </p:sp>
      <p:sp>
        <p:nvSpPr>
          <p:cNvPr id="4" name="Text 2"/>
          <p:cNvSpPr/>
          <p:nvPr/>
        </p:nvSpPr>
        <p:spPr>
          <a:xfrm>
            <a:off x="594360" y="621792"/>
            <a:ext cx="10972800" cy="384048"/>
          </a:xfrm>
          <a:prstGeom prst="rect">
            <a:avLst/>
          </a:prstGeom>
          <a:noFill/>
          <a:ln/>
        </p:spPr>
        <p:txBody>
          <a:bodyPr wrap="square" lIns="0" tIns="0" rIns="0" bIns="0"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What is ATS?</a:t>
            </a:r>
            <a:endParaRPr lang="en-US" sz="2800" dirty="0"/>
          </a:p>
        </p:txBody>
      </p:sp>
      <p:sp>
        <p:nvSpPr>
          <p:cNvPr id="5" name="Text 3"/>
          <p:cNvSpPr/>
          <p:nvPr/>
        </p:nvSpPr>
        <p:spPr>
          <a:xfrm>
            <a:off x="612648" y="1207008"/>
            <a:ext cx="10881360" cy="256032"/>
          </a:xfrm>
          <a:prstGeom prst="rect">
            <a:avLst/>
          </a:prstGeom>
          <a:noFill/>
          <a:ln/>
        </p:spPr>
        <p:txBody>
          <a:bodyPr wrap="square" lIns="0" tIns="0" rIns="0" bIns="0" rtlCol="0" anchor="ctr">
            <a:normAutofit/>
          </a:bodyPr>
          <a:lstStyle/>
          <a:p>
            <a:pPr marL="0" indent="0">
              <a:buNone/>
            </a:pPr>
            <a:r>
              <a:rPr lang="en-US" sz="1350" dirty="0">
                <a:solidFill>
                  <a:srgbClr val="3C4650"/>
                </a:solidFill>
              </a:rPr>
              <a:t>ATS = Applicant Tracking System</a:t>
            </a:r>
            <a:endParaRPr lang="en-US" sz="1350" dirty="0"/>
          </a:p>
        </p:txBody>
      </p:sp>
      <p:sp>
        <p:nvSpPr>
          <p:cNvPr id="6" name="Shape 4"/>
          <p:cNvSpPr/>
          <p:nvPr/>
        </p:nvSpPr>
        <p:spPr>
          <a:xfrm>
            <a:off x="594360" y="6355080"/>
            <a:ext cx="10972800" cy="0"/>
          </a:xfrm>
          <a:prstGeom prst="line">
            <a:avLst/>
          </a:prstGeom>
          <a:noFill/>
          <a:ln w="12700">
            <a:solidFill>
              <a:srgbClr val="D4DEE8"/>
            </a:solidFill>
            <a:prstDash val="solid"/>
          </a:ln>
        </p:spPr>
        <p:txBody>
          <a:bodyPr/>
          <a:lstStyle/>
          <a:p>
            <a:endParaRPr lang="en-US"/>
          </a:p>
        </p:txBody>
      </p:sp>
      <p:sp>
        <p:nvSpPr>
          <p:cNvPr id="7" name="Shape 5"/>
          <p:cNvSpPr/>
          <p:nvPr/>
        </p:nvSpPr>
        <p:spPr>
          <a:xfrm>
            <a:off x="749808" y="1508760"/>
            <a:ext cx="4937760" cy="3246120"/>
          </a:xfrm>
          <a:prstGeom prst="rect">
            <a:avLst/>
          </a:prstGeom>
          <a:solidFill>
            <a:srgbClr val="F4F8FB"/>
          </a:solidFill>
          <a:ln w="12700">
            <a:solidFill>
              <a:srgbClr val="DDE7EF"/>
            </a:solidFill>
            <a:prstDash val="solid"/>
          </a:ln>
        </p:spPr>
        <p:txBody>
          <a:bodyPr/>
          <a:lstStyle/>
          <a:p>
            <a:endParaRPr lang="en-US"/>
          </a:p>
        </p:txBody>
      </p:sp>
      <p:sp>
        <p:nvSpPr>
          <p:cNvPr id="8" name="Text 6"/>
          <p:cNvSpPr/>
          <p:nvPr/>
        </p:nvSpPr>
        <p:spPr>
          <a:xfrm>
            <a:off x="1051560" y="1783080"/>
            <a:ext cx="4343400" cy="347472"/>
          </a:xfrm>
          <a:prstGeom prst="rect">
            <a:avLst/>
          </a:prstGeom>
          <a:noFill/>
          <a:ln/>
        </p:spPr>
        <p:txBody>
          <a:bodyPr wrap="square" lIns="0" tIns="0" rIns="0" bIns="0" rtlCol="0" anchor="ctr"/>
          <a:lstStyle/>
          <a:p>
            <a:pPr marL="0" indent="0">
              <a:buNone/>
            </a:pPr>
            <a:r>
              <a:rPr lang="en-US" sz="1900" b="1" dirty="0">
                <a:solidFill>
                  <a:srgbClr val="005A8B"/>
                </a:solidFill>
              </a:rPr>
              <a:t>Plain-language definition</a:t>
            </a:r>
            <a:endParaRPr lang="en-US" sz="1900" dirty="0"/>
          </a:p>
        </p:txBody>
      </p:sp>
      <p:sp>
        <p:nvSpPr>
          <p:cNvPr id="9" name="Text 7"/>
          <p:cNvSpPr/>
          <p:nvPr/>
        </p:nvSpPr>
        <p:spPr>
          <a:xfrm>
            <a:off x="1051560" y="2423160"/>
            <a:ext cx="4251960" cy="914400"/>
          </a:xfrm>
          <a:prstGeom prst="rect">
            <a:avLst/>
          </a:prstGeom>
          <a:noFill/>
          <a:ln/>
        </p:spPr>
        <p:txBody>
          <a:bodyPr wrap="square" lIns="508" tIns="508" rIns="508" bIns="508" rtlCol="0" anchor="ctr">
            <a:normAutofit/>
          </a:bodyPr>
          <a:lstStyle/>
          <a:p>
            <a:pPr marL="0" indent="0">
              <a:buNone/>
            </a:pPr>
            <a:r>
              <a:rPr lang="en-US" sz="2400" b="1" dirty="0">
                <a:solidFill>
                  <a:srgbClr val="17324D"/>
                </a:solidFill>
              </a:rPr>
              <a:t>An ATS is software employers use to collect, organize, search, and review job applications.</a:t>
            </a:r>
            <a:endParaRPr lang="en-US" sz="2400" dirty="0"/>
          </a:p>
        </p:txBody>
      </p:sp>
      <p:sp>
        <p:nvSpPr>
          <p:cNvPr id="10" name="Text 8"/>
          <p:cNvSpPr/>
          <p:nvPr/>
        </p:nvSpPr>
        <p:spPr>
          <a:xfrm>
            <a:off x="1051560" y="3977640"/>
            <a:ext cx="4297680" cy="493776"/>
          </a:xfrm>
          <a:prstGeom prst="rect">
            <a:avLst/>
          </a:prstGeom>
          <a:noFill/>
          <a:ln/>
        </p:spPr>
        <p:txBody>
          <a:bodyPr wrap="square" lIns="254" tIns="254" rIns="254" bIns="254" rtlCol="0" anchor="ctr"/>
          <a:lstStyle/>
          <a:p>
            <a:pPr marL="0" indent="0">
              <a:buNone/>
            </a:pPr>
            <a:r>
              <a:rPr lang="en-US" sz="1400" dirty="0">
                <a:solidFill>
                  <a:srgbClr val="3C4650"/>
                </a:solidFill>
              </a:rPr>
              <a:t>It helps recruiters manage large applicant pools. It does not replace the need for a strong, honest resume.</a:t>
            </a:r>
            <a:endParaRPr lang="en-US" sz="1400" dirty="0"/>
          </a:p>
        </p:txBody>
      </p:sp>
      <p:sp>
        <p:nvSpPr>
          <p:cNvPr id="11" name="Shape 9"/>
          <p:cNvSpPr/>
          <p:nvPr/>
        </p:nvSpPr>
        <p:spPr>
          <a:xfrm>
            <a:off x="6400800" y="1600200"/>
            <a:ext cx="4480560" cy="658368"/>
          </a:xfrm>
          <a:prstGeom prst="roundRect">
            <a:avLst>
              <a:gd name="adj" fmla="val 11111"/>
            </a:avLst>
          </a:prstGeom>
          <a:solidFill>
            <a:srgbClr val="EAF7FA"/>
          </a:solidFill>
          <a:ln w="12700">
            <a:solidFill>
              <a:srgbClr val="BDE7EE"/>
            </a:solidFill>
            <a:prstDash val="solid"/>
          </a:ln>
        </p:spPr>
        <p:txBody>
          <a:bodyPr/>
          <a:lstStyle/>
          <a:p>
            <a:endParaRPr lang="en-US"/>
          </a:p>
        </p:txBody>
      </p:sp>
      <p:sp>
        <p:nvSpPr>
          <p:cNvPr id="12" name="Text 10"/>
          <p:cNvSpPr/>
          <p:nvPr/>
        </p:nvSpPr>
        <p:spPr>
          <a:xfrm>
            <a:off x="6629400" y="1755648"/>
            <a:ext cx="1005840" cy="228600"/>
          </a:xfrm>
          <a:prstGeom prst="rect">
            <a:avLst/>
          </a:prstGeom>
          <a:noFill/>
          <a:ln/>
        </p:spPr>
        <p:txBody>
          <a:bodyPr wrap="square" lIns="0" tIns="0" rIns="0" bIns="0" rtlCol="0" anchor="ctr"/>
          <a:lstStyle/>
          <a:p>
            <a:pPr marL="0" indent="0">
              <a:buNone/>
            </a:pPr>
            <a:r>
              <a:rPr lang="en-US" sz="1600" b="1" dirty="0">
                <a:solidFill>
                  <a:srgbClr val="17324D"/>
                </a:solidFill>
              </a:rPr>
              <a:t>Scans</a:t>
            </a:r>
            <a:endParaRPr lang="en-US" sz="1600" dirty="0"/>
          </a:p>
        </p:txBody>
      </p:sp>
      <p:sp>
        <p:nvSpPr>
          <p:cNvPr id="13" name="Text 11"/>
          <p:cNvSpPr/>
          <p:nvPr/>
        </p:nvSpPr>
        <p:spPr>
          <a:xfrm>
            <a:off x="7772400" y="1755648"/>
            <a:ext cx="2834640" cy="237744"/>
          </a:xfrm>
          <a:prstGeom prst="rect">
            <a:avLst/>
          </a:prstGeom>
          <a:noFill/>
          <a:ln/>
        </p:spPr>
        <p:txBody>
          <a:bodyPr wrap="square" lIns="0" tIns="0" rIns="0" bIns="0" rtlCol="0" anchor="ctr"/>
          <a:lstStyle/>
          <a:p>
            <a:pPr marL="0" indent="0">
              <a:buNone/>
            </a:pPr>
            <a:r>
              <a:rPr lang="en-US" sz="1350" dirty="0">
                <a:solidFill>
                  <a:srgbClr val="3C4650"/>
                </a:solidFill>
              </a:rPr>
              <a:t>looks for skills, titles, tools, and qualifications</a:t>
            </a:r>
            <a:endParaRPr lang="en-US" sz="1350" dirty="0"/>
          </a:p>
        </p:txBody>
      </p:sp>
      <p:sp>
        <p:nvSpPr>
          <p:cNvPr id="14" name="Shape 12"/>
          <p:cNvSpPr/>
          <p:nvPr/>
        </p:nvSpPr>
        <p:spPr>
          <a:xfrm>
            <a:off x="6400800" y="2560320"/>
            <a:ext cx="4480560" cy="658368"/>
          </a:xfrm>
          <a:prstGeom prst="roundRect">
            <a:avLst>
              <a:gd name="adj" fmla="val 11111"/>
            </a:avLst>
          </a:prstGeom>
          <a:solidFill>
            <a:srgbClr val="FFF8E4"/>
          </a:solidFill>
          <a:ln w="12700">
            <a:solidFill>
              <a:srgbClr val="F6D98A"/>
            </a:solidFill>
            <a:prstDash val="solid"/>
          </a:ln>
        </p:spPr>
        <p:txBody>
          <a:bodyPr/>
          <a:lstStyle/>
          <a:p>
            <a:endParaRPr lang="en-US"/>
          </a:p>
        </p:txBody>
      </p:sp>
      <p:sp>
        <p:nvSpPr>
          <p:cNvPr id="15" name="Text 13"/>
          <p:cNvSpPr/>
          <p:nvPr/>
        </p:nvSpPr>
        <p:spPr>
          <a:xfrm>
            <a:off x="6629400" y="2715768"/>
            <a:ext cx="1005840" cy="228600"/>
          </a:xfrm>
          <a:prstGeom prst="rect">
            <a:avLst/>
          </a:prstGeom>
          <a:noFill/>
          <a:ln/>
        </p:spPr>
        <p:txBody>
          <a:bodyPr wrap="square" lIns="0" tIns="0" rIns="0" bIns="0" rtlCol="0" anchor="ctr"/>
          <a:lstStyle/>
          <a:p>
            <a:pPr marL="0" indent="0">
              <a:buNone/>
            </a:pPr>
            <a:r>
              <a:rPr lang="en-US" sz="1600" b="1" dirty="0">
                <a:solidFill>
                  <a:srgbClr val="17324D"/>
                </a:solidFill>
              </a:rPr>
              <a:t>Sorts</a:t>
            </a:r>
            <a:endParaRPr lang="en-US" sz="1600" dirty="0"/>
          </a:p>
        </p:txBody>
      </p:sp>
      <p:sp>
        <p:nvSpPr>
          <p:cNvPr id="16" name="Text 14"/>
          <p:cNvSpPr/>
          <p:nvPr/>
        </p:nvSpPr>
        <p:spPr>
          <a:xfrm>
            <a:off x="7772400" y="2715768"/>
            <a:ext cx="2834640" cy="237744"/>
          </a:xfrm>
          <a:prstGeom prst="rect">
            <a:avLst/>
          </a:prstGeom>
          <a:noFill/>
          <a:ln/>
        </p:spPr>
        <p:txBody>
          <a:bodyPr wrap="square" lIns="0" tIns="0" rIns="0" bIns="0" rtlCol="0" anchor="ctr"/>
          <a:lstStyle/>
          <a:p>
            <a:pPr marL="0" indent="0">
              <a:buNone/>
            </a:pPr>
            <a:r>
              <a:rPr lang="en-US" sz="1350" dirty="0">
                <a:solidFill>
                  <a:srgbClr val="3C4650"/>
                </a:solidFill>
              </a:rPr>
              <a:t>helps recruiters organize applicants</a:t>
            </a:r>
            <a:endParaRPr lang="en-US" sz="1350" dirty="0"/>
          </a:p>
        </p:txBody>
      </p:sp>
      <p:sp>
        <p:nvSpPr>
          <p:cNvPr id="17" name="Shape 15"/>
          <p:cNvSpPr/>
          <p:nvPr/>
        </p:nvSpPr>
        <p:spPr>
          <a:xfrm>
            <a:off x="6400800" y="3520440"/>
            <a:ext cx="4480560" cy="658368"/>
          </a:xfrm>
          <a:prstGeom prst="roundRect">
            <a:avLst>
              <a:gd name="adj" fmla="val 11111"/>
            </a:avLst>
          </a:prstGeom>
          <a:solidFill>
            <a:srgbClr val="EAF7FA"/>
          </a:solidFill>
          <a:ln w="12700">
            <a:solidFill>
              <a:srgbClr val="BDE7EE"/>
            </a:solidFill>
            <a:prstDash val="solid"/>
          </a:ln>
        </p:spPr>
        <p:txBody>
          <a:bodyPr/>
          <a:lstStyle/>
          <a:p>
            <a:endParaRPr lang="en-US"/>
          </a:p>
        </p:txBody>
      </p:sp>
      <p:sp>
        <p:nvSpPr>
          <p:cNvPr id="18" name="Text 16"/>
          <p:cNvSpPr/>
          <p:nvPr/>
        </p:nvSpPr>
        <p:spPr>
          <a:xfrm>
            <a:off x="6629400" y="3675888"/>
            <a:ext cx="1005840" cy="228600"/>
          </a:xfrm>
          <a:prstGeom prst="rect">
            <a:avLst/>
          </a:prstGeom>
          <a:noFill/>
          <a:ln/>
        </p:spPr>
        <p:txBody>
          <a:bodyPr wrap="square" lIns="0" tIns="0" rIns="0" bIns="0" rtlCol="0" anchor="ctr"/>
          <a:lstStyle/>
          <a:p>
            <a:pPr marL="0" indent="0">
              <a:buNone/>
            </a:pPr>
            <a:r>
              <a:rPr lang="en-US" sz="1600" b="1" dirty="0">
                <a:solidFill>
                  <a:srgbClr val="17324D"/>
                </a:solidFill>
              </a:rPr>
              <a:t>Ranks</a:t>
            </a:r>
            <a:endParaRPr lang="en-US" sz="1600" dirty="0"/>
          </a:p>
        </p:txBody>
      </p:sp>
      <p:sp>
        <p:nvSpPr>
          <p:cNvPr id="19" name="Text 17"/>
          <p:cNvSpPr/>
          <p:nvPr/>
        </p:nvSpPr>
        <p:spPr>
          <a:xfrm>
            <a:off x="7772400" y="3675888"/>
            <a:ext cx="2834640" cy="237744"/>
          </a:xfrm>
          <a:prstGeom prst="rect">
            <a:avLst/>
          </a:prstGeom>
          <a:noFill/>
          <a:ln/>
        </p:spPr>
        <p:txBody>
          <a:bodyPr wrap="square" lIns="0" tIns="0" rIns="0" bIns="0" rtlCol="0" anchor="ctr"/>
          <a:lstStyle/>
          <a:p>
            <a:pPr marL="0" indent="0">
              <a:buNone/>
            </a:pPr>
            <a:r>
              <a:rPr lang="en-US" sz="1350" dirty="0">
                <a:solidFill>
                  <a:srgbClr val="3C4650"/>
                </a:solidFill>
              </a:rPr>
              <a:t>may compare the resume to the job description</a:t>
            </a:r>
            <a:endParaRPr lang="en-US" sz="1350" dirty="0"/>
          </a:p>
        </p:txBody>
      </p:sp>
      <p:sp>
        <p:nvSpPr>
          <p:cNvPr id="20" name="Shape 18"/>
          <p:cNvSpPr/>
          <p:nvPr/>
        </p:nvSpPr>
        <p:spPr>
          <a:xfrm>
            <a:off x="6400800" y="4480560"/>
            <a:ext cx="4480560" cy="658368"/>
          </a:xfrm>
          <a:prstGeom prst="roundRect">
            <a:avLst>
              <a:gd name="adj" fmla="val 11111"/>
            </a:avLst>
          </a:prstGeom>
          <a:solidFill>
            <a:srgbClr val="FFF8E4"/>
          </a:solidFill>
          <a:ln w="12700">
            <a:solidFill>
              <a:srgbClr val="F6D98A"/>
            </a:solidFill>
            <a:prstDash val="solid"/>
          </a:ln>
        </p:spPr>
        <p:txBody>
          <a:bodyPr/>
          <a:lstStyle/>
          <a:p>
            <a:endParaRPr lang="en-US"/>
          </a:p>
        </p:txBody>
      </p:sp>
      <p:sp>
        <p:nvSpPr>
          <p:cNvPr id="21" name="Text 19"/>
          <p:cNvSpPr/>
          <p:nvPr/>
        </p:nvSpPr>
        <p:spPr>
          <a:xfrm>
            <a:off x="6629400" y="4636008"/>
            <a:ext cx="1005840" cy="228600"/>
          </a:xfrm>
          <a:prstGeom prst="rect">
            <a:avLst/>
          </a:prstGeom>
          <a:noFill/>
          <a:ln/>
        </p:spPr>
        <p:txBody>
          <a:bodyPr wrap="square" lIns="0" tIns="0" rIns="0" bIns="0" rtlCol="0" anchor="ctr"/>
          <a:lstStyle/>
          <a:p>
            <a:pPr marL="0" indent="0">
              <a:buNone/>
            </a:pPr>
            <a:r>
              <a:rPr lang="en-US" sz="1600" b="1" dirty="0">
                <a:solidFill>
                  <a:srgbClr val="17324D"/>
                </a:solidFill>
              </a:rPr>
              <a:t>Searches</a:t>
            </a:r>
            <a:endParaRPr lang="en-US" sz="1600" dirty="0"/>
          </a:p>
        </p:txBody>
      </p:sp>
      <p:sp>
        <p:nvSpPr>
          <p:cNvPr id="22" name="Text 20"/>
          <p:cNvSpPr/>
          <p:nvPr/>
        </p:nvSpPr>
        <p:spPr>
          <a:xfrm>
            <a:off x="7772400" y="4636008"/>
            <a:ext cx="2834640" cy="237744"/>
          </a:xfrm>
          <a:prstGeom prst="rect">
            <a:avLst/>
          </a:prstGeom>
          <a:noFill/>
          <a:ln/>
        </p:spPr>
        <p:txBody>
          <a:bodyPr wrap="square" lIns="0" tIns="0" rIns="0" bIns="0" rtlCol="0" anchor="ctr"/>
          <a:lstStyle/>
          <a:p>
            <a:pPr marL="0" indent="0">
              <a:buNone/>
            </a:pPr>
            <a:r>
              <a:rPr lang="en-US" sz="1350" dirty="0">
                <a:solidFill>
                  <a:srgbClr val="3C4650"/>
                </a:solidFill>
              </a:rPr>
              <a:t>lets recruiters find keywords quickly</a:t>
            </a:r>
            <a:endParaRPr lang="en-US" sz="1350" dirty="0"/>
          </a:p>
        </p:txBody>
      </p:sp>
      <p:sp>
        <p:nvSpPr>
          <p:cNvPr id="24" name="Text 21"/>
          <p:cNvSpPr/>
          <p:nvPr/>
        </p:nvSpPr>
        <p:spPr>
          <a:xfrm>
            <a:off x="594360" y="6473952"/>
            <a:ext cx="2743200" cy="201168"/>
          </a:xfrm>
          <a:prstGeom prst="rect">
            <a:avLst/>
          </a:prstGeom>
          <a:noFill/>
          <a:ln/>
        </p:spPr>
        <p:txBody>
          <a:bodyPr wrap="square" lIns="0" tIns="0" rIns="0" bIns="0" rtlCol="0" anchor="ctr"/>
          <a:lstStyle/>
          <a:p>
            <a:pPr marL="0" indent="0">
              <a:buNone/>
            </a:pPr>
            <a:r>
              <a:rPr lang="en-US" sz="850" dirty="0">
                <a:solidFill>
                  <a:srgbClr val="6C7884"/>
                </a:solidFill>
              </a:rPr>
              <a:t>AI + Resume Strategy</a:t>
            </a:r>
            <a:endParaRPr lang="en-US" sz="850" dirty="0"/>
          </a:p>
        </p:txBody>
      </p:sp>
      <p:sp>
        <p:nvSpPr>
          <p:cNvPr id="25" name="Text 22"/>
          <p:cNvSpPr/>
          <p:nvPr/>
        </p:nvSpPr>
        <p:spPr>
          <a:xfrm>
            <a:off x="11109960" y="6473952"/>
            <a:ext cx="457200" cy="201168"/>
          </a:xfrm>
          <a:prstGeom prst="rect">
            <a:avLst/>
          </a:prstGeom>
          <a:noFill/>
          <a:ln/>
        </p:spPr>
        <p:txBody>
          <a:bodyPr wrap="square" lIns="0" tIns="0" rIns="0" bIns="0" rtlCol="0" anchor="ctr"/>
          <a:lstStyle/>
          <a:p>
            <a:pPr marL="0" indent="0" algn="r">
              <a:buNone/>
            </a:pPr>
            <a:r>
              <a:rPr lang="en-US" sz="850" dirty="0">
                <a:solidFill>
                  <a:srgbClr val="6C7884"/>
                </a:solidFill>
              </a:rPr>
              <a:t>3</a:t>
            </a:r>
            <a:endParaRPr lang="en-US" sz="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84048"/>
          </a:xfrm>
          <a:prstGeom prst="rect">
            <a:avLst/>
          </a:prstGeom>
          <a:solidFill>
            <a:srgbClr val="00A5B5"/>
          </a:solidFill>
          <a:ln w="12700">
            <a:solidFill>
              <a:srgbClr val="00A5B5"/>
            </a:solidFill>
            <a:prstDash val="solid"/>
          </a:ln>
        </p:spPr>
        <p:txBody>
          <a:bodyPr/>
          <a:lstStyle/>
          <a:p>
            <a:endParaRPr lang="en-US"/>
          </a:p>
        </p:txBody>
      </p:sp>
      <p:sp>
        <p:nvSpPr>
          <p:cNvPr id="3" name="Shape 1"/>
          <p:cNvSpPr/>
          <p:nvPr/>
        </p:nvSpPr>
        <p:spPr>
          <a:xfrm>
            <a:off x="0" y="384048"/>
            <a:ext cx="12191695" cy="54864"/>
          </a:xfrm>
          <a:prstGeom prst="rect">
            <a:avLst/>
          </a:prstGeom>
          <a:solidFill>
            <a:srgbClr val="FDB515"/>
          </a:solidFill>
          <a:ln w="12700">
            <a:solidFill>
              <a:srgbClr val="FDB515"/>
            </a:solidFill>
            <a:prstDash val="solid"/>
          </a:ln>
        </p:spPr>
        <p:txBody>
          <a:bodyPr/>
          <a:lstStyle/>
          <a:p>
            <a:endParaRPr lang="en-US"/>
          </a:p>
        </p:txBody>
      </p:sp>
      <p:sp>
        <p:nvSpPr>
          <p:cNvPr id="4" name="Text 2"/>
          <p:cNvSpPr/>
          <p:nvPr/>
        </p:nvSpPr>
        <p:spPr>
          <a:xfrm>
            <a:off x="594360" y="621792"/>
            <a:ext cx="10972800" cy="384048"/>
          </a:xfrm>
          <a:prstGeom prst="rect">
            <a:avLst/>
          </a:prstGeom>
          <a:noFill/>
          <a:ln/>
        </p:spPr>
        <p:txBody>
          <a:bodyPr wrap="square" lIns="0" tIns="0" rIns="0" bIns="0"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ATS-friendly does not mean robotic</a:t>
            </a:r>
            <a:endParaRPr lang="en-US" sz="2800" dirty="0"/>
          </a:p>
        </p:txBody>
      </p:sp>
      <p:sp>
        <p:nvSpPr>
          <p:cNvPr id="5" name="Text 3"/>
          <p:cNvSpPr/>
          <p:nvPr/>
        </p:nvSpPr>
        <p:spPr>
          <a:xfrm>
            <a:off x="612648" y="1207008"/>
            <a:ext cx="10881360" cy="256032"/>
          </a:xfrm>
          <a:prstGeom prst="rect">
            <a:avLst/>
          </a:prstGeom>
          <a:noFill/>
          <a:ln/>
        </p:spPr>
        <p:txBody>
          <a:bodyPr wrap="square" lIns="0" tIns="0" rIns="0" bIns="0" rtlCol="0" anchor="ctr">
            <a:normAutofit/>
          </a:bodyPr>
          <a:lstStyle/>
          <a:p>
            <a:pPr marL="0" indent="0">
              <a:buNone/>
            </a:pPr>
            <a:r>
              <a:rPr lang="en-US" sz="1350" dirty="0">
                <a:solidFill>
                  <a:srgbClr val="3C4650"/>
                </a:solidFill>
              </a:rPr>
              <a:t>The goal is clarity, relevance, and clean formatting.</a:t>
            </a:r>
            <a:endParaRPr lang="en-US" sz="1350" dirty="0"/>
          </a:p>
        </p:txBody>
      </p:sp>
      <p:sp>
        <p:nvSpPr>
          <p:cNvPr id="6" name="Shape 4"/>
          <p:cNvSpPr/>
          <p:nvPr/>
        </p:nvSpPr>
        <p:spPr>
          <a:xfrm>
            <a:off x="594360" y="6355080"/>
            <a:ext cx="10972800" cy="0"/>
          </a:xfrm>
          <a:prstGeom prst="line">
            <a:avLst/>
          </a:prstGeom>
          <a:noFill/>
          <a:ln w="12700">
            <a:solidFill>
              <a:srgbClr val="D4DEE8"/>
            </a:solidFill>
            <a:prstDash val="solid"/>
          </a:ln>
        </p:spPr>
        <p:txBody>
          <a:bodyPr/>
          <a:lstStyle/>
          <a:p>
            <a:endParaRPr lang="en-US"/>
          </a:p>
        </p:txBody>
      </p:sp>
      <p:sp>
        <p:nvSpPr>
          <p:cNvPr id="7" name="Shape 5"/>
          <p:cNvSpPr/>
          <p:nvPr/>
        </p:nvSpPr>
        <p:spPr>
          <a:xfrm>
            <a:off x="777240" y="1508760"/>
            <a:ext cx="4800600" cy="4206240"/>
          </a:xfrm>
          <a:prstGeom prst="rect">
            <a:avLst/>
          </a:prstGeom>
          <a:solidFill>
            <a:srgbClr val="FEF4F4"/>
          </a:solidFill>
          <a:ln w="12700">
            <a:solidFill>
              <a:srgbClr val="F0C6C6"/>
            </a:solidFill>
            <a:prstDash val="solid"/>
          </a:ln>
        </p:spPr>
        <p:txBody>
          <a:bodyPr/>
          <a:lstStyle/>
          <a:p>
            <a:endParaRPr lang="en-US"/>
          </a:p>
        </p:txBody>
      </p:sp>
      <p:sp>
        <p:nvSpPr>
          <p:cNvPr id="8" name="Text 6"/>
          <p:cNvSpPr/>
          <p:nvPr/>
        </p:nvSpPr>
        <p:spPr>
          <a:xfrm>
            <a:off x="1005840" y="1783080"/>
            <a:ext cx="1280160" cy="320040"/>
          </a:xfrm>
          <a:prstGeom prst="rect">
            <a:avLst/>
          </a:prstGeom>
          <a:noFill/>
          <a:ln/>
        </p:spPr>
        <p:txBody>
          <a:bodyPr wrap="square" lIns="0" tIns="0" rIns="0" bIns="0" rtlCol="0" anchor="ctr"/>
          <a:lstStyle/>
          <a:p>
            <a:pPr marL="0" indent="0">
              <a:buNone/>
            </a:pPr>
            <a:r>
              <a:rPr lang="en-US" sz="2200" b="1" dirty="0">
                <a:solidFill>
                  <a:srgbClr val="B00020"/>
                </a:solidFill>
              </a:rPr>
              <a:t>Avoid</a:t>
            </a:r>
            <a:endParaRPr lang="en-US" sz="2200" dirty="0"/>
          </a:p>
        </p:txBody>
      </p:sp>
      <p:sp>
        <p:nvSpPr>
          <p:cNvPr id="9" name="Text 7"/>
          <p:cNvSpPr/>
          <p:nvPr/>
        </p:nvSpPr>
        <p:spPr>
          <a:xfrm>
            <a:off x="1097280" y="2423160"/>
            <a:ext cx="4114800" cy="256032"/>
          </a:xfrm>
          <a:prstGeom prst="rect">
            <a:avLst/>
          </a:prstGeom>
          <a:noFill/>
          <a:ln/>
        </p:spPr>
        <p:txBody>
          <a:bodyPr wrap="square" lIns="0" tIns="0" rIns="0" bIns="0" rtlCol="0" anchor="ctr"/>
          <a:lstStyle/>
          <a:p>
            <a:pPr marL="0" indent="0">
              <a:buNone/>
            </a:pPr>
            <a:r>
              <a:rPr lang="en-US" sz="1700" dirty="0">
                <a:solidFill>
                  <a:srgbClr val="3C4650"/>
                </a:solidFill>
              </a:rPr>
              <a:t>×  Overloaded keyword lists</a:t>
            </a:r>
            <a:endParaRPr lang="en-US" sz="1700" dirty="0"/>
          </a:p>
        </p:txBody>
      </p:sp>
      <p:sp>
        <p:nvSpPr>
          <p:cNvPr id="10" name="Text 8"/>
          <p:cNvSpPr/>
          <p:nvPr/>
        </p:nvSpPr>
        <p:spPr>
          <a:xfrm>
            <a:off x="1097280" y="3081528"/>
            <a:ext cx="4114800" cy="256032"/>
          </a:xfrm>
          <a:prstGeom prst="rect">
            <a:avLst/>
          </a:prstGeom>
          <a:noFill/>
          <a:ln/>
        </p:spPr>
        <p:txBody>
          <a:bodyPr wrap="square" lIns="0" tIns="0" rIns="0" bIns="0" rtlCol="0" anchor="ctr"/>
          <a:lstStyle/>
          <a:p>
            <a:pPr marL="0" indent="0">
              <a:buNone/>
            </a:pPr>
            <a:r>
              <a:rPr lang="en-US" sz="1700" dirty="0">
                <a:solidFill>
                  <a:srgbClr val="3C4650"/>
                </a:solidFill>
              </a:rPr>
              <a:t>×  Tables/text boxes that confuse scanning</a:t>
            </a:r>
            <a:endParaRPr lang="en-US" sz="1700" dirty="0"/>
          </a:p>
        </p:txBody>
      </p:sp>
      <p:sp>
        <p:nvSpPr>
          <p:cNvPr id="11" name="Text 9"/>
          <p:cNvSpPr/>
          <p:nvPr/>
        </p:nvSpPr>
        <p:spPr>
          <a:xfrm>
            <a:off x="1097280" y="3739896"/>
            <a:ext cx="4114800" cy="256032"/>
          </a:xfrm>
          <a:prstGeom prst="rect">
            <a:avLst/>
          </a:prstGeom>
          <a:noFill/>
          <a:ln/>
        </p:spPr>
        <p:txBody>
          <a:bodyPr wrap="square" lIns="0" tIns="0" rIns="0" bIns="0" rtlCol="0" anchor="ctr"/>
          <a:lstStyle/>
          <a:p>
            <a:pPr marL="0" indent="0">
              <a:buNone/>
            </a:pPr>
            <a:r>
              <a:rPr lang="en-US" sz="1700" dirty="0">
                <a:solidFill>
                  <a:srgbClr val="3C4650"/>
                </a:solidFill>
              </a:rPr>
              <a:t>×  Generic AI language</a:t>
            </a:r>
            <a:endParaRPr lang="en-US" sz="1700" dirty="0"/>
          </a:p>
        </p:txBody>
      </p:sp>
      <p:sp>
        <p:nvSpPr>
          <p:cNvPr id="12" name="Text 10"/>
          <p:cNvSpPr/>
          <p:nvPr/>
        </p:nvSpPr>
        <p:spPr>
          <a:xfrm>
            <a:off x="1097280" y="4398264"/>
            <a:ext cx="4114800" cy="256032"/>
          </a:xfrm>
          <a:prstGeom prst="rect">
            <a:avLst/>
          </a:prstGeom>
          <a:noFill/>
          <a:ln/>
        </p:spPr>
        <p:txBody>
          <a:bodyPr wrap="square" lIns="0" tIns="0" rIns="0" bIns="0" rtlCol="0" anchor="ctr"/>
          <a:lstStyle/>
          <a:p>
            <a:pPr marL="0" indent="0">
              <a:buNone/>
            </a:pPr>
            <a:r>
              <a:rPr lang="en-US" sz="1700" dirty="0">
                <a:solidFill>
                  <a:srgbClr val="3C4650"/>
                </a:solidFill>
              </a:rPr>
              <a:t>×  Claims the student cannot support</a:t>
            </a:r>
            <a:endParaRPr lang="en-US" sz="1700" dirty="0"/>
          </a:p>
        </p:txBody>
      </p:sp>
      <p:sp>
        <p:nvSpPr>
          <p:cNvPr id="13" name="Shape 11"/>
          <p:cNvSpPr/>
          <p:nvPr/>
        </p:nvSpPr>
        <p:spPr>
          <a:xfrm>
            <a:off x="6400800" y="1508760"/>
            <a:ext cx="4800600" cy="4206240"/>
          </a:xfrm>
          <a:prstGeom prst="rect">
            <a:avLst/>
          </a:prstGeom>
          <a:solidFill>
            <a:srgbClr val="F0FAF4"/>
          </a:solidFill>
          <a:ln w="12700">
            <a:solidFill>
              <a:srgbClr val="C4E9D1"/>
            </a:solidFill>
            <a:prstDash val="solid"/>
          </a:ln>
        </p:spPr>
        <p:txBody>
          <a:bodyPr/>
          <a:lstStyle/>
          <a:p>
            <a:endParaRPr lang="en-US"/>
          </a:p>
        </p:txBody>
      </p:sp>
      <p:sp>
        <p:nvSpPr>
          <p:cNvPr id="14" name="Text 12"/>
          <p:cNvSpPr/>
          <p:nvPr/>
        </p:nvSpPr>
        <p:spPr>
          <a:xfrm>
            <a:off x="6629400" y="1783080"/>
            <a:ext cx="2194560" cy="320040"/>
          </a:xfrm>
          <a:prstGeom prst="rect">
            <a:avLst/>
          </a:prstGeom>
          <a:noFill/>
          <a:ln/>
        </p:spPr>
        <p:txBody>
          <a:bodyPr wrap="square" lIns="0" tIns="0" rIns="0" bIns="0" rtlCol="0" anchor="ctr"/>
          <a:lstStyle/>
          <a:p>
            <a:pPr marL="0" indent="0">
              <a:buNone/>
            </a:pPr>
            <a:r>
              <a:rPr lang="en-US" sz="2200" b="1" dirty="0">
                <a:solidFill>
                  <a:srgbClr val="2E7D32"/>
                </a:solidFill>
              </a:rPr>
              <a:t>Do instead</a:t>
            </a:r>
            <a:endParaRPr lang="en-US" sz="2200" dirty="0"/>
          </a:p>
        </p:txBody>
      </p:sp>
      <p:sp>
        <p:nvSpPr>
          <p:cNvPr id="15" name="Text 13"/>
          <p:cNvSpPr/>
          <p:nvPr/>
        </p:nvSpPr>
        <p:spPr>
          <a:xfrm>
            <a:off x="6720840" y="2423160"/>
            <a:ext cx="4114800" cy="256032"/>
          </a:xfrm>
          <a:prstGeom prst="rect">
            <a:avLst/>
          </a:prstGeom>
          <a:noFill/>
          <a:ln/>
        </p:spPr>
        <p:txBody>
          <a:bodyPr wrap="square" lIns="0" tIns="0" rIns="0" bIns="0" rtlCol="0" anchor="ctr"/>
          <a:lstStyle/>
          <a:p>
            <a:pPr marL="0" indent="0">
              <a:buNone/>
            </a:pPr>
            <a:r>
              <a:rPr lang="en-US" sz="1700" dirty="0">
                <a:solidFill>
                  <a:srgbClr val="3C4650"/>
                </a:solidFill>
              </a:rPr>
              <a:t>✓  Use simple headings</a:t>
            </a:r>
            <a:endParaRPr lang="en-US" sz="1700" dirty="0"/>
          </a:p>
        </p:txBody>
      </p:sp>
      <p:sp>
        <p:nvSpPr>
          <p:cNvPr id="16" name="Text 14"/>
          <p:cNvSpPr/>
          <p:nvPr/>
        </p:nvSpPr>
        <p:spPr>
          <a:xfrm>
            <a:off x="6720840" y="3081528"/>
            <a:ext cx="4114800" cy="256032"/>
          </a:xfrm>
          <a:prstGeom prst="rect">
            <a:avLst/>
          </a:prstGeom>
          <a:noFill/>
          <a:ln/>
        </p:spPr>
        <p:txBody>
          <a:bodyPr wrap="square" lIns="0" tIns="0" rIns="0" bIns="0" rtlCol="0" anchor="ctr"/>
          <a:lstStyle/>
          <a:p>
            <a:pPr marL="0" indent="0">
              <a:buNone/>
            </a:pPr>
            <a:r>
              <a:rPr lang="en-US" sz="1700" dirty="0">
                <a:solidFill>
                  <a:srgbClr val="3C4650"/>
                </a:solidFill>
              </a:rPr>
              <a:t>✓  Mirror job language naturally</a:t>
            </a:r>
            <a:endParaRPr lang="en-US" sz="1700" dirty="0"/>
          </a:p>
        </p:txBody>
      </p:sp>
      <p:sp>
        <p:nvSpPr>
          <p:cNvPr id="17" name="Text 15"/>
          <p:cNvSpPr/>
          <p:nvPr/>
        </p:nvSpPr>
        <p:spPr>
          <a:xfrm>
            <a:off x="6720840" y="3739896"/>
            <a:ext cx="4114800" cy="256032"/>
          </a:xfrm>
          <a:prstGeom prst="rect">
            <a:avLst/>
          </a:prstGeom>
          <a:noFill/>
          <a:ln/>
        </p:spPr>
        <p:txBody>
          <a:bodyPr wrap="square" lIns="0" tIns="0" rIns="0" bIns="0" rtlCol="0" anchor="ctr"/>
          <a:lstStyle/>
          <a:p>
            <a:pPr marL="0" indent="0">
              <a:buNone/>
            </a:pPr>
            <a:r>
              <a:rPr lang="en-US" sz="1700" dirty="0">
                <a:solidFill>
                  <a:srgbClr val="3C4650"/>
                </a:solidFill>
              </a:rPr>
              <a:t>✓  Show skills through bullets</a:t>
            </a:r>
            <a:endParaRPr lang="en-US" sz="1700" dirty="0"/>
          </a:p>
        </p:txBody>
      </p:sp>
      <p:sp>
        <p:nvSpPr>
          <p:cNvPr id="18" name="Text 16"/>
          <p:cNvSpPr/>
          <p:nvPr/>
        </p:nvSpPr>
        <p:spPr>
          <a:xfrm>
            <a:off x="6720840" y="4398264"/>
            <a:ext cx="4114800" cy="256032"/>
          </a:xfrm>
          <a:prstGeom prst="rect">
            <a:avLst/>
          </a:prstGeom>
          <a:noFill/>
          <a:ln/>
        </p:spPr>
        <p:txBody>
          <a:bodyPr wrap="square" lIns="0" tIns="0" rIns="0" bIns="0" rtlCol="0" anchor="ctr"/>
          <a:lstStyle/>
          <a:p>
            <a:pPr marL="0" indent="0">
              <a:buNone/>
            </a:pPr>
            <a:r>
              <a:rPr lang="en-US" sz="1700" dirty="0">
                <a:solidFill>
                  <a:srgbClr val="3C4650"/>
                </a:solidFill>
              </a:rPr>
              <a:t>✓  Verify every statement</a:t>
            </a:r>
            <a:endParaRPr lang="en-US" sz="1700" dirty="0"/>
          </a:p>
        </p:txBody>
      </p:sp>
      <p:sp>
        <p:nvSpPr>
          <p:cNvPr id="20" name="Text 17"/>
          <p:cNvSpPr/>
          <p:nvPr/>
        </p:nvSpPr>
        <p:spPr>
          <a:xfrm>
            <a:off x="594360" y="6473952"/>
            <a:ext cx="2743200" cy="201168"/>
          </a:xfrm>
          <a:prstGeom prst="rect">
            <a:avLst/>
          </a:prstGeom>
          <a:noFill/>
          <a:ln/>
        </p:spPr>
        <p:txBody>
          <a:bodyPr wrap="square" lIns="0" tIns="0" rIns="0" bIns="0" rtlCol="0" anchor="ctr"/>
          <a:lstStyle/>
          <a:p>
            <a:pPr marL="0" indent="0">
              <a:buNone/>
            </a:pPr>
            <a:r>
              <a:rPr lang="en-US" sz="850" dirty="0">
                <a:solidFill>
                  <a:srgbClr val="6C7884"/>
                </a:solidFill>
              </a:rPr>
              <a:t>AI + Resume Strategy</a:t>
            </a:r>
            <a:endParaRPr lang="en-US" sz="850" dirty="0"/>
          </a:p>
        </p:txBody>
      </p:sp>
      <p:sp>
        <p:nvSpPr>
          <p:cNvPr id="21" name="Text 18"/>
          <p:cNvSpPr/>
          <p:nvPr/>
        </p:nvSpPr>
        <p:spPr>
          <a:xfrm>
            <a:off x="11109960" y="6473952"/>
            <a:ext cx="457200" cy="201168"/>
          </a:xfrm>
          <a:prstGeom prst="rect">
            <a:avLst/>
          </a:prstGeom>
          <a:noFill/>
          <a:ln/>
        </p:spPr>
        <p:txBody>
          <a:bodyPr wrap="square" lIns="0" tIns="0" rIns="0" bIns="0" rtlCol="0" anchor="ctr"/>
          <a:lstStyle/>
          <a:p>
            <a:pPr marL="0" indent="0" algn="r">
              <a:buNone/>
            </a:pPr>
            <a:r>
              <a:rPr lang="en-US" sz="850" dirty="0">
                <a:solidFill>
                  <a:srgbClr val="6C7884"/>
                </a:solidFill>
              </a:rPr>
              <a:t>4</a:t>
            </a:r>
            <a:endParaRPr lang="en-US" sz="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84048"/>
          </a:xfrm>
          <a:prstGeom prst="rect">
            <a:avLst/>
          </a:prstGeom>
          <a:solidFill>
            <a:srgbClr val="00A5B5"/>
          </a:solidFill>
          <a:ln w="12700">
            <a:solidFill>
              <a:srgbClr val="00A5B5"/>
            </a:solidFill>
            <a:prstDash val="solid"/>
          </a:ln>
        </p:spPr>
        <p:txBody>
          <a:bodyPr/>
          <a:lstStyle/>
          <a:p>
            <a:endParaRPr lang="en-US"/>
          </a:p>
        </p:txBody>
      </p:sp>
      <p:sp>
        <p:nvSpPr>
          <p:cNvPr id="3" name="Shape 1"/>
          <p:cNvSpPr/>
          <p:nvPr/>
        </p:nvSpPr>
        <p:spPr>
          <a:xfrm>
            <a:off x="0" y="384048"/>
            <a:ext cx="12191695" cy="54864"/>
          </a:xfrm>
          <a:prstGeom prst="rect">
            <a:avLst/>
          </a:prstGeom>
          <a:solidFill>
            <a:srgbClr val="FDB515"/>
          </a:solidFill>
          <a:ln w="12700">
            <a:solidFill>
              <a:srgbClr val="FDB515"/>
            </a:solidFill>
            <a:prstDash val="solid"/>
          </a:ln>
        </p:spPr>
        <p:txBody>
          <a:bodyPr/>
          <a:lstStyle/>
          <a:p>
            <a:endParaRPr lang="en-US"/>
          </a:p>
        </p:txBody>
      </p:sp>
      <p:sp>
        <p:nvSpPr>
          <p:cNvPr id="4" name="Text 2"/>
          <p:cNvSpPr/>
          <p:nvPr/>
        </p:nvSpPr>
        <p:spPr>
          <a:xfrm>
            <a:off x="594360" y="621792"/>
            <a:ext cx="10972800" cy="384048"/>
          </a:xfrm>
          <a:prstGeom prst="rect">
            <a:avLst/>
          </a:prstGeom>
          <a:noFill/>
          <a:ln/>
        </p:spPr>
        <p:txBody>
          <a:bodyPr wrap="square" lIns="0" tIns="0" rIns="0" bIns="0"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Resume sections: simple and scannable</a:t>
            </a:r>
            <a:endParaRPr lang="en-US" sz="2800" dirty="0"/>
          </a:p>
        </p:txBody>
      </p:sp>
      <p:sp>
        <p:nvSpPr>
          <p:cNvPr id="5" name="Text 3"/>
          <p:cNvSpPr/>
          <p:nvPr/>
        </p:nvSpPr>
        <p:spPr>
          <a:xfrm>
            <a:off x="612648" y="1207008"/>
            <a:ext cx="10881360" cy="256032"/>
          </a:xfrm>
          <a:prstGeom prst="rect">
            <a:avLst/>
          </a:prstGeom>
          <a:noFill/>
          <a:ln/>
        </p:spPr>
        <p:txBody>
          <a:bodyPr wrap="square" lIns="0" tIns="0" rIns="0" bIns="0" rtlCol="0" anchor="ctr">
            <a:normAutofit/>
          </a:bodyPr>
          <a:lstStyle/>
          <a:p>
            <a:pPr marL="0" indent="0">
              <a:buNone/>
            </a:pPr>
            <a:r>
              <a:rPr lang="en-US" sz="1350" dirty="0">
                <a:solidFill>
                  <a:srgbClr val="3C4650"/>
                </a:solidFill>
              </a:rPr>
              <a:t>Build the document so humans and systems can follow it quickly.</a:t>
            </a:r>
            <a:endParaRPr lang="en-US" sz="1350" dirty="0"/>
          </a:p>
        </p:txBody>
      </p:sp>
      <p:sp>
        <p:nvSpPr>
          <p:cNvPr id="6" name="Shape 4"/>
          <p:cNvSpPr/>
          <p:nvPr/>
        </p:nvSpPr>
        <p:spPr>
          <a:xfrm>
            <a:off x="594360" y="6355080"/>
            <a:ext cx="10972800" cy="0"/>
          </a:xfrm>
          <a:prstGeom prst="line">
            <a:avLst/>
          </a:prstGeom>
          <a:noFill/>
          <a:ln w="12700">
            <a:solidFill>
              <a:srgbClr val="D4DEE8"/>
            </a:solidFill>
            <a:prstDash val="solid"/>
          </a:ln>
        </p:spPr>
        <p:txBody>
          <a:bodyPr/>
          <a:lstStyle/>
          <a:p>
            <a:endParaRPr lang="en-US"/>
          </a:p>
        </p:txBody>
      </p:sp>
      <p:sp>
        <p:nvSpPr>
          <p:cNvPr id="7" name="Shape 5"/>
          <p:cNvSpPr/>
          <p:nvPr/>
        </p:nvSpPr>
        <p:spPr>
          <a:xfrm>
            <a:off x="777240" y="1828800"/>
            <a:ext cx="1874520" cy="2103120"/>
          </a:xfrm>
          <a:prstGeom prst="roundRect">
            <a:avLst>
              <a:gd name="adj" fmla="val 3902"/>
            </a:avLst>
          </a:prstGeom>
          <a:solidFill>
            <a:srgbClr val="EAF7FA"/>
          </a:solidFill>
          <a:ln w="12700">
            <a:solidFill>
              <a:srgbClr val="D8E2EA"/>
            </a:solidFill>
            <a:prstDash val="solid"/>
          </a:ln>
        </p:spPr>
        <p:txBody>
          <a:bodyPr/>
          <a:lstStyle/>
          <a:p>
            <a:endParaRPr lang="en-US"/>
          </a:p>
        </p:txBody>
      </p:sp>
      <p:sp>
        <p:nvSpPr>
          <p:cNvPr id="8" name="Text 6"/>
          <p:cNvSpPr/>
          <p:nvPr/>
        </p:nvSpPr>
        <p:spPr>
          <a:xfrm>
            <a:off x="914400" y="2084832"/>
            <a:ext cx="1600200" cy="320040"/>
          </a:xfrm>
          <a:prstGeom prst="rect">
            <a:avLst/>
          </a:prstGeom>
          <a:noFill/>
          <a:ln/>
        </p:spPr>
        <p:txBody>
          <a:bodyPr wrap="square" lIns="0" tIns="0" rIns="0" bIns="0" rtlCol="0" anchor="ctr"/>
          <a:lstStyle/>
          <a:p>
            <a:pPr marL="0" indent="0" algn="ctr">
              <a:buNone/>
            </a:pPr>
            <a:r>
              <a:rPr lang="en-US" sz="1800" b="1" dirty="0">
                <a:solidFill>
                  <a:srgbClr val="17324D"/>
                </a:solidFill>
              </a:rPr>
              <a:t>Header</a:t>
            </a:r>
            <a:endParaRPr lang="en-US" sz="1800" dirty="0"/>
          </a:p>
        </p:txBody>
      </p:sp>
      <p:sp>
        <p:nvSpPr>
          <p:cNvPr id="9" name="Text 7"/>
          <p:cNvSpPr/>
          <p:nvPr/>
        </p:nvSpPr>
        <p:spPr>
          <a:xfrm>
            <a:off x="941832" y="2743200"/>
            <a:ext cx="1554480" cy="822960"/>
          </a:xfrm>
          <a:prstGeom prst="rect">
            <a:avLst/>
          </a:prstGeom>
          <a:noFill/>
          <a:ln/>
        </p:spPr>
        <p:txBody>
          <a:bodyPr wrap="square" lIns="508" tIns="508" rIns="508" bIns="508" rtlCol="0" anchor="ctr">
            <a:normAutofit/>
          </a:bodyPr>
          <a:lstStyle/>
          <a:p>
            <a:pPr marL="0" indent="0" algn="ctr">
              <a:buNone/>
            </a:pPr>
            <a:r>
              <a:rPr lang="en-US" sz="1250" dirty="0">
                <a:solidFill>
                  <a:srgbClr val="3C4650"/>
                </a:solidFill>
              </a:rPr>
              <a:t>Name, phone, email, LinkedIn</a:t>
            </a:r>
            <a:endParaRPr lang="en-US" sz="1250" dirty="0"/>
          </a:p>
        </p:txBody>
      </p:sp>
      <p:sp>
        <p:nvSpPr>
          <p:cNvPr id="10" name="Shape 8"/>
          <p:cNvSpPr/>
          <p:nvPr/>
        </p:nvSpPr>
        <p:spPr>
          <a:xfrm>
            <a:off x="3017520" y="1828800"/>
            <a:ext cx="1874520" cy="2103120"/>
          </a:xfrm>
          <a:prstGeom prst="roundRect">
            <a:avLst>
              <a:gd name="adj" fmla="val 3902"/>
            </a:avLst>
          </a:prstGeom>
          <a:solidFill>
            <a:srgbClr val="FFF8E4"/>
          </a:solidFill>
          <a:ln w="12700">
            <a:solidFill>
              <a:srgbClr val="D8E2EA"/>
            </a:solidFill>
            <a:prstDash val="solid"/>
          </a:ln>
        </p:spPr>
        <p:txBody>
          <a:bodyPr/>
          <a:lstStyle/>
          <a:p>
            <a:endParaRPr lang="en-US"/>
          </a:p>
        </p:txBody>
      </p:sp>
      <p:sp>
        <p:nvSpPr>
          <p:cNvPr id="11" name="Text 9"/>
          <p:cNvSpPr/>
          <p:nvPr/>
        </p:nvSpPr>
        <p:spPr>
          <a:xfrm>
            <a:off x="3154680" y="2084832"/>
            <a:ext cx="1600200" cy="320040"/>
          </a:xfrm>
          <a:prstGeom prst="rect">
            <a:avLst/>
          </a:prstGeom>
          <a:noFill/>
          <a:ln/>
        </p:spPr>
        <p:txBody>
          <a:bodyPr wrap="square" lIns="0" tIns="0" rIns="0" bIns="0" rtlCol="0" anchor="ctr"/>
          <a:lstStyle/>
          <a:p>
            <a:pPr marL="0" indent="0" algn="ctr">
              <a:buNone/>
            </a:pPr>
            <a:r>
              <a:rPr lang="en-US" sz="1800" b="1" dirty="0">
                <a:solidFill>
                  <a:srgbClr val="17324D"/>
                </a:solidFill>
              </a:rPr>
              <a:t>Summary</a:t>
            </a:r>
            <a:endParaRPr lang="en-US" sz="1800" dirty="0"/>
          </a:p>
        </p:txBody>
      </p:sp>
      <p:sp>
        <p:nvSpPr>
          <p:cNvPr id="12" name="Text 10"/>
          <p:cNvSpPr/>
          <p:nvPr/>
        </p:nvSpPr>
        <p:spPr>
          <a:xfrm>
            <a:off x="3182112" y="2743200"/>
            <a:ext cx="1554480" cy="822960"/>
          </a:xfrm>
          <a:prstGeom prst="rect">
            <a:avLst/>
          </a:prstGeom>
          <a:noFill/>
          <a:ln/>
        </p:spPr>
        <p:txBody>
          <a:bodyPr wrap="square" lIns="508" tIns="508" rIns="508" bIns="508" rtlCol="0" anchor="ctr">
            <a:normAutofit/>
          </a:bodyPr>
          <a:lstStyle/>
          <a:p>
            <a:pPr marL="0" indent="0" algn="ctr">
              <a:buNone/>
            </a:pPr>
            <a:r>
              <a:rPr lang="en-US" sz="1250" dirty="0">
                <a:solidFill>
                  <a:srgbClr val="3C4650"/>
                </a:solidFill>
              </a:rPr>
              <a:t>2–3 lines targeted to the role</a:t>
            </a:r>
            <a:endParaRPr lang="en-US" sz="1250" dirty="0"/>
          </a:p>
        </p:txBody>
      </p:sp>
      <p:sp>
        <p:nvSpPr>
          <p:cNvPr id="13" name="Shape 11"/>
          <p:cNvSpPr/>
          <p:nvPr/>
        </p:nvSpPr>
        <p:spPr>
          <a:xfrm>
            <a:off x="5257800" y="1828800"/>
            <a:ext cx="1874520" cy="2103120"/>
          </a:xfrm>
          <a:prstGeom prst="roundRect">
            <a:avLst>
              <a:gd name="adj" fmla="val 3902"/>
            </a:avLst>
          </a:prstGeom>
          <a:solidFill>
            <a:srgbClr val="F0FAF4"/>
          </a:solidFill>
          <a:ln w="12700">
            <a:solidFill>
              <a:srgbClr val="D8E2EA"/>
            </a:solidFill>
            <a:prstDash val="solid"/>
          </a:ln>
        </p:spPr>
        <p:txBody>
          <a:bodyPr/>
          <a:lstStyle/>
          <a:p>
            <a:endParaRPr lang="en-US"/>
          </a:p>
        </p:txBody>
      </p:sp>
      <p:sp>
        <p:nvSpPr>
          <p:cNvPr id="14" name="Text 12"/>
          <p:cNvSpPr/>
          <p:nvPr/>
        </p:nvSpPr>
        <p:spPr>
          <a:xfrm>
            <a:off x="5394960" y="2084832"/>
            <a:ext cx="1600200" cy="320040"/>
          </a:xfrm>
          <a:prstGeom prst="rect">
            <a:avLst/>
          </a:prstGeom>
          <a:noFill/>
          <a:ln/>
        </p:spPr>
        <p:txBody>
          <a:bodyPr wrap="square" lIns="0" tIns="0" rIns="0" bIns="0" rtlCol="0" anchor="ctr"/>
          <a:lstStyle/>
          <a:p>
            <a:pPr marL="0" indent="0" algn="ctr">
              <a:buNone/>
            </a:pPr>
            <a:r>
              <a:rPr lang="en-US" sz="1800" b="1" dirty="0">
                <a:solidFill>
                  <a:srgbClr val="17324D"/>
                </a:solidFill>
              </a:rPr>
              <a:t>Education</a:t>
            </a:r>
            <a:endParaRPr lang="en-US" sz="1800" dirty="0"/>
          </a:p>
        </p:txBody>
      </p:sp>
      <p:sp>
        <p:nvSpPr>
          <p:cNvPr id="15" name="Text 13"/>
          <p:cNvSpPr/>
          <p:nvPr/>
        </p:nvSpPr>
        <p:spPr>
          <a:xfrm>
            <a:off x="5422392" y="2743200"/>
            <a:ext cx="1554480" cy="822960"/>
          </a:xfrm>
          <a:prstGeom prst="rect">
            <a:avLst/>
          </a:prstGeom>
          <a:noFill/>
          <a:ln/>
        </p:spPr>
        <p:txBody>
          <a:bodyPr wrap="square" lIns="508" tIns="508" rIns="508" bIns="508" rtlCol="0" anchor="ctr">
            <a:normAutofit/>
          </a:bodyPr>
          <a:lstStyle/>
          <a:p>
            <a:pPr marL="0" indent="0" algn="ctr">
              <a:buNone/>
            </a:pPr>
            <a:r>
              <a:rPr lang="en-US" sz="1250" dirty="0">
                <a:solidFill>
                  <a:srgbClr val="3C4650"/>
                </a:solidFill>
              </a:rPr>
              <a:t>Degree, school, graduation, coursework</a:t>
            </a:r>
            <a:endParaRPr lang="en-US" sz="1250" dirty="0"/>
          </a:p>
        </p:txBody>
      </p:sp>
      <p:sp>
        <p:nvSpPr>
          <p:cNvPr id="16" name="Shape 14"/>
          <p:cNvSpPr/>
          <p:nvPr/>
        </p:nvSpPr>
        <p:spPr>
          <a:xfrm>
            <a:off x="7498080" y="1828800"/>
            <a:ext cx="1874520" cy="2103120"/>
          </a:xfrm>
          <a:prstGeom prst="roundRect">
            <a:avLst>
              <a:gd name="adj" fmla="val 3902"/>
            </a:avLst>
          </a:prstGeom>
          <a:solidFill>
            <a:srgbClr val="F1EEFA"/>
          </a:solidFill>
          <a:ln w="12700">
            <a:solidFill>
              <a:srgbClr val="D8E2EA"/>
            </a:solidFill>
            <a:prstDash val="solid"/>
          </a:ln>
        </p:spPr>
        <p:txBody>
          <a:bodyPr/>
          <a:lstStyle/>
          <a:p>
            <a:endParaRPr lang="en-US"/>
          </a:p>
        </p:txBody>
      </p:sp>
      <p:sp>
        <p:nvSpPr>
          <p:cNvPr id="17" name="Text 15"/>
          <p:cNvSpPr/>
          <p:nvPr/>
        </p:nvSpPr>
        <p:spPr>
          <a:xfrm>
            <a:off x="7635240" y="2084832"/>
            <a:ext cx="1600200" cy="320040"/>
          </a:xfrm>
          <a:prstGeom prst="rect">
            <a:avLst/>
          </a:prstGeom>
          <a:noFill/>
          <a:ln/>
        </p:spPr>
        <p:txBody>
          <a:bodyPr wrap="square" lIns="0" tIns="0" rIns="0" bIns="0" rtlCol="0" anchor="ctr"/>
          <a:lstStyle/>
          <a:p>
            <a:pPr marL="0" indent="0" algn="ctr">
              <a:buNone/>
            </a:pPr>
            <a:r>
              <a:rPr lang="en-US" sz="1800" b="1" dirty="0">
                <a:solidFill>
                  <a:srgbClr val="17324D"/>
                </a:solidFill>
              </a:rPr>
              <a:t>Experience</a:t>
            </a:r>
            <a:endParaRPr lang="en-US" sz="1800" dirty="0"/>
          </a:p>
        </p:txBody>
      </p:sp>
      <p:sp>
        <p:nvSpPr>
          <p:cNvPr id="18" name="Text 16"/>
          <p:cNvSpPr/>
          <p:nvPr/>
        </p:nvSpPr>
        <p:spPr>
          <a:xfrm>
            <a:off x="7662672" y="2743200"/>
            <a:ext cx="1554480" cy="822960"/>
          </a:xfrm>
          <a:prstGeom prst="rect">
            <a:avLst/>
          </a:prstGeom>
          <a:noFill/>
          <a:ln/>
        </p:spPr>
        <p:txBody>
          <a:bodyPr wrap="square" lIns="508" tIns="508" rIns="508" bIns="508" rtlCol="0" anchor="ctr">
            <a:normAutofit/>
          </a:bodyPr>
          <a:lstStyle/>
          <a:p>
            <a:pPr marL="0" indent="0" algn="ctr">
              <a:buNone/>
            </a:pPr>
            <a:r>
              <a:rPr lang="en-US" sz="1250" dirty="0">
                <a:solidFill>
                  <a:srgbClr val="3C4650"/>
                </a:solidFill>
              </a:rPr>
              <a:t>Jobs, projects, internships, volunteer work</a:t>
            </a:r>
            <a:endParaRPr lang="en-US" sz="1250" dirty="0"/>
          </a:p>
        </p:txBody>
      </p:sp>
      <p:sp>
        <p:nvSpPr>
          <p:cNvPr id="19" name="Shape 17"/>
          <p:cNvSpPr/>
          <p:nvPr/>
        </p:nvSpPr>
        <p:spPr>
          <a:xfrm>
            <a:off x="9738360" y="1828800"/>
            <a:ext cx="1874520" cy="2103120"/>
          </a:xfrm>
          <a:prstGeom prst="roundRect">
            <a:avLst>
              <a:gd name="adj" fmla="val 3902"/>
            </a:avLst>
          </a:prstGeom>
          <a:solidFill>
            <a:srgbClr val="F4F8FB"/>
          </a:solidFill>
          <a:ln w="12700">
            <a:solidFill>
              <a:srgbClr val="D8E2EA"/>
            </a:solidFill>
            <a:prstDash val="solid"/>
          </a:ln>
        </p:spPr>
        <p:txBody>
          <a:bodyPr/>
          <a:lstStyle/>
          <a:p>
            <a:endParaRPr lang="en-US"/>
          </a:p>
        </p:txBody>
      </p:sp>
      <p:sp>
        <p:nvSpPr>
          <p:cNvPr id="20" name="Text 18"/>
          <p:cNvSpPr/>
          <p:nvPr/>
        </p:nvSpPr>
        <p:spPr>
          <a:xfrm>
            <a:off x="9875520" y="2084832"/>
            <a:ext cx="1600200" cy="320040"/>
          </a:xfrm>
          <a:prstGeom prst="rect">
            <a:avLst/>
          </a:prstGeom>
          <a:noFill/>
          <a:ln/>
        </p:spPr>
        <p:txBody>
          <a:bodyPr wrap="square" lIns="0" tIns="0" rIns="0" bIns="0" rtlCol="0" anchor="ctr"/>
          <a:lstStyle/>
          <a:p>
            <a:pPr marL="0" indent="0" algn="ctr">
              <a:buNone/>
            </a:pPr>
            <a:r>
              <a:rPr lang="en-US" sz="1800" b="1" dirty="0">
                <a:solidFill>
                  <a:srgbClr val="17324D"/>
                </a:solidFill>
              </a:rPr>
              <a:t>Skills</a:t>
            </a:r>
            <a:endParaRPr lang="en-US" sz="1800" dirty="0"/>
          </a:p>
        </p:txBody>
      </p:sp>
      <p:sp>
        <p:nvSpPr>
          <p:cNvPr id="21" name="Text 19"/>
          <p:cNvSpPr/>
          <p:nvPr/>
        </p:nvSpPr>
        <p:spPr>
          <a:xfrm>
            <a:off x="9902952" y="2743200"/>
            <a:ext cx="1554480" cy="822960"/>
          </a:xfrm>
          <a:prstGeom prst="rect">
            <a:avLst/>
          </a:prstGeom>
          <a:noFill/>
          <a:ln/>
        </p:spPr>
        <p:txBody>
          <a:bodyPr wrap="square" lIns="508" tIns="508" rIns="508" bIns="508" rtlCol="0" anchor="ctr">
            <a:normAutofit/>
          </a:bodyPr>
          <a:lstStyle/>
          <a:p>
            <a:pPr marL="0" indent="0" algn="ctr">
              <a:buNone/>
            </a:pPr>
            <a:r>
              <a:rPr lang="en-US" sz="1250" dirty="0">
                <a:solidFill>
                  <a:srgbClr val="3C4650"/>
                </a:solidFill>
              </a:rPr>
              <a:t>Tools, languages, systems, competencies</a:t>
            </a:r>
            <a:endParaRPr lang="en-US" sz="1250" dirty="0"/>
          </a:p>
        </p:txBody>
      </p:sp>
      <p:sp>
        <p:nvSpPr>
          <p:cNvPr id="22" name="Shape 20"/>
          <p:cNvSpPr/>
          <p:nvPr/>
        </p:nvSpPr>
        <p:spPr>
          <a:xfrm>
            <a:off x="1463040" y="4709160"/>
            <a:ext cx="9235440" cy="0"/>
          </a:xfrm>
          <a:prstGeom prst="line">
            <a:avLst/>
          </a:prstGeom>
          <a:noFill/>
          <a:ln w="38100">
            <a:solidFill>
              <a:srgbClr val="00A5B5"/>
            </a:solidFill>
            <a:prstDash val="solid"/>
            <a:headEnd type="none"/>
            <a:tailEnd type="triangle"/>
          </a:ln>
        </p:spPr>
        <p:txBody>
          <a:bodyPr/>
          <a:lstStyle/>
          <a:p>
            <a:endParaRPr lang="en-US"/>
          </a:p>
        </p:txBody>
      </p:sp>
      <p:sp>
        <p:nvSpPr>
          <p:cNvPr id="23" name="Text 21"/>
          <p:cNvSpPr/>
          <p:nvPr/>
        </p:nvSpPr>
        <p:spPr>
          <a:xfrm>
            <a:off x="2286000" y="4983480"/>
            <a:ext cx="7589520" cy="320040"/>
          </a:xfrm>
          <a:prstGeom prst="rect">
            <a:avLst/>
          </a:prstGeom>
          <a:noFill/>
          <a:ln/>
        </p:spPr>
        <p:txBody>
          <a:bodyPr wrap="square" lIns="0" tIns="0" rIns="0" bIns="0" rtlCol="0" anchor="ctr"/>
          <a:lstStyle/>
          <a:p>
            <a:pPr marL="0" indent="0" algn="ctr">
              <a:buNone/>
            </a:pPr>
            <a:r>
              <a:rPr lang="en-US" sz="2200" b="1" dirty="0">
                <a:solidFill>
                  <a:srgbClr val="005A8B"/>
                </a:solidFill>
              </a:rPr>
              <a:t>Tell the story in the order the employer needs it.</a:t>
            </a:r>
            <a:endParaRPr lang="en-US" sz="2200" dirty="0"/>
          </a:p>
        </p:txBody>
      </p:sp>
      <p:sp>
        <p:nvSpPr>
          <p:cNvPr id="25" name="Text 22"/>
          <p:cNvSpPr/>
          <p:nvPr/>
        </p:nvSpPr>
        <p:spPr>
          <a:xfrm>
            <a:off x="594360" y="6473952"/>
            <a:ext cx="2743200" cy="201168"/>
          </a:xfrm>
          <a:prstGeom prst="rect">
            <a:avLst/>
          </a:prstGeom>
          <a:noFill/>
          <a:ln/>
        </p:spPr>
        <p:txBody>
          <a:bodyPr wrap="square" lIns="0" tIns="0" rIns="0" bIns="0" rtlCol="0" anchor="ctr"/>
          <a:lstStyle/>
          <a:p>
            <a:pPr marL="0" indent="0">
              <a:buNone/>
            </a:pPr>
            <a:r>
              <a:rPr lang="en-US" sz="850" dirty="0">
                <a:solidFill>
                  <a:srgbClr val="6C7884"/>
                </a:solidFill>
              </a:rPr>
              <a:t>AI + Resume Strategy</a:t>
            </a:r>
            <a:endParaRPr lang="en-US" sz="850" dirty="0"/>
          </a:p>
        </p:txBody>
      </p:sp>
      <p:sp>
        <p:nvSpPr>
          <p:cNvPr id="26" name="Text 23"/>
          <p:cNvSpPr/>
          <p:nvPr/>
        </p:nvSpPr>
        <p:spPr>
          <a:xfrm>
            <a:off x="11109960" y="6473952"/>
            <a:ext cx="457200" cy="201168"/>
          </a:xfrm>
          <a:prstGeom prst="rect">
            <a:avLst/>
          </a:prstGeom>
          <a:noFill/>
          <a:ln/>
        </p:spPr>
        <p:txBody>
          <a:bodyPr wrap="square" lIns="0" tIns="0" rIns="0" bIns="0" rtlCol="0" anchor="ctr"/>
          <a:lstStyle/>
          <a:p>
            <a:pPr marL="0" indent="0" algn="r">
              <a:buNone/>
            </a:pPr>
            <a:r>
              <a:rPr lang="en-US" sz="850" dirty="0">
                <a:solidFill>
                  <a:srgbClr val="6C7884"/>
                </a:solidFill>
              </a:rPr>
              <a:t>5</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84048"/>
          </a:xfrm>
          <a:prstGeom prst="rect">
            <a:avLst/>
          </a:prstGeom>
          <a:solidFill>
            <a:srgbClr val="00A5B5"/>
          </a:solidFill>
          <a:ln w="12700">
            <a:solidFill>
              <a:srgbClr val="00A5B5"/>
            </a:solidFill>
            <a:prstDash val="solid"/>
          </a:ln>
        </p:spPr>
        <p:txBody>
          <a:bodyPr/>
          <a:lstStyle/>
          <a:p>
            <a:endParaRPr lang="en-US"/>
          </a:p>
        </p:txBody>
      </p:sp>
      <p:sp>
        <p:nvSpPr>
          <p:cNvPr id="3" name="Shape 1"/>
          <p:cNvSpPr/>
          <p:nvPr/>
        </p:nvSpPr>
        <p:spPr>
          <a:xfrm>
            <a:off x="0" y="384048"/>
            <a:ext cx="12191695" cy="54864"/>
          </a:xfrm>
          <a:prstGeom prst="rect">
            <a:avLst/>
          </a:prstGeom>
          <a:solidFill>
            <a:srgbClr val="FDB515"/>
          </a:solidFill>
          <a:ln w="12700">
            <a:solidFill>
              <a:srgbClr val="FDB515"/>
            </a:solidFill>
            <a:prstDash val="solid"/>
          </a:ln>
        </p:spPr>
        <p:txBody>
          <a:bodyPr/>
          <a:lstStyle/>
          <a:p>
            <a:endParaRPr lang="en-US"/>
          </a:p>
        </p:txBody>
      </p:sp>
      <p:sp>
        <p:nvSpPr>
          <p:cNvPr id="4" name="Text 2"/>
          <p:cNvSpPr/>
          <p:nvPr/>
        </p:nvSpPr>
        <p:spPr>
          <a:xfrm>
            <a:off x="594360" y="621792"/>
            <a:ext cx="10972800" cy="384048"/>
          </a:xfrm>
          <a:prstGeom prst="rect">
            <a:avLst/>
          </a:prstGeom>
          <a:noFill/>
          <a:ln/>
        </p:spPr>
        <p:txBody>
          <a:bodyPr wrap="square" lIns="0" tIns="0" rIns="0" bIns="0"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Prompt formula: role + task + inputs + constraints</a:t>
            </a:r>
            <a:endParaRPr lang="en-US" sz="2800" dirty="0"/>
          </a:p>
        </p:txBody>
      </p:sp>
      <p:sp>
        <p:nvSpPr>
          <p:cNvPr id="5" name="Text 3"/>
          <p:cNvSpPr/>
          <p:nvPr/>
        </p:nvSpPr>
        <p:spPr>
          <a:xfrm>
            <a:off x="612648" y="1207008"/>
            <a:ext cx="10881360" cy="256032"/>
          </a:xfrm>
          <a:prstGeom prst="rect">
            <a:avLst/>
          </a:prstGeom>
          <a:noFill/>
          <a:ln/>
        </p:spPr>
        <p:txBody>
          <a:bodyPr wrap="square" lIns="0" tIns="0" rIns="0" bIns="0" rtlCol="0" anchor="ctr">
            <a:normAutofit/>
          </a:bodyPr>
          <a:lstStyle/>
          <a:p>
            <a:pPr marL="0" indent="0">
              <a:buNone/>
            </a:pPr>
            <a:r>
              <a:rPr lang="en-US" sz="1350" dirty="0">
                <a:solidFill>
                  <a:srgbClr val="3C4650"/>
                </a:solidFill>
              </a:rPr>
              <a:t>Better prompts give AI the context it needs to produce usable draft material.</a:t>
            </a:r>
            <a:endParaRPr lang="en-US" sz="1350" dirty="0"/>
          </a:p>
        </p:txBody>
      </p:sp>
      <p:sp>
        <p:nvSpPr>
          <p:cNvPr id="6" name="Shape 4"/>
          <p:cNvSpPr/>
          <p:nvPr/>
        </p:nvSpPr>
        <p:spPr>
          <a:xfrm>
            <a:off x="594360" y="6355080"/>
            <a:ext cx="10972800" cy="0"/>
          </a:xfrm>
          <a:prstGeom prst="line">
            <a:avLst/>
          </a:prstGeom>
          <a:noFill/>
          <a:ln w="12700">
            <a:solidFill>
              <a:srgbClr val="D4DEE8"/>
            </a:solidFill>
            <a:prstDash val="solid"/>
          </a:ln>
        </p:spPr>
        <p:txBody>
          <a:bodyPr/>
          <a:lstStyle/>
          <a:p>
            <a:endParaRPr lang="en-US"/>
          </a:p>
        </p:txBody>
      </p:sp>
      <p:sp>
        <p:nvSpPr>
          <p:cNvPr id="7" name="Shape 5"/>
          <p:cNvSpPr/>
          <p:nvPr/>
        </p:nvSpPr>
        <p:spPr>
          <a:xfrm>
            <a:off x="822960" y="1508760"/>
            <a:ext cx="566928" cy="566928"/>
          </a:xfrm>
          <a:prstGeom prst="ellipse">
            <a:avLst/>
          </a:prstGeom>
          <a:solidFill>
            <a:srgbClr val="005A8B"/>
          </a:solidFill>
          <a:ln w="12700">
            <a:solidFill>
              <a:srgbClr val="005A8B"/>
            </a:solidFill>
            <a:prstDash val="solid"/>
          </a:ln>
        </p:spPr>
        <p:txBody>
          <a:bodyPr/>
          <a:lstStyle/>
          <a:p>
            <a:endParaRPr lang="en-US"/>
          </a:p>
        </p:txBody>
      </p:sp>
      <p:sp>
        <p:nvSpPr>
          <p:cNvPr id="8" name="Text 6"/>
          <p:cNvSpPr/>
          <p:nvPr/>
        </p:nvSpPr>
        <p:spPr>
          <a:xfrm>
            <a:off x="822960" y="1636776"/>
            <a:ext cx="566928" cy="228600"/>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sp>
        <p:nvSpPr>
          <p:cNvPr id="9" name="Text 7"/>
          <p:cNvSpPr/>
          <p:nvPr/>
        </p:nvSpPr>
        <p:spPr>
          <a:xfrm>
            <a:off x="1600200" y="1536192"/>
            <a:ext cx="1463040" cy="274320"/>
          </a:xfrm>
          <a:prstGeom prst="rect">
            <a:avLst/>
          </a:prstGeom>
          <a:noFill/>
          <a:ln/>
        </p:spPr>
        <p:txBody>
          <a:bodyPr wrap="square" lIns="0" tIns="0" rIns="0" bIns="0" rtlCol="0" anchor="ctr"/>
          <a:lstStyle/>
          <a:p>
            <a:pPr marL="0" indent="0">
              <a:buNone/>
            </a:pPr>
            <a:r>
              <a:rPr lang="en-US" sz="2000" b="1" dirty="0">
                <a:solidFill>
                  <a:srgbClr val="17324D"/>
                </a:solidFill>
              </a:rPr>
              <a:t>Role</a:t>
            </a:r>
            <a:endParaRPr lang="en-US" sz="2000" dirty="0"/>
          </a:p>
        </p:txBody>
      </p:sp>
      <p:sp>
        <p:nvSpPr>
          <p:cNvPr id="10" name="Text 8"/>
          <p:cNvSpPr/>
          <p:nvPr/>
        </p:nvSpPr>
        <p:spPr>
          <a:xfrm>
            <a:off x="3246120" y="1563624"/>
            <a:ext cx="4526280" cy="256032"/>
          </a:xfrm>
          <a:prstGeom prst="rect">
            <a:avLst/>
          </a:prstGeom>
          <a:noFill/>
          <a:ln/>
        </p:spPr>
        <p:txBody>
          <a:bodyPr wrap="square" lIns="0" tIns="0" rIns="0" bIns="0" rtlCol="0" anchor="ctr">
            <a:normAutofit/>
          </a:bodyPr>
          <a:lstStyle/>
          <a:p>
            <a:pPr marL="0" indent="0">
              <a:buNone/>
            </a:pPr>
            <a:r>
              <a:rPr lang="en-US" sz="1550" dirty="0">
                <a:solidFill>
                  <a:srgbClr val="3C4650"/>
                </a:solidFill>
              </a:rPr>
              <a:t>“You are an HR professional…”</a:t>
            </a:r>
            <a:endParaRPr lang="en-US" sz="1550" dirty="0"/>
          </a:p>
        </p:txBody>
      </p:sp>
      <p:sp>
        <p:nvSpPr>
          <p:cNvPr id="11" name="Shape 9"/>
          <p:cNvSpPr/>
          <p:nvPr/>
        </p:nvSpPr>
        <p:spPr>
          <a:xfrm>
            <a:off x="822960" y="2514600"/>
            <a:ext cx="566928" cy="566928"/>
          </a:xfrm>
          <a:prstGeom prst="ellipse">
            <a:avLst/>
          </a:prstGeom>
          <a:solidFill>
            <a:srgbClr val="00A5B5"/>
          </a:solidFill>
          <a:ln w="12700">
            <a:solidFill>
              <a:srgbClr val="00A5B5"/>
            </a:solidFill>
            <a:prstDash val="solid"/>
          </a:ln>
        </p:spPr>
        <p:txBody>
          <a:bodyPr/>
          <a:lstStyle/>
          <a:p>
            <a:endParaRPr lang="en-US"/>
          </a:p>
        </p:txBody>
      </p:sp>
      <p:sp>
        <p:nvSpPr>
          <p:cNvPr id="12" name="Text 10"/>
          <p:cNvSpPr/>
          <p:nvPr/>
        </p:nvSpPr>
        <p:spPr>
          <a:xfrm>
            <a:off x="822960" y="2642616"/>
            <a:ext cx="566928" cy="228600"/>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sp>
        <p:nvSpPr>
          <p:cNvPr id="13" name="Text 11"/>
          <p:cNvSpPr/>
          <p:nvPr/>
        </p:nvSpPr>
        <p:spPr>
          <a:xfrm>
            <a:off x="1600200" y="2542032"/>
            <a:ext cx="1463040" cy="274320"/>
          </a:xfrm>
          <a:prstGeom prst="rect">
            <a:avLst/>
          </a:prstGeom>
          <a:noFill/>
          <a:ln/>
        </p:spPr>
        <p:txBody>
          <a:bodyPr wrap="square" lIns="0" tIns="0" rIns="0" bIns="0" rtlCol="0" anchor="ctr"/>
          <a:lstStyle/>
          <a:p>
            <a:pPr marL="0" indent="0">
              <a:buNone/>
            </a:pPr>
            <a:r>
              <a:rPr lang="en-US" sz="2000" b="1" dirty="0">
                <a:solidFill>
                  <a:srgbClr val="17324D"/>
                </a:solidFill>
              </a:rPr>
              <a:t>Task</a:t>
            </a:r>
            <a:endParaRPr lang="en-US" sz="2000" dirty="0"/>
          </a:p>
        </p:txBody>
      </p:sp>
      <p:sp>
        <p:nvSpPr>
          <p:cNvPr id="14" name="Text 12"/>
          <p:cNvSpPr/>
          <p:nvPr/>
        </p:nvSpPr>
        <p:spPr>
          <a:xfrm>
            <a:off x="3246120" y="2569464"/>
            <a:ext cx="4526280" cy="256032"/>
          </a:xfrm>
          <a:prstGeom prst="rect">
            <a:avLst/>
          </a:prstGeom>
          <a:noFill/>
          <a:ln/>
        </p:spPr>
        <p:txBody>
          <a:bodyPr wrap="square" lIns="0" tIns="0" rIns="0" bIns="0" rtlCol="0" anchor="ctr">
            <a:normAutofit/>
          </a:bodyPr>
          <a:lstStyle/>
          <a:p>
            <a:pPr marL="0" indent="0">
              <a:buNone/>
            </a:pPr>
            <a:r>
              <a:rPr lang="en-US" sz="1550" dirty="0">
                <a:solidFill>
                  <a:srgbClr val="3C4650"/>
                </a:solidFill>
              </a:rPr>
              <a:t>“Analyze my resume for this job…”</a:t>
            </a:r>
            <a:endParaRPr lang="en-US" sz="1550" dirty="0"/>
          </a:p>
        </p:txBody>
      </p:sp>
      <p:sp>
        <p:nvSpPr>
          <p:cNvPr id="15" name="Shape 13"/>
          <p:cNvSpPr/>
          <p:nvPr/>
        </p:nvSpPr>
        <p:spPr>
          <a:xfrm>
            <a:off x="822960" y="3520440"/>
            <a:ext cx="566928" cy="566928"/>
          </a:xfrm>
          <a:prstGeom prst="ellipse">
            <a:avLst/>
          </a:prstGeom>
          <a:solidFill>
            <a:srgbClr val="FDB515"/>
          </a:solidFill>
          <a:ln w="12700">
            <a:solidFill>
              <a:srgbClr val="FDB515"/>
            </a:solidFill>
            <a:prstDash val="solid"/>
          </a:ln>
        </p:spPr>
        <p:txBody>
          <a:bodyPr/>
          <a:lstStyle/>
          <a:p>
            <a:endParaRPr lang="en-US"/>
          </a:p>
        </p:txBody>
      </p:sp>
      <p:sp>
        <p:nvSpPr>
          <p:cNvPr id="16" name="Text 14"/>
          <p:cNvSpPr/>
          <p:nvPr/>
        </p:nvSpPr>
        <p:spPr>
          <a:xfrm>
            <a:off x="822960" y="3648456"/>
            <a:ext cx="566928" cy="228600"/>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sp>
        <p:nvSpPr>
          <p:cNvPr id="17" name="Text 15"/>
          <p:cNvSpPr/>
          <p:nvPr/>
        </p:nvSpPr>
        <p:spPr>
          <a:xfrm>
            <a:off x="1600200" y="3547872"/>
            <a:ext cx="1463040" cy="274320"/>
          </a:xfrm>
          <a:prstGeom prst="rect">
            <a:avLst/>
          </a:prstGeom>
          <a:noFill/>
          <a:ln/>
        </p:spPr>
        <p:txBody>
          <a:bodyPr wrap="square" lIns="0" tIns="0" rIns="0" bIns="0" rtlCol="0" anchor="ctr"/>
          <a:lstStyle/>
          <a:p>
            <a:pPr marL="0" indent="0">
              <a:buNone/>
            </a:pPr>
            <a:r>
              <a:rPr lang="en-US" sz="2000" b="1" dirty="0">
                <a:solidFill>
                  <a:srgbClr val="17324D"/>
                </a:solidFill>
              </a:rPr>
              <a:t>Inputs</a:t>
            </a:r>
            <a:endParaRPr lang="en-US" sz="2000" dirty="0"/>
          </a:p>
        </p:txBody>
      </p:sp>
      <p:sp>
        <p:nvSpPr>
          <p:cNvPr id="18" name="Text 16"/>
          <p:cNvSpPr/>
          <p:nvPr/>
        </p:nvSpPr>
        <p:spPr>
          <a:xfrm>
            <a:off x="3246120" y="3575304"/>
            <a:ext cx="4526280" cy="256032"/>
          </a:xfrm>
          <a:prstGeom prst="rect">
            <a:avLst/>
          </a:prstGeom>
          <a:noFill/>
          <a:ln/>
        </p:spPr>
        <p:txBody>
          <a:bodyPr wrap="square" lIns="0" tIns="0" rIns="0" bIns="0" rtlCol="0" anchor="ctr">
            <a:normAutofit/>
          </a:bodyPr>
          <a:lstStyle/>
          <a:p>
            <a:pPr marL="0" indent="0">
              <a:buNone/>
            </a:pPr>
            <a:r>
              <a:rPr lang="en-US" sz="1550" dirty="0">
                <a:solidFill>
                  <a:srgbClr val="3C4650"/>
                </a:solidFill>
              </a:rPr>
              <a:t>Resume + job description + coursework</a:t>
            </a:r>
            <a:endParaRPr lang="en-US" sz="1550" dirty="0"/>
          </a:p>
        </p:txBody>
      </p:sp>
      <p:sp>
        <p:nvSpPr>
          <p:cNvPr id="19" name="Shape 17"/>
          <p:cNvSpPr/>
          <p:nvPr/>
        </p:nvSpPr>
        <p:spPr>
          <a:xfrm>
            <a:off x="822960" y="4526280"/>
            <a:ext cx="566928" cy="566928"/>
          </a:xfrm>
          <a:prstGeom prst="ellipse">
            <a:avLst/>
          </a:prstGeom>
          <a:solidFill>
            <a:srgbClr val="5B4B8A"/>
          </a:solidFill>
          <a:ln w="12700">
            <a:solidFill>
              <a:srgbClr val="5B4B8A"/>
            </a:solidFill>
            <a:prstDash val="solid"/>
          </a:ln>
        </p:spPr>
        <p:txBody>
          <a:bodyPr/>
          <a:lstStyle/>
          <a:p>
            <a:endParaRPr lang="en-US"/>
          </a:p>
        </p:txBody>
      </p:sp>
      <p:sp>
        <p:nvSpPr>
          <p:cNvPr id="20" name="Text 18"/>
          <p:cNvSpPr/>
          <p:nvPr/>
        </p:nvSpPr>
        <p:spPr>
          <a:xfrm>
            <a:off x="822960" y="4654296"/>
            <a:ext cx="566928" cy="228600"/>
          </a:xfrm>
          <a:prstGeom prst="rect">
            <a:avLst/>
          </a:prstGeom>
          <a:noFill/>
          <a:ln/>
        </p:spPr>
        <p:txBody>
          <a:bodyPr wrap="square" lIns="0" tIns="0" rIns="0" bIns="0" rtlCol="0" anchor="ctr"/>
          <a:lstStyle/>
          <a:p>
            <a:pPr marL="0" indent="0" algn="ctr">
              <a:buNone/>
            </a:pPr>
            <a:r>
              <a:rPr lang="en-US" sz="1600" b="1" dirty="0">
                <a:solidFill>
                  <a:srgbClr val="FFFFFF"/>
                </a:solidFill>
              </a:rPr>
              <a:t>4</a:t>
            </a:r>
            <a:endParaRPr lang="en-US" sz="1600" dirty="0"/>
          </a:p>
        </p:txBody>
      </p:sp>
      <p:sp>
        <p:nvSpPr>
          <p:cNvPr id="21" name="Text 19"/>
          <p:cNvSpPr/>
          <p:nvPr/>
        </p:nvSpPr>
        <p:spPr>
          <a:xfrm>
            <a:off x="1600200" y="4553712"/>
            <a:ext cx="1463040" cy="274320"/>
          </a:xfrm>
          <a:prstGeom prst="rect">
            <a:avLst/>
          </a:prstGeom>
          <a:noFill/>
          <a:ln/>
        </p:spPr>
        <p:txBody>
          <a:bodyPr wrap="square" lIns="0" tIns="0" rIns="0" bIns="0" rtlCol="0" anchor="ctr"/>
          <a:lstStyle/>
          <a:p>
            <a:pPr marL="0" indent="0">
              <a:buNone/>
            </a:pPr>
            <a:r>
              <a:rPr lang="en-US" sz="2000" b="1" dirty="0">
                <a:solidFill>
                  <a:srgbClr val="17324D"/>
                </a:solidFill>
              </a:rPr>
              <a:t>Constraints</a:t>
            </a:r>
            <a:endParaRPr lang="en-US" sz="2000" dirty="0"/>
          </a:p>
        </p:txBody>
      </p:sp>
      <p:sp>
        <p:nvSpPr>
          <p:cNvPr id="22" name="Text 20"/>
          <p:cNvSpPr/>
          <p:nvPr/>
        </p:nvSpPr>
        <p:spPr>
          <a:xfrm>
            <a:off x="3246120" y="4581144"/>
            <a:ext cx="4526280" cy="256032"/>
          </a:xfrm>
          <a:prstGeom prst="rect">
            <a:avLst/>
          </a:prstGeom>
          <a:noFill/>
          <a:ln/>
        </p:spPr>
        <p:txBody>
          <a:bodyPr wrap="square" lIns="0" tIns="0" rIns="0" bIns="0" rtlCol="0" anchor="ctr">
            <a:normAutofit/>
          </a:bodyPr>
          <a:lstStyle/>
          <a:p>
            <a:pPr marL="0" indent="0">
              <a:buNone/>
            </a:pPr>
            <a:r>
              <a:rPr lang="en-US" sz="1550" dirty="0">
                <a:solidFill>
                  <a:srgbClr val="3C4650"/>
                </a:solidFill>
              </a:rPr>
              <a:t>“Keep it accurate and ATS-friendly…”</a:t>
            </a:r>
            <a:endParaRPr lang="en-US" sz="1550" dirty="0"/>
          </a:p>
        </p:txBody>
      </p:sp>
      <p:sp>
        <p:nvSpPr>
          <p:cNvPr id="23" name="Shape 21"/>
          <p:cNvSpPr/>
          <p:nvPr/>
        </p:nvSpPr>
        <p:spPr>
          <a:xfrm>
            <a:off x="8092440" y="1828800"/>
            <a:ext cx="3154680" cy="2606040"/>
          </a:xfrm>
          <a:prstGeom prst="roundRect">
            <a:avLst>
              <a:gd name="adj" fmla="val 2807"/>
            </a:avLst>
          </a:prstGeom>
          <a:solidFill>
            <a:srgbClr val="F4F8FB"/>
          </a:solidFill>
          <a:ln w="12700">
            <a:solidFill>
              <a:srgbClr val="D8E2EA"/>
            </a:solidFill>
            <a:prstDash val="solid"/>
          </a:ln>
        </p:spPr>
        <p:txBody>
          <a:bodyPr/>
          <a:lstStyle/>
          <a:p>
            <a:endParaRPr lang="en-US"/>
          </a:p>
        </p:txBody>
      </p:sp>
      <p:sp>
        <p:nvSpPr>
          <p:cNvPr id="24" name="Text 22"/>
          <p:cNvSpPr/>
          <p:nvPr/>
        </p:nvSpPr>
        <p:spPr>
          <a:xfrm>
            <a:off x="8366760" y="2103120"/>
            <a:ext cx="2606040" cy="320040"/>
          </a:xfrm>
          <a:prstGeom prst="rect">
            <a:avLst/>
          </a:prstGeom>
          <a:noFill/>
          <a:ln/>
        </p:spPr>
        <p:txBody>
          <a:bodyPr wrap="square" lIns="0" tIns="0" rIns="0" bIns="0" rtlCol="0" anchor="ctr"/>
          <a:lstStyle/>
          <a:p>
            <a:pPr marL="0" indent="0" algn="ctr">
              <a:buNone/>
            </a:pPr>
            <a:r>
              <a:rPr lang="en-US" sz="1900" b="1" dirty="0">
                <a:solidFill>
                  <a:srgbClr val="005A8B"/>
                </a:solidFill>
              </a:rPr>
              <a:t>Why it matters</a:t>
            </a:r>
            <a:endParaRPr lang="en-US" sz="1900" dirty="0"/>
          </a:p>
        </p:txBody>
      </p:sp>
      <p:sp>
        <p:nvSpPr>
          <p:cNvPr id="25" name="Text 23"/>
          <p:cNvSpPr/>
          <p:nvPr/>
        </p:nvSpPr>
        <p:spPr>
          <a:xfrm>
            <a:off x="8339328" y="2788920"/>
            <a:ext cx="2651760" cy="914400"/>
          </a:xfrm>
          <a:prstGeom prst="rect">
            <a:avLst/>
          </a:prstGeom>
          <a:noFill/>
          <a:ln/>
        </p:spPr>
        <p:txBody>
          <a:bodyPr wrap="square" lIns="508" tIns="508" rIns="508" bIns="508" rtlCol="0" anchor="ctr">
            <a:normAutofit/>
          </a:bodyPr>
          <a:lstStyle/>
          <a:p>
            <a:pPr marL="0" indent="0" algn="ctr">
              <a:buNone/>
            </a:pPr>
            <a:r>
              <a:rPr lang="en-US" sz="1500" dirty="0">
                <a:solidFill>
                  <a:srgbClr val="3C4650"/>
                </a:solidFill>
              </a:rPr>
              <a:t>Specific prompts reduce generic wording and help students reflect on what they actually know, did, and can explain.</a:t>
            </a:r>
            <a:endParaRPr lang="en-US" sz="1500" dirty="0"/>
          </a:p>
        </p:txBody>
      </p:sp>
      <p:sp>
        <p:nvSpPr>
          <p:cNvPr id="27" name="Text 24"/>
          <p:cNvSpPr/>
          <p:nvPr/>
        </p:nvSpPr>
        <p:spPr>
          <a:xfrm>
            <a:off x="594360" y="6473952"/>
            <a:ext cx="2743200" cy="201168"/>
          </a:xfrm>
          <a:prstGeom prst="rect">
            <a:avLst/>
          </a:prstGeom>
          <a:noFill/>
          <a:ln/>
        </p:spPr>
        <p:txBody>
          <a:bodyPr wrap="square" lIns="0" tIns="0" rIns="0" bIns="0" rtlCol="0" anchor="ctr"/>
          <a:lstStyle/>
          <a:p>
            <a:pPr marL="0" indent="0">
              <a:buNone/>
            </a:pPr>
            <a:r>
              <a:rPr lang="en-US" sz="850" dirty="0">
                <a:solidFill>
                  <a:srgbClr val="6C7884"/>
                </a:solidFill>
              </a:rPr>
              <a:t>AI + Resume Strategy</a:t>
            </a:r>
            <a:endParaRPr lang="en-US" sz="850" dirty="0"/>
          </a:p>
        </p:txBody>
      </p:sp>
      <p:sp>
        <p:nvSpPr>
          <p:cNvPr id="28" name="Text 25"/>
          <p:cNvSpPr/>
          <p:nvPr/>
        </p:nvSpPr>
        <p:spPr>
          <a:xfrm>
            <a:off x="11109960" y="6473952"/>
            <a:ext cx="457200" cy="201168"/>
          </a:xfrm>
          <a:prstGeom prst="rect">
            <a:avLst/>
          </a:prstGeom>
          <a:noFill/>
          <a:ln/>
        </p:spPr>
        <p:txBody>
          <a:bodyPr wrap="square" lIns="0" tIns="0" rIns="0" bIns="0" rtlCol="0" anchor="ctr"/>
          <a:lstStyle/>
          <a:p>
            <a:pPr marL="0" indent="0" algn="r">
              <a:buNone/>
            </a:pPr>
            <a:r>
              <a:rPr lang="en-US" sz="850" dirty="0">
                <a:solidFill>
                  <a:srgbClr val="6C7884"/>
                </a:solidFill>
              </a:rPr>
              <a:t>6</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84048"/>
          </a:xfrm>
          <a:prstGeom prst="rect">
            <a:avLst/>
          </a:prstGeom>
          <a:solidFill>
            <a:srgbClr val="00A5B5"/>
          </a:solidFill>
          <a:ln w="12700">
            <a:solidFill>
              <a:srgbClr val="00A5B5"/>
            </a:solidFill>
            <a:prstDash val="solid"/>
          </a:ln>
        </p:spPr>
        <p:txBody>
          <a:bodyPr/>
          <a:lstStyle/>
          <a:p>
            <a:endParaRPr lang="en-US"/>
          </a:p>
        </p:txBody>
      </p:sp>
      <p:sp>
        <p:nvSpPr>
          <p:cNvPr id="3" name="Shape 1"/>
          <p:cNvSpPr/>
          <p:nvPr/>
        </p:nvSpPr>
        <p:spPr>
          <a:xfrm>
            <a:off x="0" y="384048"/>
            <a:ext cx="12191695" cy="54864"/>
          </a:xfrm>
          <a:prstGeom prst="rect">
            <a:avLst/>
          </a:prstGeom>
          <a:solidFill>
            <a:srgbClr val="FDB515"/>
          </a:solidFill>
          <a:ln w="12700">
            <a:solidFill>
              <a:srgbClr val="FDB515"/>
            </a:solidFill>
            <a:prstDash val="solid"/>
          </a:ln>
        </p:spPr>
        <p:txBody>
          <a:bodyPr/>
          <a:lstStyle/>
          <a:p>
            <a:endParaRPr lang="en-US"/>
          </a:p>
        </p:txBody>
      </p:sp>
      <p:sp>
        <p:nvSpPr>
          <p:cNvPr id="4" name="Text 2"/>
          <p:cNvSpPr/>
          <p:nvPr/>
        </p:nvSpPr>
        <p:spPr>
          <a:xfrm>
            <a:off x="594360" y="621792"/>
            <a:ext cx="10972800" cy="384048"/>
          </a:xfrm>
          <a:prstGeom prst="rect">
            <a:avLst/>
          </a:prstGeom>
          <a:noFill/>
          <a:ln/>
        </p:spPr>
        <p:txBody>
          <a:bodyPr wrap="square" lIns="0" tIns="0" rIns="0" bIns="0"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Prompt example 1: KSA alignment</a:t>
            </a:r>
            <a:endParaRPr lang="en-US" sz="2800" dirty="0"/>
          </a:p>
        </p:txBody>
      </p:sp>
      <p:sp>
        <p:nvSpPr>
          <p:cNvPr id="5" name="Text 3"/>
          <p:cNvSpPr/>
          <p:nvPr/>
        </p:nvSpPr>
        <p:spPr>
          <a:xfrm>
            <a:off x="612648" y="1207008"/>
            <a:ext cx="10881360" cy="256032"/>
          </a:xfrm>
          <a:prstGeom prst="rect">
            <a:avLst/>
          </a:prstGeom>
          <a:noFill/>
          <a:ln/>
        </p:spPr>
        <p:txBody>
          <a:bodyPr wrap="square" lIns="0" tIns="0" rIns="0" bIns="0" rtlCol="0" anchor="ctr">
            <a:normAutofit/>
          </a:bodyPr>
          <a:lstStyle/>
          <a:p>
            <a:pPr marL="0" indent="0">
              <a:buNone/>
            </a:pPr>
            <a:r>
              <a:rPr lang="en-US" sz="1350" dirty="0">
                <a:solidFill>
                  <a:srgbClr val="3C4650"/>
                </a:solidFill>
              </a:rPr>
              <a:t>Use when a student has education that fits a job, but limited direct experience.</a:t>
            </a:r>
            <a:endParaRPr lang="en-US" sz="1350" dirty="0"/>
          </a:p>
        </p:txBody>
      </p:sp>
      <p:sp>
        <p:nvSpPr>
          <p:cNvPr id="6" name="Shape 4"/>
          <p:cNvSpPr/>
          <p:nvPr/>
        </p:nvSpPr>
        <p:spPr>
          <a:xfrm>
            <a:off x="594360" y="6355080"/>
            <a:ext cx="10972800" cy="0"/>
          </a:xfrm>
          <a:prstGeom prst="line">
            <a:avLst/>
          </a:prstGeom>
          <a:noFill/>
          <a:ln w="12700">
            <a:solidFill>
              <a:srgbClr val="D4DEE8"/>
            </a:solidFill>
            <a:prstDash val="solid"/>
          </a:ln>
        </p:spPr>
        <p:txBody>
          <a:bodyPr/>
          <a:lstStyle/>
          <a:p>
            <a:endParaRPr lang="en-US"/>
          </a:p>
        </p:txBody>
      </p:sp>
      <p:sp>
        <p:nvSpPr>
          <p:cNvPr id="7" name="Shape 5"/>
          <p:cNvSpPr/>
          <p:nvPr/>
        </p:nvSpPr>
        <p:spPr>
          <a:xfrm>
            <a:off x="685800" y="1508760"/>
            <a:ext cx="6903720" cy="4480560"/>
          </a:xfrm>
          <a:prstGeom prst="rect">
            <a:avLst/>
          </a:prstGeom>
          <a:solidFill>
            <a:srgbClr val="F8FBFD"/>
          </a:solidFill>
          <a:ln w="12700">
            <a:solidFill>
              <a:srgbClr val="D3E0E8"/>
            </a:solidFill>
            <a:prstDash val="solid"/>
          </a:ln>
        </p:spPr>
        <p:txBody>
          <a:bodyPr/>
          <a:lstStyle/>
          <a:p>
            <a:endParaRPr lang="en-US"/>
          </a:p>
        </p:txBody>
      </p:sp>
      <p:sp>
        <p:nvSpPr>
          <p:cNvPr id="8" name="Text 6"/>
          <p:cNvSpPr/>
          <p:nvPr/>
        </p:nvSpPr>
        <p:spPr>
          <a:xfrm>
            <a:off x="960120" y="1755648"/>
            <a:ext cx="2651760" cy="256032"/>
          </a:xfrm>
          <a:prstGeom prst="rect">
            <a:avLst/>
          </a:prstGeom>
          <a:noFill/>
          <a:ln/>
        </p:spPr>
        <p:txBody>
          <a:bodyPr wrap="square" lIns="0" tIns="0" rIns="0" bIns="0" rtlCol="0" anchor="ctr"/>
          <a:lstStyle/>
          <a:p>
            <a:pPr marL="0" indent="0">
              <a:buNone/>
            </a:pPr>
            <a:r>
              <a:rPr lang="en-US" sz="1700" b="1" dirty="0">
                <a:solidFill>
                  <a:srgbClr val="005A8B"/>
                </a:solidFill>
              </a:rPr>
              <a:t>Purposeful prompt</a:t>
            </a:r>
            <a:endParaRPr lang="en-US" sz="1700" dirty="0"/>
          </a:p>
        </p:txBody>
      </p:sp>
      <p:sp>
        <p:nvSpPr>
          <p:cNvPr id="9" name="Shape 7"/>
          <p:cNvSpPr/>
          <p:nvPr/>
        </p:nvSpPr>
        <p:spPr>
          <a:xfrm>
            <a:off x="960120" y="2084832"/>
            <a:ext cx="6355080" cy="0"/>
          </a:xfrm>
          <a:prstGeom prst="line">
            <a:avLst/>
          </a:prstGeom>
          <a:noFill/>
          <a:ln w="25400">
            <a:solidFill>
              <a:srgbClr val="FDB515"/>
            </a:solidFill>
            <a:prstDash val="solid"/>
          </a:ln>
        </p:spPr>
        <p:txBody>
          <a:bodyPr/>
          <a:lstStyle/>
          <a:p>
            <a:endParaRPr lang="en-US"/>
          </a:p>
        </p:txBody>
      </p:sp>
      <p:sp>
        <p:nvSpPr>
          <p:cNvPr id="10" name="Text 8"/>
          <p:cNvSpPr/>
          <p:nvPr/>
        </p:nvSpPr>
        <p:spPr>
          <a:xfrm>
            <a:off x="960120" y="2331720"/>
            <a:ext cx="6309360" cy="3200400"/>
          </a:xfrm>
          <a:prstGeom prst="rect">
            <a:avLst/>
          </a:prstGeom>
          <a:noFill/>
          <a:ln/>
        </p:spPr>
        <p:txBody>
          <a:bodyPr wrap="square" lIns="635" tIns="635" rIns="635" bIns="635" rtlCol="0" anchor="ctr">
            <a:normAutofit lnSpcReduction="10000"/>
          </a:bodyPr>
          <a:lstStyle/>
          <a:p>
            <a:pPr marL="0" indent="0">
              <a:buNone/>
            </a:pPr>
            <a:r>
              <a:rPr lang="en-US" sz="1600" dirty="0">
                <a:solidFill>
                  <a:srgbClr val="17324D"/>
                </a:solidFill>
              </a:rPr>
              <a:t>I have a first year biology student from CSUSB. They have worked part-time in fast-food, has a bit of volunteer experience, and helps out with family caring for children. Based on this information, make assumptions about their knowledge, skills, abilities and core competencies that align with this job description. Ask me any clarifying questions.</a:t>
            </a:r>
            <a:endParaRPr lang="en-US" sz="1600" dirty="0"/>
          </a:p>
          <a:p>
            <a:pPr marL="0" indent="0">
              <a:buNone/>
            </a:pPr>
            <a:endParaRPr lang="en-US" sz="1600" dirty="0"/>
          </a:p>
          <a:p>
            <a:pPr marL="0" indent="0">
              <a:buNone/>
            </a:pPr>
            <a:r>
              <a:rPr lang="en-US" sz="1600" dirty="0">
                <a:solidFill>
                  <a:srgbClr val="17324D"/>
                </a:solidFill>
              </a:rPr>
              <a:t>Please organize the response into:</a:t>
            </a:r>
            <a:endParaRPr lang="en-US" sz="1600" dirty="0"/>
          </a:p>
          <a:p>
            <a:pPr marL="0" indent="0">
              <a:buNone/>
            </a:pPr>
            <a:r>
              <a:rPr lang="en-US" sz="1600" dirty="0">
                <a:solidFill>
                  <a:srgbClr val="17324D"/>
                </a:solidFill>
              </a:rPr>
              <a:t>1) Knowledge areas</a:t>
            </a:r>
            <a:endParaRPr lang="en-US" sz="1600" dirty="0"/>
          </a:p>
          <a:p>
            <a:pPr marL="0" indent="0">
              <a:buNone/>
            </a:pPr>
            <a:r>
              <a:rPr lang="en-US" sz="1600" dirty="0">
                <a:solidFill>
                  <a:srgbClr val="17324D"/>
                </a:solidFill>
              </a:rPr>
              <a:t>2) Skills</a:t>
            </a:r>
            <a:endParaRPr lang="en-US" sz="1600" dirty="0"/>
          </a:p>
          <a:p>
            <a:pPr marL="0" indent="0">
              <a:buNone/>
            </a:pPr>
            <a:r>
              <a:rPr lang="en-US" sz="1600" dirty="0">
                <a:solidFill>
                  <a:srgbClr val="17324D"/>
                </a:solidFill>
              </a:rPr>
              <a:t>3) Abilities</a:t>
            </a:r>
            <a:endParaRPr lang="en-US" sz="1600" dirty="0"/>
          </a:p>
          <a:p>
            <a:pPr marL="0" indent="0">
              <a:buNone/>
            </a:pPr>
            <a:r>
              <a:rPr lang="en-US" sz="1600" dirty="0">
                <a:solidFill>
                  <a:srgbClr val="17324D"/>
                </a:solidFill>
              </a:rPr>
              <a:t>4) Resume-ready phrases</a:t>
            </a:r>
            <a:endParaRPr lang="en-US" sz="1600" dirty="0"/>
          </a:p>
          <a:p>
            <a:pPr marL="0" indent="0">
              <a:buNone/>
            </a:pPr>
            <a:endParaRPr lang="en-US" sz="1600" dirty="0"/>
          </a:p>
          <a:p>
            <a:pPr marL="0" indent="0">
              <a:buNone/>
            </a:pPr>
            <a:r>
              <a:rPr lang="en-US" sz="1600" dirty="0">
                <a:solidFill>
                  <a:srgbClr val="17324D"/>
                </a:solidFill>
              </a:rPr>
              <a:t>Do not invent experience. Make reasonable assumptions only from education and coursework, and clearly label them as assumptions.</a:t>
            </a:r>
            <a:endParaRPr lang="en-US" sz="1600" dirty="0"/>
          </a:p>
        </p:txBody>
      </p:sp>
      <p:sp>
        <p:nvSpPr>
          <p:cNvPr id="11" name="Shape 9"/>
          <p:cNvSpPr/>
          <p:nvPr/>
        </p:nvSpPr>
        <p:spPr>
          <a:xfrm>
            <a:off x="8092440" y="1600200"/>
            <a:ext cx="3291840" cy="4251960"/>
          </a:xfrm>
          <a:prstGeom prst="roundRect">
            <a:avLst>
              <a:gd name="adj" fmla="val 2222"/>
            </a:avLst>
          </a:prstGeom>
          <a:solidFill>
            <a:srgbClr val="EAF7FA"/>
          </a:solidFill>
          <a:ln w="12700">
            <a:solidFill>
              <a:srgbClr val="BDE7EE"/>
            </a:solidFill>
            <a:prstDash val="solid"/>
          </a:ln>
        </p:spPr>
        <p:txBody>
          <a:bodyPr/>
          <a:lstStyle/>
          <a:p>
            <a:endParaRPr lang="en-US"/>
          </a:p>
        </p:txBody>
      </p:sp>
      <p:sp>
        <p:nvSpPr>
          <p:cNvPr id="12" name="Text 10"/>
          <p:cNvSpPr/>
          <p:nvPr/>
        </p:nvSpPr>
        <p:spPr>
          <a:xfrm>
            <a:off x="8394192" y="1874520"/>
            <a:ext cx="2697480" cy="347472"/>
          </a:xfrm>
          <a:prstGeom prst="rect">
            <a:avLst/>
          </a:prstGeom>
          <a:noFill/>
          <a:ln/>
        </p:spPr>
        <p:txBody>
          <a:bodyPr wrap="square" lIns="0" tIns="0" rIns="0" bIns="0" rtlCol="0" anchor="ctr"/>
          <a:lstStyle/>
          <a:p>
            <a:pPr marL="0" indent="0" algn="ctr">
              <a:buNone/>
            </a:pPr>
            <a:r>
              <a:rPr lang="en-US" sz="2000" b="1" dirty="0">
                <a:solidFill>
                  <a:srgbClr val="17324D"/>
                </a:solidFill>
              </a:rPr>
              <a:t>What this helps with</a:t>
            </a:r>
            <a:endParaRPr lang="en-US" sz="2000" dirty="0"/>
          </a:p>
        </p:txBody>
      </p:sp>
      <p:sp>
        <p:nvSpPr>
          <p:cNvPr id="13" name="Text 11"/>
          <p:cNvSpPr/>
          <p:nvPr/>
        </p:nvSpPr>
        <p:spPr>
          <a:xfrm>
            <a:off x="8366760" y="2578608"/>
            <a:ext cx="2743200" cy="301752"/>
          </a:xfrm>
          <a:prstGeom prst="rect">
            <a:avLst/>
          </a:prstGeom>
          <a:noFill/>
          <a:ln/>
        </p:spPr>
        <p:txBody>
          <a:bodyPr wrap="square" lIns="0" tIns="0" rIns="0" bIns="0" rtlCol="0" anchor="ctr">
            <a:normAutofit/>
          </a:bodyPr>
          <a:lstStyle/>
          <a:p>
            <a:pPr marL="0" indent="0">
              <a:buNone/>
            </a:pPr>
            <a:r>
              <a:rPr lang="en-US" sz="1330" dirty="0">
                <a:solidFill>
                  <a:srgbClr val="3C4650"/>
                </a:solidFill>
              </a:rPr>
              <a:t>• Connects coursework to jobs</a:t>
            </a:r>
            <a:endParaRPr lang="en-US" sz="1330" dirty="0"/>
          </a:p>
        </p:txBody>
      </p:sp>
      <p:sp>
        <p:nvSpPr>
          <p:cNvPr id="14" name="Text 12"/>
          <p:cNvSpPr/>
          <p:nvPr/>
        </p:nvSpPr>
        <p:spPr>
          <a:xfrm>
            <a:off x="8366760" y="3145536"/>
            <a:ext cx="2743200" cy="301752"/>
          </a:xfrm>
          <a:prstGeom prst="rect">
            <a:avLst/>
          </a:prstGeom>
          <a:noFill/>
          <a:ln/>
        </p:spPr>
        <p:txBody>
          <a:bodyPr wrap="square" lIns="0" tIns="0" rIns="0" bIns="0" rtlCol="0" anchor="ctr">
            <a:normAutofit/>
          </a:bodyPr>
          <a:lstStyle/>
          <a:p>
            <a:pPr marL="0" indent="0">
              <a:buNone/>
            </a:pPr>
            <a:r>
              <a:rPr lang="en-US" sz="1330" dirty="0">
                <a:solidFill>
                  <a:srgbClr val="3C4650"/>
                </a:solidFill>
              </a:rPr>
              <a:t>• Creates resume language</a:t>
            </a:r>
            <a:endParaRPr lang="en-US" sz="1330" dirty="0"/>
          </a:p>
        </p:txBody>
      </p:sp>
      <p:sp>
        <p:nvSpPr>
          <p:cNvPr id="15" name="Text 13"/>
          <p:cNvSpPr/>
          <p:nvPr/>
        </p:nvSpPr>
        <p:spPr>
          <a:xfrm>
            <a:off x="8366760" y="3712464"/>
            <a:ext cx="2743200" cy="301752"/>
          </a:xfrm>
          <a:prstGeom prst="rect">
            <a:avLst/>
          </a:prstGeom>
          <a:noFill/>
          <a:ln/>
        </p:spPr>
        <p:txBody>
          <a:bodyPr wrap="square" lIns="0" tIns="0" rIns="0" bIns="0" rtlCol="0" anchor="ctr">
            <a:normAutofit/>
          </a:bodyPr>
          <a:lstStyle/>
          <a:p>
            <a:pPr marL="0" indent="0">
              <a:buNone/>
            </a:pPr>
            <a:r>
              <a:rPr lang="en-US" sz="1330" dirty="0">
                <a:solidFill>
                  <a:srgbClr val="3C4650"/>
                </a:solidFill>
              </a:rPr>
              <a:t>• Avoids overclaiming</a:t>
            </a:r>
            <a:endParaRPr lang="en-US" sz="1330" dirty="0"/>
          </a:p>
        </p:txBody>
      </p:sp>
      <p:sp>
        <p:nvSpPr>
          <p:cNvPr id="16" name="Text 14"/>
          <p:cNvSpPr/>
          <p:nvPr/>
        </p:nvSpPr>
        <p:spPr>
          <a:xfrm>
            <a:off x="8366760" y="4279392"/>
            <a:ext cx="2743200" cy="301752"/>
          </a:xfrm>
          <a:prstGeom prst="rect">
            <a:avLst/>
          </a:prstGeom>
          <a:noFill/>
          <a:ln/>
        </p:spPr>
        <p:txBody>
          <a:bodyPr wrap="square" lIns="0" tIns="0" rIns="0" bIns="0" rtlCol="0" anchor="ctr">
            <a:normAutofit/>
          </a:bodyPr>
          <a:lstStyle/>
          <a:p>
            <a:pPr marL="0" indent="0">
              <a:buNone/>
            </a:pPr>
            <a:r>
              <a:rPr lang="en-US" sz="1330" dirty="0">
                <a:solidFill>
                  <a:srgbClr val="3C4650"/>
                </a:solidFill>
              </a:rPr>
              <a:t>• Builds student confidence</a:t>
            </a:r>
            <a:endParaRPr lang="en-US" sz="1330" dirty="0"/>
          </a:p>
        </p:txBody>
      </p:sp>
      <p:sp>
        <p:nvSpPr>
          <p:cNvPr id="18" name="Text 15"/>
          <p:cNvSpPr/>
          <p:nvPr/>
        </p:nvSpPr>
        <p:spPr>
          <a:xfrm>
            <a:off x="594360" y="6473952"/>
            <a:ext cx="2743200" cy="201168"/>
          </a:xfrm>
          <a:prstGeom prst="rect">
            <a:avLst/>
          </a:prstGeom>
          <a:noFill/>
          <a:ln/>
        </p:spPr>
        <p:txBody>
          <a:bodyPr wrap="square" lIns="0" tIns="0" rIns="0" bIns="0" rtlCol="0" anchor="ctr"/>
          <a:lstStyle/>
          <a:p>
            <a:pPr marL="0" indent="0">
              <a:buNone/>
            </a:pPr>
            <a:r>
              <a:rPr lang="en-US" sz="850" dirty="0">
                <a:solidFill>
                  <a:srgbClr val="6C7884"/>
                </a:solidFill>
              </a:rPr>
              <a:t>AI + Resume Strategy</a:t>
            </a:r>
            <a:endParaRPr lang="en-US" sz="850" dirty="0"/>
          </a:p>
        </p:txBody>
      </p:sp>
      <p:sp>
        <p:nvSpPr>
          <p:cNvPr id="19" name="Text 16"/>
          <p:cNvSpPr/>
          <p:nvPr/>
        </p:nvSpPr>
        <p:spPr>
          <a:xfrm>
            <a:off x="11109960" y="6473952"/>
            <a:ext cx="457200" cy="201168"/>
          </a:xfrm>
          <a:prstGeom prst="rect">
            <a:avLst/>
          </a:prstGeom>
          <a:noFill/>
          <a:ln/>
        </p:spPr>
        <p:txBody>
          <a:bodyPr wrap="square" lIns="0" tIns="0" rIns="0" bIns="0" rtlCol="0" anchor="ctr"/>
          <a:lstStyle/>
          <a:p>
            <a:pPr marL="0" indent="0" algn="r">
              <a:buNone/>
            </a:pPr>
            <a:r>
              <a:rPr lang="en-US" sz="850" dirty="0">
                <a:solidFill>
                  <a:srgbClr val="6C7884"/>
                </a:solidFill>
              </a:rPr>
              <a:t>7</a:t>
            </a:r>
            <a:endParaRPr lang="en-US" sz="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84048"/>
          </a:xfrm>
          <a:prstGeom prst="rect">
            <a:avLst/>
          </a:prstGeom>
          <a:solidFill>
            <a:srgbClr val="00A5B5"/>
          </a:solidFill>
          <a:ln w="12700">
            <a:solidFill>
              <a:srgbClr val="00A5B5"/>
            </a:solidFill>
            <a:prstDash val="solid"/>
          </a:ln>
        </p:spPr>
        <p:txBody>
          <a:bodyPr/>
          <a:lstStyle/>
          <a:p>
            <a:endParaRPr lang="en-US"/>
          </a:p>
        </p:txBody>
      </p:sp>
      <p:sp>
        <p:nvSpPr>
          <p:cNvPr id="3" name="Shape 1"/>
          <p:cNvSpPr/>
          <p:nvPr/>
        </p:nvSpPr>
        <p:spPr>
          <a:xfrm>
            <a:off x="0" y="384048"/>
            <a:ext cx="12191695" cy="54864"/>
          </a:xfrm>
          <a:prstGeom prst="rect">
            <a:avLst/>
          </a:prstGeom>
          <a:solidFill>
            <a:srgbClr val="FDB515"/>
          </a:solidFill>
          <a:ln w="12700">
            <a:solidFill>
              <a:srgbClr val="FDB515"/>
            </a:solidFill>
            <a:prstDash val="solid"/>
          </a:ln>
        </p:spPr>
        <p:txBody>
          <a:bodyPr/>
          <a:lstStyle/>
          <a:p>
            <a:endParaRPr lang="en-US"/>
          </a:p>
        </p:txBody>
      </p:sp>
      <p:sp>
        <p:nvSpPr>
          <p:cNvPr id="4" name="Text 2"/>
          <p:cNvSpPr/>
          <p:nvPr/>
        </p:nvSpPr>
        <p:spPr>
          <a:xfrm>
            <a:off x="594360" y="621792"/>
            <a:ext cx="10972800" cy="384048"/>
          </a:xfrm>
          <a:prstGeom prst="rect">
            <a:avLst/>
          </a:prstGeom>
          <a:noFill/>
          <a:ln/>
        </p:spPr>
        <p:txBody>
          <a:bodyPr wrap="square" lIns="0" tIns="0" rIns="0" bIns="0"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Prompt example 2: ATS score analysis</a:t>
            </a:r>
            <a:endParaRPr lang="en-US" sz="2800" dirty="0"/>
          </a:p>
        </p:txBody>
      </p:sp>
      <p:sp>
        <p:nvSpPr>
          <p:cNvPr id="5" name="Text 3"/>
          <p:cNvSpPr/>
          <p:nvPr/>
        </p:nvSpPr>
        <p:spPr>
          <a:xfrm>
            <a:off x="612648" y="1207008"/>
            <a:ext cx="10881360" cy="256032"/>
          </a:xfrm>
          <a:prstGeom prst="rect">
            <a:avLst/>
          </a:prstGeom>
          <a:noFill/>
          <a:ln/>
        </p:spPr>
        <p:txBody>
          <a:bodyPr wrap="square" lIns="0" tIns="0" rIns="0" bIns="0" rtlCol="0" anchor="ctr">
            <a:normAutofit/>
          </a:bodyPr>
          <a:lstStyle/>
          <a:p>
            <a:pPr marL="0" indent="0">
              <a:buNone/>
            </a:pPr>
            <a:r>
              <a:rPr lang="en-US" sz="1350" dirty="0">
                <a:solidFill>
                  <a:srgbClr val="3C4650"/>
                </a:solidFill>
              </a:rPr>
              <a:t>Use when tailoring a resume to a specific job posting.</a:t>
            </a:r>
            <a:endParaRPr lang="en-US" sz="1350" dirty="0"/>
          </a:p>
        </p:txBody>
      </p:sp>
      <p:sp>
        <p:nvSpPr>
          <p:cNvPr id="6" name="Shape 4"/>
          <p:cNvSpPr/>
          <p:nvPr/>
        </p:nvSpPr>
        <p:spPr>
          <a:xfrm>
            <a:off x="594360" y="6355080"/>
            <a:ext cx="10972800" cy="0"/>
          </a:xfrm>
          <a:prstGeom prst="line">
            <a:avLst/>
          </a:prstGeom>
          <a:noFill/>
          <a:ln w="12700">
            <a:solidFill>
              <a:srgbClr val="D4DEE8"/>
            </a:solidFill>
            <a:prstDash val="solid"/>
          </a:ln>
        </p:spPr>
        <p:txBody>
          <a:bodyPr/>
          <a:lstStyle/>
          <a:p>
            <a:endParaRPr lang="en-US"/>
          </a:p>
        </p:txBody>
      </p:sp>
      <p:sp>
        <p:nvSpPr>
          <p:cNvPr id="7" name="Shape 5"/>
          <p:cNvSpPr/>
          <p:nvPr/>
        </p:nvSpPr>
        <p:spPr>
          <a:xfrm>
            <a:off x="685800" y="1508760"/>
            <a:ext cx="6903720" cy="4480560"/>
          </a:xfrm>
          <a:prstGeom prst="rect">
            <a:avLst/>
          </a:prstGeom>
          <a:solidFill>
            <a:srgbClr val="F8FBFD"/>
          </a:solidFill>
          <a:ln w="12700">
            <a:solidFill>
              <a:srgbClr val="D3E0E8"/>
            </a:solidFill>
            <a:prstDash val="solid"/>
          </a:ln>
        </p:spPr>
        <p:txBody>
          <a:bodyPr/>
          <a:lstStyle/>
          <a:p>
            <a:endParaRPr lang="en-US"/>
          </a:p>
        </p:txBody>
      </p:sp>
      <p:sp>
        <p:nvSpPr>
          <p:cNvPr id="8" name="Text 6"/>
          <p:cNvSpPr/>
          <p:nvPr/>
        </p:nvSpPr>
        <p:spPr>
          <a:xfrm>
            <a:off x="960120" y="1755648"/>
            <a:ext cx="2651760" cy="256032"/>
          </a:xfrm>
          <a:prstGeom prst="rect">
            <a:avLst/>
          </a:prstGeom>
          <a:noFill/>
          <a:ln/>
        </p:spPr>
        <p:txBody>
          <a:bodyPr wrap="square" lIns="0" tIns="0" rIns="0" bIns="0" rtlCol="0" anchor="ctr"/>
          <a:lstStyle/>
          <a:p>
            <a:pPr marL="0" indent="0">
              <a:buNone/>
            </a:pPr>
            <a:r>
              <a:rPr lang="en-US" sz="1700" b="1" dirty="0">
                <a:solidFill>
                  <a:srgbClr val="005A8B"/>
                </a:solidFill>
              </a:rPr>
              <a:t>Purposeful prompt</a:t>
            </a:r>
            <a:endParaRPr lang="en-US" sz="1700" dirty="0"/>
          </a:p>
        </p:txBody>
      </p:sp>
      <p:sp>
        <p:nvSpPr>
          <p:cNvPr id="9" name="Shape 7"/>
          <p:cNvSpPr/>
          <p:nvPr/>
        </p:nvSpPr>
        <p:spPr>
          <a:xfrm>
            <a:off x="960120" y="2084832"/>
            <a:ext cx="6355080" cy="0"/>
          </a:xfrm>
          <a:prstGeom prst="line">
            <a:avLst/>
          </a:prstGeom>
          <a:noFill/>
          <a:ln w="25400">
            <a:solidFill>
              <a:srgbClr val="FDB515"/>
            </a:solidFill>
            <a:prstDash val="solid"/>
          </a:ln>
        </p:spPr>
        <p:txBody>
          <a:bodyPr/>
          <a:lstStyle/>
          <a:p>
            <a:endParaRPr lang="en-US"/>
          </a:p>
        </p:txBody>
      </p:sp>
      <p:sp>
        <p:nvSpPr>
          <p:cNvPr id="10" name="Text 8"/>
          <p:cNvSpPr/>
          <p:nvPr/>
        </p:nvSpPr>
        <p:spPr>
          <a:xfrm>
            <a:off x="960120" y="2331720"/>
            <a:ext cx="6309360" cy="3200400"/>
          </a:xfrm>
          <a:prstGeom prst="rect">
            <a:avLst/>
          </a:prstGeom>
          <a:noFill/>
          <a:ln/>
        </p:spPr>
        <p:txBody>
          <a:bodyPr wrap="square" lIns="635" tIns="635" rIns="635" bIns="635" rtlCol="0" anchor="ctr">
            <a:normAutofit/>
          </a:bodyPr>
          <a:lstStyle/>
          <a:p>
            <a:pPr marL="0" indent="0">
              <a:buNone/>
            </a:pPr>
            <a:r>
              <a:rPr lang="en-US" sz="1600" dirty="0">
                <a:solidFill>
                  <a:srgbClr val="17324D"/>
                </a:solidFill>
              </a:rPr>
              <a:t>You are an HR professional with 20 years of experience recruiting for mid-size to large organizations.</a:t>
            </a:r>
            <a:endParaRPr lang="en-US" sz="1600" dirty="0"/>
          </a:p>
          <a:p>
            <a:pPr marL="0" indent="0">
              <a:buNone/>
            </a:pPr>
            <a:endParaRPr lang="en-US" sz="1600" dirty="0"/>
          </a:p>
          <a:p>
            <a:pPr marL="0" indent="0">
              <a:buNone/>
            </a:pPr>
            <a:r>
              <a:rPr lang="en-US" sz="1600" dirty="0">
                <a:solidFill>
                  <a:srgbClr val="17324D"/>
                </a:solidFill>
              </a:rPr>
              <a:t>Please do an ATS score analysis and provide specific guidance on how to increase my score for this job description. Look at my resume and make assumptions about what KSAs I may have based on my education and experience.</a:t>
            </a:r>
            <a:endParaRPr lang="en-US" sz="1600" dirty="0"/>
          </a:p>
          <a:p>
            <a:pPr marL="0" indent="0">
              <a:buNone/>
            </a:pPr>
            <a:endParaRPr lang="en-US" sz="1600" dirty="0"/>
          </a:p>
          <a:p>
            <a:pPr marL="0" indent="0">
              <a:buNone/>
            </a:pPr>
            <a:r>
              <a:rPr lang="en-US" sz="1600" dirty="0">
                <a:solidFill>
                  <a:srgbClr val="17324D"/>
                </a:solidFill>
              </a:rPr>
              <a:t>Include:</a:t>
            </a:r>
            <a:endParaRPr lang="en-US" sz="1600" dirty="0"/>
          </a:p>
          <a:p>
            <a:pPr marL="0" indent="0">
              <a:buNone/>
            </a:pPr>
            <a:r>
              <a:rPr lang="en-US" sz="1600" dirty="0">
                <a:solidFill>
                  <a:srgbClr val="17324D"/>
                </a:solidFill>
              </a:rPr>
              <a:t>• Estimated ATS match score</a:t>
            </a:r>
            <a:endParaRPr lang="en-US" sz="1600" dirty="0"/>
          </a:p>
          <a:p>
            <a:pPr marL="0" indent="0">
              <a:buNone/>
            </a:pPr>
            <a:r>
              <a:rPr lang="en-US" sz="1600" dirty="0">
                <a:solidFill>
                  <a:srgbClr val="17324D"/>
                </a:solidFill>
              </a:rPr>
              <a:t>• Strongest matches</a:t>
            </a:r>
            <a:endParaRPr lang="en-US" sz="1600" dirty="0"/>
          </a:p>
          <a:p>
            <a:pPr marL="0" indent="0">
              <a:buNone/>
            </a:pPr>
            <a:r>
              <a:rPr lang="en-US" sz="1600" dirty="0">
                <a:solidFill>
                  <a:srgbClr val="17324D"/>
                </a:solidFill>
              </a:rPr>
              <a:t>• Missing keywords or gaps</a:t>
            </a:r>
            <a:endParaRPr lang="en-US" sz="1600" dirty="0"/>
          </a:p>
          <a:p>
            <a:pPr marL="0" indent="0">
              <a:buNone/>
            </a:pPr>
            <a:r>
              <a:rPr lang="en-US" sz="1600" dirty="0">
                <a:solidFill>
                  <a:srgbClr val="17324D"/>
                </a:solidFill>
              </a:rPr>
              <a:t>• Exact resume sections or bullets to improve</a:t>
            </a:r>
            <a:endParaRPr lang="en-US" sz="1600" dirty="0"/>
          </a:p>
          <a:p>
            <a:pPr marL="0" indent="0">
              <a:buNone/>
            </a:pPr>
            <a:r>
              <a:rPr lang="en-US" sz="1600" dirty="0">
                <a:solidFill>
                  <a:srgbClr val="17324D"/>
                </a:solidFill>
              </a:rPr>
              <a:t>• Ethical cautions: do not add anything I cannot honestly support.</a:t>
            </a:r>
            <a:endParaRPr lang="en-US" sz="1600" dirty="0"/>
          </a:p>
        </p:txBody>
      </p:sp>
      <p:sp>
        <p:nvSpPr>
          <p:cNvPr id="11" name="Shape 9"/>
          <p:cNvSpPr/>
          <p:nvPr/>
        </p:nvSpPr>
        <p:spPr>
          <a:xfrm>
            <a:off x="8092440" y="1600200"/>
            <a:ext cx="3291840" cy="4251960"/>
          </a:xfrm>
          <a:prstGeom prst="roundRect">
            <a:avLst>
              <a:gd name="adj" fmla="val 2222"/>
            </a:avLst>
          </a:prstGeom>
          <a:solidFill>
            <a:srgbClr val="EAF7FA"/>
          </a:solidFill>
          <a:ln w="12700">
            <a:solidFill>
              <a:srgbClr val="BDE7EE"/>
            </a:solidFill>
            <a:prstDash val="solid"/>
          </a:ln>
        </p:spPr>
        <p:txBody>
          <a:bodyPr/>
          <a:lstStyle/>
          <a:p>
            <a:endParaRPr lang="en-US"/>
          </a:p>
        </p:txBody>
      </p:sp>
      <p:sp>
        <p:nvSpPr>
          <p:cNvPr id="12" name="Text 10"/>
          <p:cNvSpPr/>
          <p:nvPr/>
        </p:nvSpPr>
        <p:spPr>
          <a:xfrm>
            <a:off x="8394192" y="1874520"/>
            <a:ext cx="2697480" cy="347472"/>
          </a:xfrm>
          <a:prstGeom prst="rect">
            <a:avLst/>
          </a:prstGeom>
          <a:noFill/>
          <a:ln/>
        </p:spPr>
        <p:txBody>
          <a:bodyPr wrap="square" lIns="0" tIns="0" rIns="0" bIns="0" rtlCol="0" anchor="ctr"/>
          <a:lstStyle/>
          <a:p>
            <a:pPr marL="0" indent="0" algn="ctr">
              <a:buNone/>
            </a:pPr>
            <a:r>
              <a:rPr lang="en-US" sz="2000" b="1" dirty="0">
                <a:solidFill>
                  <a:srgbClr val="17324D"/>
                </a:solidFill>
              </a:rPr>
              <a:t>What to upload</a:t>
            </a:r>
            <a:endParaRPr lang="en-US" sz="2000" dirty="0"/>
          </a:p>
        </p:txBody>
      </p:sp>
      <p:sp>
        <p:nvSpPr>
          <p:cNvPr id="13" name="Text 11"/>
          <p:cNvSpPr/>
          <p:nvPr/>
        </p:nvSpPr>
        <p:spPr>
          <a:xfrm>
            <a:off x="8366760" y="2578608"/>
            <a:ext cx="2743200" cy="301752"/>
          </a:xfrm>
          <a:prstGeom prst="rect">
            <a:avLst/>
          </a:prstGeom>
          <a:noFill/>
          <a:ln/>
        </p:spPr>
        <p:txBody>
          <a:bodyPr wrap="square" lIns="0" tIns="0" rIns="0" bIns="0" rtlCol="0" anchor="ctr">
            <a:normAutofit/>
          </a:bodyPr>
          <a:lstStyle/>
          <a:p>
            <a:pPr marL="0" indent="0">
              <a:buNone/>
            </a:pPr>
            <a:r>
              <a:rPr lang="en-US" sz="1330" dirty="0">
                <a:solidFill>
                  <a:srgbClr val="3C4650"/>
                </a:solidFill>
              </a:rPr>
              <a:t>• Current resume</a:t>
            </a:r>
            <a:endParaRPr lang="en-US" sz="1330" dirty="0"/>
          </a:p>
        </p:txBody>
      </p:sp>
      <p:sp>
        <p:nvSpPr>
          <p:cNvPr id="14" name="Text 12"/>
          <p:cNvSpPr/>
          <p:nvPr/>
        </p:nvSpPr>
        <p:spPr>
          <a:xfrm>
            <a:off x="8366760" y="3145536"/>
            <a:ext cx="2743200" cy="301752"/>
          </a:xfrm>
          <a:prstGeom prst="rect">
            <a:avLst/>
          </a:prstGeom>
          <a:noFill/>
          <a:ln/>
        </p:spPr>
        <p:txBody>
          <a:bodyPr wrap="square" lIns="0" tIns="0" rIns="0" bIns="0" rtlCol="0" anchor="ctr">
            <a:normAutofit/>
          </a:bodyPr>
          <a:lstStyle/>
          <a:p>
            <a:pPr marL="0" indent="0">
              <a:buNone/>
            </a:pPr>
            <a:r>
              <a:rPr lang="en-US" sz="1330" dirty="0">
                <a:solidFill>
                  <a:srgbClr val="3C4650"/>
                </a:solidFill>
              </a:rPr>
              <a:t>• Full job description</a:t>
            </a:r>
            <a:endParaRPr lang="en-US" sz="1330" dirty="0"/>
          </a:p>
        </p:txBody>
      </p:sp>
      <p:sp>
        <p:nvSpPr>
          <p:cNvPr id="15" name="Text 13"/>
          <p:cNvSpPr/>
          <p:nvPr/>
        </p:nvSpPr>
        <p:spPr>
          <a:xfrm>
            <a:off x="8366760" y="3712464"/>
            <a:ext cx="2743200" cy="301752"/>
          </a:xfrm>
          <a:prstGeom prst="rect">
            <a:avLst/>
          </a:prstGeom>
          <a:noFill/>
          <a:ln/>
        </p:spPr>
        <p:txBody>
          <a:bodyPr wrap="square" lIns="0" tIns="0" rIns="0" bIns="0" rtlCol="0" anchor="ctr">
            <a:normAutofit/>
          </a:bodyPr>
          <a:lstStyle/>
          <a:p>
            <a:pPr marL="0" indent="0">
              <a:buNone/>
            </a:pPr>
            <a:r>
              <a:rPr lang="en-US" sz="1330" dirty="0">
                <a:solidFill>
                  <a:srgbClr val="3C4650"/>
                </a:solidFill>
              </a:rPr>
              <a:t>• Target title</a:t>
            </a:r>
            <a:endParaRPr lang="en-US" sz="1330" dirty="0"/>
          </a:p>
        </p:txBody>
      </p:sp>
      <p:sp>
        <p:nvSpPr>
          <p:cNvPr id="16" name="Text 14"/>
          <p:cNvSpPr/>
          <p:nvPr/>
        </p:nvSpPr>
        <p:spPr>
          <a:xfrm>
            <a:off x="8366760" y="4279392"/>
            <a:ext cx="2743200" cy="301752"/>
          </a:xfrm>
          <a:prstGeom prst="rect">
            <a:avLst/>
          </a:prstGeom>
          <a:noFill/>
          <a:ln/>
        </p:spPr>
        <p:txBody>
          <a:bodyPr wrap="square" lIns="0" tIns="0" rIns="0" bIns="0" rtlCol="0" anchor="ctr">
            <a:normAutofit/>
          </a:bodyPr>
          <a:lstStyle/>
          <a:p>
            <a:pPr marL="0" indent="0">
              <a:buNone/>
            </a:pPr>
            <a:r>
              <a:rPr lang="en-US" sz="1330" dirty="0">
                <a:solidFill>
                  <a:srgbClr val="3C4650"/>
                </a:solidFill>
              </a:rPr>
              <a:t>• Any course list or projects</a:t>
            </a:r>
            <a:endParaRPr lang="en-US" sz="1330" dirty="0"/>
          </a:p>
        </p:txBody>
      </p:sp>
      <p:sp>
        <p:nvSpPr>
          <p:cNvPr id="18" name="Text 15"/>
          <p:cNvSpPr/>
          <p:nvPr/>
        </p:nvSpPr>
        <p:spPr>
          <a:xfrm>
            <a:off x="594360" y="6473952"/>
            <a:ext cx="2743200" cy="201168"/>
          </a:xfrm>
          <a:prstGeom prst="rect">
            <a:avLst/>
          </a:prstGeom>
          <a:noFill/>
          <a:ln/>
        </p:spPr>
        <p:txBody>
          <a:bodyPr wrap="square" lIns="0" tIns="0" rIns="0" bIns="0" rtlCol="0" anchor="ctr"/>
          <a:lstStyle/>
          <a:p>
            <a:pPr marL="0" indent="0">
              <a:buNone/>
            </a:pPr>
            <a:r>
              <a:rPr lang="en-US" sz="850" dirty="0">
                <a:solidFill>
                  <a:srgbClr val="6C7884"/>
                </a:solidFill>
              </a:rPr>
              <a:t>AI + Resume Strategy</a:t>
            </a:r>
            <a:endParaRPr lang="en-US" sz="850" dirty="0"/>
          </a:p>
        </p:txBody>
      </p:sp>
      <p:sp>
        <p:nvSpPr>
          <p:cNvPr id="19" name="Text 16"/>
          <p:cNvSpPr/>
          <p:nvPr/>
        </p:nvSpPr>
        <p:spPr>
          <a:xfrm>
            <a:off x="11109960" y="6473952"/>
            <a:ext cx="457200" cy="201168"/>
          </a:xfrm>
          <a:prstGeom prst="rect">
            <a:avLst/>
          </a:prstGeom>
          <a:noFill/>
          <a:ln/>
        </p:spPr>
        <p:txBody>
          <a:bodyPr wrap="square" lIns="0" tIns="0" rIns="0" bIns="0" rtlCol="0" anchor="ctr"/>
          <a:lstStyle/>
          <a:p>
            <a:pPr marL="0" indent="0" algn="r">
              <a:buNone/>
            </a:pPr>
            <a:r>
              <a:rPr lang="en-US" sz="850" dirty="0">
                <a:solidFill>
                  <a:srgbClr val="6C7884"/>
                </a:solidFill>
              </a:rPr>
              <a:t>8</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84048"/>
          </a:xfrm>
          <a:prstGeom prst="rect">
            <a:avLst/>
          </a:prstGeom>
          <a:solidFill>
            <a:srgbClr val="00A5B5"/>
          </a:solidFill>
          <a:ln w="12700">
            <a:solidFill>
              <a:srgbClr val="00A5B5"/>
            </a:solidFill>
            <a:prstDash val="solid"/>
          </a:ln>
        </p:spPr>
        <p:txBody>
          <a:bodyPr/>
          <a:lstStyle/>
          <a:p>
            <a:endParaRPr lang="en-US"/>
          </a:p>
        </p:txBody>
      </p:sp>
      <p:sp>
        <p:nvSpPr>
          <p:cNvPr id="3" name="Shape 1"/>
          <p:cNvSpPr/>
          <p:nvPr/>
        </p:nvSpPr>
        <p:spPr>
          <a:xfrm>
            <a:off x="0" y="384048"/>
            <a:ext cx="12191695" cy="54864"/>
          </a:xfrm>
          <a:prstGeom prst="rect">
            <a:avLst/>
          </a:prstGeom>
          <a:solidFill>
            <a:srgbClr val="FDB515"/>
          </a:solidFill>
          <a:ln w="12700">
            <a:solidFill>
              <a:srgbClr val="FDB515"/>
            </a:solidFill>
            <a:prstDash val="solid"/>
          </a:ln>
        </p:spPr>
        <p:txBody>
          <a:bodyPr/>
          <a:lstStyle/>
          <a:p>
            <a:endParaRPr lang="en-US"/>
          </a:p>
        </p:txBody>
      </p:sp>
      <p:sp>
        <p:nvSpPr>
          <p:cNvPr id="4" name="Text 2"/>
          <p:cNvSpPr/>
          <p:nvPr/>
        </p:nvSpPr>
        <p:spPr>
          <a:xfrm>
            <a:off x="594360" y="621792"/>
            <a:ext cx="10972800" cy="384048"/>
          </a:xfrm>
          <a:prstGeom prst="rect">
            <a:avLst/>
          </a:prstGeom>
          <a:noFill/>
          <a:ln/>
        </p:spPr>
        <p:txBody>
          <a:bodyPr wrap="square" lIns="0" tIns="0" rIns="0" bIns="0"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Prompt example 3: organize technical skills</a:t>
            </a:r>
            <a:endParaRPr lang="en-US" sz="2800" dirty="0"/>
          </a:p>
        </p:txBody>
      </p:sp>
      <p:sp>
        <p:nvSpPr>
          <p:cNvPr id="5" name="Text 3"/>
          <p:cNvSpPr/>
          <p:nvPr/>
        </p:nvSpPr>
        <p:spPr>
          <a:xfrm>
            <a:off x="612648" y="1207008"/>
            <a:ext cx="10881360" cy="256032"/>
          </a:xfrm>
          <a:prstGeom prst="rect">
            <a:avLst/>
          </a:prstGeom>
          <a:noFill/>
          <a:ln/>
        </p:spPr>
        <p:txBody>
          <a:bodyPr wrap="square" lIns="0" tIns="0" rIns="0" bIns="0" rtlCol="0" anchor="ctr">
            <a:normAutofit/>
          </a:bodyPr>
          <a:lstStyle/>
          <a:p>
            <a:pPr marL="0" indent="0">
              <a:buNone/>
            </a:pPr>
            <a:r>
              <a:rPr lang="en-US" sz="1350" dirty="0">
                <a:solidFill>
                  <a:srgbClr val="3C4650"/>
                </a:solidFill>
              </a:rPr>
              <a:t>Use when the resume has too many bullets and needs structure.</a:t>
            </a:r>
            <a:endParaRPr lang="en-US" sz="1350" dirty="0"/>
          </a:p>
        </p:txBody>
      </p:sp>
      <p:sp>
        <p:nvSpPr>
          <p:cNvPr id="6" name="Shape 4"/>
          <p:cNvSpPr/>
          <p:nvPr/>
        </p:nvSpPr>
        <p:spPr>
          <a:xfrm>
            <a:off x="594360" y="6355080"/>
            <a:ext cx="10972800" cy="0"/>
          </a:xfrm>
          <a:prstGeom prst="line">
            <a:avLst/>
          </a:prstGeom>
          <a:noFill/>
          <a:ln w="12700">
            <a:solidFill>
              <a:srgbClr val="D4DEE8"/>
            </a:solidFill>
            <a:prstDash val="solid"/>
          </a:ln>
        </p:spPr>
        <p:txBody>
          <a:bodyPr/>
          <a:lstStyle/>
          <a:p>
            <a:endParaRPr lang="en-US"/>
          </a:p>
        </p:txBody>
      </p:sp>
      <p:sp>
        <p:nvSpPr>
          <p:cNvPr id="7" name="Shape 5"/>
          <p:cNvSpPr/>
          <p:nvPr/>
        </p:nvSpPr>
        <p:spPr>
          <a:xfrm>
            <a:off x="685800" y="1508760"/>
            <a:ext cx="6903720" cy="4480560"/>
          </a:xfrm>
          <a:prstGeom prst="rect">
            <a:avLst/>
          </a:prstGeom>
          <a:solidFill>
            <a:srgbClr val="F8FBFD"/>
          </a:solidFill>
          <a:ln w="12700">
            <a:solidFill>
              <a:srgbClr val="D3E0E8"/>
            </a:solidFill>
            <a:prstDash val="solid"/>
          </a:ln>
        </p:spPr>
        <p:txBody>
          <a:bodyPr/>
          <a:lstStyle/>
          <a:p>
            <a:endParaRPr lang="en-US"/>
          </a:p>
        </p:txBody>
      </p:sp>
      <p:sp>
        <p:nvSpPr>
          <p:cNvPr id="8" name="Text 6"/>
          <p:cNvSpPr/>
          <p:nvPr/>
        </p:nvSpPr>
        <p:spPr>
          <a:xfrm>
            <a:off x="960120" y="1755648"/>
            <a:ext cx="2651760" cy="256032"/>
          </a:xfrm>
          <a:prstGeom prst="rect">
            <a:avLst/>
          </a:prstGeom>
          <a:noFill/>
          <a:ln/>
        </p:spPr>
        <p:txBody>
          <a:bodyPr wrap="square" lIns="0" tIns="0" rIns="0" bIns="0" rtlCol="0" anchor="ctr"/>
          <a:lstStyle/>
          <a:p>
            <a:pPr marL="0" indent="0">
              <a:buNone/>
            </a:pPr>
            <a:r>
              <a:rPr lang="en-US" sz="1700" b="1" dirty="0">
                <a:solidFill>
                  <a:srgbClr val="005A8B"/>
                </a:solidFill>
              </a:rPr>
              <a:t>Purposeful prompt</a:t>
            </a:r>
            <a:endParaRPr lang="en-US" sz="1700" dirty="0"/>
          </a:p>
        </p:txBody>
      </p:sp>
      <p:sp>
        <p:nvSpPr>
          <p:cNvPr id="9" name="Shape 7"/>
          <p:cNvSpPr/>
          <p:nvPr/>
        </p:nvSpPr>
        <p:spPr>
          <a:xfrm>
            <a:off x="960120" y="2084832"/>
            <a:ext cx="6355080" cy="0"/>
          </a:xfrm>
          <a:prstGeom prst="line">
            <a:avLst/>
          </a:prstGeom>
          <a:noFill/>
          <a:ln w="25400">
            <a:solidFill>
              <a:srgbClr val="FDB515"/>
            </a:solidFill>
            <a:prstDash val="solid"/>
          </a:ln>
        </p:spPr>
        <p:txBody>
          <a:bodyPr/>
          <a:lstStyle/>
          <a:p>
            <a:endParaRPr lang="en-US"/>
          </a:p>
        </p:txBody>
      </p:sp>
      <p:sp>
        <p:nvSpPr>
          <p:cNvPr id="10" name="Text 8"/>
          <p:cNvSpPr/>
          <p:nvPr/>
        </p:nvSpPr>
        <p:spPr>
          <a:xfrm>
            <a:off x="960120" y="2331720"/>
            <a:ext cx="6309360" cy="3200400"/>
          </a:xfrm>
          <a:prstGeom prst="rect">
            <a:avLst/>
          </a:prstGeom>
          <a:noFill/>
          <a:ln/>
        </p:spPr>
        <p:txBody>
          <a:bodyPr wrap="square" lIns="635" tIns="635" rIns="635" bIns="635" rtlCol="0" anchor="ctr">
            <a:normAutofit/>
          </a:bodyPr>
          <a:lstStyle/>
          <a:p>
            <a:pPr marL="0" indent="0">
              <a:buNone/>
            </a:pPr>
            <a:r>
              <a:rPr lang="en-US" sz="1600" dirty="0">
                <a:solidFill>
                  <a:srgbClr val="17324D"/>
                </a:solidFill>
              </a:rPr>
              <a:t>I have a cybersecurity resume with many skill bullets. Please organize the skills into clear categories such as Networking, Systems, Cybersecurity, Device Management, Technical Support, and Documentation.</a:t>
            </a:r>
            <a:endParaRPr lang="en-US" sz="1600" dirty="0"/>
          </a:p>
          <a:p>
            <a:pPr marL="0" indent="0">
              <a:buNone/>
            </a:pPr>
            <a:endParaRPr lang="en-US" sz="1600" dirty="0"/>
          </a:p>
          <a:p>
            <a:pPr marL="0" indent="0">
              <a:buNone/>
            </a:pPr>
            <a:r>
              <a:rPr lang="en-US" sz="1600" dirty="0">
                <a:solidFill>
                  <a:srgbClr val="17324D"/>
                </a:solidFill>
              </a:rPr>
              <a:t>Based on the content, recommend the best section headings and rewrite the skills so they are concise, non-repetitive, and ATS-friendly.</a:t>
            </a:r>
            <a:endParaRPr lang="en-US" sz="1600" dirty="0"/>
          </a:p>
        </p:txBody>
      </p:sp>
      <p:sp>
        <p:nvSpPr>
          <p:cNvPr id="11" name="Shape 9"/>
          <p:cNvSpPr/>
          <p:nvPr/>
        </p:nvSpPr>
        <p:spPr>
          <a:xfrm>
            <a:off x="8092440" y="1600200"/>
            <a:ext cx="3291840" cy="4251960"/>
          </a:xfrm>
          <a:prstGeom prst="roundRect">
            <a:avLst>
              <a:gd name="adj" fmla="val 2222"/>
            </a:avLst>
          </a:prstGeom>
          <a:solidFill>
            <a:srgbClr val="EAF7FA"/>
          </a:solidFill>
          <a:ln w="12700">
            <a:solidFill>
              <a:srgbClr val="BDE7EE"/>
            </a:solidFill>
            <a:prstDash val="solid"/>
          </a:ln>
        </p:spPr>
        <p:txBody>
          <a:bodyPr/>
          <a:lstStyle/>
          <a:p>
            <a:endParaRPr lang="en-US"/>
          </a:p>
        </p:txBody>
      </p:sp>
      <p:sp>
        <p:nvSpPr>
          <p:cNvPr id="12" name="Text 10"/>
          <p:cNvSpPr/>
          <p:nvPr/>
        </p:nvSpPr>
        <p:spPr>
          <a:xfrm>
            <a:off x="8394192" y="1874520"/>
            <a:ext cx="2697480" cy="347472"/>
          </a:xfrm>
          <a:prstGeom prst="rect">
            <a:avLst/>
          </a:prstGeom>
          <a:noFill/>
          <a:ln/>
        </p:spPr>
        <p:txBody>
          <a:bodyPr wrap="square" lIns="0" tIns="0" rIns="0" bIns="0" rtlCol="0" anchor="ctr"/>
          <a:lstStyle/>
          <a:p>
            <a:pPr marL="0" indent="0" algn="ctr">
              <a:buNone/>
            </a:pPr>
            <a:r>
              <a:rPr lang="en-US" sz="2000" b="1" dirty="0">
                <a:solidFill>
                  <a:srgbClr val="17324D"/>
                </a:solidFill>
              </a:rPr>
              <a:t>Good categories</a:t>
            </a:r>
            <a:endParaRPr lang="en-US" sz="2000" dirty="0"/>
          </a:p>
        </p:txBody>
      </p:sp>
      <p:sp>
        <p:nvSpPr>
          <p:cNvPr id="13" name="Text 11"/>
          <p:cNvSpPr/>
          <p:nvPr/>
        </p:nvSpPr>
        <p:spPr>
          <a:xfrm>
            <a:off x="8366760" y="2578608"/>
            <a:ext cx="2743200" cy="301752"/>
          </a:xfrm>
          <a:prstGeom prst="rect">
            <a:avLst/>
          </a:prstGeom>
          <a:noFill/>
          <a:ln/>
        </p:spPr>
        <p:txBody>
          <a:bodyPr wrap="square" lIns="0" tIns="0" rIns="0" bIns="0" rtlCol="0" anchor="ctr">
            <a:normAutofit/>
          </a:bodyPr>
          <a:lstStyle/>
          <a:p>
            <a:pPr marL="0" indent="0">
              <a:buNone/>
            </a:pPr>
            <a:r>
              <a:rPr lang="en-US" sz="1330" dirty="0">
                <a:solidFill>
                  <a:srgbClr val="3C4650"/>
                </a:solidFill>
              </a:rPr>
              <a:t>• Networking</a:t>
            </a:r>
            <a:endParaRPr lang="en-US" sz="1330" dirty="0"/>
          </a:p>
        </p:txBody>
      </p:sp>
      <p:sp>
        <p:nvSpPr>
          <p:cNvPr id="14" name="Text 12"/>
          <p:cNvSpPr/>
          <p:nvPr/>
        </p:nvSpPr>
        <p:spPr>
          <a:xfrm>
            <a:off x="8366760" y="3145536"/>
            <a:ext cx="2743200" cy="301752"/>
          </a:xfrm>
          <a:prstGeom prst="rect">
            <a:avLst/>
          </a:prstGeom>
          <a:noFill/>
          <a:ln/>
        </p:spPr>
        <p:txBody>
          <a:bodyPr wrap="square" lIns="0" tIns="0" rIns="0" bIns="0" rtlCol="0" anchor="ctr">
            <a:normAutofit/>
          </a:bodyPr>
          <a:lstStyle/>
          <a:p>
            <a:pPr marL="0" indent="0">
              <a:buNone/>
            </a:pPr>
            <a:r>
              <a:rPr lang="en-US" sz="1330" dirty="0">
                <a:solidFill>
                  <a:srgbClr val="3C4650"/>
                </a:solidFill>
              </a:rPr>
              <a:t>• Systems / Endpoint Mgmt.</a:t>
            </a:r>
            <a:endParaRPr lang="en-US" sz="1330" dirty="0"/>
          </a:p>
        </p:txBody>
      </p:sp>
      <p:sp>
        <p:nvSpPr>
          <p:cNvPr id="15" name="Text 13"/>
          <p:cNvSpPr/>
          <p:nvPr/>
        </p:nvSpPr>
        <p:spPr>
          <a:xfrm>
            <a:off x="8366760" y="3712464"/>
            <a:ext cx="2743200" cy="301752"/>
          </a:xfrm>
          <a:prstGeom prst="rect">
            <a:avLst/>
          </a:prstGeom>
          <a:noFill/>
          <a:ln/>
        </p:spPr>
        <p:txBody>
          <a:bodyPr wrap="square" lIns="0" tIns="0" rIns="0" bIns="0" rtlCol="0" anchor="ctr">
            <a:normAutofit/>
          </a:bodyPr>
          <a:lstStyle/>
          <a:p>
            <a:pPr marL="0" indent="0">
              <a:buNone/>
            </a:pPr>
            <a:r>
              <a:rPr lang="en-US" sz="1330" dirty="0">
                <a:solidFill>
                  <a:srgbClr val="3C4650"/>
                </a:solidFill>
              </a:rPr>
              <a:t>• Cybersecurity</a:t>
            </a:r>
            <a:endParaRPr lang="en-US" sz="1330" dirty="0"/>
          </a:p>
        </p:txBody>
      </p:sp>
      <p:sp>
        <p:nvSpPr>
          <p:cNvPr id="16" name="Text 14"/>
          <p:cNvSpPr/>
          <p:nvPr/>
        </p:nvSpPr>
        <p:spPr>
          <a:xfrm>
            <a:off x="8366760" y="4279392"/>
            <a:ext cx="2743200" cy="301752"/>
          </a:xfrm>
          <a:prstGeom prst="rect">
            <a:avLst/>
          </a:prstGeom>
          <a:noFill/>
          <a:ln/>
        </p:spPr>
        <p:txBody>
          <a:bodyPr wrap="square" lIns="0" tIns="0" rIns="0" bIns="0" rtlCol="0" anchor="ctr">
            <a:normAutofit/>
          </a:bodyPr>
          <a:lstStyle/>
          <a:p>
            <a:pPr marL="0" indent="0">
              <a:buNone/>
            </a:pPr>
            <a:r>
              <a:rPr lang="en-US" sz="1330" dirty="0">
                <a:solidFill>
                  <a:srgbClr val="3C4650"/>
                </a:solidFill>
              </a:rPr>
              <a:t>• Technical Support</a:t>
            </a:r>
            <a:endParaRPr lang="en-US" sz="1330" dirty="0"/>
          </a:p>
        </p:txBody>
      </p:sp>
      <p:sp>
        <p:nvSpPr>
          <p:cNvPr id="17" name="Text 15"/>
          <p:cNvSpPr/>
          <p:nvPr/>
        </p:nvSpPr>
        <p:spPr>
          <a:xfrm>
            <a:off x="8366760" y="4846320"/>
            <a:ext cx="2743200" cy="301752"/>
          </a:xfrm>
          <a:prstGeom prst="rect">
            <a:avLst/>
          </a:prstGeom>
          <a:noFill/>
          <a:ln/>
        </p:spPr>
        <p:txBody>
          <a:bodyPr wrap="square" lIns="0" tIns="0" rIns="0" bIns="0" rtlCol="0" anchor="ctr">
            <a:normAutofit/>
          </a:bodyPr>
          <a:lstStyle/>
          <a:p>
            <a:pPr marL="0" indent="0">
              <a:buNone/>
            </a:pPr>
            <a:r>
              <a:rPr lang="en-US" sz="1330" dirty="0">
                <a:solidFill>
                  <a:srgbClr val="3C4650"/>
                </a:solidFill>
              </a:rPr>
              <a:t>• Documentation / Training</a:t>
            </a:r>
            <a:endParaRPr lang="en-US" sz="1330" dirty="0"/>
          </a:p>
        </p:txBody>
      </p:sp>
      <p:sp>
        <p:nvSpPr>
          <p:cNvPr id="19" name="Text 16"/>
          <p:cNvSpPr/>
          <p:nvPr/>
        </p:nvSpPr>
        <p:spPr>
          <a:xfrm>
            <a:off x="594360" y="6473952"/>
            <a:ext cx="2743200" cy="201168"/>
          </a:xfrm>
          <a:prstGeom prst="rect">
            <a:avLst/>
          </a:prstGeom>
          <a:noFill/>
          <a:ln/>
        </p:spPr>
        <p:txBody>
          <a:bodyPr wrap="square" lIns="0" tIns="0" rIns="0" bIns="0" rtlCol="0" anchor="ctr"/>
          <a:lstStyle/>
          <a:p>
            <a:pPr marL="0" indent="0">
              <a:buNone/>
            </a:pPr>
            <a:r>
              <a:rPr lang="en-US" sz="850" dirty="0">
                <a:solidFill>
                  <a:srgbClr val="6C7884"/>
                </a:solidFill>
              </a:rPr>
              <a:t>AI + Resume Strategy</a:t>
            </a:r>
            <a:endParaRPr lang="en-US" sz="850" dirty="0"/>
          </a:p>
        </p:txBody>
      </p:sp>
      <p:sp>
        <p:nvSpPr>
          <p:cNvPr id="20" name="Text 17"/>
          <p:cNvSpPr/>
          <p:nvPr/>
        </p:nvSpPr>
        <p:spPr>
          <a:xfrm>
            <a:off x="11109960" y="6473952"/>
            <a:ext cx="457200" cy="201168"/>
          </a:xfrm>
          <a:prstGeom prst="rect">
            <a:avLst/>
          </a:prstGeom>
          <a:noFill/>
          <a:ln/>
        </p:spPr>
        <p:txBody>
          <a:bodyPr wrap="square" lIns="0" tIns="0" rIns="0" bIns="0" rtlCol="0" anchor="ctr"/>
          <a:lstStyle/>
          <a:p>
            <a:pPr marL="0" indent="0" algn="r">
              <a:buNone/>
            </a:pPr>
            <a:r>
              <a:rPr lang="en-US" sz="850" dirty="0">
                <a:solidFill>
                  <a:srgbClr val="6C7884"/>
                </a:solidFill>
              </a:rPr>
              <a:t>9</a:t>
            </a:r>
            <a:endParaRPr lang="en-US"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84048"/>
          </a:xfrm>
          <a:prstGeom prst="rect">
            <a:avLst/>
          </a:prstGeom>
          <a:solidFill>
            <a:srgbClr val="00A5B5"/>
          </a:solidFill>
          <a:ln w="12700">
            <a:solidFill>
              <a:srgbClr val="00A5B5"/>
            </a:solidFill>
            <a:prstDash val="solid"/>
          </a:ln>
        </p:spPr>
        <p:txBody>
          <a:bodyPr/>
          <a:lstStyle/>
          <a:p>
            <a:endParaRPr lang="en-US"/>
          </a:p>
        </p:txBody>
      </p:sp>
      <p:sp>
        <p:nvSpPr>
          <p:cNvPr id="3" name="Shape 1"/>
          <p:cNvSpPr/>
          <p:nvPr/>
        </p:nvSpPr>
        <p:spPr>
          <a:xfrm>
            <a:off x="0" y="384048"/>
            <a:ext cx="12191695" cy="54864"/>
          </a:xfrm>
          <a:prstGeom prst="rect">
            <a:avLst/>
          </a:prstGeom>
          <a:solidFill>
            <a:srgbClr val="FDB515"/>
          </a:solidFill>
          <a:ln w="12700">
            <a:solidFill>
              <a:srgbClr val="FDB515"/>
            </a:solidFill>
            <a:prstDash val="solid"/>
          </a:ln>
        </p:spPr>
        <p:txBody>
          <a:bodyPr/>
          <a:lstStyle/>
          <a:p>
            <a:endParaRPr lang="en-US"/>
          </a:p>
        </p:txBody>
      </p:sp>
      <p:sp>
        <p:nvSpPr>
          <p:cNvPr id="4" name="Text 2"/>
          <p:cNvSpPr/>
          <p:nvPr/>
        </p:nvSpPr>
        <p:spPr>
          <a:xfrm>
            <a:off x="594360" y="621792"/>
            <a:ext cx="10972800" cy="384048"/>
          </a:xfrm>
          <a:prstGeom prst="rect">
            <a:avLst/>
          </a:prstGeom>
          <a:noFill/>
          <a:ln/>
        </p:spPr>
        <p:txBody>
          <a:bodyPr wrap="square" lIns="0" tIns="0" rIns="0" bIns="0"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KSA quick guide</a:t>
            </a:r>
            <a:endParaRPr lang="en-US" sz="2800" dirty="0"/>
          </a:p>
        </p:txBody>
      </p:sp>
      <p:sp>
        <p:nvSpPr>
          <p:cNvPr id="5" name="Text 3"/>
          <p:cNvSpPr/>
          <p:nvPr/>
        </p:nvSpPr>
        <p:spPr>
          <a:xfrm>
            <a:off x="612648" y="1207008"/>
            <a:ext cx="10881360" cy="256032"/>
          </a:xfrm>
          <a:prstGeom prst="rect">
            <a:avLst/>
          </a:prstGeom>
          <a:noFill/>
          <a:ln/>
        </p:spPr>
        <p:txBody>
          <a:bodyPr wrap="square" lIns="0" tIns="0" rIns="0" bIns="0" rtlCol="0" anchor="ctr">
            <a:normAutofit/>
          </a:bodyPr>
          <a:lstStyle/>
          <a:p>
            <a:pPr marL="0" indent="0">
              <a:buNone/>
            </a:pPr>
            <a:r>
              <a:rPr lang="en-US" sz="1350" dirty="0">
                <a:solidFill>
                  <a:srgbClr val="3C4650"/>
                </a:solidFill>
              </a:rPr>
              <a:t>A simple way to help students translate education into employability.</a:t>
            </a:r>
            <a:endParaRPr lang="en-US" sz="1350" dirty="0"/>
          </a:p>
        </p:txBody>
      </p:sp>
      <p:sp>
        <p:nvSpPr>
          <p:cNvPr id="6" name="Shape 4"/>
          <p:cNvSpPr/>
          <p:nvPr/>
        </p:nvSpPr>
        <p:spPr>
          <a:xfrm>
            <a:off x="594360" y="6355080"/>
            <a:ext cx="10972800" cy="0"/>
          </a:xfrm>
          <a:prstGeom prst="line">
            <a:avLst/>
          </a:prstGeom>
          <a:noFill/>
          <a:ln w="12700">
            <a:solidFill>
              <a:srgbClr val="D4DEE8"/>
            </a:solidFill>
            <a:prstDash val="solid"/>
          </a:ln>
        </p:spPr>
        <p:txBody>
          <a:bodyPr/>
          <a:lstStyle/>
          <a:p>
            <a:endParaRPr lang="en-US"/>
          </a:p>
        </p:txBody>
      </p:sp>
      <p:sp>
        <p:nvSpPr>
          <p:cNvPr id="7" name="Shape 5"/>
          <p:cNvSpPr/>
          <p:nvPr/>
        </p:nvSpPr>
        <p:spPr>
          <a:xfrm>
            <a:off x="822960" y="1691640"/>
            <a:ext cx="3246120" cy="3429000"/>
          </a:xfrm>
          <a:prstGeom prst="rect">
            <a:avLst/>
          </a:prstGeom>
          <a:solidFill>
            <a:srgbClr val="EAF7FA"/>
          </a:solidFill>
          <a:ln w="12700">
            <a:solidFill>
              <a:srgbClr val="BDE7EE"/>
            </a:solidFill>
            <a:prstDash val="solid"/>
          </a:ln>
        </p:spPr>
        <p:txBody>
          <a:bodyPr/>
          <a:lstStyle/>
          <a:p>
            <a:endParaRPr lang="en-US"/>
          </a:p>
        </p:txBody>
      </p:sp>
      <p:sp>
        <p:nvSpPr>
          <p:cNvPr id="8" name="Text 6"/>
          <p:cNvSpPr/>
          <p:nvPr/>
        </p:nvSpPr>
        <p:spPr>
          <a:xfrm>
            <a:off x="1024128" y="1984248"/>
            <a:ext cx="2834640" cy="320040"/>
          </a:xfrm>
          <a:prstGeom prst="rect">
            <a:avLst/>
          </a:prstGeom>
          <a:noFill/>
          <a:ln/>
        </p:spPr>
        <p:txBody>
          <a:bodyPr wrap="square" lIns="0" tIns="0" rIns="0" bIns="0" rtlCol="0" anchor="ctr"/>
          <a:lstStyle/>
          <a:p>
            <a:pPr marL="0" indent="0" algn="ctr">
              <a:buNone/>
            </a:pPr>
            <a:r>
              <a:rPr lang="en-US" sz="2400" b="1" dirty="0">
                <a:solidFill>
                  <a:srgbClr val="17324D"/>
                </a:solidFill>
              </a:rPr>
              <a:t>Knowledge</a:t>
            </a:r>
            <a:endParaRPr lang="en-US" sz="2400" dirty="0"/>
          </a:p>
        </p:txBody>
      </p:sp>
      <p:sp>
        <p:nvSpPr>
          <p:cNvPr id="9" name="Text 7"/>
          <p:cNvSpPr/>
          <p:nvPr/>
        </p:nvSpPr>
        <p:spPr>
          <a:xfrm>
            <a:off x="1097280" y="2651760"/>
            <a:ext cx="2697480" cy="384048"/>
          </a:xfrm>
          <a:prstGeom prst="rect">
            <a:avLst/>
          </a:prstGeom>
          <a:noFill/>
          <a:ln/>
        </p:spPr>
        <p:txBody>
          <a:bodyPr wrap="square" lIns="0" tIns="0" rIns="0" bIns="0" rtlCol="0" anchor="ctr"/>
          <a:lstStyle/>
          <a:p>
            <a:pPr marL="0" indent="0" algn="ctr">
              <a:buNone/>
            </a:pPr>
            <a:r>
              <a:rPr lang="en-US" sz="1600" b="1" dirty="0">
                <a:solidFill>
                  <a:srgbClr val="005A8B"/>
                </a:solidFill>
              </a:rPr>
              <a:t>What the student understands</a:t>
            </a:r>
            <a:endParaRPr lang="en-US" sz="1600" dirty="0"/>
          </a:p>
        </p:txBody>
      </p:sp>
      <p:sp>
        <p:nvSpPr>
          <p:cNvPr id="10" name="Text 8"/>
          <p:cNvSpPr/>
          <p:nvPr/>
        </p:nvSpPr>
        <p:spPr>
          <a:xfrm>
            <a:off x="1115568" y="3383280"/>
            <a:ext cx="2651760" cy="1005840"/>
          </a:xfrm>
          <a:prstGeom prst="rect">
            <a:avLst/>
          </a:prstGeom>
          <a:noFill/>
          <a:ln/>
        </p:spPr>
        <p:txBody>
          <a:bodyPr wrap="square" lIns="635" tIns="635" rIns="635" bIns="635" rtlCol="0" anchor="ctr">
            <a:normAutofit/>
          </a:bodyPr>
          <a:lstStyle/>
          <a:p>
            <a:pPr marL="0" indent="0" algn="ctr">
              <a:buNone/>
            </a:pPr>
            <a:r>
              <a:rPr lang="en-US" sz="1400" dirty="0">
                <a:solidFill>
                  <a:srgbClr val="3C4650"/>
                </a:solidFill>
              </a:rPr>
              <a:t>Examples: biology systems, CEQA basics, database concepts, child development</a:t>
            </a:r>
            <a:endParaRPr lang="en-US" sz="1400" dirty="0"/>
          </a:p>
        </p:txBody>
      </p:sp>
      <p:sp>
        <p:nvSpPr>
          <p:cNvPr id="11" name="Shape 9"/>
          <p:cNvSpPr/>
          <p:nvPr/>
        </p:nvSpPr>
        <p:spPr>
          <a:xfrm>
            <a:off x="4572000" y="1691640"/>
            <a:ext cx="3246120" cy="3429000"/>
          </a:xfrm>
          <a:prstGeom prst="rect">
            <a:avLst/>
          </a:prstGeom>
          <a:solidFill>
            <a:srgbClr val="FFF8E4"/>
          </a:solidFill>
          <a:ln w="12700">
            <a:solidFill>
              <a:srgbClr val="F6D98A"/>
            </a:solidFill>
            <a:prstDash val="solid"/>
          </a:ln>
        </p:spPr>
        <p:txBody>
          <a:bodyPr/>
          <a:lstStyle/>
          <a:p>
            <a:endParaRPr lang="en-US"/>
          </a:p>
        </p:txBody>
      </p:sp>
      <p:sp>
        <p:nvSpPr>
          <p:cNvPr id="12" name="Text 10"/>
          <p:cNvSpPr/>
          <p:nvPr/>
        </p:nvSpPr>
        <p:spPr>
          <a:xfrm>
            <a:off x="4773168" y="1984248"/>
            <a:ext cx="2834640" cy="320040"/>
          </a:xfrm>
          <a:prstGeom prst="rect">
            <a:avLst/>
          </a:prstGeom>
          <a:noFill/>
          <a:ln/>
        </p:spPr>
        <p:txBody>
          <a:bodyPr wrap="square" lIns="0" tIns="0" rIns="0" bIns="0" rtlCol="0" anchor="ctr"/>
          <a:lstStyle/>
          <a:p>
            <a:pPr marL="0" indent="0" algn="ctr">
              <a:buNone/>
            </a:pPr>
            <a:r>
              <a:rPr lang="en-US" sz="2400" b="1" dirty="0">
                <a:solidFill>
                  <a:srgbClr val="17324D"/>
                </a:solidFill>
              </a:rPr>
              <a:t>Skills</a:t>
            </a:r>
            <a:endParaRPr lang="en-US" sz="2400" dirty="0"/>
          </a:p>
        </p:txBody>
      </p:sp>
      <p:sp>
        <p:nvSpPr>
          <p:cNvPr id="13" name="Text 11"/>
          <p:cNvSpPr/>
          <p:nvPr/>
        </p:nvSpPr>
        <p:spPr>
          <a:xfrm>
            <a:off x="4846320" y="2651760"/>
            <a:ext cx="2697480" cy="384048"/>
          </a:xfrm>
          <a:prstGeom prst="rect">
            <a:avLst/>
          </a:prstGeom>
          <a:noFill/>
          <a:ln/>
        </p:spPr>
        <p:txBody>
          <a:bodyPr wrap="square" lIns="0" tIns="0" rIns="0" bIns="0" rtlCol="0" anchor="ctr"/>
          <a:lstStyle/>
          <a:p>
            <a:pPr marL="0" indent="0" algn="ctr">
              <a:buNone/>
            </a:pPr>
            <a:r>
              <a:rPr lang="en-US" sz="1600" b="1" dirty="0">
                <a:solidFill>
                  <a:srgbClr val="005A8B"/>
                </a:solidFill>
              </a:rPr>
              <a:t>What the student can do</a:t>
            </a:r>
            <a:endParaRPr lang="en-US" sz="1600" dirty="0"/>
          </a:p>
        </p:txBody>
      </p:sp>
      <p:sp>
        <p:nvSpPr>
          <p:cNvPr id="14" name="Text 12"/>
          <p:cNvSpPr/>
          <p:nvPr/>
        </p:nvSpPr>
        <p:spPr>
          <a:xfrm>
            <a:off x="4864608" y="3383280"/>
            <a:ext cx="2651760" cy="1005840"/>
          </a:xfrm>
          <a:prstGeom prst="rect">
            <a:avLst/>
          </a:prstGeom>
          <a:noFill/>
          <a:ln/>
        </p:spPr>
        <p:txBody>
          <a:bodyPr wrap="square" lIns="635" tIns="635" rIns="635" bIns="635" rtlCol="0" anchor="ctr">
            <a:normAutofit/>
          </a:bodyPr>
          <a:lstStyle/>
          <a:p>
            <a:pPr marL="0" indent="0" algn="ctr">
              <a:buNone/>
            </a:pPr>
            <a:r>
              <a:rPr lang="en-US" sz="1400" dirty="0">
                <a:solidFill>
                  <a:srgbClr val="3C4650"/>
                </a:solidFill>
              </a:rPr>
              <a:t>Examples: analyze data, write reports, use Excel, troubleshoot devices</a:t>
            </a:r>
            <a:endParaRPr lang="en-US" sz="1400" dirty="0"/>
          </a:p>
        </p:txBody>
      </p:sp>
      <p:sp>
        <p:nvSpPr>
          <p:cNvPr id="15" name="Shape 13"/>
          <p:cNvSpPr/>
          <p:nvPr/>
        </p:nvSpPr>
        <p:spPr>
          <a:xfrm>
            <a:off x="8321040" y="1691640"/>
            <a:ext cx="3246120" cy="3429000"/>
          </a:xfrm>
          <a:prstGeom prst="rect">
            <a:avLst/>
          </a:prstGeom>
          <a:solidFill>
            <a:srgbClr val="F0FAF4"/>
          </a:solidFill>
          <a:ln w="12700">
            <a:solidFill>
              <a:srgbClr val="C4E9D1"/>
            </a:solidFill>
            <a:prstDash val="solid"/>
          </a:ln>
        </p:spPr>
        <p:txBody>
          <a:bodyPr/>
          <a:lstStyle/>
          <a:p>
            <a:endParaRPr lang="en-US"/>
          </a:p>
        </p:txBody>
      </p:sp>
      <p:sp>
        <p:nvSpPr>
          <p:cNvPr id="16" name="Text 14"/>
          <p:cNvSpPr/>
          <p:nvPr/>
        </p:nvSpPr>
        <p:spPr>
          <a:xfrm>
            <a:off x="8522208" y="1984248"/>
            <a:ext cx="2834640" cy="320040"/>
          </a:xfrm>
          <a:prstGeom prst="rect">
            <a:avLst/>
          </a:prstGeom>
          <a:noFill/>
          <a:ln/>
        </p:spPr>
        <p:txBody>
          <a:bodyPr wrap="square" lIns="0" tIns="0" rIns="0" bIns="0" rtlCol="0" anchor="ctr"/>
          <a:lstStyle/>
          <a:p>
            <a:pPr marL="0" indent="0" algn="ctr">
              <a:buNone/>
            </a:pPr>
            <a:r>
              <a:rPr lang="en-US" sz="2400" b="1" dirty="0">
                <a:solidFill>
                  <a:srgbClr val="17324D"/>
                </a:solidFill>
              </a:rPr>
              <a:t>Abilities</a:t>
            </a:r>
            <a:endParaRPr lang="en-US" sz="2400" dirty="0"/>
          </a:p>
        </p:txBody>
      </p:sp>
      <p:sp>
        <p:nvSpPr>
          <p:cNvPr id="17" name="Text 15"/>
          <p:cNvSpPr/>
          <p:nvPr/>
        </p:nvSpPr>
        <p:spPr>
          <a:xfrm>
            <a:off x="8595360" y="2651760"/>
            <a:ext cx="2697480" cy="384048"/>
          </a:xfrm>
          <a:prstGeom prst="rect">
            <a:avLst/>
          </a:prstGeom>
          <a:noFill/>
          <a:ln/>
        </p:spPr>
        <p:txBody>
          <a:bodyPr wrap="square" lIns="0" tIns="0" rIns="0" bIns="0" rtlCol="0" anchor="ctr"/>
          <a:lstStyle/>
          <a:p>
            <a:pPr marL="0" indent="0" algn="ctr">
              <a:buNone/>
            </a:pPr>
            <a:r>
              <a:rPr lang="en-US" sz="1600" b="1" dirty="0">
                <a:solidFill>
                  <a:srgbClr val="005A8B"/>
                </a:solidFill>
              </a:rPr>
              <a:t>How the student applies it at work</a:t>
            </a:r>
            <a:endParaRPr lang="en-US" sz="1600" dirty="0"/>
          </a:p>
        </p:txBody>
      </p:sp>
      <p:sp>
        <p:nvSpPr>
          <p:cNvPr id="18" name="Text 16"/>
          <p:cNvSpPr/>
          <p:nvPr/>
        </p:nvSpPr>
        <p:spPr>
          <a:xfrm>
            <a:off x="8613648" y="3383280"/>
            <a:ext cx="2651760" cy="1005840"/>
          </a:xfrm>
          <a:prstGeom prst="rect">
            <a:avLst/>
          </a:prstGeom>
          <a:noFill/>
          <a:ln/>
        </p:spPr>
        <p:txBody>
          <a:bodyPr wrap="square" lIns="635" tIns="635" rIns="635" bIns="635" rtlCol="0" anchor="ctr">
            <a:normAutofit/>
          </a:bodyPr>
          <a:lstStyle/>
          <a:p>
            <a:pPr marL="0" indent="0" algn="ctr">
              <a:buNone/>
            </a:pPr>
            <a:r>
              <a:rPr lang="en-US" sz="1400" dirty="0">
                <a:solidFill>
                  <a:srgbClr val="3C4650"/>
                </a:solidFill>
              </a:rPr>
              <a:t>Examples: solve problems, communicate with diverse groups, adapt, collaborate</a:t>
            </a:r>
            <a:endParaRPr lang="en-US" sz="1400" dirty="0"/>
          </a:p>
        </p:txBody>
      </p:sp>
      <p:sp>
        <p:nvSpPr>
          <p:cNvPr id="19" name="Text 17"/>
          <p:cNvSpPr/>
          <p:nvPr/>
        </p:nvSpPr>
        <p:spPr>
          <a:xfrm>
            <a:off x="1417320" y="5623560"/>
            <a:ext cx="9372600" cy="320040"/>
          </a:xfrm>
          <a:prstGeom prst="rect">
            <a:avLst/>
          </a:prstGeom>
          <a:noFill/>
          <a:ln/>
        </p:spPr>
        <p:txBody>
          <a:bodyPr wrap="square" lIns="0" tIns="0" rIns="0" bIns="0" rtlCol="0" anchor="ctr"/>
          <a:lstStyle/>
          <a:p>
            <a:pPr marL="0" indent="0" algn="ctr">
              <a:buNone/>
            </a:pPr>
            <a:r>
              <a:rPr lang="en-US" sz="1800" b="1" dirty="0">
                <a:solidFill>
                  <a:srgbClr val="005A8B"/>
                </a:solidFill>
              </a:rPr>
              <a:t>Tip: Ask AI to separate KSAs so the resume does not become a random list of skills.</a:t>
            </a:r>
            <a:endParaRPr lang="en-US" sz="1800" dirty="0"/>
          </a:p>
        </p:txBody>
      </p:sp>
      <p:sp>
        <p:nvSpPr>
          <p:cNvPr id="21" name="Text 18"/>
          <p:cNvSpPr/>
          <p:nvPr/>
        </p:nvSpPr>
        <p:spPr>
          <a:xfrm>
            <a:off x="594360" y="6473952"/>
            <a:ext cx="2743200" cy="201168"/>
          </a:xfrm>
          <a:prstGeom prst="rect">
            <a:avLst/>
          </a:prstGeom>
          <a:noFill/>
          <a:ln/>
        </p:spPr>
        <p:txBody>
          <a:bodyPr wrap="square" lIns="0" tIns="0" rIns="0" bIns="0" rtlCol="0" anchor="ctr"/>
          <a:lstStyle/>
          <a:p>
            <a:pPr marL="0" indent="0">
              <a:buNone/>
            </a:pPr>
            <a:r>
              <a:rPr lang="en-US" sz="850" dirty="0">
                <a:solidFill>
                  <a:srgbClr val="6C7884"/>
                </a:solidFill>
              </a:rPr>
              <a:t>AI + Resume Strategy</a:t>
            </a:r>
            <a:endParaRPr lang="en-US" sz="850" dirty="0"/>
          </a:p>
        </p:txBody>
      </p:sp>
      <p:sp>
        <p:nvSpPr>
          <p:cNvPr id="22" name="Text 19"/>
          <p:cNvSpPr/>
          <p:nvPr/>
        </p:nvSpPr>
        <p:spPr>
          <a:xfrm>
            <a:off x="11109960" y="6473952"/>
            <a:ext cx="457200" cy="201168"/>
          </a:xfrm>
          <a:prstGeom prst="rect">
            <a:avLst/>
          </a:prstGeom>
          <a:noFill/>
          <a:ln/>
        </p:spPr>
        <p:txBody>
          <a:bodyPr wrap="square" lIns="0" tIns="0" rIns="0" bIns="0" rtlCol="0" anchor="ctr"/>
          <a:lstStyle/>
          <a:p>
            <a:pPr marL="0" indent="0" algn="r">
              <a:buNone/>
            </a:pPr>
            <a:r>
              <a:rPr lang="en-US" sz="850" dirty="0">
                <a:solidFill>
                  <a:srgbClr val="6C7884"/>
                </a:solidFill>
              </a:rPr>
              <a:t>10</a:t>
            </a:r>
            <a:endParaRPr 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84048"/>
          </a:xfrm>
          <a:prstGeom prst="rect">
            <a:avLst/>
          </a:prstGeom>
          <a:solidFill>
            <a:srgbClr val="00A5B5"/>
          </a:solidFill>
          <a:ln w="12700">
            <a:solidFill>
              <a:srgbClr val="00A5B5"/>
            </a:solidFill>
            <a:prstDash val="solid"/>
          </a:ln>
        </p:spPr>
        <p:txBody>
          <a:bodyPr/>
          <a:lstStyle/>
          <a:p>
            <a:endParaRPr lang="en-US"/>
          </a:p>
        </p:txBody>
      </p:sp>
      <p:sp>
        <p:nvSpPr>
          <p:cNvPr id="3" name="Shape 1"/>
          <p:cNvSpPr/>
          <p:nvPr/>
        </p:nvSpPr>
        <p:spPr>
          <a:xfrm>
            <a:off x="0" y="384048"/>
            <a:ext cx="12191695" cy="54864"/>
          </a:xfrm>
          <a:prstGeom prst="rect">
            <a:avLst/>
          </a:prstGeom>
          <a:solidFill>
            <a:srgbClr val="FDB515"/>
          </a:solidFill>
          <a:ln w="12700">
            <a:solidFill>
              <a:srgbClr val="FDB515"/>
            </a:solidFill>
            <a:prstDash val="solid"/>
          </a:ln>
        </p:spPr>
        <p:txBody>
          <a:bodyPr/>
          <a:lstStyle/>
          <a:p>
            <a:endParaRPr lang="en-US"/>
          </a:p>
        </p:txBody>
      </p:sp>
      <p:sp>
        <p:nvSpPr>
          <p:cNvPr id="4" name="Text 2"/>
          <p:cNvSpPr/>
          <p:nvPr/>
        </p:nvSpPr>
        <p:spPr>
          <a:xfrm>
            <a:off x="594360" y="621792"/>
            <a:ext cx="10972800" cy="384048"/>
          </a:xfrm>
          <a:prstGeom prst="rect">
            <a:avLst/>
          </a:prstGeom>
          <a:noFill/>
          <a:ln/>
        </p:spPr>
        <p:txBody>
          <a:bodyPr wrap="square" lIns="0" tIns="0" rIns="0" bIns="0"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Responsible AI checklist</a:t>
            </a:r>
            <a:endParaRPr lang="en-US" sz="2800" dirty="0"/>
          </a:p>
        </p:txBody>
      </p:sp>
      <p:sp>
        <p:nvSpPr>
          <p:cNvPr id="5" name="Text 3"/>
          <p:cNvSpPr/>
          <p:nvPr/>
        </p:nvSpPr>
        <p:spPr>
          <a:xfrm>
            <a:off x="612648" y="1207008"/>
            <a:ext cx="10881360" cy="256032"/>
          </a:xfrm>
          <a:prstGeom prst="rect">
            <a:avLst/>
          </a:prstGeom>
          <a:noFill/>
          <a:ln/>
        </p:spPr>
        <p:txBody>
          <a:bodyPr wrap="square" lIns="0" tIns="0" rIns="0" bIns="0" rtlCol="0" anchor="ctr">
            <a:normAutofit/>
          </a:bodyPr>
          <a:lstStyle/>
          <a:p>
            <a:pPr marL="0" indent="0">
              <a:buNone/>
            </a:pPr>
            <a:r>
              <a:rPr lang="en-US" sz="1350" dirty="0">
                <a:solidFill>
                  <a:srgbClr val="3C4650"/>
                </a:solidFill>
              </a:rPr>
              <a:t>Use AI to improve clarity, not to create a false version of the student.</a:t>
            </a:r>
            <a:endParaRPr lang="en-US" sz="1350" dirty="0"/>
          </a:p>
        </p:txBody>
      </p:sp>
      <p:sp>
        <p:nvSpPr>
          <p:cNvPr id="6" name="Shape 4"/>
          <p:cNvSpPr/>
          <p:nvPr/>
        </p:nvSpPr>
        <p:spPr>
          <a:xfrm>
            <a:off x="594360" y="6355080"/>
            <a:ext cx="10972800" cy="0"/>
          </a:xfrm>
          <a:prstGeom prst="line">
            <a:avLst/>
          </a:prstGeom>
          <a:noFill/>
          <a:ln w="12700">
            <a:solidFill>
              <a:srgbClr val="D4DEE8"/>
            </a:solidFill>
            <a:prstDash val="solid"/>
          </a:ln>
        </p:spPr>
        <p:txBody>
          <a:bodyPr/>
          <a:lstStyle/>
          <a:p>
            <a:endParaRPr lang="en-US"/>
          </a:p>
        </p:txBody>
      </p:sp>
      <p:sp>
        <p:nvSpPr>
          <p:cNvPr id="7" name="Shape 5"/>
          <p:cNvSpPr/>
          <p:nvPr/>
        </p:nvSpPr>
        <p:spPr>
          <a:xfrm>
            <a:off x="822960" y="1691640"/>
            <a:ext cx="457200" cy="457200"/>
          </a:xfrm>
          <a:prstGeom prst="roundRect">
            <a:avLst>
              <a:gd name="adj" fmla="val 12000"/>
            </a:avLst>
          </a:prstGeom>
          <a:solidFill>
            <a:srgbClr val="00A5B5"/>
          </a:solidFill>
          <a:ln w="12700">
            <a:solidFill>
              <a:srgbClr val="00A5B5"/>
            </a:solidFill>
            <a:prstDash val="solid"/>
          </a:ln>
        </p:spPr>
        <p:txBody>
          <a:bodyPr/>
          <a:lstStyle/>
          <a:p>
            <a:endParaRPr lang="en-US"/>
          </a:p>
        </p:txBody>
      </p:sp>
      <p:sp>
        <p:nvSpPr>
          <p:cNvPr id="8" name="Text 6"/>
          <p:cNvSpPr/>
          <p:nvPr/>
        </p:nvSpPr>
        <p:spPr>
          <a:xfrm>
            <a:off x="914400" y="1737360"/>
            <a:ext cx="274320" cy="228600"/>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9" name="Text 7"/>
          <p:cNvSpPr/>
          <p:nvPr/>
        </p:nvSpPr>
        <p:spPr>
          <a:xfrm>
            <a:off x="1481328" y="1673352"/>
            <a:ext cx="2743200" cy="274320"/>
          </a:xfrm>
          <a:prstGeom prst="rect">
            <a:avLst/>
          </a:prstGeom>
          <a:noFill/>
          <a:ln/>
        </p:spPr>
        <p:txBody>
          <a:bodyPr wrap="square" lIns="0" tIns="0" rIns="0" bIns="0" rtlCol="0" anchor="ctr"/>
          <a:lstStyle/>
          <a:p>
            <a:pPr marL="0" indent="0">
              <a:buNone/>
            </a:pPr>
            <a:r>
              <a:rPr lang="en-US" sz="1900" b="1" dirty="0">
                <a:solidFill>
                  <a:srgbClr val="17324D"/>
                </a:solidFill>
              </a:rPr>
              <a:t>Verify accuracy</a:t>
            </a:r>
            <a:endParaRPr lang="en-US" sz="1900" dirty="0"/>
          </a:p>
        </p:txBody>
      </p:sp>
      <p:sp>
        <p:nvSpPr>
          <p:cNvPr id="10" name="Text 8"/>
          <p:cNvSpPr/>
          <p:nvPr/>
        </p:nvSpPr>
        <p:spPr>
          <a:xfrm>
            <a:off x="4526280" y="1709928"/>
            <a:ext cx="6080760" cy="228600"/>
          </a:xfrm>
          <a:prstGeom prst="rect">
            <a:avLst/>
          </a:prstGeom>
          <a:noFill/>
          <a:ln/>
        </p:spPr>
        <p:txBody>
          <a:bodyPr wrap="square" lIns="0" tIns="0" rIns="0" bIns="0" rtlCol="0" anchor="ctr">
            <a:normAutofit/>
          </a:bodyPr>
          <a:lstStyle/>
          <a:p>
            <a:pPr marL="0" indent="0">
              <a:buNone/>
            </a:pPr>
            <a:r>
              <a:rPr lang="en-US" sz="1520" dirty="0">
                <a:solidFill>
                  <a:srgbClr val="3C4650"/>
                </a:solidFill>
              </a:rPr>
              <a:t>Every bullet should be something the student can discuss in an interview.</a:t>
            </a:r>
            <a:endParaRPr lang="en-US" sz="1520" dirty="0"/>
          </a:p>
        </p:txBody>
      </p:sp>
      <p:sp>
        <p:nvSpPr>
          <p:cNvPr id="11" name="Shape 9"/>
          <p:cNvSpPr/>
          <p:nvPr/>
        </p:nvSpPr>
        <p:spPr>
          <a:xfrm>
            <a:off x="822960" y="2441448"/>
            <a:ext cx="457200" cy="457200"/>
          </a:xfrm>
          <a:prstGeom prst="roundRect">
            <a:avLst>
              <a:gd name="adj" fmla="val 12000"/>
            </a:avLst>
          </a:prstGeom>
          <a:solidFill>
            <a:srgbClr val="00A5B5"/>
          </a:solidFill>
          <a:ln w="12700">
            <a:solidFill>
              <a:srgbClr val="00A5B5"/>
            </a:solidFill>
            <a:prstDash val="solid"/>
          </a:ln>
        </p:spPr>
        <p:txBody>
          <a:bodyPr/>
          <a:lstStyle/>
          <a:p>
            <a:endParaRPr lang="en-US"/>
          </a:p>
        </p:txBody>
      </p:sp>
      <p:sp>
        <p:nvSpPr>
          <p:cNvPr id="12" name="Text 10"/>
          <p:cNvSpPr/>
          <p:nvPr/>
        </p:nvSpPr>
        <p:spPr>
          <a:xfrm>
            <a:off x="914400" y="2487168"/>
            <a:ext cx="274320" cy="228600"/>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13" name="Text 11"/>
          <p:cNvSpPr/>
          <p:nvPr/>
        </p:nvSpPr>
        <p:spPr>
          <a:xfrm>
            <a:off x="1481328" y="2423160"/>
            <a:ext cx="2743200" cy="274320"/>
          </a:xfrm>
          <a:prstGeom prst="rect">
            <a:avLst/>
          </a:prstGeom>
          <a:noFill/>
          <a:ln/>
        </p:spPr>
        <p:txBody>
          <a:bodyPr wrap="square" lIns="0" tIns="0" rIns="0" bIns="0" rtlCol="0" anchor="ctr"/>
          <a:lstStyle/>
          <a:p>
            <a:pPr marL="0" indent="0">
              <a:buNone/>
            </a:pPr>
            <a:r>
              <a:rPr lang="en-US" sz="1900" b="1" dirty="0">
                <a:solidFill>
                  <a:srgbClr val="17324D"/>
                </a:solidFill>
              </a:rPr>
              <a:t>Keep the student voice</a:t>
            </a:r>
            <a:endParaRPr lang="en-US" sz="1900" dirty="0"/>
          </a:p>
        </p:txBody>
      </p:sp>
      <p:sp>
        <p:nvSpPr>
          <p:cNvPr id="14" name="Text 12"/>
          <p:cNvSpPr/>
          <p:nvPr/>
        </p:nvSpPr>
        <p:spPr>
          <a:xfrm>
            <a:off x="4526280" y="2459736"/>
            <a:ext cx="6080760" cy="228600"/>
          </a:xfrm>
          <a:prstGeom prst="rect">
            <a:avLst/>
          </a:prstGeom>
          <a:noFill/>
          <a:ln/>
        </p:spPr>
        <p:txBody>
          <a:bodyPr wrap="square" lIns="0" tIns="0" rIns="0" bIns="0" rtlCol="0" anchor="ctr">
            <a:normAutofit/>
          </a:bodyPr>
          <a:lstStyle/>
          <a:p>
            <a:pPr marL="0" indent="0">
              <a:buNone/>
            </a:pPr>
            <a:r>
              <a:rPr lang="en-US" sz="1520" dirty="0">
                <a:solidFill>
                  <a:srgbClr val="3C4650"/>
                </a:solidFill>
              </a:rPr>
              <a:t>Rewrite generic phrases so they sound natural and specific.</a:t>
            </a:r>
            <a:endParaRPr lang="en-US" sz="1520" dirty="0"/>
          </a:p>
        </p:txBody>
      </p:sp>
      <p:sp>
        <p:nvSpPr>
          <p:cNvPr id="15" name="Shape 13"/>
          <p:cNvSpPr/>
          <p:nvPr/>
        </p:nvSpPr>
        <p:spPr>
          <a:xfrm>
            <a:off x="822960" y="3191256"/>
            <a:ext cx="457200" cy="457200"/>
          </a:xfrm>
          <a:prstGeom prst="roundRect">
            <a:avLst>
              <a:gd name="adj" fmla="val 12000"/>
            </a:avLst>
          </a:prstGeom>
          <a:solidFill>
            <a:srgbClr val="00A5B5"/>
          </a:solidFill>
          <a:ln w="12700">
            <a:solidFill>
              <a:srgbClr val="00A5B5"/>
            </a:solidFill>
            <a:prstDash val="solid"/>
          </a:ln>
        </p:spPr>
        <p:txBody>
          <a:bodyPr/>
          <a:lstStyle/>
          <a:p>
            <a:endParaRPr lang="en-US"/>
          </a:p>
        </p:txBody>
      </p:sp>
      <p:sp>
        <p:nvSpPr>
          <p:cNvPr id="16" name="Text 14"/>
          <p:cNvSpPr/>
          <p:nvPr/>
        </p:nvSpPr>
        <p:spPr>
          <a:xfrm>
            <a:off x="914400" y="3236976"/>
            <a:ext cx="274320" cy="228600"/>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17" name="Text 15"/>
          <p:cNvSpPr/>
          <p:nvPr/>
        </p:nvSpPr>
        <p:spPr>
          <a:xfrm>
            <a:off x="1481328" y="3172968"/>
            <a:ext cx="2743200" cy="274320"/>
          </a:xfrm>
          <a:prstGeom prst="rect">
            <a:avLst/>
          </a:prstGeom>
          <a:noFill/>
          <a:ln/>
        </p:spPr>
        <p:txBody>
          <a:bodyPr wrap="square" lIns="0" tIns="0" rIns="0" bIns="0" rtlCol="0" anchor="ctr"/>
          <a:lstStyle/>
          <a:p>
            <a:pPr marL="0" indent="0">
              <a:buNone/>
            </a:pPr>
            <a:r>
              <a:rPr lang="en-US" sz="1900" b="1" dirty="0">
                <a:solidFill>
                  <a:srgbClr val="17324D"/>
                </a:solidFill>
              </a:rPr>
              <a:t>Do not keyword stuff</a:t>
            </a:r>
            <a:endParaRPr lang="en-US" sz="1900" dirty="0"/>
          </a:p>
        </p:txBody>
      </p:sp>
      <p:sp>
        <p:nvSpPr>
          <p:cNvPr id="18" name="Text 16"/>
          <p:cNvSpPr/>
          <p:nvPr/>
        </p:nvSpPr>
        <p:spPr>
          <a:xfrm>
            <a:off x="4526280" y="3209544"/>
            <a:ext cx="6080760" cy="228600"/>
          </a:xfrm>
          <a:prstGeom prst="rect">
            <a:avLst/>
          </a:prstGeom>
          <a:noFill/>
          <a:ln/>
        </p:spPr>
        <p:txBody>
          <a:bodyPr wrap="square" lIns="0" tIns="0" rIns="0" bIns="0" rtlCol="0" anchor="ctr">
            <a:normAutofit/>
          </a:bodyPr>
          <a:lstStyle/>
          <a:p>
            <a:pPr marL="0" indent="0">
              <a:buNone/>
            </a:pPr>
            <a:r>
              <a:rPr lang="en-US" sz="1520" dirty="0">
                <a:solidFill>
                  <a:srgbClr val="3C4650"/>
                </a:solidFill>
              </a:rPr>
              <a:t>Use job language where it truly fits the experience.</a:t>
            </a:r>
            <a:endParaRPr lang="en-US" sz="1520" dirty="0"/>
          </a:p>
        </p:txBody>
      </p:sp>
      <p:sp>
        <p:nvSpPr>
          <p:cNvPr id="19" name="Shape 17"/>
          <p:cNvSpPr/>
          <p:nvPr/>
        </p:nvSpPr>
        <p:spPr>
          <a:xfrm>
            <a:off x="822960" y="3941064"/>
            <a:ext cx="457200" cy="457200"/>
          </a:xfrm>
          <a:prstGeom prst="roundRect">
            <a:avLst>
              <a:gd name="adj" fmla="val 12000"/>
            </a:avLst>
          </a:prstGeom>
          <a:solidFill>
            <a:srgbClr val="00A5B5"/>
          </a:solidFill>
          <a:ln w="12700">
            <a:solidFill>
              <a:srgbClr val="00A5B5"/>
            </a:solidFill>
            <a:prstDash val="solid"/>
          </a:ln>
        </p:spPr>
        <p:txBody>
          <a:bodyPr/>
          <a:lstStyle/>
          <a:p>
            <a:endParaRPr lang="en-US"/>
          </a:p>
        </p:txBody>
      </p:sp>
      <p:sp>
        <p:nvSpPr>
          <p:cNvPr id="20" name="Text 18"/>
          <p:cNvSpPr/>
          <p:nvPr/>
        </p:nvSpPr>
        <p:spPr>
          <a:xfrm>
            <a:off x="914400" y="3986784"/>
            <a:ext cx="274320" cy="228600"/>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21" name="Text 19"/>
          <p:cNvSpPr/>
          <p:nvPr/>
        </p:nvSpPr>
        <p:spPr>
          <a:xfrm>
            <a:off x="1481328" y="3922776"/>
            <a:ext cx="2743200" cy="274320"/>
          </a:xfrm>
          <a:prstGeom prst="rect">
            <a:avLst/>
          </a:prstGeom>
          <a:noFill/>
          <a:ln/>
        </p:spPr>
        <p:txBody>
          <a:bodyPr wrap="square" lIns="0" tIns="0" rIns="0" bIns="0" rtlCol="0" anchor="ctr"/>
          <a:lstStyle/>
          <a:p>
            <a:pPr marL="0" indent="0">
              <a:buNone/>
            </a:pPr>
            <a:r>
              <a:rPr lang="en-US" sz="1900" b="1" dirty="0">
                <a:solidFill>
                  <a:srgbClr val="17324D"/>
                </a:solidFill>
              </a:rPr>
              <a:t>Protect privacy</a:t>
            </a:r>
            <a:endParaRPr lang="en-US" sz="1900" dirty="0"/>
          </a:p>
        </p:txBody>
      </p:sp>
      <p:sp>
        <p:nvSpPr>
          <p:cNvPr id="22" name="Text 20"/>
          <p:cNvSpPr/>
          <p:nvPr/>
        </p:nvSpPr>
        <p:spPr>
          <a:xfrm>
            <a:off x="4526280" y="3959352"/>
            <a:ext cx="6080760" cy="228600"/>
          </a:xfrm>
          <a:prstGeom prst="rect">
            <a:avLst/>
          </a:prstGeom>
          <a:noFill/>
          <a:ln/>
        </p:spPr>
        <p:txBody>
          <a:bodyPr wrap="square" lIns="0" tIns="0" rIns="0" bIns="0" rtlCol="0" anchor="ctr">
            <a:normAutofit/>
          </a:bodyPr>
          <a:lstStyle/>
          <a:p>
            <a:pPr marL="0" indent="0">
              <a:buNone/>
            </a:pPr>
            <a:r>
              <a:rPr lang="en-US" sz="1520" dirty="0">
                <a:solidFill>
                  <a:srgbClr val="3C4650"/>
                </a:solidFill>
              </a:rPr>
              <a:t>Remove sensitive details before uploading documents.</a:t>
            </a:r>
            <a:endParaRPr lang="en-US" sz="1520" dirty="0"/>
          </a:p>
        </p:txBody>
      </p:sp>
      <p:sp>
        <p:nvSpPr>
          <p:cNvPr id="23" name="Shape 21"/>
          <p:cNvSpPr/>
          <p:nvPr/>
        </p:nvSpPr>
        <p:spPr>
          <a:xfrm>
            <a:off x="822960" y="4690872"/>
            <a:ext cx="457200" cy="457200"/>
          </a:xfrm>
          <a:prstGeom prst="roundRect">
            <a:avLst>
              <a:gd name="adj" fmla="val 12000"/>
            </a:avLst>
          </a:prstGeom>
          <a:solidFill>
            <a:srgbClr val="00A5B5"/>
          </a:solidFill>
          <a:ln w="12700">
            <a:solidFill>
              <a:srgbClr val="00A5B5"/>
            </a:solidFill>
            <a:prstDash val="solid"/>
          </a:ln>
        </p:spPr>
        <p:txBody>
          <a:bodyPr/>
          <a:lstStyle/>
          <a:p>
            <a:endParaRPr lang="en-US"/>
          </a:p>
        </p:txBody>
      </p:sp>
      <p:sp>
        <p:nvSpPr>
          <p:cNvPr id="24" name="Text 22"/>
          <p:cNvSpPr/>
          <p:nvPr/>
        </p:nvSpPr>
        <p:spPr>
          <a:xfrm>
            <a:off x="914400" y="4736592"/>
            <a:ext cx="274320" cy="228600"/>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25" name="Text 23"/>
          <p:cNvSpPr/>
          <p:nvPr/>
        </p:nvSpPr>
        <p:spPr>
          <a:xfrm>
            <a:off x="1481328" y="4672584"/>
            <a:ext cx="2743200" cy="274320"/>
          </a:xfrm>
          <a:prstGeom prst="rect">
            <a:avLst/>
          </a:prstGeom>
          <a:noFill/>
          <a:ln/>
        </p:spPr>
        <p:txBody>
          <a:bodyPr wrap="square" lIns="0" tIns="0" rIns="0" bIns="0" rtlCol="0" anchor="ctr"/>
          <a:lstStyle/>
          <a:p>
            <a:pPr marL="0" indent="0">
              <a:buNone/>
            </a:pPr>
            <a:r>
              <a:rPr lang="en-US" sz="1900" b="1" dirty="0">
                <a:solidFill>
                  <a:srgbClr val="17324D"/>
                </a:solidFill>
              </a:rPr>
              <a:t>Review with a human</a:t>
            </a:r>
            <a:endParaRPr lang="en-US" sz="1900" dirty="0"/>
          </a:p>
        </p:txBody>
      </p:sp>
      <p:sp>
        <p:nvSpPr>
          <p:cNvPr id="26" name="Text 24"/>
          <p:cNvSpPr/>
          <p:nvPr/>
        </p:nvSpPr>
        <p:spPr>
          <a:xfrm>
            <a:off x="4526280" y="4709160"/>
            <a:ext cx="6080760" cy="228600"/>
          </a:xfrm>
          <a:prstGeom prst="rect">
            <a:avLst/>
          </a:prstGeom>
          <a:noFill/>
          <a:ln/>
        </p:spPr>
        <p:txBody>
          <a:bodyPr wrap="square" lIns="0" tIns="0" rIns="0" bIns="0" rtlCol="0" anchor="ctr">
            <a:normAutofit/>
          </a:bodyPr>
          <a:lstStyle/>
          <a:p>
            <a:pPr marL="0" indent="0">
              <a:buNone/>
            </a:pPr>
            <a:r>
              <a:rPr lang="en-US" sz="1520" dirty="0">
                <a:solidFill>
                  <a:srgbClr val="3C4650"/>
                </a:solidFill>
              </a:rPr>
              <a:t>Career staff or faculty can help catch overstatements and gaps.</a:t>
            </a:r>
            <a:endParaRPr lang="en-US" sz="1520" dirty="0"/>
          </a:p>
        </p:txBody>
      </p:sp>
      <p:sp>
        <p:nvSpPr>
          <p:cNvPr id="27" name="Shape 25"/>
          <p:cNvSpPr/>
          <p:nvPr/>
        </p:nvSpPr>
        <p:spPr>
          <a:xfrm>
            <a:off x="8961120" y="5166360"/>
            <a:ext cx="2148840" cy="502920"/>
          </a:xfrm>
          <a:prstGeom prst="rect">
            <a:avLst/>
          </a:prstGeom>
          <a:solidFill>
            <a:srgbClr val="FDB515"/>
          </a:solidFill>
          <a:ln w="12700">
            <a:solidFill>
              <a:srgbClr val="FDB515"/>
            </a:solidFill>
            <a:prstDash val="solid"/>
          </a:ln>
        </p:spPr>
        <p:txBody>
          <a:bodyPr/>
          <a:lstStyle/>
          <a:p>
            <a:endParaRPr lang="en-US"/>
          </a:p>
        </p:txBody>
      </p:sp>
      <p:sp>
        <p:nvSpPr>
          <p:cNvPr id="28" name="Text 26"/>
          <p:cNvSpPr/>
          <p:nvPr/>
        </p:nvSpPr>
        <p:spPr>
          <a:xfrm>
            <a:off x="9189720" y="5321808"/>
            <a:ext cx="1691640" cy="182880"/>
          </a:xfrm>
          <a:prstGeom prst="rect">
            <a:avLst/>
          </a:prstGeom>
          <a:noFill/>
          <a:ln/>
        </p:spPr>
        <p:txBody>
          <a:bodyPr wrap="square" lIns="0" tIns="0" rIns="0" bIns="0" rtlCol="0" anchor="ctr"/>
          <a:lstStyle/>
          <a:p>
            <a:pPr marL="0" indent="0" algn="ctr">
              <a:buNone/>
            </a:pPr>
            <a:r>
              <a:rPr lang="en-US" sz="1180" b="1" dirty="0">
                <a:solidFill>
                  <a:srgbClr val="17324D"/>
                </a:solidFill>
              </a:rPr>
              <a:t>Human expertise still matters.</a:t>
            </a:r>
            <a:endParaRPr lang="en-US" sz="1180" dirty="0"/>
          </a:p>
        </p:txBody>
      </p:sp>
      <p:sp>
        <p:nvSpPr>
          <p:cNvPr id="30" name="Text 27"/>
          <p:cNvSpPr/>
          <p:nvPr/>
        </p:nvSpPr>
        <p:spPr>
          <a:xfrm>
            <a:off x="594360" y="6473952"/>
            <a:ext cx="2743200" cy="201168"/>
          </a:xfrm>
          <a:prstGeom prst="rect">
            <a:avLst/>
          </a:prstGeom>
          <a:noFill/>
          <a:ln/>
        </p:spPr>
        <p:txBody>
          <a:bodyPr wrap="square" lIns="0" tIns="0" rIns="0" bIns="0" rtlCol="0" anchor="ctr"/>
          <a:lstStyle/>
          <a:p>
            <a:pPr marL="0" indent="0">
              <a:buNone/>
            </a:pPr>
            <a:r>
              <a:rPr lang="en-US" sz="850" dirty="0">
                <a:solidFill>
                  <a:srgbClr val="6C7884"/>
                </a:solidFill>
              </a:rPr>
              <a:t>AI + Resume Strategy</a:t>
            </a:r>
            <a:endParaRPr lang="en-US" sz="850" dirty="0"/>
          </a:p>
        </p:txBody>
      </p:sp>
      <p:sp>
        <p:nvSpPr>
          <p:cNvPr id="31" name="Text 28"/>
          <p:cNvSpPr/>
          <p:nvPr/>
        </p:nvSpPr>
        <p:spPr>
          <a:xfrm>
            <a:off x="11109960" y="6473952"/>
            <a:ext cx="457200" cy="201168"/>
          </a:xfrm>
          <a:prstGeom prst="rect">
            <a:avLst/>
          </a:prstGeom>
          <a:noFill/>
          <a:ln/>
        </p:spPr>
        <p:txBody>
          <a:bodyPr wrap="square" lIns="0" tIns="0" rIns="0" bIns="0" rtlCol="0" anchor="ctr"/>
          <a:lstStyle/>
          <a:p>
            <a:pPr marL="0" indent="0" algn="r">
              <a:buNone/>
            </a:pPr>
            <a:r>
              <a:rPr lang="en-US" sz="850" dirty="0">
                <a:solidFill>
                  <a:srgbClr val="6C7884"/>
                </a:solidFill>
              </a:rPr>
              <a:t>11</a:t>
            </a:r>
            <a:endParaRPr lang="en-US"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84048"/>
          </a:xfrm>
          <a:prstGeom prst="rect">
            <a:avLst/>
          </a:prstGeom>
          <a:solidFill>
            <a:srgbClr val="00A5B5"/>
          </a:solidFill>
          <a:ln w="12700">
            <a:solidFill>
              <a:srgbClr val="00A5B5"/>
            </a:solidFill>
            <a:prstDash val="solid"/>
          </a:ln>
        </p:spPr>
        <p:txBody>
          <a:bodyPr/>
          <a:lstStyle/>
          <a:p>
            <a:endParaRPr lang="en-US"/>
          </a:p>
        </p:txBody>
      </p:sp>
      <p:sp>
        <p:nvSpPr>
          <p:cNvPr id="3" name="Shape 1"/>
          <p:cNvSpPr/>
          <p:nvPr/>
        </p:nvSpPr>
        <p:spPr>
          <a:xfrm>
            <a:off x="0" y="384048"/>
            <a:ext cx="12191695" cy="54864"/>
          </a:xfrm>
          <a:prstGeom prst="rect">
            <a:avLst/>
          </a:prstGeom>
          <a:solidFill>
            <a:srgbClr val="FDB515"/>
          </a:solidFill>
          <a:ln w="12700">
            <a:solidFill>
              <a:srgbClr val="FDB515"/>
            </a:solidFill>
            <a:prstDash val="solid"/>
          </a:ln>
        </p:spPr>
        <p:txBody>
          <a:bodyPr/>
          <a:lstStyle/>
          <a:p>
            <a:endParaRPr lang="en-US"/>
          </a:p>
        </p:txBody>
      </p:sp>
      <p:sp>
        <p:nvSpPr>
          <p:cNvPr id="4" name="Text 2"/>
          <p:cNvSpPr/>
          <p:nvPr/>
        </p:nvSpPr>
        <p:spPr>
          <a:xfrm>
            <a:off x="594360" y="621792"/>
            <a:ext cx="10972800" cy="384048"/>
          </a:xfrm>
          <a:prstGeom prst="rect">
            <a:avLst/>
          </a:prstGeom>
          <a:noFill/>
          <a:ln/>
        </p:spPr>
        <p:txBody>
          <a:bodyPr wrap="square" lIns="0" tIns="0" rIns="0" bIns="0"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A simple resume tailoring workflow</a:t>
            </a:r>
            <a:endParaRPr lang="en-US" sz="2800" dirty="0"/>
          </a:p>
        </p:txBody>
      </p:sp>
      <p:sp>
        <p:nvSpPr>
          <p:cNvPr id="5" name="Text 3"/>
          <p:cNvSpPr/>
          <p:nvPr/>
        </p:nvSpPr>
        <p:spPr>
          <a:xfrm>
            <a:off x="612648" y="1207008"/>
            <a:ext cx="10881360" cy="256032"/>
          </a:xfrm>
          <a:prstGeom prst="rect">
            <a:avLst/>
          </a:prstGeom>
          <a:noFill/>
          <a:ln/>
        </p:spPr>
        <p:txBody>
          <a:bodyPr wrap="square" lIns="0" tIns="0" rIns="0" bIns="0" rtlCol="0" anchor="ctr">
            <a:normAutofit/>
          </a:bodyPr>
          <a:lstStyle/>
          <a:p>
            <a:pPr marL="0" indent="0">
              <a:buNone/>
            </a:pPr>
            <a:r>
              <a:rPr lang="en-US" sz="1350" dirty="0">
                <a:solidFill>
                  <a:srgbClr val="3C4650"/>
                </a:solidFill>
              </a:rPr>
              <a:t>Use this as the live demonstration or student activity.</a:t>
            </a:r>
            <a:endParaRPr lang="en-US" sz="1350" dirty="0"/>
          </a:p>
        </p:txBody>
      </p:sp>
      <p:sp>
        <p:nvSpPr>
          <p:cNvPr id="6" name="Shape 4"/>
          <p:cNvSpPr/>
          <p:nvPr/>
        </p:nvSpPr>
        <p:spPr>
          <a:xfrm>
            <a:off x="594360" y="6355080"/>
            <a:ext cx="10972800" cy="0"/>
          </a:xfrm>
          <a:prstGeom prst="line">
            <a:avLst/>
          </a:prstGeom>
          <a:noFill/>
          <a:ln w="12700">
            <a:solidFill>
              <a:srgbClr val="D4DEE8"/>
            </a:solidFill>
            <a:prstDash val="solid"/>
          </a:ln>
        </p:spPr>
        <p:txBody>
          <a:bodyPr/>
          <a:lstStyle/>
          <a:p>
            <a:endParaRPr lang="en-US"/>
          </a:p>
        </p:txBody>
      </p:sp>
      <p:sp>
        <p:nvSpPr>
          <p:cNvPr id="7" name="Shape 5"/>
          <p:cNvSpPr/>
          <p:nvPr/>
        </p:nvSpPr>
        <p:spPr>
          <a:xfrm>
            <a:off x="553212" y="1809758"/>
            <a:ext cx="2011680" cy="1508760"/>
          </a:xfrm>
          <a:prstGeom prst="chevron">
            <a:avLst/>
          </a:prstGeom>
          <a:solidFill>
            <a:srgbClr val="005A8B"/>
          </a:solidFill>
          <a:ln w="12700">
            <a:solidFill>
              <a:srgbClr val="FFFFFF"/>
            </a:solidFill>
            <a:prstDash val="solid"/>
          </a:ln>
        </p:spPr>
        <p:txBody>
          <a:bodyPr/>
          <a:lstStyle/>
          <a:p>
            <a:endParaRPr lang="en-US" sz="1100" dirty="0"/>
          </a:p>
        </p:txBody>
      </p:sp>
      <p:sp>
        <p:nvSpPr>
          <p:cNvPr id="8" name="Text 6"/>
          <p:cNvSpPr/>
          <p:nvPr/>
        </p:nvSpPr>
        <p:spPr>
          <a:xfrm>
            <a:off x="1069848" y="2140450"/>
            <a:ext cx="292608" cy="219456"/>
          </a:xfrm>
          <a:prstGeom prst="rect">
            <a:avLst/>
          </a:prstGeom>
          <a:noFill/>
          <a:ln/>
        </p:spPr>
        <p:txBody>
          <a:bodyPr wrap="square" lIns="0" tIns="0" rIns="0" bIns="0" rtlCol="0" anchor="ctr"/>
          <a:lstStyle/>
          <a:p>
            <a:pPr marL="0" indent="0" algn="ctr">
              <a:buNone/>
            </a:pPr>
            <a:endParaRPr lang="en-US" sz="1300" dirty="0"/>
          </a:p>
        </p:txBody>
      </p:sp>
      <p:sp>
        <p:nvSpPr>
          <p:cNvPr id="9" name="Text 7"/>
          <p:cNvSpPr/>
          <p:nvPr/>
        </p:nvSpPr>
        <p:spPr>
          <a:xfrm>
            <a:off x="1143000" y="2095031"/>
            <a:ext cx="987552" cy="292608"/>
          </a:xfrm>
          <a:prstGeom prst="rect">
            <a:avLst/>
          </a:prstGeom>
          <a:noFill/>
          <a:ln/>
        </p:spPr>
        <p:txBody>
          <a:bodyPr wrap="square" lIns="0" tIns="0" rIns="0" bIns="0" rtlCol="0" anchor="ctr">
            <a:normAutofit fontScale="70000" lnSpcReduction="20000"/>
          </a:bodyPr>
          <a:lstStyle/>
          <a:p>
            <a:pPr marL="0" indent="0" algn="ctr">
              <a:buNone/>
            </a:pPr>
            <a:r>
              <a:rPr lang="en-US" sz="1550" b="1" dirty="0">
                <a:solidFill>
                  <a:srgbClr val="FFFFFF"/>
                </a:solidFill>
              </a:rPr>
              <a:t>Read </a:t>
            </a:r>
          </a:p>
          <a:p>
            <a:pPr marL="0" indent="0" algn="ctr">
              <a:buNone/>
            </a:pPr>
            <a:r>
              <a:rPr lang="en-US" sz="1550" b="1" dirty="0">
                <a:solidFill>
                  <a:srgbClr val="FFFFFF"/>
                </a:solidFill>
              </a:rPr>
              <a:t>the job</a:t>
            </a:r>
            <a:endParaRPr lang="en-US" sz="1550" dirty="0"/>
          </a:p>
        </p:txBody>
      </p:sp>
      <p:sp>
        <p:nvSpPr>
          <p:cNvPr id="10" name="Text 8"/>
          <p:cNvSpPr/>
          <p:nvPr/>
        </p:nvSpPr>
        <p:spPr>
          <a:xfrm>
            <a:off x="1074420" y="2583934"/>
            <a:ext cx="1417320" cy="475488"/>
          </a:xfrm>
          <a:prstGeom prst="rect">
            <a:avLst/>
          </a:prstGeom>
          <a:noFill/>
          <a:ln/>
        </p:spPr>
        <p:txBody>
          <a:bodyPr wrap="square" lIns="254" tIns="254" rIns="254" bIns="254" rtlCol="0" anchor="ctr">
            <a:normAutofit/>
          </a:bodyPr>
          <a:lstStyle/>
          <a:p>
            <a:pPr marL="0" indent="0" algn="ctr">
              <a:buNone/>
            </a:pPr>
            <a:r>
              <a:rPr lang="en-US" sz="800" dirty="0">
                <a:solidFill>
                  <a:srgbClr val="FFFFFF"/>
                </a:solidFill>
              </a:rPr>
              <a:t>Highlight themes,</a:t>
            </a:r>
          </a:p>
          <a:p>
            <a:pPr marL="0" indent="0" algn="ctr">
              <a:buNone/>
            </a:pPr>
            <a:r>
              <a:rPr lang="en-US" sz="800" dirty="0">
                <a:solidFill>
                  <a:srgbClr val="FFFFFF"/>
                </a:solidFill>
              </a:rPr>
              <a:t> verbs, and </a:t>
            </a:r>
          </a:p>
          <a:p>
            <a:pPr marL="0" indent="0" algn="ctr">
              <a:buNone/>
            </a:pPr>
            <a:r>
              <a:rPr lang="en-US" sz="800" dirty="0">
                <a:solidFill>
                  <a:srgbClr val="FFFFFF"/>
                </a:solidFill>
              </a:rPr>
              <a:t>requirements</a:t>
            </a:r>
            <a:endParaRPr lang="en-US" sz="800" dirty="0"/>
          </a:p>
        </p:txBody>
      </p:sp>
      <p:sp>
        <p:nvSpPr>
          <p:cNvPr id="11" name="Shape 9"/>
          <p:cNvSpPr/>
          <p:nvPr/>
        </p:nvSpPr>
        <p:spPr>
          <a:xfrm>
            <a:off x="2862072" y="1828800"/>
            <a:ext cx="2011680" cy="1508760"/>
          </a:xfrm>
          <a:prstGeom prst="chevron">
            <a:avLst/>
          </a:prstGeom>
          <a:solidFill>
            <a:srgbClr val="00A5B5"/>
          </a:solidFill>
          <a:ln w="12700">
            <a:solidFill>
              <a:srgbClr val="FFFFFF"/>
            </a:solidFill>
            <a:prstDash val="solid"/>
          </a:ln>
        </p:spPr>
        <p:txBody>
          <a:bodyPr/>
          <a:lstStyle/>
          <a:p>
            <a:endParaRPr lang="en-US"/>
          </a:p>
        </p:txBody>
      </p:sp>
      <p:sp>
        <p:nvSpPr>
          <p:cNvPr id="12" name="Text 10"/>
          <p:cNvSpPr/>
          <p:nvPr/>
        </p:nvSpPr>
        <p:spPr>
          <a:xfrm>
            <a:off x="2971800" y="1938528"/>
            <a:ext cx="292608" cy="219456"/>
          </a:xfrm>
          <a:prstGeom prst="rect">
            <a:avLst/>
          </a:prstGeom>
          <a:noFill/>
          <a:ln/>
        </p:spPr>
        <p:txBody>
          <a:bodyPr wrap="square" lIns="0" tIns="0" rIns="0" bIns="0" rtlCol="0" anchor="ctr"/>
          <a:lstStyle/>
          <a:p>
            <a:pPr marL="0" indent="0" algn="ctr">
              <a:buNone/>
            </a:pPr>
            <a:endParaRPr lang="en-US" sz="1300" dirty="0"/>
          </a:p>
        </p:txBody>
      </p:sp>
      <p:sp>
        <p:nvSpPr>
          <p:cNvPr id="13" name="Text 11"/>
          <p:cNvSpPr/>
          <p:nvPr/>
        </p:nvSpPr>
        <p:spPr>
          <a:xfrm>
            <a:off x="3456432" y="1965960"/>
            <a:ext cx="987552" cy="292608"/>
          </a:xfrm>
          <a:prstGeom prst="rect">
            <a:avLst/>
          </a:prstGeom>
          <a:noFill/>
          <a:ln/>
        </p:spPr>
        <p:txBody>
          <a:bodyPr wrap="square" lIns="0" tIns="0" rIns="0" bIns="0" rtlCol="0" anchor="ctr">
            <a:normAutofit/>
          </a:bodyPr>
          <a:lstStyle/>
          <a:p>
            <a:pPr marL="0" indent="0" algn="ctr">
              <a:buNone/>
            </a:pPr>
            <a:r>
              <a:rPr lang="en-US" sz="1100" b="1" dirty="0">
                <a:solidFill>
                  <a:srgbClr val="FFFFFF"/>
                </a:solidFill>
              </a:rPr>
              <a:t>Reflect</a:t>
            </a:r>
            <a:endParaRPr lang="en-US" sz="1100" dirty="0"/>
          </a:p>
        </p:txBody>
      </p:sp>
      <p:sp>
        <p:nvSpPr>
          <p:cNvPr id="14" name="Text 12"/>
          <p:cNvSpPr/>
          <p:nvPr/>
        </p:nvSpPr>
        <p:spPr>
          <a:xfrm>
            <a:off x="3337560" y="2583180"/>
            <a:ext cx="1417320" cy="475488"/>
          </a:xfrm>
          <a:prstGeom prst="rect">
            <a:avLst/>
          </a:prstGeom>
          <a:noFill/>
          <a:ln/>
        </p:spPr>
        <p:txBody>
          <a:bodyPr wrap="square" lIns="254" tIns="254" rIns="254" bIns="254" rtlCol="0" anchor="ctr">
            <a:normAutofit fontScale="92500" lnSpcReduction="20000"/>
          </a:bodyPr>
          <a:lstStyle/>
          <a:p>
            <a:pPr marL="0" indent="0" algn="ctr">
              <a:buNone/>
            </a:pPr>
            <a:r>
              <a:rPr lang="en-US" sz="1020" dirty="0">
                <a:solidFill>
                  <a:srgbClr val="FFFFFF"/>
                </a:solidFill>
              </a:rPr>
              <a:t>List coursework,</a:t>
            </a:r>
          </a:p>
          <a:p>
            <a:pPr marL="0" indent="0" algn="ctr">
              <a:buNone/>
            </a:pPr>
            <a:r>
              <a:rPr lang="en-US" sz="1020" dirty="0">
                <a:solidFill>
                  <a:srgbClr val="FFFFFF"/>
                </a:solidFill>
              </a:rPr>
              <a:t> projects,</a:t>
            </a:r>
          </a:p>
          <a:p>
            <a:pPr marL="0" indent="0" algn="ctr">
              <a:buNone/>
            </a:pPr>
            <a:r>
              <a:rPr lang="en-US" sz="1020" dirty="0">
                <a:solidFill>
                  <a:srgbClr val="FFFFFF"/>
                </a:solidFill>
              </a:rPr>
              <a:t> jobs, clubs, </a:t>
            </a:r>
          </a:p>
          <a:p>
            <a:pPr marL="0" indent="0" algn="ctr">
              <a:buNone/>
            </a:pPr>
            <a:r>
              <a:rPr lang="en-US" sz="1020" dirty="0">
                <a:solidFill>
                  <a:srgbClr val="FFFFFF"/>
                </a:solidFill>
              </a:rPr>
              <a:t>and service</a:t>
            </a:r>
            <a:endParaRPr lang="en-US" sz="1020" dirty="0"/>
          </a:p>
        </p:txBody>
      </p:sp>
      <p:sp>
        <p:nvSpPr>
          <p:cNvPr id="15" name="Shape 13"/>
          <p:cNvSpPr/>
          <p:nvPr/>
        </p:nvSpPr>
        <p:spPr>
          <a:xfrm>
            <a:off x="5129784" y="1828800"/>
            <a:ext cx="2011680" cy="1508760"/>
          </a:xfrm>
          <a:prstGeom prst="chevron">
            <a:avLst/>
          </a:prstGeom>
          <a:solidFill>
            <a:srgbClr val="FDB515"/>
          </a:solidFill>
          <a:ln w="12700">
            <a:solidFill>
              <a:srgbClr val="FFFFFF"/>
            </a:solidFill>
            <a:prstDash val="solid"/>
          </a:ln>
        </p:spPr>
        <p:txBody>
          <a:bodyPr/>
          <a:lstStyle/>
          <a:p>
            <a:endParaRPr lang="en-US"/>
          </a:p>
        </p:txBody>
      </p:sp>
      <p:sp>
        <p:nvSpPr>
          <p:cNvPr id="16" name="Text 14"/>
          <p:cNvSpPr/>
          <p:nvPr/>
        </p:nvSpPr>
        <p:spPr>
          <a:xfrm>
            <a:off x="5239512" y="1938528"/>
            <a:ext cx="292608" cy="219456"/>
          </a:xfrm>
          <a:prstGeom prst="rect">
            <a:avLst/>
          </a:prstGeom>
          <a:noFill/>
          <a:ln/>
        </p:spPr>
        <p:txBody>
          <a:bodyPr wrap="square" lIns="0" tIns="0" rIns="0" bIns="0" rtlCol="0" anchor="ctr"/>
          <a:lstStyle/>
          <a:p>
            <a:pPr marL="0" indent="0" algn="ctr">
              <a:buNone/>
            </a:pPr>
            <a:endParaRPr lang="en-US" sz="1300" dirty="0"/>
          </a:p>
        </p:txBody>
      </p:sp>
      <p:sp>
        <p:nvSpPr>
          <p:cNvPr id="17" name="Text 15"/>
          <p:cNvSpPr/>
          <p:nvPr/>
        </p:nvSpPr>
        <p:spPr>
          <a:xfrm>
            <a:off x="5586984" y="1994146"/>
            <a:ext cx="987552" cy="292608"/>
          </a:xfrm>
          <a:prstGeom prst="rect">
            <a:avLst/>
          </a:prstGeom>
          <a:noFill/>
          <a:ln/>
        </p:spPr>
        <p:txBody>
          <a:bodyPr wrap="square" lIns="0" tIns="0" rIns="0" bIns="0" rtlCol="0" anchor="ctr">
            <a:normAutofit/>
          </a:bodyPr>
          <a:lstStyle/>
          <a:p>
            <a:pPr marL="0" indent="0" algn="ctr">
              <a:buNone/>
            </a:pPr>
            <a:r>
              <a:rPr lang="en-US" sz="1550" b="1" dirty="0">
                <a:solidFill>
                  <a:srgbClr val="FFFFFF"/>
                </a:solidFill>
              </a:rPr>
              <a:t>Prompt AI</a:t>
            </a:r>
            <a:endParaRPr lang="en-US" sz="1550" dirty="0"/>
          </a:p>
        </p:txBody>
      </p:sp>
      <p:sp>
        <p:nvSpPr>
          <p:cNvPr id="18" name="Text 16"/>
          <p:cNvSpPr/>
          <p:nvPr/>
        </p:nvSpPr>
        <p:spPr>
          <a:xfrm>
            <a:off x="5569399" y="2643370"/>
            <a:ext cx="1417320" cy="475488"/>
          </a:xfrm>
          <a:prstGeom prst="rect">
            <a:avLst/>
          </a:prstGeom>
          <a:noFill/>
          <a:ln/>
        </p:spPr>
        <p:txBody>
          <a:bodyPr wrap="square" lIns="254" tIns="254" rIns="254" bIns="254" rtlCol="0" anchor="ctr">
            <a:normAutofit/>
          </a:bodyPr>
          <a:lstStyle/>
          <a:p>
            <a:pPr marL="0" indent="0" algn="ctr">
              <a:buNone/>
            </a:pPr>
            <a:r>
              <a:rPr lang="en-US" sz="800" dirty="0">
                <a:solidFill>
                  <a:srgbClr val="FFFFFF"/>
                </a:solidFill>
              </a:rPr>
              <a:t>Ask for KSAs, </a:t>
            </a:r>
          </a:p>
          <a:p>
            <a:pPr marL="0" indent="0" algn="ctr">
              <a:buNone/>
            </a:pPr>
            <a:r>
              <a:rPr lang="en-US" sz="800" dirty="0">
                <a:solidFill>
                  <a:srgbClr val="FFFFFF"/>
                </a:solidFill>
              </a:rPr>
              <a:t>keywords, and </a:t>
            </a:r>
          </a:p>
          <a:p>
            <a:pPr marL="0" indent="0" algn="ctr">
              <a:buNone/>
            </a:pPr>
            <a:r>
              <a:rPr lang="en-US" sz="800" dirty="0">
                <a:solidFill>
                  <a:srgbClr val="FFFFFF"/>
                </a:solidFill>
              </a:rPr>
              <a:t>bullet suggestions</a:t>
            </a:r>
            <a:endParaRPr lang="en-US" sz="800" dirty="0"/>
          </a:p>
        </p:txBody>
      </p:sp>
      <p:sp>
        <p:nvSpPr>
          <p:cNvPr id="19" name="Shape 17"/>
          <p:cNvSpPr/>
          <p:nvPr/>
        </p:nvSpPr>
        <p:spPr>
          <a:xfrm>
            <a:off x="7397496" y="1828800"/>
            <a:ext cx="2011680" cy="1508760"/>
          </a:xfrm>
          <a:prstGeom prst="chevron">
            <a:avLst/>
          </a:prstGeom>
          <a:solidFill>
            <a:srgbClr val="5B4B8A"/>
          </a:solidFill>
          <a:ln w="12700">
            <a:solidFill>
              <a:srgbClr val="FFFFFF"/>
            </a:solidFill>
            <a:prstDash val="solid"/>
          </a:ln>
        </p:spPr>
        <p:txBody>
          <a:bodyPr/>
          <a:lstStyle/>
          <a:p>
            <a:endParaRPr lang="en-US"/>
          </a:p>
        </p:txBody>
      </p:sp>
      <p:sp>
        <p:nvSpPr>
          <p:cNvPr id="20" name="Text 18"/>
          <p:cNvSpPr/>
          <p:nvPr/>
        </p:nvSpPr>
        <p:spPr>
          <a:xfrm>
            <a:off x="7507224" y="1938528"/>
            <a:ext cx="292608" cy="219456"/>
          </a:xfrm>
          <a:prstGeom prst="rect">
            <a:avLst/>
          </a:prstGeom>
          <a:noFill/>
          <a:ln/>
        </p:spPr>
        <p:txBody>
          <a:bodyPr wrap="square" lIns="0" tIns="0" rIns="0" bIns="0" rtlCol="0" anchor="ctr"/>
          <a:lstStyle/>
          <a:p>
            <a:pPr marL="0" indent="0" algn="ctr">
              <a:buNone/>
            </a:pPr>
            <a:endParaRPr lang="en-US" sz="1300" dirty="0"/>
          </a:p>
        </p:txBody>
      </p:sp>
      <p:sp>
        <p:nvSpPr>
          <p:cNvPr id="21" name="Text 19"/>
          <p:cNvSpPr/>
          <p:nvPr/>
        </p:nvSpPr>
        <p:spPr>
          <a:xfrm>
            <a:off x="7991856" y="1965960"/>
            <a:ext cx="987552" cy="292608"/>
          </a:xfrm>
          <a:prstGeom prst="rect">
            <a:avLst/>
          </a:prstGeom>
          <a:noFill/>
          <a:ln/>
        </p:spPr>
        <p:txBody>
          <a:bodyPr wrap="square" lIns="0" tIns="0" rIns="0" bIns="0" rtlCol="0" anchor="ctr">
            <a:normAutofit/>
          </a:bodyPr>
          <a:lstStyle/>
          <a:p>
            <a:pPr marL="0" indent="0" algn="ctr">
              <a:buNone/>
            </a:pPr>
            <a:r>
              <a:rPr lang="en-US" sz="1550" b="1" dirty="0">
                <a:solidFill>
                  <a:srgbClr val="FFFFFF"/>
                </a:solidFill>
              </a:rPr>
              <a:t>Edit</a:t>
            </a:r>
            <a:endParaRPr lang="en-US" sz="1550" dirty="0"/>
          </a:p>
        </p:txBody>
      </p:sp>
      <p:sp>
        <p:nvSpPr>
          <p:cNvPr id="22" name="Text 20"/>
          <p:cNvSpPr/>
          <p:nvPr/>
        </p:nvSpPr>
        <p:spPr>
          <a:xfrm>
            <a:off x="7776972" y="2615184"/>
            <a:ext cx="1417320" cy="475488"/>
          </a:xfrm>
          <a:prstGeom prst="rect">
            <a:avLst/>
          </a:prstGeom>
          <a:noFill/>
          <a:ln/>
        </p:spPr>
        <p:txBody>
          <a:bodyPr wrap="square" lIns="254" tIns="254" rIns="254" bIns="254" rtlCol="0" anchor="ctr">
            <a:normAutofit fontScale="70000" lnSpcReduction="20000"/>
          </a:bodyPr>
          <a:lstStyle/>
          <a:p>
            <a:pPr marL="0" indent="0" algn="ctr">
              <a:buNone/>
            </a:pPr>
            <a:r>
              <a:rPr lang="en-US" sz="1020" dirty="0">
                <a:solidFill>
                  <a:srgbClr val="FFFFFF"/>
                </a:solidFill>
              </a:rPr>
              <a:t>Keep only </a:t>
            </a:r>
          </a:p>
          <a:p>
            <a:pPr marL="0" indent="0" algn="ctr">
              <a:buNone/>
            </a:pPr>
            <a:r>
              <a:rPr lang="en-US" sz="1020" dirty="0">
                <a:solidFill>
                  <a:srgbClr val="FFFFFF"/>
                </a:solidFill>
              </a:rPr>
              <a:t>accurate, </a:t>
            </a:r>
          </a:p>
          <a:p>
            <a:pPr marL="0" indent="0" algn="ctr">
              <a:buNone/>
            </a:pPr>
            <a:r>
              <a:rPr lang="en-US" sz="1020" dirty="0">
                <a:solidFill>
                  <a:srgbClr val="FFFFFF"/>
                </a:solidFill>
              </a:rPr>
              <a:t>specific, </a:t>
            </a:r>
          </a:p>
          <a:p>
            <a:pPr marL="0" indent="0" algn="ctr">
              <a:buNone/>
            </a:pPr>
            <a:r>
              <a:rPr lang="en-US" sz="1020" dirty="0">
                <a:solidFill>
                  <a:srgbClr val="FFFFFF"/>
                </a:solidFill>
              </a:rPr>
              <a:t>student-owned </a:t>
            </a:r>
          </a:p>
          <a:p>
            <a:pPr marL="0" indent="0" algn="ctr">
              <a:buNone/>
            </a:pPr>
            <a:r>
              <a:rPr lang="en-US" sz="1020" dirty="0">
                <a:solidFill>
                  <a:srgbClr val="FFFFFF"/>
                </a:solidFill>
              </a:rPr>
              <a:t>language</a:t>
            </a:r>
            <a:endParaRPr lang="en-US" sz="1020" dirty="0"/>
          </a:p>
        </p:txBody>
      </p:sp>
      <p:sp>
        <p:nvSpPr>
          <p:cNvPr id="23" name="Shape 21"/>
          <p:cNvSpPr/>
          <p:nvPr/>
        </p:nvSpPr>
        <p:spPr>
          <a:xfrm>
            <a:off x="9665208" y="1828800"/>
            <a:ext cx="2011680" cy="1508760"/>
          </a:xfrm>
          <a:prstGeom prst="chevron">
            <a:avLst/>
          </a:prstGeom>
          <a:solidFill>
            <a:srgbClr val="6EC6D9"/>
          </a:solidFill>
          <a:ln w="12700">
            <a:solidFill>
              <a:srgbClr val="FFFFFF"/>
            </a:solidFill>
            <a:prstDash val="solid"/>
          </a:ln>
        </p:spPr>
        <p:txBody>
          <a:bodyPr/>
          <a:lstStyle/>
          <a:p>
            <a:endParaRPr lang="en-US"/>
          </a:p>
        </p:txBody>
      </p:sp>
      <p:sp>
        <p:nvSpPr>
          <p:cNvPr id="24" name="Text 22"/>
          <p:cNvSpPr/>
          <p:nvPr/>
        </p:nvSpPr>
        <p:spPr>
          <a:xfrm>
            <a:off x="9774936" y="1938528"/>
            <a:ext cx="292608" cy="219456"/>
          </a:xfrm>
          <a:prstGeom prst="rect">
            <a:avLst/>
          </a:prstGeom>
          <a:noFill/>
          <a:ln/>
        </p:spPr>
        <p:txBody>
          <a:bodyPr wrap="square" lIns="0" tIns="0" rIns="0" bIns="0" rtlCol="0" anchor="ctr"/>
          <a:lstStyle/>
          <a:p>
            <a:pPr marL="0" indent="0" algn="ctr">
              <a:buNone/>
            </a:pPr>
            <a:endParaRPr lang="en-US" sz="1300" dirty="0"/>
          </a:p>
        </p:txBody>
      </p:sp>
      <p:sp>
        <p:nvSpPr>
          <p:cNvPr id="25" name="Text 23"/>
          <p:cNvSpPr/>
          <p:nvPr/>
        </p:nvSpPr>
        <p:spPr>
          <a:xfrm>
            <a:off x="10259568" y="1965960"/>
            <a:ext cx="987552" cy="292608"/>
          </a:xfrm>
          <a:prstGeom prst="rect">
            <a:avLst/>
          </a:prstGeom>
          <a:noFill/>
          <a:ln/>
        </p:spPr>
        <p:txBody>
          <a:bodyPr wrap="square" lIns="0" tIns="0" rIns="0" bIns="0" rtlCol="0" anchor="ctr">
            <a:normAutofit/>
          </a:bodyPr>
          <a:lstStyle/>
          <a:p>
            <a:pPr marL="0" indent="0" algn="ctr">
              <a:buNone/>
            </a:pPr>
            <a:r>
              <a:rPr lang="en-US" sz="1550" b="1" dirty="0">
                <a:solidFill>
                  <a:srgbClr val="FFFFFF"/>
                </a:solidFill>
              </a:rPr>
              <a:t>Review</a:t>
            </a:r>
            <a:endParaRPr lang="en-US" sz="1550" dirty="0"/>
          </a:p>
        </p:txBody>
      </p:sp>
      <p:sp>
        <p:nvSpPr>
          <p:cNvPr id="26" name="Text 24"/>
          <p:cNvSpPr/>
          <p:nvPr/>
        </p:nvSpPr>
        <p:spPr>
          <a:xfrm>
            <a:off x="10123413" y="2575744"/>
            <a:ext cx="1417320" cy="475488"/>
          </a:xfrm>
          <a:prstGeom prst="rect">
            <a:avLst/>
          </a:prstGeom>
          <a:noFill/>
          <a:ln/>
        </p:spPr>
        <p:txBody>
          <a:bodyPr wrap="square" lIns="254" tIns="254" rIns="254" bIns="254" rtlCol="0" anchor="ctr">
            <a:normAutofit fontScale="85000" lnSpcReduction="20000"/>
          </a:bodyPr>
          <a:lstStyle/>
          <a:p>
            <a:pPr marL="0" indent="0" algn="ctr">
              <a:buNone/>
            </a:pPr>
            <a:r>
              <a:rPr lang="en-US" sz="1020" dirty="0">
                <a:solidFill>
                  <a:srgbClr val="FFFFFF"/>
                </a:solidFill>
              </a:rPr>
              <a:t>Check format, </a:t>
            </a:r>
          </a:p>
          <a:p>
            <a:pPr marL="0" indent="0" algn="ctr">
              <a:buNone/>
            </a:pPr>
            <a:r>
              <a:rPr lang="en-US" sz="1020" dirty="0">
                <a:solidFill>
                  <a:srgbClr val="FFFFFF"/>
                </a:solidFill>
              </a:rPr>
              <a:t>keywords, and </a:t>
            </a:r>
          </a:p>
          <a:p>
            <a:pPr marL="0" indent="0" algn="ctr">
              <a:buNone/>
            </a:pPr>
            <a:r>
              <a:rPr lang="en-US" sz="1020" dirty="0">
                <a:solidFill>
                  <a:srgbClr val="FFFFFF"/>
                </a:solidFill>
              </a:rPr>
              <a:t>interview </a:t>
            </a:r>
          </a:p>
          <a:p>
            <a:pPr marL="0" indent="0" algn="ctr">
              <a:buNone/>
            </a:pPr>
            <a:r>
              <a:rPr lang="en-US" sz="1020" dirty="0">
                <a:solidFill>
                  <a:srgbClr val="FFFFFF"/>
                </a:solidFill>
              </a:rPr>
              <a:t>readiness</a:t>
            </a:r>
            <a:endParaRPr lang="en-US" sz="1020" dirty="0"/>
          </a:p>
        </p:txBody>
      </p:sp>
      <p:sp>
        <p:nvSpPr>
          <p:cNvPr id="27" name="Text 25"/>
          <p:cNvSpPr/>
          <p:nvPr/>
        </p:nvSpPr>
        <p:spPr>
          <a:xfrm>
            <a:off x="868680" y="4160520"/>
            <a:ext cx="1828800" cy="256032"/>
          </a:xfrm>
          <a:prstGeom prst="rect">
            <a:avLst/>
          </a:prstGeom>
          <a:noFill/>
          <a:ln/>
        </p:spPr>
        <p:txBody>
          <a:bodyPr wrap="square" lIns="0" tIns="0" rIns="0" bIns="0" rtlCol="0" anchor="ctr"/>
          <a:lstStyle/>
          <a:p>
            <a:pPr marL="0" indent="0">
              <a:buNone/>
            </a:pPr>
            <a:r>
              <a:rPr lang="en-US" sz="2000" b="1" dirty="0">
                <a:solidFill>
                  <a:srgbClr val="005A8B"/>
                </a:solidFill>
              </a:rPr>
              <a:t>Practice prompt</a:t>
            </a:r>
            <a:endParaRPr lang="en-US" sz="2000" dirty="0"/>
          </a:p>
        </p:txBody>
      </p:sp>
      <p:sp>
        <p:nvSpPr>
          <p:cNvPr id="28" name="Shape 26"/>
          <p:cNvSpPr/>
          <p:nvPr/>
        </p:nvSpPr>
        <p:spPr>
          <a:xfrm>
            <a:off x="868680" y="4526280"/>
            <a:ext cx="10561320" cy="1051560"/>
          </a:xfrm>
          <a:prstGeom prst="rect">
            <a:avLst/>
          </a:prstGeom>
          <a:solidFill>
            <a:srgbClr val="F8FBFD"/>
          </a:solidFill>
          <a:ln w="12700">
            <a:solidFill>
              <a:srgbClr val="D3E0E8"/>
            </a:solidFill>
            <a:prstDash val="solid"/>
          </a:ln>
        </p:spPr>
        <p:txBody>
          <a:bodyPr/>
          <a:lstStyle/>
          <a:p>
            <a:endParaRPr lang="en-US"/>
          </a:p>
        </p:txBody>
      </p:sp>
      <p:sp>
        <p:nvSpPr>
          <p:cNvPr id="29" name="Text 27"/>
          <p:cNvSpPr/>
          <p:nvPr/>
        </p:nvSpPr>
        <p:spPr>
          <a:xfrm>
            <a:off x="1143000" y="4754880"/>
            <a:ext cx="9966960" cy="457200"/>
          </a:xfrm>
          <a:prstGeom prst="rect">
            <a:avLst/>
          </a:prstGeom>
          <a:noFill/>
          <a:ln/>
        </p:spPr>
        <p:txBody>
          <a:bodyPr wrap="square" lIns="381" tIns="381" rIns="381" bIns="381" rtlCol="0" anchor="ctr">
            <a:normAutofit/>
          </a:bodyPr>
          <a:lstStyle/>
          <a:p>
            <a:pPr marL="0" indent="0">
              <a:buNone/>
            </a:pPr>
            <a:r>
              <a:rPr lang="en-US" sz="1500" dirty="0">
                <a:solidFill>
                  <a:srgbClr val="17324D"/>
                </a:solidFill>
              </a:rPr>
              <a:t>“Here is the job description and my resume. Identify the top 10 keywords, the strongest matches, the gaps, and 5 bullet revisions that would improve fit without overstating my experience.”</a:t>
            </a:r>
            <a:endParaRPr lang="en-US" sz="1500" dirty="0"/>
          </a:p>
        </p:txBody>
      </p:sp>
      <p:sp>
        <p:nvSpPr>
          <p:cNvPr id="31" name="Text 28"/>
          <p:cNvSpPr/>
          <p:nvPr/>
        </p:nvSpPr>
        <p:spPr>
          <a:xfrm>
            <a:off x="594360" y="6473952"/>
            <a:ext cx="2743200" cy="201168"/>
          </a:xfrm>
          <a:prstGeom prst="rect">
            <a:avLst/>
          </a:prstGeom>
          <a:noFill/>
          <a:ln/>
        </p:spPr>
        <p:txBody>
          <a:bodyPr wrap="square" lIns="0" tIns="0" rIns="0" bIns="0" rtlCol="0" anchor="ctr"/>
          <a:lstStyle/>
          <a:p>
            <a:pPr marL="0" indent="0">
              <a:buNone/>
            </a:pPr>
            <a:r>
              <a:rPr lang="en-US" sz="850" dirty="0">
                <a:solidFill>
                  <a:srgbClr val="6C7884"/>
                </a:solidFill>
              </a:rPr>
              <a:t>AI + Resume Strategy</a:t>
            </a:r>
            <a:endParaRPr lang="en-US" sz="850" dirty="0"/>
          </a:p>
        </p:txBody>
      </p:sp>
      <p:sp>
        <p:nvSpPr>
          <p:cNvPr id="32" name="Text 29"/>
          <p:cNvSpPr/>
          <p:nvPr/>
        </p:nvSpPr>
        <p:spPr>
          <a:xfrm>
            <a:off x="11109960" y="6473952"/>
            <a:ext cx="457200" cy="201168"/>
          </a:xfrm>
          <a:prstGeom prst="rect">
            <a:avLst/>
          </a:prstGeom>
          <a:noFill/>
          <a:ln/>
        </p:spPr>
        <p:txBody>
          <a:bodyPr wrap="square" lIns="0" tIns="0" rIns="0" bIns="0" rtlCol="0" anchor="ctr"/>
          <a:lstStyle/>
          <a:p>
            <a:pPr marL="0" indent="0" algn="r">
              <a:buNone/>
            </a:pPr>
            <a:r>
              <a:rPr lang="en-US" sz="850" dirty="0">
                <a:solidFill>
                  <a:srgbClr val="6C7884"/>
                </a:solidFill>
              </a:rPr>
              <a:t>12</a:t>
            </a:r>
            <a:endParaRPr lang="en-US"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84048"/>
          </a:xfrm>
          <a:prstGeom prst="rect">
            <a:avLst/>
          </a:prstGeom>
          <a:solidFill>
            <a:srgbClr val="00A5B5"/>
          </a:solidFill>
          <a:ln w="12700">
            <a:solidFill>
              <a:srgbClr val="00A5B5"/>
            </a:solidFill>
            <a:prstDash val="solid"/>
          </a:ln>
        </p:spPr>
        <p:txBody>
          <a:bodyPr/>
          <a:lstStyle/>
          <a:p>
            <a:endParaRPr lang="en-US"/>
          </a:p>
        </p:txBody>
      </p:sp>
      <p:sp>
        <p:nvSpPr>
          <p:cNvPr id="3" name="Shape 1"/>
          <p:cNvSpPr/>
          <p:nvPr/>
        </p:nvSpPr>
        <p:spPr>
          <a:xfrm>
            <a:off x="0" y="384048"/>
            <a:ext cx="12191695" cy="54864"/>
          </a:xfrm>
          <a:prstGeom prst="rect">
            <a:avLst/>
          </a:prstGeom>
          <a:solidFill>
            <a:srgbClr val="FDB515"/>
          </a:solidFill>
          <a:ln w="12700">
            <a:solidFill>
              <a:srgbClr val="FDB515"/>
            </a:solidFill>
            <a:prstDash val="solid"/>
          </a:ln>
        </p:spPr>
        <p:txBody>
          <a:bodyPr/>
          <a:lstStyle/>
          <a:p>
            <a:endParaRPr lang="en-US"/>
          </a:p>
        </p:txBody>
      </p:sp>
      <p:sp>
        <p:nvSpPr>
          <p:cNvPr id="4" name="Text 2"/>
          <p:cNvSpPr/>
          <p:nvPr/>
        </p:nvSpPr>
        <p:spPr>
          <a:xfrm>
            <a:off x="594360" y="621792"/>
            <a:ext cx="10972800" cy="384048"/>
          </a:xfrm>
          <a:prstGeom prst="rect">
            <a:avLst/>
          </a:prstGeom>
          <a:noFill/>
          <a:ln/>
        </p:spPr>
        <p:txBody>
          <a:bodyPr wrap="square" lIns="0" tIns="0" rIns="0" bIns="0"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Closing message for students</a:t>
            </a:r>
            <a:endParaRPr lang="en-US" sz="2800" dirty="0"/>
          </a:p>
        </p:txBody>
      </p:sp>
      <p:sp>
        <p:nvSpPr>
          <p:cNvPr id="5" name="Text 3"/>
          <p:cNvSpPr/>
          <p:nvPr/>
        </p:nvSpPr>
        <p:spPr>
          <a:xfrm>
            <a:off x="612648" y="1207008"/>
            <a:ext cx="10881360" cy="256032"/>
          </a:xfrm>
          <a:prstGeom prst="rect">
            <a:avLst/>
          </a:prstGeom>
          <a:noFill/>
          <a:ln/>
        </p:spPr>
        <p:txBody>
          <a:bodyPr wrap="square" lIns="0" tIns="0" rIns="0" bIns="0" rtlCol="0" anchor="ctr">
            <a:normAutofit/>
          </a:bodyPr>
          <a:lstStyle/>
          <a:p>
            <a:pPr marL="0" indent="0">
              <a:buNone/>
            </a:pPr>
            <a:r>
              <a:rPr lang="en-US" sz="1350" dirty="0">
                <a:solidFill>
                  <a:srgbClr val="3C4650"/>
                </a:solidFill>
              </a:rPr>
              <a:t>The final takeaway: AI can help you start, but your evidence makes the resume strong.</a:t>
            </a:r>
            <a:endParaRPr lang="en-US" sz="1350" dirty="0"/>
          </a:p>
        </p:txBody>
      </p:sp>
      <p:sp>
        <p:nvSpPr>
          <p:cNvPr id="6" name="Shape 4"/>
          <p:cNvSpPr/>
          <p:nvPr/>
        </p:nvSpPr>
        <p:spPr>
          <a:xfrm>
            <a:off x="594360" y="6355080"/>
            <a:ext cx="10972800" cy="0"/>
          </a:xfrm>
          <a:prstGeom prst="line">
            <a:avLst/>
          </a:prstGeom>
          <a:noFill/>
          <a:ln w="12700">
            <a:solidFill>
              <a:srgbClr val="D4DEE8"/>
            </a:solidFill>
            <a:prstDash val="solid"/>
          </a:ln>
        </p:spPr>
        <p:txBody>
          <a:bodyPr/>
          <a:lstStyle/>
          <a:p>
            <a:endParaRPr lang="en-US"/>
          </a:p>
        </p:txBody>
      </p:sp>
      <p:sp>
        <p:nvSpPr>
          <p:cNvPr id="7" name="Text 5"/>
          <p:cNvSpPr/>
          <p:nvPr/>
        </p:nvSpPr>
        <p:spPr>
          <a:xfrm>
            <a:off x="1143000" y="1600200"/>
            <a:ext cx="9966960" cy="411480"/>
          </a:xfrm>
          <a:prstGeom prst="rect">
            <a:avLst/>
          </a:prstGeom>
          <a:noFill/>
          <a:ln/>
        </p:spPr>
        <p:txBody>
          <a:bodyPr wrap="square" lIns="0" tIns="0" rIns="0" bIns="0" rtlCol="0" anchor="ctr"/>
          <a:lstStyle/>
          <a:p>
            <a:pPr marL="0" indent="0" algn="ctr">
              <a:buNone/>
            </a:pPr>
            <a:r>
              <a:rPr lang="en-US" sz="2800" b="1" dirty="0">
                <a:solidFill>
                  <a:srgbClr val="17324D"/>
                </a:solidFill>
              </a:rPr>
              <a:t>Use AI to ask better questions about your experience.</a:t>
            </a:r>
            <a:endParaRPr lang="en-US" sz="2800" dirty="0"/>
          </a:p>
        </p:txBody>
      </p:sp>
      <p:sp>
        <p:nvSpPr>
          <p:cNvPr id="8" name="Text 6"/>
          <p:cNvSpPr/>
          <p:nvPr/>
        </p:nvSpPr>
        <p:spPr>
          <a:xfrm>
            <a:off x="1143000" y="2331720"/>
            <a:ext cx="9966960" cy="320040"/>
          </a:xfrm>
          <a:prstGeom prst="rect">
            <a:avLst/>
          </a:prstGeom>
          <a:noFill/>
          <a:ln/>
        </p:spPr>
        <p:txBody>
          <a:bodyPr wrap="square" lIns="0" tIns="0" rIns="0" bIns="0" rtlCol="0" anchor="ctr"/>
          <a:lstStyle/>
          <a:p>
            <a:pPr marL="0" indent="0" algn="ctr">
              <a:buNone/>
            </a:pPr>
            <a:r>
              <a:rPr lang="en-US" sz="2000" dirty="0">
                <a:solidFill>
                  <a:srgbClr val="3C4650"/>
                </a:solidFill>
              </a:rPr>
              <a:t>Then turn the answer into a resume that is:</a:t>
            </a:r>
            <a:endParaRPr lang="en-US" sz="2000" dirty="0"/>
          </a:p>
        </p:txBody>
      </p:sp>
      <p:sp>
        <p:nvSpPr>
          <p:cNvPr id="9" name="Shape 7"/>
          <p:cNvSpPr/>
          <p:nvPr/>
        </p:nvSpPr>
        <p:spPr>
          <a:xfrm>
            <a:off x="1828800" y="3063240"/>
            <a:ext cx="1828800" cy="502920"/>
          </a:xfrm>
          <a:prstGeom prst="roundRect">
            <a:avLst>
              <a:gd name="adj" fmla="val 14545"/>
            </a:avLst>
          </a:prstGeom>
          <a:solidFill>
            <a:srgbClr val="005A8B"/>
          </a:solidFill>
          <a:ln w="12700">
            <a:solidFill>
              <a:srgbClr val="005A8B"/>
            </a:solidFill>
            <a:prstDash val="solid"/>
          </a:ln>
          <a:effectLst>
            <a:outerShdw blurRad="19050" dist="8890" dir="2700000" algn="bl" rotWithShape="0">
              <a:srgbClr val="000000">
                <a:alpha val="12000"/>
              </a:srgbClr>
            </a:outerShdw>
          </a:effectLst>
        </p:spPr>
        <p:txBody>
          <a:bodyPr/>
          <a:lstStyle/>
          <a:p>
            <a:endParaRPr lang="en-US"/>
          </a:p>
        </p:txBody>
      </p:sp>
      <p:sp>
        <p:nvSpPr>
          <p:cNvPr id="10" name="Text 8"/>
          <p:cNvSpPr/>
          <p:nvPr/>
        </p:nvSpPr>
        <p:spPr>
          <a:xfrm>
            <a:off x="1938528" y="3200400"/>
            <a:ext cx="1609344" cy="201168"/>
          </a:xfrm>
          <a:prstGeom prst="rect">
            <a:avLst/>
          </a:prstGeom>
          <a:noFill/>
          <a:ln/>
        </p:spPr>
        <p:txBody>
          <a:bodyPr wrap="square" lIns="0" tIns="0" rIns="0" bIns="0" rtlCol="0" anchor="ctr"/>
          <a:lstStyle/>
          <a:p>
            <a:pPr marL="0" indent="0" algn="ctr">
              <a:buNone/>
            </a:pPr>
            <a:r>
              <a:rPr lang="en-US" sz="1300" b="1" dirty="0">
                <a:solidFill>
                  <a:srgbClr val="FFFFFF"/>
                </a:solidFill>
              </a:rPr>
              <a:t>Clear</a:t>
            </a:r>
            <a:endParaRPr lang="en-US" sz="1300" dirty="0"/>
          </a:p>
        </p:txBody>
      </p:sp>
      <p:sp>
        <p:nvSpPr>
          <p:cNvPr id="11" name="Shape 9"/>
          <p:cNvSpPr/>
          <p:nvPr/>
        </p:nvSpPr>
        <p:spPr>
          <a:xfrm>
            <a:off x="3840480" y="3063240"/>
            <a:ext cx="1828800" cy="502920"/>
          </a:xfrm>
          <a:prstGeom prst="roundRect">
            <a:avLst>
              <a:gd name="adj" fmla="val 14545"/>
            </a:avLst>
          </a:prstGeom>
          <a:solidFill>
            <a:srgbClr val="00A5B5"/>
          </a:solidFill>
          <a:ln w="12700">
            <a:solidFill>
              <a:srgbClr val="00A5B5"/>
            </a:solidFill>
            <a:prstDash val="solid"/>
          </a:ln>
          <a:effectLst>
            <a:outerShdw blurRad="19050" dist="8890" dir="2700000" algn="bl" rotWithShape="0">
              <a:srgbClr val="000000">
                <a:alpha val="12000"/>
              </a:srgbClr>
            </a:outerShdw>
          </a:effectLst>
        </p:spPr>
        <p:txBody>
          <a:bodyPr/>
          <a:lstStyle/>
          <a:p>
            <a:endParaRPr lang="en-US"/>
          </a:p>
        </p:txBody>
      </p:sp>
      <p:sp>
        <p:nvSpPr>
          <p:cNvPr id="12" name="Text 10"/>
          <p:cNvSpPr/>
          <p:nvPr/>
        </p:nvSpPr>
        <p:spPr>
          <a:xfrm>
            <a:off x="3950208" y="3200400"/>
            <a:ext cx="1609344" cy="201168"/>
          </a:xfrm>
          <a:prstGeom prst="rect">
            <a:avLst/>
          </a:prstGeom>
          <a:noFill/>
          <a:ln/>
        </p:spPr>
        <p:txBody>
          <a:bodyPr wrap="square" lIns="0" tIns="0" rIns="0" bIns="0" rtlCol="0" anchor="ctr"/>
          <a:lstStyle/>
          <a:p>
            <a:pPr marL="0" indent="0" algn="ctr">
              <a:buNone/>
            </a:pPr>
            <a:r>
              <a:rPr lang="en-US" sz="1300" b="1" dirty="0">
                <a:solidFill>
                  <a:srgbClr val="FFFFFF"/>
                </a:solidFill>
              </a:rPr>
              <a:t>Accurate</a:t>
            </a:r>
            <a:endParaRPr lang="en-US" sz="1300" dirty="0"/>
          </a:p>
        </p:txBody>
      </p:sp>
      <p:sp>
        <p:nvSpPr>
          <p:cNvPr id="13" name="Shape 11"/>
          <p:cNvSpPr/>
          <p:nvPr/>
        </p:nvSpPr>
        <p:spPr>
          <a:xfrm>
            <a:off x="5852160" y="3063240"/>
            <a:ext cx="1828800" cy="502920"/>
          </a:xfrm>
          <a:prstGeom prst="roundRect">
            <a:avLst>
              <a:gd name="adj" fmla="val 14545"/>
            </a:avLst>
          </a:prstGeom>
          <a:solidFill>
            <a:srgbClr val="5B4B8A"/>
          </a:solidFill>
          <a:ln w="12700">
            <a:solidFill>
              <a:srgbClr val="5B4B8A"/>
            </a:solidFill>
            <a:prstDash val="solid"/>
          </a:ln>
          <a:effectLst>
            <a:outerShdw blurRad="19050" dist="8890" dir="2700000" algn="bl" rotWithShape="0">
              <a:srgbClr val="000000">
                <a:alpha val="12000"/>
              </a:srgbClr>
            </a:outerShdw>
          </a:effectLst>
        </p:spPr>
        <p:txBody>
          <a:bodyPr/>
          <a:lstStyle/>
          <a:p>
            <a:endParaRPr lang="en-US"/>
          </a:p>
        </p:txBody>
      </p:sp>
      <p:sp>
        <p:nvSpPr>
          <p:cNvPr id="14" name="Text 12"/>
          <p:cNvSpPr/>
          <p:nvPr/>
        </p:nvSpPr>
        <p:spPr>
          <a:xfrm>
            <a:off x="5961888" y="3200400"/>
            <a:ext cx="1609344" cy="201168"/>
          </a:xfrm>
          <a:prstGeom prst="rect">
            <a:avLst/>
          </a:prstGeom>
          <a:noFill/>
          <a:ln/>
        </p:spPr>
        <p:txBody>
          <a:bodyPr wrap="square" lIns="0" tIns="0" rIns="0" bIns="0" rtlCol="0" anchor="ctr"/>
          <a:lstStyle/>
          <a:p>
            <a:pPr marL="0" indent="0" algn="ctr">
              <a:buNone/>
            </a:pPr>
            <a:r>
              <a:rPr lang="en-US" sz="1300" b="1" dirty="0">
                <a:solidFill>
                  <a:srgbClr val="FFFFFF"/>
                </a:solidFill>
              </a:rPr>
              <a:t>Relevant</a:t>
            </a:r>
            <a:endParaRPr lang="en-US" sz="1300" dirty="0"/>
          </a:p>
        </p:txBody>
      </p:sp>
      <p:sp>
        <p:nvSpPr>
          <p:cNvPr id="15" name="Shape 13"/>
          <p:cNvSpPr/>
          <p:nvPr/>
        </p:nvSpPr>
        <p:spPr>
          <a:xfrm>
            <a:off x="7863840" y="3063240"/>
            <a:ext cx="1828800" cy="502920"/>
          </a:xfrm>
          <a:prstGeom prst="roundRect">
            <a:avLst>
              <a:gd name="adj" fmla="val 14545"/>
            </a:avLst>
          </a:prstGeom>
          <a:solidFill>
            <a:srgbClr val="FDB515"/>
          </a:solidFill>
          <a:ln w="12700">
            <a:solidFill>
              <a:srgbClr val="FDB515"/>
            </a:solidFill>
            <a:prstDash val="solid"/>
          </a:ln>
          <a:effectLst>
            <a:outerShdw blurRad="19050" dist="8890" dir="2700000" algn="bl" rotWithShape="0">
              <a:srgbClr val="000000">
                <a:alpha val="12000"/>
              </a:srgbClr>
            </a:outerShdw>
          </a:effectLst>
        </p:spPr>
        <p:txBody>
          <a:bodyPr/>
          <a:lstStyle/>
          <a:p>
            <a:endParaRPr lang="en-US"/>
          </a:p>
        </p:txBody>
      </p:sp>
      <p:sp>
        <p:nvSpPr>
          <p:cNvPr id="16" name="Text 14"/>
          <p:cNvSpPr/>
          <p:nvPr/>
        </p:nvSpPr>
        <p:spPr>
          <a:xfrm>
            <a:off x="7973568" y="3200400"/>
            <a:ext cx="1609344" cy="201168"/>
          </a:xfrm>
          <a:prstGeom prst="rect">
            <a:avLst/>
          </a:prstGeom>
          <a:noFill/>
          <a:ln/>
        </p:spPr>
        <p:txBody>
          <a:bodyPr wrap="square" lIns="0" tIns="0" rIns="0" bIns="0" rtlCol="0" anchor="ctr"/>
          <a:lstStyle/>
          <a:p>
            <a:pPr marL="0" indent="0" algn="ctr">
              <a:buNone/>
            </a:pPr>
            <a:r>
              <a:rPr lang="en-US" sz="1300" b="1" dirty="0">
                <a:solidFill>
                  <a:srgbClr val="FFFFFF"/>
                </a:solidFill>
              </a:rPr>
              <a:t>Human</a:t>
            </a:r>
            <a:endParaRPr lang="en-US" sz="1300" dirty="0"/>
          </a:p>
        </p:txBody>
      </p:sp>
      <p:sp>
        <p:nvSpPr>
          <p:cNvPr id="17" name="Text 15"/>
          <p:cNvSpPr/>
          <p:nvPr/>
        </p:nvSpPr>
        <p:spPr>
          <a:xfrm>
            <a:off x="1828800" y="4206240"/>
            <a:ext cx="8595360" cy="685800"/>
          </a:xfrm>
          <a:prstGeom prst="rect">
            <a:avLst/>
          </a:prstGeom>
          <a:noFill/>
          <a:ln/>
        </p:spPr>
        <p:txBody>
          <a:bodyPr wrap="square" lIns="381" tIns="381" rIns="381" bIns="381" rtlCol="0" anchor="ctr">
            <a:normAutofit/>
          </a:bodyPr>
          <a:lstStyle/>
          <a:p>
            <a:pPr marL="0" indent="0" algn="ctr">
              <a:buNone/>
            </a:pPr>
            <a:r>
              <a:rPr lang="en-US" sz="2200" b="1" dirty="0">
                <a:solidFill>
                  <a:srgbClr val="005A8B"/>
                </a:solidFill>
              </a:rPr>
              <a:t>Career Center support can help students move from “I don’t know what to write” to “I can explain what I bring to this role.”</a:t>
            </a:r>
            <a:endParaRPr lang="en-US" sz="2200" dirty="0"/>
          </a:p>
        </p:txBody>
      </p:sp>
      <p:sp>
        <p:nvSpPr>
          <p:cNvPr id="19" name="Text 16"/>
          <p:cNvSpPr/>
          <p:nvPr/>
        </p:nvSpPr>
        <p:spPr>
          <a:xfrm>
            <a:off x="594360" y="6473952"/>
            <a:ext cx="2743200" cy="201168"/>
          </a:xfrm>
          <a:prstGeom prst="rect">
            <a:avLst/>
          </a:prstGeom>
          <a:noFill/>
          <a:ln/>
        </p:spPr>
        <p:txBody>
          <a:bodyPr wrap="square" lIns="0" tIns="0" rIns="0" bIns="0" rtlCol="0" anchor="ctr"/>
          <a:lstStyle/>
          <a:p>
            <a:pPr marL="0" indent="0">
              <a:buNone/>
            </a:pPr>
            <a:r>
              <a:rPr lang="en-US" sz="850" dirty="0">
                <a:solidFill>
                  <a:srgbClr val="6C7884"/>
                </a:solidFill>
              </a:rPr>
              <a:t>AI + Resume Strategy</a:t>
            </a:r>
            <a:endParaRPr lang="en-US" sz="850" dirty="0"/>
          </a:p>
        </p:txBody>
      </p:sp>
      <p:sp>
        <p:nvSpPr>
          <p:cNvPr id="20" name="Text 17"/>
          <p:cNvSpPr/>
          <p:nvPr/>
        </p:nvSpPr>
        <p:spPr>
          <a:xfrm>
            <a:off x="11109960" y="6473952"/>
            <a:ext cx="457200" cy="201168"/>
          </a:xfrm>
          <a:prstGeom prst="rect">
            <a:avLst/>
          </a:prstGeom>
          <a:noFill/>
          <a:ln/>
        </p:spPr>
        <p:txBody>
          <a:bodyPr wrap="square" lIns="0" tIns="0" rIns="0" bIns="0" rtlCol="0" anchor="ctr"/>
          <a:lstStyle/>
          <a:p>
            <a:pPr marL="0" indent="0" algn="r">
              <a:buNone/>
            </a:pPr>
            <a:r>
              <a:rPr lang="en-US" sz="850" dirty="0">
                <a:solidFill>
                  <a:srgbClr val="6C7884"/>
                </a:solidFill>
              </a:rPr>
              <a:t>13</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TotalTime>
  <Words>1613</Words>
  <Application>Microsoft Macintosh PowerPoint</Application>
  <PresentationFormat>Widescreen</PresentationFormat>
  <Paragraphs>243</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CSUSB Career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and Resume Strategy - Simplified</dc:title>
  <dc:subject>AI and resume strategy, ATS, prompts, KSAs</dc:subject>
  <dc:creator>OpenAI</dc:creator>
  <cp:lastModifiedBy>Valentina Felix</cp:lastModifiedBy>
  <cp:revision>2</cp:revision>
  <dcterms:created xsi:type="dcterms:W3CDTF">2026-09-15T17:18:12Z</dcterms:created>
  <dcterms:modified xsi:type="dcterms:W3CDTF">2026-10-22T17:01:16Z</dcterms:modified>
</cp:coreProperties>
</file>