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58" r:id="rId6"/>
    <p:sldId id="272" r:id="rId7"/>
    <p:sldId id="273" r:id="rId8"/>
    <p:sldId id="274" r:id="rId9"/>
    <p:sldId id="287" r:id="rId10"/>
    <p:sldId id="260" r:id="rId11"/>
    <p:sldId id="276" r:id="rId12"/>
    <p:sldId id="277" r:id="rId13"/>
    <p:sldId id="278" r:id="rId14"/>
    <p:sldId id="280" r:id="rId15"/>
    <p:sldId id="281" r:id="rId16"/>
    <p:sldId id="282" r:id="rId17"/>
    <p:sldId id="283" r:id="rId18"/>
    <p:sldId id="284" r:id="rId19"/>
    <p:sldId id="285" r:id="rId20"/>
    <p:sldId id="279"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033BE1-5699-4096-A983-6E9423F1C566}">
          <p14:sldIdLst>
            <p14:sldId id="256"/>
            <p14:sldId id="257"/>
            <p14:sldId id="270"/>
            <p14:sldId id="271"/>
            <p14:sldId id="258"/>
            <p14:sldId id="272"/>
            <p14:sldId id="273"/>
            <p14:sldId id="274"/>
            <p14:sldId id="287"/>
            <p14:sldId id="260"/>
            <p14:sldId id="276"/>
            <p14:sldId id="277"/>
            <p14:sldId id="278"/>
            <p14:sldId id="280"/>
            <p14:sldId id="281"/>
            <p14:sldId id="282"/>
            <p14:sldId id="283"/>
            <p14:sldId id="284"/>
            <p14:sldId id="285"/>
            <p14:sldId id="279"/>
          </p14:sldIdLst>
        </p14:section>
        <p14:section name="Untitled Section" id="{3508FAED-0A30-4019-93DD-B57CA4581C1C}">
          <p14:sldIdLst>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28E930-CF30-4C0A-A097-2EAFA1F0D957}"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177265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8E930-CF30-4C0A-A097-2EAFA1F0D957}"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407888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8E930-CF30-4C0A-A097-2EAFA1F0D957}"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106978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8E930-CF30-4C0A-A097-2EAFA1F0D957}"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177380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28E930-CF30-4C0A-A097-2EAFA1F0D957}"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231453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28E930-CF30-4C0A-A097-2EAFA1F0D957}"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268304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28E930-CF30-4C0A-A097-2EAFA1F0D957}"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161442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28E930-CF30-4C0A-A097-2EAFA1F0D957}"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227085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8E930-CF30-4C0A-A097-2EAFA1F0D957}" type="datetimeFigureOut">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192987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28E930-CF30-4C0A-A097-2EAFA1F0D957}"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72817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28E930-CF30-4C0A-A097-2EAFA1F0D957}"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265234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8E930-CF30-4C0A-A097-2EAFA1F0D957}" type="datetimeFigureOut">
              <a:rPr lang="en-US" smtClean="0"/>
              <a:t>7/30/2025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523BF-EA7F-4480-917A-DEF5779A937C}" type="slidenum">
              <a:rPr lang="en-US" smtClean="0"/>
              <a:t>‹#›</a:t>
            </a:fld>
            <a:endParaRPr lang="en-US"/>
          </a:p>
        </p:txBody>
      </p:sp>
    </p:spTree>
    <p:extLst>
      <p:ext uri="{BB962C8B-B14F-4D97-AF65-F5344CB8AC3E}">
        <p14:creationId xmlns:p14="http://schemas.microsoft.com/office/powerpoint/2010/main" val="212095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5241" y="1008994"/>
            <a:ext cx="9231410" cy="2946978"/>
          </a:xfrm>
        </p:spPr>
        <p:txBody>
          <a:bodyPr anchor="b">
            <a:normAutofit/>
          </a:bodyPr>
          <a:lstStyle/>
          <a:p>
            <a:pPr algn="l"/>
            <a:r>
              <a:rPr lang="en-US" sz="7200" b="1" dirty="0"/>
              <a:t>Personal Mobile Device Reimbursement– Concur</a:t>
            </a:r>
            <a:endParaRPr lang="en-US" sz="7200" dirty="0"/>
          </a:p>
        </p:txBody>
      </p:sp>
      <p:sp>
        <p:nvSpPr>
          <p:cNvPr id="3" name="Subtitle 2"/>
          <p:cNvSpPr>
            <a:spLocks noGrp="1"/>
          </p:cNvSpPr>
          <p:nvPr>
            <p:ph type="subTitle" idx="1"/>
          </p:nvPr>
        </p:nvSpPr>
        <p:spPr>
          <a:xfrm>
            <a:off x="1285241" y="4341692"/>
            <a:ext cx="8359273" cy="1553780"/>
          </a:xfrm>
        </p:spPr>
        <p:txBody>
          <a:bodyPr anchor="t">
            <a:normAutofit/>
          </a:bodyPr>
          <a:lstStyle/>
          <a:p>
            <a:pPr algn="l"/>
            <a:endParaRPr lang="en-US" sz="1500" dirty="0"/>
          </a:p>
          <a:p>
            <a:pPr algn="l"/>
            <a:r>
              <a:rPr lang="en-US" sz="1500" dirty="0"/>
              <a:t>Personal Mobile Device Reimbursement is now possible via Concur. Please view the following slides to create an Authorization Request in Concur(one time, to secure the authorization of the full fiscal year, from your department) and the Expense Reports ( each month, to seek reimbursement). </a:t>
            </a:r>
            <a:endParaRPr lang="en-US" sz="1500" i="1" dirty="0"/>
          </a:p>
          <a:p>
            <a:pPr algn="l"/>
            <a:endParaRPr lang="en-US" sz="1500" dirty="0"/>
          </a:p>
        </p:txBody>
      </p:sp>
    </p:spTree>
    <p:extLst>
      <p:ext uri="{BB962C8B-B14F-4D97-AF65-F5344CB8AC3E}">
        <p14:creationId xmlns:p14="http://schemas.microsoft.com/office/powerpoint/2010/main" val="294750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8509" y="2031101"/>
            <a:ext cx="5028051" cy="2204015"/>
          </a:xfrm>
          <a:prstGeom prst="rect">
            <a:avLst/>
          </a:prstGeom>
        </p:spPr>
        <p:txBody>
          <a:bodyPr vert="horz" lIns="91440" tIns="45720" rIns="91440" bIns="45720" rtlCol="0" anchor="ctr">
            <a:normAutofit/>
          </a:bodyPr>
          <a:lstStyle/>
          <a:p>
            <a:pPr>
              <a:lnSpc>
                <a:spcPct val="90000"/>
              </a:lnSpc>
              <a:spcAft>
                <a:spcPts val="600"/>
              </a:spcAft>
            </a:pPr>
            <a:r>
              <a:rPr lang="en-US" b="1" dirty="0"/>
              <a:t>Expense Report- </a:t>
            </a:r>
            <a:r>
              <a:rPr lang="en-US" dirty="0"/>
              <a:t>Once the Authorization Request is approved for the full FY, for reimbursement, the employee will have to submit the expense report each month, by attaching just the 1</a:t>
            </a:r>
            <a:r>
              <a:rPr lang="en-US" baseline="30000" dirty="0"/>
              <a:t>st</a:t>
            </a:r>
            <a:r>
              <a:rPr lang="en-US" dirty="0"/>
              <a:t> page of the Personal Mobile Device Invoice.</a:t>
            </a:r>
          </a:p>
          <a:p>
            <a:pPr>
              <a:lnSpc>
                <a:spcPct val="90000"/>
              </a:lnSpc>
              <a:spcAft>
                <a:spcPts val="600"/>
              </a:spcAft>
            </a:pPr>
            <a:endParaRPr lang="en-US" dirty="0"/>
          </a:p>
          <a:p>
            <a:pPr>
              <a:lnSpc>
                <a:spcPct val="90000"/>
              </a:lnSpc>
              <a:spcAft>
                <a:spcPts val="600"/>
              </a:spcAft>
            </a:pPr>
            <a:r>
              <a:rPr lang="en-US" dirty="0"/>
              <a:t>Click on Home, then Expense </a:t>
            </a:r>
          </a:p>
          <a:p>
            <a:pPr>
              <a:lnSpc>
                <a:spcPct val="90000"/>
              </a:lnSpc>
              <a:spcAft>
                <a:spcPts val="600"/>
              </a:spcAft>
            </a:pPr>
            <a:endParaRPr lang="en-US"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67D503-994D-C96B-1D8B-A510F6E517E3}"/>
              </a:ext>
            </a:extLst>
          </p:cNvPr>
          <p:cNvPicPr>
            <a:picLocks noChangeAspect="1"/>
          </p:cNvPicPr>
          <p:nvPr/>
        </p:nvPicPr>
        <p:blipFill>
          <a:blip r:embed="rId2"/>
          <a:stretch>
            <a:fillRect/>
          </a:stretch>
        </p:blipFill>
        <p:spPr>
          <a:xfrm>
            <a:off x="5987738" y="920657"/>
            <a:ext cx="5628018" cy="4783815"/>
          </a:xfrm>
          <a:prstGeom prst="rect">
            <a:avLst/>
          </a:prstGeom>
        </p:spPr>
      </p:pic>
    </p:spTree>
    <p:extLst>
      <p:ext uri="{BB962C8B-B14F-4D97-AF65-F5344CB8AC3E}">
        <p14:creationId xmlns:p14="http://schemas.microsoft.com/office/powerpoint/2010/main" val="243545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CCF6CB-8EA3-7809-AF79-BC91C52DCD28}"/>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A2D152D-CBCC-345A-E080-3F7854ECB34D}"/>
              </a:ext>
            </a:extLst>
          </p:cNvPr>
          <p:cNvSpPr/>
          <p:nvPr/>
        </p:nvSpPr>
        <p:spPr>
          <a:xfrm>
            <a:off x="645065" y="2031102"/>
            <a:ext cx="4785717" cy="753968"/>
          </a:xfrm>
          <a:prstGeom prst="rect">
            <a:avLst/>
          </a:prstGeom>
        </p:spPr>
        <p:txBody>
          <a:bodyPr vert="horz" lIns="91440" tIns="45720" rIns="91440" bIns="45720" rtlCol="0" anchor="ctr">
            <a:normAutofit/>
          </a:bodyPr>
          <a:lstStyle/>
          <a:p>
            <a:pPr>
              <a:lnSpc>
                <a:spcPct val="90000"/>
              </a:lnSpc>
              <a:spcAft>
                <a:spcPts val="600"/>
              </a:spcAft>
            </a:pPr>
            <a:endParaRPr lang="en-US" dirty="0"/>
          </a:p>
          <a:p>
            <a:pPr>
              <a:lnSpc>
                <a:spcPct val="90000"/>
              </a:lnSpc>
              <a:spcAft>
                <a:spcPts val="600"/>
              </a:spcAft>
            </a:pPr>
            <a:r>
              <a:rPr lang="en-US" dirty="0"/>
              <a:t>Click on Create new report </a:t>
            </a:r>
          </a:p>
          <a:p>
            <a:pPr indent="-228600">
              <a:lnSpc>
                <a:spcPct val="90000"/>
              </a:lnSpc>
              <a:spcAft>
                <a:spcPts val="600"/>
              </a:spcAft>
              <a:buFont typeface="Arial" panose="020B0604020202020204" pitchFamily="34" charset="0"/>
              <a:buChar char="•"/>
            </a:pPr>
            <a:endParaRPr lang="en-US" dirty="0"/>
          </a:p>
        </p:txBody>
      </p:sp>
      <p:sp>
        <p:nvSpPr>
          <p:cNvPr id="27" name="Rectangle 2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B885065-BD5A-F5D0-7F45-4E4AE19322D6}"/>
              </a:ext>
            </a:extLst>
          </p:cNvPr>
          <p:cNvPicPr>
            <a:picLocks noChangeAspect="1"/>
          </p:cNvPicPr>
          <p:nvPr/>
        </p:nvPicPr>
        <p:blipFill>
          <a:blip r:embed="rId2"/>
          <a:stretch>
            <a:fillRect/>
          </a:stretch>
        </p:blipFill>
        <p:spPr>
          <a:xfrm>
            <a:off x="5987738" y="2130682"/>
            <a:ext cx="5628018" cy="2363766"/>
          </a:xfrm>
          <a:prstGeom prst="rect">
            <a:avLst/>
          </a:prstGeom>
        </p:spPr>
      </p:pic>
    </p:spTree>
    <p:extLst>
      <p:ext uri="{BB962C8B-B14F-4D97-AF65-F5344CB8AC3E}">
        <p14:creationId xmlns:p14="http://schemas.microsoft.com/office/powerpoint/2010/main" val="9591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F00E5D-A2BC-34D7-4727-2ED998819FB5}"/>
            </a:ext>
          </a:extLst>
        </p:cNvPr>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82" name="Rectangle 8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FC4DF57-E94F-0F47-0469-5DA5165E94E8}"/>
              </a:ext>
            </a:extLst>
          </p:cNvPr>
          <p:cNvSpPr/>
          <p:nvPr/>
        </p:nvSpPr>
        <p:spPr>
          <a:xfrm>
            <a:off x="651309" y="2382773"/>
            <a:ext cx="6055715" cy="3394995"/>
          </a:xfrm>
          <a:prstGeom prst="rect">
            <a:avLst/>
          </a:prstGeom>
        </p:spPr>
        <p:txBody>
          <a:bodyPr vert="horz" lIns="91440" tIns="45720" rIns="91440" bIns="45720" rtlCol="0" anchor="ctr">
            <a:normAutofit fontScale="92500" lnSpcReduction="20000"/>
          </a:bodyPr>
          <a:lstStyle/>
          <a:p>
            <a:pPr>
              <a:lnSpc>
                <a:spcPct val="90000"/>
              </a:lnSpc>
              <a:spcAft>
                <a:spcPts val="600"/>
              </a:spcAft>
            </a:pPr>
            <a:r>
              <a:rPr lang="en-US" sz="1400" dirty="0"/>
              <a:t>Expense Report Header- All the fields on the header need to be filled in. </a:t>
            </a:r>
          </a:p>
          <a:p>
            <a:pPr marL="285750" indent="-228600">
              <a:lnSpc>
                <a:spcPct val="90000"/>
              </a:lnSpc>
              <a:spcAft>
                <a:spcPts val="600"/>
              </a:spcAft>
              <a:buFont typeface="Arial" panose="020B0604020202020204" pitchFamily="34" charset="0"/>
              <a:buChar char="•"/>
            </a:pPr>
            <a:r>
              <a:rPr lang="en-US" sz="1400" dirty="0"/>
              <a:t>The trip type must be </a:t>
            </a:r>
            <a:r>
              <a:rPr lang="en-US" sz="1400" b="1" dirty="0"/>
              <a:t>non-travel</a:t>
            </a:r>
          </a:p>
          <a:p>
            <a:pPr marL="285750" indent="-228600">
              <a:lnSpc>
                <a:spcPct val="90000"/>
              </a:lnSpc>
              <a:spcAft>
                <a:spcPts val="600"/>
              </a:spcAft>
              <a:buFont typeface="Arial" panose="020B0604020202020204" pitchFamily="34" charset="0"/>
              <a:buChar char="•"/>
            </a:pPr>
            <a:r>
              <a:rPr lang="en-US" sz="1400" dirty="0"/>
              <a:t>The business purpose must be </a:t>
            </a:r>
            <a:r>
              <a:rPr lang="en-US" sz="1400" b="1" dirty="0"/>
              <a:t>17. Personal Mobile Device </a:t>
            </a:r>
          </a:p>
          <a:p>
            <a:pPr marL="285750" indent="-228600">
              <a:lnSpc>
                <a:spcPct val="90000"/>
              </a:lnSpc>
              <a:spcAft>
                <a:spcPts val="600"/>
              </a:spcAft>
              <a:buFont typeface="Arial" panose="020B0604020202020204" pitchFamily="34" charset="0"/>
              <a:buChar char="•"/>
            </a:pPr>
            <a:r>
              <a:rPr lang="en-US" sz="1400" dirty="0"/>
              <a:t>Please select </a:t>
            </a:r>
            <a:r>
              <a:rPr lang="en-US" sz="1400" b="1" dirty="0"/>
              <a:t>No</a:t>
            </a:r>
            <a:r>
              <a:rPr lang="en-US" sz="1400" dirty="0"/>
              <a:t> for the personal travel questions and the spouse attendance question </a:t>
            </a:r>
          </a:p>
          <a:p>
            <a:pPr marL="285750" indent="-228600">
              <a:lnSpc>
                <a:spcPct val="90000"/>
              </a:lnSpc>
              <a:spcAft>
                <a:spcPts val="600"/>
              </a:spcAft>
              <a:buFont typeface="Arial" panose="020B0604020202020204" pitchFamily="34" charset="0"/>
              <a:buChar char="•"/>
            </a:pPr>
            <a:r>
              <a:rPr lang="en-US" sz="1400" dirty="0"/>
              <a:t>Fill in the </a:t>
            </a:r>
            <a:r>
              <a:rPr lang="en-US" sz="1400" b="1" dirty="0"/>
              <a:t>business unit</a:t>
            </a:r>
            <a:r>
              <a:rPr lang="en-US" sz="1400" dirty="0"/>
              <a:t>, </a:t>
            </a:r>
            <a:r>
              <a:rPr lang="en-US" sz="1400" b="1" dirty="0"/>
              <a:t>fund</a:t>
            </a:r>
            <a:r>
              <a:rPr lang="en-US" sz="1400" dirty="0"/>
              <a:t>,  d</a:t>
            </a:r>
            <a:r>
              <a:rPr lang="en-US" sz="1400" b="1" dirty="0"/>
              <a:t>epartment</a:t>
            </a:r>
            <a:r>
              <a:rPr lang="en-US" sz="1400" dirty="0"/>
              <a:t>, </a:t>
            </a:r>
            <a:r>
              <a:rPr lang="en-US" sz="1400" b="1" dirty="0"/>
              <a:t>program</a:t>
            </a:r>
            <a:r>
              <a:rPr lang="en-US" sz="1400" dirty="0"/>
              <a:t>, and </a:t>
            </a:r>
            <a:r>
              <a:rPr lang="en-US" sz="1400" b="1" dirty="0"/>
              <a:t>project</a:t>
            </a:r>
            <a:r>
              <a:rPr lang="en-US" sz="1400" dirty="0"/>
              <a:t> </a:t>
            </a:r>
            <a:r>
              <a:rPr lang="en-US" sz="1400" b="1" dirty="0"/>
              <a:t>number</a:t>
            </a:r>
            <a:r>
              <a:rPr lang="en-US" sz="1400" dirty="0"/>
              <a:t> of your respective department, and make the correct selection </a:t>
            </a:r>
          </a:p>
          <a:p>
            <a:pPr marL="285750" indent="-228600">
              <a:lnSpc>
                <a:spcPct val="90000"/>
              </a:lnSpc>
              <a:spcAft>
                <a:spcPts val="600"/>
              </a:spcAft>
              <a:buFont typeface="Arial" panose="020B0604020202020204" pitchFamily="34" charset="0"/>
              <a:buChar char="•"/>
            </a:pPr>
            <a:r>
              <a:rPr lang="en-US" sz="1400" dirty="0"/>
              <a:t>Select </a:t>
            </a:r>
            <a:r>
              <a:rPr lang="en-US" sz="1400" b="1" dirty="0"/>
              <a:t>No, I do not require the Travel Allowance  </a:t>
            </a:r>
          </a:p>
          <a:p>
            <a:pPr marL="285750" indent="-228600">
              <a:lnSpc>
                <a:spcPct val="90000"/>
              </a:lnSpc>
              <a:spcAft>
                <a:spcPts val="600"/>
              </a:spcAft>
              <a:buFont typeface="Arial" panose="020B0604020202020204" pitchFamily="34" charset="0"/>
              <a:buChar char="•"/>
            </a:pPr>
            <a:r>
              <a:rPr lang="en-US" sz="1400" dirty="0"/>
              <a:t>Click on </a:t>
            </a:r>
            <a:r>
              <a:rPr lang="en-US" sz="1400" b="1" dirty="0"/>
              <a:t>Create Report </a:t>
            </a:r>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b="1"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a:lnSpc>
                <a:spcPct val="90000"/>
              </a:lnSpc>
              <a:spcAft>
                <a:spcPts val="600"/>
              </a:spcAft>
            </a:pPr>
            <a:endParaRPr lang="en-US" sz="1100" dirty="0"/>
          </a:p>
          <a:p>
            <a:pPr>
              <a:lnSpc>
                <a:spcPct val="90000"/>
              </a:lnSpc>
              <a:spcAft>
                <a:spcPts val="600"/>
              </a:spcAft>
            </a:pPr>
            <a:r>
              <a:rPr lang="en-US" sz="1100" dirty="0"/>
              <a:t> </a:t>
            </a:r>
          </a:p>
          <a:p>
            <a:pPr indent="-228600">
              <a:lnSpc>
                <a:spcPct val="90000"/>
              </a:lnSpc>
              <a:spcAft>
                <a:spcPts val="600"/>
              </a:spcAft>
              <a:buFont typeface="Arial" panose="020B0604020202020204" pitchFamily="34" charset="0"/>
              <a:buChar char="•"/>
            </a:pPr>
            <a:endParaRPr lang="en-US" sz="1100" dirty="0"/>
          </a:p>
        </p:txBody>
      </p:sp>
      <p:pic>
        <p:nvPicPr>
          <p:cNvPr id="5" name="Picture 4">
            <a:extLst>
              <a:ext uri="{FF2B5EF4-FFF2-40B4-BE49-F238E27FC236}">
                <a16:creationId xmlns:a16="http://schemas.microsoft.com/office/drawing/2014/main" id="{B6021BA0-6146-874F-CE8E-009828424470}"/>
              </a:ext>
            </a:extLst>
          </p:cNvPr>
          <p:cNvPicPr>
            <a:picLocks noChangeAspect="1"/>
          </p:cNvPicPr>
          <p:nvPr/>
        </p:nvPicPr>
        <p:blipFill>
          <a:blip r:embed="rId2"/>
          <a:stretch>
            <a:fillRect/>
          </a:stretch>
        </p:blipFill>
        <p:spPr>
          <a:xfrm>
            <a:off x="6785810" y="857864"/>
            <a:ext cx="4754881" cy="2468879"/>
          </a:xfrm>
          <a:prstGeom prst="rect">
            <a:avLst/>
          </a:prstGeom>
        </p:spPr>
      </p:pic>
      <p:pic>
        <p:nvPicPr>
          <p:cNvPr id="9" name="Picture 8">
            <a:extLst>
              <a:ext uri="{FF2B5EF4-FFF2-40B4-BE49-F238E27FC236}">
                <a16:creationId xmlns:a16="http://schemas.microsoft.com/office/drawing/2014/main" id="{00610FFA-32F2-A698-7245-30CC3C495546}"/>
              </a:ext>
            </a:extLst>
          </p:cNvPr>
          <p:cNvPicPr>
            <a:picLocks noChangeAspect="1"/>
          </p:cNvPicPr>
          <p:nvPr/>
        </p:nvPicPr>
        <p:blipFill>
          <a:blip r:embed="rId3"/>
          <a:stretch>
            <a:fillRect/>
          </a:stretch>
        </p:blipFill>
        <p:spPr>
          <a:xfrm>
            <a:off x="6785810" y="3817195"/>
            <a:ext cx="4826661" cy="1432513"/>
          </a:xfrm>
          <a:prstGeom prst="rect">
            <a:avLst/>
          </a:prstGeom>
        </p:spPr>
      </p:pic>
    </p:spTree>
    <p:extLst>
      <p:ext uri="{BB962C8B-B14F-4D97-AF65-F5344CB8AC3E}">
        <p14:creationId xmlns:p14="http://schemas.microsoft.com/office/powerpoint/2010/main" val="144037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67995D-A2D4-0FC3-5EDC-179B656309D6}"/>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D30A6AA-A2DC-589F-8BEF-7B95DE4C7E3C}"/>
              </a:ext>
            </a:extLst>
          </p:cNvPr>
          <p:cNvSpPr/>
          <p:nvPr/>
        </p:nvSpPr>
        <p:spPr>
          <a:xfrm>
            <a:off x="645066" y="2031101"/>
            <a:ext cx="4282984" cy="740665"/>
          </a:xfrm>
          <a:prstGeom prst="rect">
            <a:avLst/>
          </a:prstGeom>
        </p:spPr>
        <p:txBody>
          <a:bodyPr vert="horz" lIns="91440" tIns="45720" rIns="91440" bIns="45720" rtlCol="0" anchor="ctr">
            <a:normAutofit/>
          </a:bodyPr>
          <a:lstStyle/>
          <a:p>
            <a:pPr>
              <a:lnSpc>
                <a:spcPct val="90000"/>
              </a:lnSpc>
              <a:spcAft>
                <a:spcPts val="600"/>
              </a:spcAft>
            </a:pPr>
            <a:endParaRPr lang="en-US" dirty="0"/>
          </a:p>
          <a:p>
            <a:pPr>
              <a:lnSpc>
                <a:spcPct val="90000"/>
              </a:lnSpc>
              <a:spcAft>
                <a:spcPts val="600"/>
              </a:spcAft>
            </a:pPr>
            <a:r>
              <a:rPr lang="en-US" dirty="0"/>
              <a:t>Click on Manually Create Expense  </a:t>
            </a:r>
          </a:p>
          <a:p>
            <a:pPr indent="-228600">
              <a:lnSpc>
                <a:spcPct val="90000"/>
              </a:lnSpc>
              <a:spcAft>
                <a:spcPts val="600"/>
              </a:spcAft>
              <a:buFont typeface="Arial" panose="020B0604020202020204" pitchFamily="34" charset="0"/>
              <a:buChar char="•"/>
            </a:pPr>
            <a:endParaRPr lang="en-US" dirty="0"/>
          </a:p>
        </p:txBody>
      </p:sp>
      <p:sp>
        <p:nvSpPr>
          <p:cNvPr id="40" name="Rectangle 3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3E38FD-C538-4224-6A56-8075BC4211AC}"/>
              </a:ext>
            </a:extLst>
          </p:cNvPr>
          <p:cNvPicPr>
            <a:picLocks noChangeAspect="1"/>
          </p:cNvPicPr>
          <p:nvPr/>
        </p:nvPicPr>
        <p:blipFill>
          <a:blip r:embed="rId2"/>
          <a:stretch>
            <a:fillRect/>
          </a:stretch>
        </p:blipFill>
        <p:spPr>
          <a:xfrm>
            <a:off x="5871411" y="1068404"/>
            <a:ext cx="5938787" cy="3051209"/>
          </a:xfrm>
          <a:prstGeom prst="rect">
            <a:avLst/>
          </a:prstGeom>
        </p:spPr>
      </p:pic>
    </p:spTree>
    <p:extLst>
      <p:ext uri="{BB962C8B-B14F-4D97-AF65-F5344CB8AC3E}">
        <p14:creationId xmlns:p14="http://schemas.microsoft.com/office/powerpoint/2010/main" val="55820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F4775-0E7D-6E9B-B6CA-61B83FF67098}"/>
            </a:ext>
          </a:extLst>
        </p:cNvPr>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5811E9-759D-0F45-C29A-4F7F9719DC52}"/>
              </a:ext>
            </a:extLst>
          </p:cNvPr>
          <p:cNvSpPr/>
          <p:nvPr/>
        </p:nvSpPr>
        <p:spPr>
          <a:xfrm>
            <a:off x="645066" y="2031101"/>
            <a:ext cx="4282984" cy="3728989"/>
          </a:xfrm>
          <a:prstGeom prst="rect">
            <a:avLst/>
          </a:prstGeom>
        </p:spPr>
        <p:txBody>
          <a:bodyPr vert="horz" lIns="91440" tIns="45720" rIns="91440" bIns="45720" rtlCol="0" anchor="ctr">
            <a:normAutofit/>
          </a:bodyPr>
          <a:lstStyle/>
          <a:p>
            <a:pPr>
              <a:lnSpc>
                <a:spcPct val="90000"/>
              </a:lnSpc>
              <a:spcAft>
                <a:spcPts val="600"/>
              </a:spcAft>
            </a:pPr>
            <a:r>
              <a:rPr lang="en-US" sz="1500" dirty="0"/>
              <a:t>Scroll to </a:t>
            </a:r>
            <a:r>
              <a:rPr lang="en-US" sz="1500" b="1" dirty="0"/>
              <a:t>09. Personal Mobile Reimbursement</a:t>
            </a:r>
            <a:r>
              <a:rPr lang="en-US" sz="1500" dirty="0"/>
              <a:t> and select the levels </a:t>
            </a:r>
          </a:p>
          <a:p>
            <a:pPr marL="285750" indent="-228600">
              <a:lnSpc>
                <a:spcPct val="90000"/>
              </a:lnSpc>
              <a:spcAft>
                <a:spcPts val="600"/>
              </a:spcAft>
              <a:buFont typeface="Arial" panose="020B0604020202020204" pitchFamily="34" charset="0"/>
              <a:buChar char="•"/>
            </a:pPr>
            <a:r>
              <a:rPr lang="en-US" sz="1500" dirty="0"/>
              <a:t>Level 1($85)</a:t>
            </a:r>
          </a:p>
          <a:p>
            <a:pPr marL="285750" indent="-228600">
              <a:lnSpc>
                <a:spcPct val="90000"/>
              </a:lnSpc>
              <a:spcAft>
                <a:spcPts val="600"/>
              </a:spcAft>
              <a:buFont typeface="Arial" panose="020B0604020202020204" pitchFamily="34" charset="0"/>
              <a:buChar char="•"/>
            </a:pPr>
            <a:r>
              <a:rPr lang="en-US" sz="1500" dirty="0"/>
              <a:t>Level 2($50)</a:t>
            </a:r>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 </a:t>
            </a:r>
          </a:p>
          <a:p>
            <a:pPr indent="-228600">
              <a:lnSpc>
                <a:spcPct val="90000"/>
              </a:lnSpc>
              <a:spcAft>
                <a:spcPts val="600"/>
              </a:spcAft>
              <a:buFont typeface="Arial" panose="020B0604020202020204" pitchFamily="34" charset="0"/>
              <a:buChar char="•"/>
            </a:pPr>
            <a:endParaRPr lang="en-US" sz="1500" dirty="0"/>
          </a:p>
        </p:txBody>
      </p:sp>
      <p:sp>
        <p:nvSpPr>
          <p:cNvPr id="109" name="Rectangle 10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83A708C-938E-D76B-5DBB-8586350D3C69}"/>
              </a:ext>
            </a:extLst>
          </p:cNvPr>
          <p:cNvPicPr>
            <a:picLocks noChangeAspect="1"/>
          </p:cNvPicPr>
          <p:nvPr/>
        </p:nvPicPr>
        <p:blipFill>
          <a:blip r:embed="rId2"/>
          <a:stretch>
            <a:fillRect/>
          </a:stretch>
        </p:blipFill>
        <p:spPr>
          <a:xfrm>
            <a:off x="5823284" y="1058779"/>
            <a:ext cx="5958038" cy="4071486"/>
          </a:xfrm>
          <a:prstGeom prst="rect">
            <a:avLst/>
          </a:prstGeom>
        </p:spPr>
      </p:pic>
    </p:spTree>
    <p:extLst>
      <p:ext uri="{BB962C8B-B14F-4D97-AF65-F5344CB8AC3E}">
        <p14:creationId xmlns:p14="http://schemas.microsoft.com/office/powerpoint/2010/main" val="317050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14E501-EFFD-0790-A7BB-4B80AF0A09E4}"/>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4" name="Rectangle 1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Rectangle 1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0331275-4CF9-30CF-7F7F-0A4E039940C9}"/>
              </a:ext>
            </a:extLst>
          </p:cNvPr>
          <p:cNvSpPr/>
          <p:nvPr/>
        </p:nvSpPr>
        <p:spPr>
          <a:xfrm>
            <a:off x="590719" y="2330505"/>
            <a:ext cx="5278066" cy="4293120"/>
          </a:xfrm>
          <a:prstGeom prst="rect">
            <a:avLst/>
          </a:prstGeom>
        </p:spPr>
        <p:txBody>
          <a:bodyPr vert="horz" lIns="91440" tIns="45720" rIns="91440" bIns="45720" rtlCol="0" anchor="ctr">
            <a:normAutofit/>
          </a:bodyPr>
          <a:lstStyle/>
          <a:p>
            <a:pPr>
              <a:lnSpc>
                <a:spcPct val="90000"/>
              </a:lnSpc>
              <a:spcAft>
                <a:spcPts val="600"/>
              </a:spcAft>
            </a:pPr>
            <a:r>
              <a:rPr lang="en-US" sz="1200" dirty="0"/>
              <a:t>Add all the expense entry details as below</a:t>
            </a:r>
          </a:p>
          <a:p>
            <a:pPr marL="285750" indent="-228600">
              <a:lnSpc>
                <a:spcPct val="90000"/>
              </a:lnSpc>
              <a:spcAft>
                <a:spcPts val="600"/>
              </a:spcAft>
              <a:buFont typeface="Arial" panose="020B0604020202020204" pitchFamily="34" charset="0"/>
              <a:buChar char="•"/>
            </a:pPr>
            <a:r>
              <a:rPr lang="en-US" sz="1200" b="1" dirty="0"/>
              <a:t>The Transaction Date </a:t>
            </a:r>
            <a:r>
              <a:rPr lang="en-US" sz="1200" dirty="0"/>
              <a:t>will be the date of the invoice for the phone bill</a:t>
            </a:r>
          </a:p>
          <a:p>
            <a:pPr marL="285750" indent="-228600">
              <a:lnSpc>
                <a:spcPct val="90000"/>
              </a:lnSpc>
              <a:spcAft>
                <a:spcPts val="600"/>
              </a:spcAft>
              <a:buFont typeface="Arial" panose="020B0604020202020204" pitchFamily="34" charset="0"/>
              <a:buChar char="•"/>
            </a:pPr>
            <a:r>
              <a:rPr lang="en-US" sz="1200" dirty="0"/>
              <a:t>Add the </a:t>
            </a:r>
            <a:r>
              <a:rPr lang="en-US" sz="1200" b="1" dirty="0"/>
              <a:t>Vendor</a:t>
            </a:r>
            <a:r>
              <a:rPr lang="en-US" sz="1200" dirty="0"/>
              <a:t> Name </a:t>
            </a:r>
          </a:p>
          <a:p>
            <a:pPr marL="285750" indent="-228600">
              <a:lnSpc>
                <a:spcPct val="90000"/>
              </a:lnSpc>
              <a:spcAft>
                <a:spcPts val="600"/>
              </a:spcAft>
              <a:buFont typeface="Arial" panose="020B0604020202020204" pitchFamily="34" charset="0"/>
              <a:buChar char="•"/>
            </a:pPr>
            <a:r>
              <a:rPr lang="en-US" sz="1200" dirty="0"/>
              <a:t>Add the correct </a:t>
            </a:r>
            <a:r>
              <a:rPr lang="en-US" sz="1200" b="1" dirty="0"/>
              <a:t>request ID </a:t>
            </a:r>
            <a:r>
              <a:rPr lang="en-US" sz="1200" dirty="0"/>
              <a:t>from the approved request </a:t>
            </a:r>
          </a:p>
          <a:p>
            <a:pPr marL="285750" indent="-228600">
              <a:lnSpc>
                <a:spcPct val="90000"/>
              </a:lnSpc>
              <a:spcAft>
                <a:spcPts val="600"/>
              </a:spcAft>
              <a:buFont typeface="Arial" panose="020B0604020202020204" pitchFamily="34" charset="0"/>
              <a:buChar char="•"/>
            </a:pPr>
            <a:r>
              <a:rPr lang="en-US" sz="1200" dirty="0"/>
              <a:t>Fill in the </a:t>
            </a:r>
            <a:r>
              <a:rPr lang="en-US" sz="1200" b="1" dirty="0"/>
              <a:t>comment</a:t>
            </a:r>
            <a:r>
              <a:rPr lang="en-US" sz="1200" dirty="0"/>
              <a:t> box with the cell phone number and the month you are seeking the reimbursement for</a:t>
            </a:r>
          </a:p>
          <a:p>
            <a:pPr marL="285750" indent="-228600">
              <a:lnSpc>
                <a:spcPct val="90000"/>
              </a:lnSpc>
              <a:spcAft>
                <a:spcPts val="600"/>
              </a:spcAft>
              <a:buFont typeface="Arial" panose="020B0604020202020204" pitchFamily="34" charset="0"/>
              <a:buChar char="•"/>
            </a:pPr>
            <a:r>
              <a:rPr lang="en-US" sz="1200" dirty="0"/>
              <a:t>Click on </a:t>
            </a:r>
            <a:r>
              <a:rPr lang="en-US" sz="1200" b="1" dirty="0"/>
              <a:t>Add Receipt </a:t>
            </a:r>
            <a:r>
              <a:rPr lang="en-US" sz="1200" dirty="0"/>
              <a:t>on the right-hand box </a:t>
            </a:r>
          </a:p>
          <a:p>
            <a:pPr marL="285750" indent="-228600">
              <a:lnSpc>
                <a:spcPct val="90000"/>
              </a:lnSpc>
              <a:spcAft>
                <a:spcPts val="600"/>
              </a:spcAft>
              <a:buFont typeface="Arial" panose="020B0604020202020204" pitchFamily="34" charset="0"/>
              <a:buChar char="•"/>
            </a:pPr>
            <a:r>
              <a:rPr lang="en-US" sz="1200" dirty="0"/>
              <a:t>The receipt can be uploaded either from the </a:t>
            </a:r>
            <a:r>
              <a:rPr lang="en-US" sz="1200" b="1" dirty="0"/>
              <a:t>receipt library </a:t>
            </a:r>
            <a:r>
              <a:rPr lang="en-US" sz="1200" dirty="0"/>
              <a:t>or from the </a:t>
            </a:r>
            <a:r>
              <a:rPr lang="en-US" sz="1200" b="1" dirty="0"/>
              <a:t>Upload New Receipt section </a:t>
            </a:r>
          </a:p>
          <a:p>
            <a:pPr marL="285750" indent="-228600">
              <a:lnSpc>
                <a:spcPct val="90000"/>
              </a:lnSpc>
              <a:spcAft>
                <a:spcPts val="600"/>
              </a:spcAft>
              <a:buFont typeface="Arial" panose="020B0604020202020204" pitchFamily="34" charset="0"/>
              <a:buChar char="•"/>
            </a:pPr>
            <a:r>
              <a:rPr lang="en-US" sz="1200" dirty="0"/>
              <a:t>Once the receipt is attached, click on </a:t>
            </a:r>
            <a:r>
              <a:rPr lang="en-US" sz="1200" b="1" dirty="0"/>
              <a:t>Save Expense </a:t>
            </a:r>
          </a:p>
          <a:p>
            <a:pPr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b="1"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r>
              <a:rPr lang="en-US" sz="1000" dirty="0"/>
              <a:t> </a:t>
            </a:r>
          </a:p>
          <a:p>
            <a:pPr indent="-228600">
              <a:lnSpc>
                <a:spcPct val="90000"/>
              </a:lnSpc>
              <a:spcAft>
                <a:spcPts val="600"/>
              </a:spcAft>
              <a:buFont typeface="Arial" panose="020B0604020202020204" pitchFamily="34" charset="0"/>
              <a:buChar char="•"/>
            </a:pPr>
            <a:endParaRPr lang="en-US" sz="1000" dirty="0"/>
          </a:p>
        </p:txBody>
      </p:sp>
      <p:sp>
        <p:nvSpPr>
          <p:cNvPr id="139" name="Rectangle 1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A1D412-B346-D5E6-DEFC-74C693A587CA}"/>
              </a:ext>
            </a:extLst>
          </p:cNvPr>
          <p:cNvPicPr>
            <a:picLocks noChangeAspect="1"/>
          </p:cNvPicPr>
          <p:nvPr/>
        </p:nvPicPr>
        <p:blipFill>
          <a:blip r:embed="rId2"/>
          <a:stretch>
            <a:fillRect/>
          </a:stretch>
        </p:blipFill>
        <p:spPr>
          <a:xfrm>
            <a:off x="7083423" y="620982"/>
            <a:ext cx="4397433" cy="2440575"/>
          </a:xfrm>
          <a:prstGeom prst="rect">
            <a:avLst/>
          </a:prstGeom>
        </p:spPr>
      </p:pic>
      <p:sp>
        <p:nvSpPr>
          <p:cNvPr id="143" name="Rectangle 14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F0C73C-BC30-FBB0-3C53-BF14ABC90ED1}"/>
              </a:ext>
            </a:extLst>
          </p:cNvPr>
          <p:cNvPicPr>
            <a:picLocks noChangeAspect="1"/>
          </p:cNvPicPr>
          <p:nvPr/>
        </p:nvPicPr>
        <p:blipFill>
          <a:blip r:embed="rId3"/>
          <a:stretch>
            <a:fillRect/>
          </a:stretch>
        </p:blipFill>
        <p:spPr>
          <a:xfrm>
            <a:off x="7854214" y="3504844"/>
            <a:ext cx="2704699" cy="2721806"/>
          </a:xfrm>
          <a:prstGeom prst="rect">
            <a:avLst/>
          </a:prstGeom>
        </p:spPr>
      </p:pic>
    </p:spTree>
    <p:extLst>
      <p:ext uri="{BB962C8B-B14F-4D97-AF65-F5344CB8AC3E}">
        <p14:creationId xmlns:p14="http://schemas.microsoft.com/office/powerpoint/2010/main" val="212520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81DD66-8DA7-1D06-0970-7CE55880BA53}"/>
            </a:ext>
          </a:extLst>
        </p:cNvPr>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8F216C-BD2B-FFE2-7DDF-1B7E824E2624}"/>
              </a:ext>
            </a:extLst>
          </p:cNvPr>
          <p:cNvSpPr/>
          <p:nvPr/>
        </p:nvSpPr>
        <p:spPr>
          <a:xfrm>
            <a:off x="645066" y="2031101"/>
            <a:ext cx="4282984" cy="3511943"/>
          </a:xfrm>
          <a:prstGeom prst="rect">
            <a:avLst/>
          </a:prstGeom>
        </p:spPr>
        <p:txBody>
          <a:bodyPr vert="horz" lIns="91440" tIns="45720" rIns="91440" bIns="45720" rtlCol="0" anchor="ctr">
            <a:normAutofit/>
          </a:bodyPr>
          <a:lstStyle/>
          <a:p>
            <a:pPr>
              <a:lnSpc>
                <a:spcPct val="90000"/>
              </a:lnSpc>
              <a:spcAft>
                <a:spcPts val="600"/>
              </a:spcAft>
            </a:pPr>
            <a:r>
              <a:rPr lang="en-US" sz="1500" dirty="0"/>
              <a:t>Once the receipt is attached, save the expense and click on </a:t>
            </a:r>
            <a:r>
              <a:rPr lang="en-US" sz="1500" b="1" dirty="0"/>
              <a:t>Submit Report </a:t>
            </a:r>
          </a:p>
          <a:p>
            <a:pPr marL="57150">
              <a:lnSpc>
                <a:spcPct val="90000"/>
              </a:lnSpc>
              <a:spcAft>
                <a:spcPts val="600"/>
              </a:spcAft>
            </a:pPr>
            <a:endParaRPr lang="en-US" sz="1500" dirty="0"/>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r>
              <a:rPr lang="en-US" sz="1500" dirty="0"/>
              <a:t> </a:t>
            </a:r>
          </a:p>
          <a:p>
            <a:pPr indent="-228600">
              <a:lnSpc>
                <a:spcPct val="90000"/>
              </a:lnSpc>
              <a:spcAft>
                <a:spcPts val="600"/>
              </a:spcAft>
              <a:buFont typeface="Arial" panose="020B0604020202020204" pitchFamily="34" charset="0"/>
              <a:buChar char="•"/>
            </a:pPr>
            <a:endParaRPr lang="en-US" sz="1500" dirty="0"/>
          </a:p>
        </p:txBody>
      </p:sp>
      <p:sp>
        <p:nvSpPr>
          <p:cNvPr id="122" name="Rectangle 12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A2CE8A-9AFC-691A-38A7-BCF3F9C0DBA0}"/>
              </a:ext>
            </a:extLst>
          </p:cNvPr>
          <p:cNvPicPr>
            <a:picLocks noChangeAspect="1"/>
          </p:cNvPicPr>
          <p:nvPr/>
        </p:nvPicPr>
        <p:blipFill>
          <a:blip r:embed="rId2"/>
          <a:stretch>
            <a:fillRect/>
          </a:stretch>
        </p:blipFill>
        <p:spPr>
          <a:xfrm>
            <a:off x="5823284" y="1241659"/>
            <a:ext cx="5929162" cy="3070459"/>
          </a:xfrm>
          <a:prstGeom prst="rect">
            <a:avLst/>
          </a:prstGeom>
        </p:spPr>
      </p:pic>
    </p:spTree>
    <p:extLst>
      <p:ext uri="{BB962C8B-B14F-4D97-AF65-F5344CB8AC3E}">
        <p14:creationId xmlns:p14="http://schemas.microsoft.com/office/powerpoint/2010/main" val="908116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C77FC6-F76D-179B-FAF9-275261F48631}"/>
            </a:ext>
          </a:extLst>
        </p:cNvPr>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D7891EB-BE17-5F13-2B05-1B0D23FCAB72}"/>
              </a:ext>
            </a:extLst>
          </p:cNvPr>
          <p:cNvSpPr/>
          <p:nvPr/>
        </p:nvSpPr>
        <p:spPr>
          <a:xfrm>
            <a:off x="645066" y="2031101"/>
            <a:ext cx="4282984" cy="3511943"/>
          </a:xfrm>
          <a:prstGeom prst="rect">
            <a:avLst/>
          </a:prstGeom>
        </p:spPr>
        <p:txBody>
          <a:bodyPr vert="horz" lIns="91440" tIns="45720" rIns="91440" bIns="45720" rtlCol="0" anchor="ctr">
            <a:normAutofit/>
          </a:bodyPr>
          <a:lstStyle/>
          <a:p>
            <a:pPr>
              <a:lnSpc>
                <a:spcPct val="90000"/>
              </a:lnSpc>
              <a:spcAft>
                <a:spcPts val="600"/>
              </a:spcAft>
            </a:pPr>
            <a:r>
              <a:rPr lang="en-US" dirty="0"/>
              <a:t>The </a:t>
            </a:r>
            <a:r>
              <a:rPr lang="en-US" b="1" dirty="0"/>
              <a:t>Report Totals </a:t>
            </a:r>
            <a:r>
              <a:rPr lang="en-US" dirty="0"/>
              <a:t>screen will appear. Once that is reviewed, click on </a:t>
            </a:r>
            <a:r>
              <a:rPr lang="en-US" b="1" dirty="0"/>
              <a:t>Submit Report </a:t>
            </a:r>
          </a:p>
          <a:p>
            <a:pPr marL="571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57150"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 </a:t>
            </a:r>
          </a:p>
          <a:p>
            <a:pPr indent="-228600">
              <a:lnSpc>
                <a:spcPct val="90000"/>
              </a:lnSpc>
              <a:spcAft>
                <a:spcPts val="600"/>
              </a:spcAft>
              <a:buFont typeface="Arial" panose="020B0604020202020204" pitchFamily="34" charset="0"/>
              <a:buChar char="•"/>
            </a:pPr>
            <a:endParaRPr lang="en-US" dirty="0"/>
          </a:p>
        </p:txBody>
      </p:sp>
      <p:sp>
        <p:nvSpPr>
          <p:cNvPr id="148" name="Rectangle 14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834671-39DF-6153-0708-477B20AC5A16}"/>
              </a:ext>
            </a:extLst>
          </p:cNvPr>
          <p:cNvPicPr>
            <a:picLocks noChangeAspect="1"/>
          </p:cNvPicPr>
          <p:nvPr/>
        </p:nvPicPr>
        <p:blipFill>
          <a:blip r:embed="rId2"/>
          <a:stretch>
            <a:fillRect/>
          </a:stretch>
        </p:blipFill>
        <p:spPr>
          <a:xfrm>
            <a:off x="5987738" y="1082463"/>
            <a:ext cx="5628018" cy="4460203"/>
          </a:xfrm>
          <a:prstGeom prst="rect">
            <a:avLst/>
          </a:prstGeom>
        </p:spPr>
      </p:pic>
    </p:spTree>
    <p:extLst>
      <p:ext uri="{BB962C8B-B14F-4D97-AF65-F5344CB8AC3E}">
        <p14:creationId xmlns:p14="http://schemas.microsoft.com/office/powerpoint/2010/main" val="106960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49E1DC-7685-C413-CBE0-4EE7085B942C}"/>
            </a:ext>
          </a:extLst>
        </p:cNvPr>
        <p:cNvGrpSpPr/>
        <p:nvPr/>
      </p:nvGrpSpPr>
      <p:grpSpPr>
        <a:xfrm>
          <a:off x="0" y="0"/>
          <a:ext cx="0" cy="0"/>
          <a:chOff x="0" y="0"/>
          <a:chExt cx="0" cy="0"/>
        </a:xfrm>
      </p:grpSpPr>
      <p:sp useBgFill="1">
        <p:nvSpPr>
          <p:cNvPr id="157" name="Rectangle 15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ABA0E3-1A27-00D7-06BD-8B37F18D7305}"/>
              </a:ext>
            </a:extLst>
          </p:cNvPr>
          <p:cNvSpPr/>
          <p:nvPr/>
        </p:nvSpPr>
        <p:spPr>
          <a:xfrm>
            <a:off x="645066" y="2031101"/>
            <a:ext cx="4282984" cy="3859560"/>
          </a:xfrm>
          <a:prstGeom prst="rect">
            <a:avLst/>
          </a:prstGeom>
        </p:spPr>
        <p:txBody>
          <a:bodyPr vert="horz" lIns="91440" tIns="45720" rIns="91440" bIns="45720" rtlCol="0" anchor="ctr">
            <a:normAutofit/>
          </a:bodyPr>
          <a:lstStyle/>
          <a:p>
            <a:pPr>
              <a:lnSpc>
                <a:spcPct val="90000"/>
              </a:lnSpc>
              <a:spcAft>
                <a:spcPts val="600"/>
              </a:spcAft>
            </a:pPr>
            <a:r>
              <a:rPr lang="en-US" dirty="0"/>
              <a:t>The </a:t>
            </a:r>
            <a:r>
              <a:rPr lang="en-US" b="1" dirty="0"/>
              <a:t>certification page </a:t>
            </a:r>
            <a:r>
              <a:rPr lang="en-US" dirty="0"/>
              <a:t>will appear. Read through, scroll, and click on </a:t>
            </a:r>
            <a:r>
              <a:rPr lang="en-US" b="1" dirty="0"/>
              <a:t>Accept &amp; Continue </a:t>
            </a:r>
          </a:p>
          <a:p>
            <a:pPr marL="571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b="1" dirty="0"/>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 </a:t>
            </a:r>
          </a:p>
          <a:p>
            <a:pPr indent="-228600">
              <a:lnSpc>
                <a:spcPct val="90000"/>
              </a:lnSpc>
              <a:spcAft>
                <a:spcPts val="600"/>
              </a:spcAft>
              <a:buFont typeface="Arial" panose="020B0604020202020204" pitchFamily="34" charset="0"/>
              <a:buChar char="•"/>
            </a:pPr>
            <a:endParaRPr lang="en-US" dirty="0"/>
          </a:p>
        </p:txBody>
      </p:sp>
      <p:sp>
        <p:nvSpPr>
          <p:cNvPr id="161" name="Rectangle 16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AF0D37-D428-6FA0-67F3-4CDC6730E2A9}"/>
              </a:ext>
            </a:extLst>
          </p:cNvPr>
          <p:cNvPicPr>
            <a:picLocks noChangeAspect="1"/>
          </p:cNvPicPr>
          <p:nvPr/>
        </p:nvPicPr>
        <p:blipFill>
          <a:blip r:embed="rId2"/>
          <a:stretch>
            <a:fillRect/>
          </a:stretch>
        </p:blipFill>
        <p:spPr>
          <a:xfrm>
            <a:off x="5842535" y="1203158"/>
            <a:ext cx="5900286" cy="3599848"/>
          </a:xfrm>
          <a:prstGeom prst="rect">
            <a:avLst/>
          </a:prstGeom>
        </p:spPr>
      </p:pic>
    </p:spTree>
    <p:extLst>
      <p:ext uri="{BB962C8B-B14F-4D97-AF65-F5344CB8AC3E}">
        <p14:creationId xmlns:p14="http://schemas.microsoft.com/office/powerpoint/2010/main" val="117634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B18330-B8EA-E817-F17D-CB2CA4541114}"/>
            </a:ext>
          </a:extLst>
        </p:cNvPr>
        <p:cNvGrpSpPr/>
        <p:nvPr/>
      </p:nvGrpSpPr>
      <p:grpSpPr>
        <a:xfrm>
          <a:off x="0" y="0"/>
          <a:ext cx="0" cy="0"/>
          <a:chOff x="0" y="0"/>
          <a:chExt cx="0" cy="0"/>
        </a:xfrm>
      </p:grpSpPr>
      <p:sp useBgFill="1">
        <p:nvSpPr>
          <p:cNvPr id="196" name="Rectangle 195">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EF784D-3DBB-A99B-A69B-CD0557E2D132}"/>
              </a:ext>
            </a:extLst>
          </p:cNvPr>
          <p:cNvSpPr/>
          <p:nvPr/>
        </p:nvSpPr>
        <p:spPr>
          <a:xfrm>
            <a:off x="645066" y="2031101"/>
            <a:ext cx="4282984" cy="3511943"/>
          </a:xfrm>
          <a:prstGeom prst="rect">
            <a:avLst/>
          </a:prstGeom>
        </p:spPr>
        <p:txBody>
          <a:bodyPr vert="horz" lIns="91440" tIns="45720" rIns="91440" bIns="45720" rtlCol="0" anchor="ctr">
            <a:normAutofit/>
          </a:bodyPr>
          <a:lstStyle/>
          <a:p>
            <a:pPr>
              <a:lnSpc>
                <a:spcPct val="90000"/>
              </a:lnSpc>
              <a:spcAft>
                <a:spcPts val="600"/>
              </a:spcAft>
            </a:pPr>
            <a:r>
              <a:rPr lang="en-US" dirty="0"/>
              <a:t>The approval flow page will come up. Once the approvers are reviewed, click on </a:t>
            </a:r>
            <a:r>
              <a:rPr lang="en-US" b="1" dirty="0"/>
              <a:t>Submit Report  </a:t>
            </a:r>
          </a:p>
          <a:p>
            <a:pPr marL="57150" indent="-228600">
              <a:lnSpc>
                <a:spcPct val="90000"/>
              </a:lnSpc>
              <a:spcAft>
                <a:spcPts val="600"/>
              </a:spcAft>
              <a:buFont typeface="Arial" panose="020B0604020202020204" pitchFamily="34" charset="0"/>
              <a:buChar char="•"/>
            </a:pPr>
            <a:endParaRPr lang="en-US" dirty="0"/>
          </a:p>
          <a:p>
            <a:pPr marL="57150"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
        <p:nvSpPr>
          <p:cNvPr id="200" name="Rectangle 19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D3F64FD-1E87-D1B4-62E2-C99BD0B958AC}"/>
              </a:ext>
            </a:extLst>
          </p:cNvPr>
          <p:cNvPicPr>
            <a:picLocks noChangeAspect="1"/>
          </p:cNvPicPr>
          <p:nvPr/>
        </p:nvPicPr>
        <p:blipFill>
          <a:blip r:embed="rId2"/>
          <a:stretch>
            <a:fillRect/>
          </a:stretch>
        </p:blipFill>
        <p:spPr>
          <a:xfrm>
            <a:off x="5987738" y="1377934"/>
            <a:ext cx="5628018" cy="3869262"/>
          </a:xfrm>
          <a:prstGeom prst="rect">
            <a:avLst/>
          </a:prstGeom>
        </p:spPr>
      </p:pic>
    </p:spTree>
    <p:extLst>
      <p:ext uri="{BB962C8B-B14F-4D97-AF65-F5344CB8AC3E}">
        <p14:creationId xmlns:p14="http://schemas.microsoft.com/office/powerpoint/2010/main" val="199099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 name="Rectangle 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90719" y="2330505"/>
            <a:ext cx="4559425" cy="1587459"/>
          </a:xfrm>
          <a:prstGeom prst="rect">
            <a:avLst/>
          </a:prstGeom>
        </p:spPr>
        <p:txBody>
          <a:bodyPr vert="horz" lIns="91440" tIns="45720" rIns="91440" bIns="45720" rtlCol="0" anchor="ctr">
            <a:normAutofit/>
          </a:bodyPr>
          <a:lstStyle/>
          <a:p>
            <a:pPr>
              <a:lnSpc>
                <a:spcPct val="90000"/>
              </a:lnSpc>
              <a:spcAft>
                <a:spcPts val="600"/>
              </a:spcAft>
            </a:pPr>
            <a:r>
              <a:rPr lang="en-US" sz="2000" i="1" dirty="0"/>
              <a:t>Start creating the Online Authorization Request to secure the authorization for the full FY, by clicking on Home and under Applications, click on </a:t>
            </a:r>
            <a:r>
              <a:rPr lang="en-US" sz="2000" b="1" i="1" dirty="0"/>
              <a:t>Request</a:t>
            </a:r>
            <a:endParaRPr lang="en-US" sz="2000" b="1" dirty="0"/>
          </a:p>
        </p:txBody>
      </p:sp>
      <p:sp>
        <p:nvSpPr>
          <p:cNvPr id="46" name="Rectangle 4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9E76F5-61F5-01E6-4656-1ECCC94F836C}"/>
              </a:ext>
            </a:extLst>
          </p:cNvPr>
          <p:cNvPicPr>
            <a:picLocks noChangeAspect="1"/>
          </p:cNvPicPr>
          <p:nvPr/>
        </p:nvPicPr>
        <p:blipFill>
          <a:blip r:embed="rId2"/>
          <a:srcRect r="13861" b="-3"/>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795466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F42DF8-9A88-716A-4FA4-513171862773}"/>
            </a:ext>
          </a:extLst>
        </p:cNvPr>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A44A75E-3AE5-9FBD-B3A5-5242C9B83AD7}"/>
              </a:ext>
            </a:extLst>
          </p:cNvPr>
          <p:cNvSpPr/>
          <p:nvPr/>
        </p:nvSpPr>
        <p:spPr>
          <a:xfrm>
            <a:off x="616533" y="2003839"/>
            <a:ext cx="4282984" cy="2289510"/>
          </a:xfrm>
          <a:prstGeom prst="rect">
            <a:avLst/>
          </a:prstGeom>
        </p:spPr>
        <p:txBody>
          <a:bodyPr vert="horz" lIns="91440" tIns="45720" rIns="91440" bIns="45720" rtlCol="0" anchor="ctr">
            <a:normAutofit/>
          </a:bodyPr>
          <a:lstStyle/>
          <a:p>
            <a:pPr marL="57150">
              <a:lnSpc>
                <a:spcPct val="90000"/>
              </a:lnSpc>
              <a:spcAft>
                <a:spcPts val="600"/>
              </a:spcAft>
            </a:pPr>
            <a:r>
              <a:rPr lang="en-US" sz="1600" dirty="0"/>
              <a:t>A message will pop up that the report has been submitted</a:t>
            </a:r>
          </a:p>
          <a:p>
            <a:pPr marL="285750" indent="-228600">
              <a:lnSpc>
                <a:spcPct val="90000"/>
              </a:lnSpc>
              <a:spcAft>
                <a:spcPts val="600"/>
              </a:spcAft>
              <a:buFont typeface="Arial" panose="020B0604020202020204" pitchFamily="34" charset="0"/>
              <a:buChar char="•"/>
            </a:pPr>
            <a:endParaRPr lang="en-US" sz="900" dirty="0"/>
          </a:p>
          <a:p>
            <a:pPr marL="285750" indent="-228600">
              <a:lnSpc>
                <a:spcPct val="90000"/>
              </a:lnSpc>
              <a:spcAft>
                <a:spcPts val="600"/>
              </a:spcAft>
              <a:buFont typeface="Arial" panose="020B0604020202020204" pitchFamily="34" charset="0"/>
              <a:buChar char="•"/>
            </a:pPr>
            <a:endParaRPr lang="en-US" sz="900" dirty="0"/>
          </a:p>
          <a:p>
            <a:pPr indent="-228600">
              <a:lnSpc>
                <a:spcPct val="90000"/>
              </a:lnSpc>
              <a:spcAft>
                <a:spcPts val="600"/>
              </a:spcAft>
              <a:buFont typeface="Arial" panose="020B0604020202020204" pitchFamily="34" charset="0"/>
              <a:buChar char="•"/>
            </a:pPr>
            <a:endParaRPr lang="en-US" sz="900" b="1" dirty="0"/>
          </a:p>
          <a:p>
            <a:pPr indent="-228600">
              <a:lnSpc>
                <a:spcPct val="90000"/>
              </a:lnSpc>
              <a:spcAft>
                <a:spcPts val="600"/>
              </a:spcAft>
              <a:buFont typeface="Arial" panose="020B0604020202020204" pitchFamily="34" charset="0"/>
              <a:buChar char="•"/>
            </a:pPr>
            <a:endParaRPr lang="en-US" sz="900" dirty="0"/>
          </a:p>
          <a:p>
            <a:pPr indent="-228600">
              <a:lnSpc>
                <a:spcPct val="90000"/>
              </a:lnSpc>
              <a:spcAft>
                <a:spcPts val="600"/>
              </a:spcAft>
              <a:buFont typeface="Arial" panose="020B0604020202020204" pitchFamily="34" charset="0"/>
              <a:buChar char="•"/>
            </a:pPr>
            <a:endParaRPr lang="en-US" sz="900" dirty="0"/>
          </a:p>
          <a:p>
            <a:pPr indent="-228600">
              <a:lnSpc>
                <a:spcPct val="90000"/>
              </a:lnSpc>
              <a:spcAft>
                <a:spcPts val="600"/>
              </a:spcAft>
              <a:buFont typeface="Arial" panose="020B0604020202020204" pitchFamily="34" charset="0"/>
              <a:buChar char="•"/>
            </a:pPr>
            <a:endParaRPr lang="en-US" sz="900" dirty="0"/>
          </a:p>
          <a:p>
            <a:pPr indent="-228600">
              <a:lnSpc>
                <a:spcPct val="90000"/>
              </a:lnSpc>
              <a:spcAft>
                <a:spcPts val="600"/>
              </a:spcAft>
              <a:buFont typeface="Arial" panose="020B0604020202020204" pitchFamily="34" charset="0"/>
              <a:buChar char="•"/>
            </a:pPr>
            <a:endParaRPr lang="en-US" sz="900" dirty="0"/>
          </a:p>
        </p:txBody>
      </p:sp>
      <p:sp>
        <p:nvSpPr>
          <p:cNvPr id="96" name="Rectangle 9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1F81F98-F84F-D6E6-DF8D-C1101151D8F0}"/>
              </a:ext>
            </a:extLst>
          </p:cNvPr>
          <p:cNvPicPr>
            <a:picLocks noChangeAspect="1"/>
          </p:cNvPicPr>
          <p:nvPr/>
        </p:nvPicPr>
        <p:blipFill>
          <a:blip r:embed="rId2"/>
          <a:stretch>
            <a:fillRect/>
          </a:stretch>
        </p:blipFill>
        <p:spPr>
          <a:xfrm>
            <a:off x="5760693" y="1448440"/>
            <a:ext cx="6276190" cy="2228571"/>
          </a:xfrm>
          <a:prstGeom prst="rect">
            <a:avLst/>
          </a:prstGeom>
        </p:spPr>
      </p:pic>
    </p:spTree>
    <p:extLst>
      <p:ext uri="{BB962C8B-B14F-4D97-AF65-F5344CB8AC3E}">
        <p14:creationId xmlns:p14="http://schemas.microsoft.com/office/powerpoint/2010/main" val="3383032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95729-6BC6-C95C-9B8C-0D1FD88DE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EF1C5-0C53-98AE-384C-EE7A67DFE8BD}"/>
              </a:ext>
            </a:extLst>
          </p:cNvPr>
          <p:cNvSpPr>
            <a:spLocks noGrp="1"/>
          </p:cNvSpPr>
          <p:nvPr>
            <p:ph type="ctrTitle"/>
          </p:nvPr>
        </p:nvSpPr>
        <p:spPr>
          <a:xfrm>
            <a:off x="854015" y="1008993"/>
            <a:ext cx="10429336" cy="2326873"/>
          </a:xfrm>
        </p:spPr>
        <p:style>
          <a:lnRef idx="2">
            <a:schemeClr val="accent4"/>
          </a:lnRef>
          <a:fillRef idx="1">
            <a:schemeClr val="lt1"/>
          </a:fillRef>
          <a:effectRef idx="0">
            <a:schemeClr val="accent4"/>
          </a:effectRef>
          <a:fontRef idx="minor">
            <a:schemeClr val="dk1"/>
          </a:fontRef>
        </p:style>
        <p:txBody>
          <a:bodyPr anchor="b">
            <a:normAutofit/>
          </a:bodyPr>
          <a:lstStyle/>
          <a:p>
            <a:pPr algn="l"/>
            <a:r>
              <a:rPr lang="en-US" sz="7200" b="1" dirty="0"/>
              <a:t>Thank you!</a:t>
            </a:r>
            <a:endParaRPr lang="en-US" sz="7200" dirty="0"/>
          </a:p>
        </p:txBody>
      </p:sp>
      <p:sp>
        <p:nvSpPr>
          <p:cNvPr id="3" name="Subtitle 2">
            <a:extLst>
              <a:ext uri="{FF2B5EF4-FFF2-40B4-BE49-F238E27FC236}">
                <a16:creationId xmlns:a16="http://schemas.microsoft.com/office/drawing/2014/main" id="{5A1C225D-9D06-C906-F41F-8E4A6D267514}"/>
              </a:ext>
            </a:extLst>
          </p:cNvPr>
          <p:cNvSpPr>
            <a:spLocks noGrp="1"/>
          </p:cNvSpPr>
          <p:nvPr>
            <p:ph type="subTitle" idx="1"/>
          </p:nvPr>
        </p:nvSpPr>
        <p:spPr>
          <a:xfrm>
            <a:off x="854015" y="3522134"/>
            <a:ext cx="9213011" cy="1438055"/>
          </a:xfrm>
        </p:spPr>
        <p:txBody>
          <a:bodyPr anchor="t">
            <a:normAutofit/>
          </a:bodyPr>
          <a:lstStyle/>
          <a:p>
            <a:pPr algn="l"/>
            <a:endParaRPr lang="en-US" sz="1500" dirty="0"/>
          </a:p>
          <a:p>
            <a:pPr algn="l"/>
            <a:endParaRPr lang="en-US" sz="1500" dirty="0"/>
          </a:p>
          <a:p>
            <a:pPr algn="l"/>
            <a:r>
              <a:rPr lang="en-US" sz="1800" dirty="0"/>
              <a:t>If you need any further information or assistance, please do not hesitate to contact the Travel office at 909 537 5155</a:t>
            </a:r>
            <a:endParaRPr lang="en-US" sz="1800" i="1" dirty="0"/>
          </a:p>
          <a:p>
            <a:pPr algn="l"/>
            <a:endParaRPr lang="en-US" sz="1500" dirty="0"/>
          </a:p>
        </p:txBody>
      </p:sp>
    </p:spTree>
    <p:extLst>
      <p:ext uri="{BB962C8B-B14F-4D97-AF65-F5344CB8AC3E}">
        <p14:creationId xmlns:p14="http://schemas.microsoft.com/office/powerpoint/2010/main" val="396001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757DE3-9C52-8833-8A7F-7AAD9B75EA2C}"/>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CBA9AF-5F1C-BDE9-E0B3-2DF821A61FE2}"/>
              </a:ext>
            </a:extLst>
          </p:cNvPr>
          <p:cNvSpPr/>
          <p:nvPr/>
        </p:nvSpPr>
        <p:spPr>
          <a:xfrm>
            <a:off x="645066" y="2031101"/>
            <a:ext cx="4282984" cy="653867"/>
          </a:xfrm>
          <a:prstGeom prst="rect">
            <a:avLst/>
          </a:prstGeom>
        </p:spPr>
        <p:txBody>
          <a:bodyPr vert="horz" lIns="91440" tIns="45720" rIns="91440" bIns="45720" rtlCol="0" anchor="ctr">
            <a:normAutofit/>
          </a:bodyPr>
          <a:lstStyle/>
          <a:p>
            <a:pPr>
              <a:lnSpc>
                <a:spcPct val="90000"/>
              </a:lnSpc>
              <a:spcAft>
                <a:spcPts val="600"/>
              </a:spcAft>
            </a:pPr>
            <a:r>
              <a:rPr lang="en-US" dirty="0"/>
              <a:t>Click on </a:t>
            </a:r>
            <a:r>
              <a:rPr lang="en-US" b="1" dirty="0"/>
              <a:t>Create New Request</a:t>
            </a:r>
          </a:p>
        </p:txBody>
      </p:sp>
      <p:sp>
        <p:nvSpPr>
          <p:cNvPr id="42" name="Rectangle 4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631401D-14CC-5F7D-D26B-EDB1EB2AA075}"/>
              </a:ext>
            </a:extLst>
          </p:cNvPr>
          <p:cNvPicPr>
            <a:picLocks noChangeAspect="1"/>
          </p:cNvPicPr>
          <p:nvPr/>
        </p:nvPicPr>
        <p:blipFill>
          <a:blip r:embed="rId2"/>
          <a:stretch>
            <a:fillRect/>
          </a:stretch>
        </p:blipFill>
        <p:spPr>
          <a:xfrm>
            <a:off x="5892487" y="1186173"/>
            <a:ext cx="5793584" cy="3744228"/>
          </a:xfrm>
          <a:prstGeom prst="rect">
            <a:avLst/>
          </a:prstGeom>
        </p:spPr>
      </p:pic>
    </p:spTree>
    <p:extLst>
      <p:ext uri="{BB962C8B-B14F-4D97-AF65-F5344CB8AC3E}">
        <p14:creationId xmlns:p14="http://schemas.microsoft.com/office/powerpoint/2010/main" val="240389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9BA20A-401C-23E0-8A15-4B17EF33A019}"/>
            </a:ext>
          </a:extLst>
        </p:cNvPr>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10" name="Rectangle 10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Rectangle 11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A053520-4E7F-9C6C-CD05-B6A940BD5B5D}"/>
              </a:ext>
            </a:extLst>
          </p:cNvPr>
          <p:cNvSpPr/>
          <p:nvPr/>
        </p:nvSpPr>
        <p:spPr>
          <a:xfrm>
            <a:off x="711144" y="2233061"/>
            <a:ext cx="6007290" cy="3050735"/>
          </a:xfrm>
          <a:prstGeom prst="rect">
            <a:avLst/>
          </a:prstGeom>
        </p:spPr>
        <p:txBody>
          <a:bodyPr vert="horz" lIns="91440" tIns="45720" rIns="91440" bIns="45720" rtlCol="0" anchor="ctr">
            <a:normAutofit fontScale="92500" lnSpcReduction="20000"/>
          </a:bodyPr>
          <a:lstStyle/>
          <a:p>
            <a:pPr>
              <a:lnSpc>
                <a:spcPct val="90000"/>
              </a:lnSpc>
              <a:spcAft>
                <a:spcPts val="600"/>
              </a:spcAft>
            </a:pPr>
            <a:r>
              <a:rPr lang="en-US" sz="1600" dirty="0"/>
              <a:t>Please fill in all the fields in the request header. </a:t>
            </a:r>
          </a:p>
          <a:p>
            <a:pPr marL="285750" indent="-228600">
              <a:lnSpc>
                <a:spcPct val="90000"/>
              </a:lnSpc>
              <a:spcAft>
                <a:spcPts val="600"/>
              </a:spcAft>
              <a:buFont typeface="Arial" panose="020B0604020202020204" pitchFamily="34" charset="0"/>
              <a:buChar char="•"/>
            </a:pPr>
            <a:r>
              <a:rPr lang="en-US" sz="1600" dirty="0"/>
              <a:t>Trip Type will be </a:t>
            </a:r>
            <a:r>
              <a:rPr lang="en-US" sz="1600" b="1" dirty="0"/>
              <a:t>Non-travel</a:t>
            </a:r>
          </a:p>
          <a:p>
            <a:pPr marL="285750" indent="-228600">
              <a:lnSpc>
                <a:spcPct val="90000"/>
              </a:lnSpc>
              <a:spcAft>
                <a:spcPts val="600"/>
              </a:spcAft>
              <a:buFont typeface="Arial" panose="020B0604020202020204" pitchFamily="34" charset="0"/>
              <a:buChar char="•"/>
            </a:pPr>
            <a:r>
              <a:rPr lang="en-US" sz="1600" dirty="0"/>
              <a:t>The destination will be </a:t>
            </a:r>
            <a:r>
              <a:rPr lang="en-US" sz="1600" b="1" dirty="0"/>
              <a:t>San Bernardino</a:t>
            </a:r>
          </a:p>
          <a:p>
            <a:pPr marL="285750" indent="-228600">
              <a:lnSpc>
                <a:spcPct val="90000"/>
              </a:lnSpc>
              <a:spcAft>
                <a:spcPts val="600"/>
              </a:spcAft>
              <a:buFont typeface="Arial" panose="020B0604020202020204" pitchFamily="34" charset="0"/>
              <a:buChar char="•"/>
            </a:pPr>
            <a:r>
              <a:rPr lang="en-US" sz="1600" dirty="0"/>
              <a:t>Travel Business Purpose will be </a:t>
            </a:r>
            <a:r>
              <a:rPr lang="en-US" sz="1600" b="1" dirty="0"/>
              <a:t>17. Personal Mobile Device</a:t>
            </a:r>
          </a:p>
          <a:p>
            <a:pPr marL="285750" indent="-228600">
              <a:lnSpc>
                <a:spcPct val="90000"/>
              </a:lnSpc>
              <a:spcAft>
                <a:spcPts val="600"/>
              </a:spcAft>
              <a:buFont typeface="Arial" panose="020B0604020202020204" pitchFamily="34" charset="0"/>
              <a:buChar char="•"/>
            </a:pPr>
            <a:r>
              <a:rPr lang="en-US" sz="1600" dirty="0"/>
              <a:t>All the fields highlighted in yellow need to be filled in</a:t>
            </a:r>
          </a:p>
          <a:p>
            <a:pPr marL="285750" indent="-228600">
              <a:lnSpc>
                <a:spcPct val="90000"/>
              </a:lnSpc>
              <a:spcAft>
                <a:spcPts val="600"/>
              </a:spcAft>
              <a:buFont typeface="Arial" panose="020B0604020202020204" pitchFamily="34" charset="0"/>
              <a:buChar char="•"/>
            </a:pPr>
            <a:r>
              <a:rPr lang="en-US" sz="1600" dirty="0"/>
              <a:t>The ones not highlighted are not required to be filled in for the cell phone approval request</a:t>
            </a:r>
          </a:p>
          <a:p>
            <a:pPr marL="285750" indent="-228600">
              <a:lnSpc>
                <a:spcPct val="90000"/>
              </a:lnSpc>
              <a:spcAft>
                <a:spcPts val="600"/>
              </a:spcAft>
              <a:buFont typeface="Arial" panose="020B0604020202020204" pitchFamily="34" charset="0"/>
              <a:buChar char="•"/>
            </a:pPr>
            <a:r>
              <a:rPr lang="en-US" sz="1600" dirty="0"/>
              <a:t>For the business unit, fund, department ID, program, and project number, reach out to your department for the correct selection of the account numbers </a:t>
            </a:r>
          </a:p>
          <a:p>
            <a:pPr marL="285750" indent="-228600">
              <a:lnSpc>
                <a:spcPct val="90000"/>
              </a:lnSpc>
              <a:spcAft>
                <a:spcPts val="600"/>
              </a:spcAft>
              <a:buFont typeface="Arial" panose="020B0604020202020204" pitchFamily="34" charset="0"/>
              <a:buChar char="•"/>
            </a:pPr>
            <a:r>
              <a:rPr lang="en-US" sz="1600" dirty="0"/>
              <a:t>Please add the correct approver on the header based on your department. This is the budget approver for your department/division</a:t>
            </a:r>
          </a:p>
          <a:p>
            <a:pPr marL="285750" indent="-228600">
              <a:lnSpc>
                <a:spcPct val="90000"/>
              </a:lnSpc>
              <a:spcAft>
                <a:spcPts val="600"/>
              </a:spcAft>
              <a:buFont typeface="Arial" panose="020B0604020202020204" pitchFamily="34" charset="0"/>
              <a:buChar char="•"/>
            </a:pPr>
            <a:r>
              <a:rPr lang="en-US" sz="1600" dirty="0"/>
              <a:t>Once all the fields are completed, click on create request</a:t>
            </a:r>
          </a:p>
        </p:txBody>
      </p:sp>
      <p:sp>
        <p:nvSpPr>
          <p:cNvPr id="113" name="Rectangle 11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4467EAC-6F4F-4FCC-EDA3-9ACBDF90A9B3}"/>
              </a:ext>
            </a:extLst>
          </p:cNvPr>
          <p:cNvPicPr>
            <a:picLocks noChangeAspect="1"/>
          </p:cNvPicPr>
          <p:nvPr/>
        </p:nvPicPr>
        <p:blipFill>
          <a:blip r:embed="rId2"/>
          <a:stretch>
            <a:fillRect/>
          </a:stretch>
        </p:blipFill>
        <p:spPr>
          <a:xfrm>
            <a:off x="7083423" y="857344"/>
            <a:ext cx="4397433" cy="1967851"/>
          </a:xfrm>
          <a:prstGeom prst="rect">
            <a:avLst/>
          </a:prstGeom>
        </p:spPr>
      </p:pic>
      <p:sp>
        <p:nvSpPr>
          <p:cNvPr id="115" name="Rectangle 11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9783EDC-CF81-1333-5DF9-91F4E98F8CE3}"/>
              </a:ext>
            </a:extLst>
          </p:cNvPr>
          <p:cNvPicPr>
            <a:picLocks noChangeAspect="1"/>
          </p:cNvPicPr>
          <p:nvPr/>
        </p:nvPicPr>
        <p:blipFill>
          <a:blip r:embed="rId3"/>
          <a:stretch>
            <a:fillRect/>
          </a:stretch>
        </p:blipFill>
        <p:spPr>
          <a:xfrm>
            <a:off x="7083423" y="3972774"/>
            <a:ext cx="4395569" cy="1988995"/>
          </a:xfrm>
          <a:prstGeom prst="rect">
            <a:avLst/>
          </a:prstGeom>
        </p:spPr>
      </p:pic>
    </p:spTree>
    <p:extLst>
      <p:ext uri="{BB962C8B-B14F-4D97-AF65-F5344CB8AC3E}">
        <p14:creationId xmlns:p14="http://schemas.microsoft.com/office/powerpoint/2010/main" val="297110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37545" y="2815389"/>
            <a:ext cx="4280431" cy="76039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b="1" dirty="0">
                <a:latin typeface="+mj-lt"/>
                <a:ea typeface="+mj-ea"/>
                <a:cs typeface="+mj-cs"/>
              </a:rPr>
              <a:t>Click on Add </a:t>
            </a:r>
            <a:r>
              <a:rPr lang="en-US" sz="2800" kern="1200" dirty="0">
                <a:solidFill>
                  <a:schemeClr val="tx1"/>
                </a:solidFill>
                <a:latin typeface="+mj-lt"/>
                <a:ea typeface="+mj-ea"/>
                <a:cs typeface="+mj-cs"/>
              </a:rPr>
              <a:t> </a:t>
            </a:r>
          </a:p>
        </p:txBody>
      </p:sp>
      <p:grpSp>
        <p:nvGrpSpPr>
          <p:cNvPr id="31" name="Group 3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2" name="Rectangle 3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2B01919-6FF1-4882-04CD-B9ABBC3D1A80}"/>
              </a:ext>
            </a:extLst>
          </p:cNvPr>
          <p:cNvPicPr>
            <a:picLocks noChangeAspect="1"/>
          </p:cNvPicPr>
          <p:nvPr/>
        </p:nvPicPr>
        <p:blipFill>
          <a:blip r:embed="rId2"/>
          <a:stretch>
            <a:fillRect/>
          </a:stretch>
        </p:blipFill>
        <p:spPr>
          <a:xfrm>
            <a:off x="5743382" y="1876926"/>
            <a:ext cx="5797309" cy="3397718"/>
          </a:xfrm>
          <a:prstGeom prst="rect">
            <a:avLst/>
          </a:prstGeom>
        </p:spPr>
      </p:pic>
    </p:spTree>
    <p:extLst>
      <p:ext uri="{BB962C8B-B14F-4D97-AF65-F5344CB8AC3E}">
        <p14:creationId xmlns:p14="http://schemas.microsoft.com/office/powerpoint/2010/main" val="364569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5163F4-C898-FA09-511F-C567F5B6AAEE}"/>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542424-9751-561F-CB43-9A9AA2C82A35}"/>
              </a:ext>
            </a:extLst>
          </p:cNvPr>
          <p:cNvSpPr/>
          <p:nvPr/>
        </p:nvSpPr>
        <p:spPr>
          <a:xfrm>
            <a:off x="645066" y="1049155"/>
            <a:ext cx="4282984" cy="383650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dirty="0"/>
              <a:t>Scroll down to </a:t>
            </a:r>
            <a:r>
              <a:rPr lang="en-US" b="1" dirty="0"/>
              <a:t>05. Personal Mobile Reimbursement</a:t>
            </a:r>
            <a:r>
              <a:rPr lang="en-US" dirty="0"/>
              <a:t> and select the level of cell phone level</a:t>
            </a:r>
          </a:p>
          <a:p>
            <a:pPr indent="-228600">
              <a:lnSpc>
                <a:spcPct val="90000"/>
              </a:lnSpc>
              <a:spcBef>
                <a:spcPct val="0"/>
              </a:spcBef>
              <a:spcAft>
                <a:spcPts val="600"/>
              </a:spcAft>
              <a:buFont typeface="Arial" panose="020B0604020202020204" pitchFamily="34" charset="0"/>
              <a:buChar char="•"/>
            </a:pPr>
            <a:endParaRPr lang="en-US" dirty="0"/>
          </a:p>
          <a:p>
            <a:pPr marL="342900" indent="-228600">
              <a:lnSpc>
                <a:spcPct val="90000"/>
              </a:lnSpc>
              <a:spcBef>
                <a:spcPct val="0"/>
              </a:spcBef>
              <a:spcAft>
                <a:spcPts val="600"/>
              </a:spcAft>
              <a:buFont typeface="Arial" panose="020B0604020202020204" pitchFamily="34" charset="0"/>
              <a:buChar char="•"/>
            </a:pPr>
            <a:r>
              <a:rPr lang="en-US" b="1" dirty="0"/>
              <a:t>Level 1 ($85)</a:t>
            </a:r>
          </a:p>
          <a:p>
            <a:pPr marL="342900" indent="-228600">
              <a:lnSpc>
                <a:spcPct val="90000"/>
              </a:lnSpc>
              <a:spcBef>
                <a:spcPct val="0"/>
              </a:spcBef>
              <a:spcAft>
                <a:spcPts val="600"/>
              </a:spcAft>
              <a:buFont typeface="Arial" panose="020B0604020202020204" pitchFamily="34" charset="0"/>
              <a:buChar char="•"/>
            </a:pPr>
            <a:r>
              <a:rPr lang="en-US" b="1" dirty="0"/>
              <a:t>Level 2 ($50)  </a:t>
            </a:r>
          </a:p>
        </p:txBody>
      </p:sp>
      <p:sp>
        <p:nvSpPr>
          <p:cNvPr id="72" name="Rectangle 7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05AEB0-8326-9EC2-A6A8-6E89D4251FBB}"/>
              </a:ext>
            </a:extLst>
          </p:cNvPr>
          <p:cNvPicPr>
            <a:picLocks noChangeAspect="1"/>
          </p:cNvPicPr>
          <p:nvPr/>
        </p:nvPicPr>
        <p:blipFill>
          <a:blip r:embed="rId2"/>
          <a:stretch>
            <a:fillRect/>
          </a:stretch>
        </p:blipFill>
        <p:spPr>
          <a:xfrm>
            <a:off x="5832909" y="1145407"/>
            <a:ext cx="5967664" cy="4013734"/>
          </a:xfrm>
          <a:prstGeom prst="rect">
            <a:avLst/>
          </a:prstGeom>
        </p:spPr>
      </p:pic>
    </p:spTree>
    <p:extLst>
      <p:ext uri="{BB962C8B-B14F-4D97-AF65-F5344CB8AC3E}">
        <p14:creationId xmlns:p14="http://schemas.microsoft.com/office/powerpoint/2010/main" val="180537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D18374-D58B-6E22-6D9B-7C70A401B9AC}"/>
            </a:ext>
          </a:extLst>
        </p:cNvPr>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7" name="Rectangle 1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Rectangle 1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D94CBF-3205-96C3-08BF-270EAA989FA3}"/>
              </a:ext>
            </a:extLst>
          </p:cNvPr>
          <p:cNvSpPr/>
          <p:nvPr/>
        </p:nvSpPr>
        <p:spPr>
          <a:xfrm>
            <a:off x="590719" y="2242687"/>
            <a:ext cx="5278066" cy="193891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000" dirty="0"/>
              <a:t>Once the selection is made, add the total amount in the transaction amount box. Update the description box and then hit save. </a:t>
            </a:r>
          </a:p>
          <a:p>
            <a:pPr>
              <a:lnSpc>
                <a:spcPct val="90000"/>
              </a:lnSpc>
              <a:spcBef>
                <a:spcPct val="0"/>
              </a:spcBef>
              <a:spcAft>
                <a:spcPts val="600"/>
              </a:spcAft>
            </a:pPr>
            <a:r>
              <a:rPr lang="en-US" sz="2000" dirty="0"/>
              <a:t>Then click on submit request </a:t>
            </a:r>
          </a:p>
          <a:p>
            <a:pPr indent="-228600">
              <a:lnSpc>
                <a:spcPct val="90000"/>
              </a:lnSpc>
              <a:spcBef>
                <a:spcPct val="0"/>
              </a:spcBef>
              <a:spcAft>
                <a:spcPts val="600"/>
              </a:spcAft>
              <a:buFont typeface="Arial" panose="020B0604020202020204" pitchFamily="34" charset="0"/>
              <a:buChar char="•"/>
            </a:pPr>
            <a:endParaRPr lang="en-US" sz="2000" dirty="0"/>
          </a:p>
        </p:txBody>
      </p:sp>
      <p:sp>
        <p:nvSpPr>
          <p:cNvPr id="132" name="Rectangle 1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60DE43F-FE6F-DA61-3D45-B33120EE23B7}"/>
              </a:ext>
            </a:extLst>
          </p:cNvPr>
          <p:cNvPicPr>
            <a:picLocks noChangeAspect="1"/>
          </p:cNvPicPr>
          <p:nvPr/>
        </p:nvPicPr>
        <p:blipFill>
          <a:blip r:embed="rId2"/>
          <a:stretch>
            <a:fillRect/>
          </a:stretch>
        </p:blipFill>
        <p:spPr>
          <a:xfrm>
            <a:off x="7083423" y="1082713"/>
            <a:ext cx="4397433" cy="1517113"/>
          </a:xfrm>
          <a:prstGeom prst="rect">
            <a:avLst/>
          </a:prstGeom>
        </p:spPr>
      </p:pic>
      <p:sp>
        <p:nvSpPr>
          <p:cNvPr id="136" name="Rectangle 135">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10;&#10;AI-generated content may be incorrect.">
            <a:extLst>
              <a:ext uri="{FF2B5EF4-FFF2-40B4-BE49-F238E27FC236}">
                <a16:creationId xmlns:a16="http://schemas.microsoft.com/office/drawing/2014/main" id="{797B827C-BB50-0F9F-7402-DD5A7DB8FB29}"/>
              </a:ext>
            </a:extLst>
          </p:cNvPr>
          <p:cNvPicPr>
            <a:picLocks noChangeAspect="1"/>
          </p:cNvPicPr>
          <p:nvPr/>
        </p:nvPicPr>
        <p:blipFill>
          <a:blip r:embed="rId2"/>
          <a:stretch>
            <a:fillRect/>
          </a:stretch>
        </p:blipFill>
        <p:spPr>
          <a:xfrm>
            <a:off x="7083423" y="4209037"/>
            <a:ext cx="4395569" cy="1516470"/>
          </a:xfrm>
          <a:prstGeom prst="rect">
            <a:avLst/>
          </a:prstGeom>
        </p:spPr>
      </p:pic>
    </p:spTree>
    <p:extLst>
      <p:ext uri="{BB962C8B-B14F-4D97-AF65-F5344CB8AC3E}">
        <p14:creationId xmlns:p14="http://schemas.microsoft.com/office/powerpoint/2010/main" val="4559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2394DB-56AC-002D-12B6-9A16A4C73437}"/>
            </a:ext>
          </a:extLst>
        </p:cNvPr>
        <p:cNvGrpSpPr/>
        <p:nvPr/>
      </p:nvGrpSpPr>
      <p:grpSpPr>
        <a:xfrm>
          <a:off x="0" y="0"/>
          <a:ext cx="0" cy="0"/>
          <a:chOff x="0" y="0"/>
          <a:chExt cx="0" cy="0"/>
        </a:xfrm>
      </p:grpSpPr>
      <p:sp useBgFill="1">
        <p:nvSpPr>
          <p:cNvPr id="151" name="Rectangle 15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B1FF96-0476-B3EB-7504-E31BE7988ED1}"/>
              </a:ext>
            </a:extLst>
          </p:cNvPr>
          <p:cNvSpPr/>
          <p:nvPr/>
        </p:nvSpPr>
        <p:spPr>
          <a:xfrm>
            <a:off x="221551" y="2031101"/>
            <a:ext cx="5475240" cy="309098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dirty="0"/>
              <a:t>The approval flow will come up. Review the approvers and then hit submit. </a:t>
            </a:r>
          </a:p>
          <a:p>
            <a:pPr>
              <a:lnSpc>
                <a:spcPct val="90000"/>
              </a:lnSpc>
              <a:spcBef>
                <a:spcPct val="0"/>
              </a:spcBef>
              <a:spcAft>
                <a:spcPts val="600"/>
              </a:spcAft>
            </a:pPr>
            <a:r>
              <a:rPr lang="en-US" dirty="0"/>
              <a:t>The request is now successfully submitted. Once it is fully approved by all the approvers, users can submit the cell phone expense reports monthly for reimbursement. </a:t>
            </a:r>
          </a:p>
          <a:p>
            <a:pPr indent="-228600">
              <a:lnSpc>
                <a:spcPct val="90000"/>
              </a:lnSpc>
              <a:spcBef>
                <a:spcPct val="0"/>
              </a:spcBef>
              <a:spcAft>
                <a:spcPts val="600"/>
              </a:spcAft>
              <a:buFont typeface="Arial" panose="020B0604020202020204" pitchFamily="34" charset="0"/>
              <a:buChar char="•"/>
            </a:pPr>
            <a:endParaRPr lang="en-US" dirty="0"/>
          </a:p>
          <a:p>
            <a:pPr>
              <a:lnSpc>
                <a:spcPct val="90000"/>
              </a:lnSpc>
              <a:spcBef>
                <a:spcPct val="0"/>
              </a:spcBef>
              <a:spcAft>
                <a:spcPts val="600"/>
              </a:spcAft>
            </a:pPr>
            <a:r>
              <a:rPr lang="en-US" dirty="0"/>
              <a:t>Please review the following slides for the reimbursement process every month</a:t>
            </a:r>
          </a:p>
          <a:p>
            <a:pPr>
              <a:lnSpc>
                <a:spcPct val="90000"/>
              </a:lnSpc>
              <a:spcBef>
                <a:spcPct val="0"/>
              </a:spcBef>
              <a:spcAft>
                <a:spcPts val="600"/>
              </a:spcAft>
            </a:pPr>
            <a:endParaRPr lang="en-US" dirty="0"/>
          </a:p>
        </p:txBody>
      </p:sp>
      <p:sp>
        <p:nvSpPr>
          <p:cNvPr id="155" name="Rectangle 15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7E3C6E-F117-43DE-E5DA-EF4D67520202}"/>
              </a:ext>
            </a:extLst>
          </p:cNvPr>
          <p:cNvPicPr>
            <a:picLocks noChangeAspect="1"/>
          </p:cNvPicPr>
          <p:nvPr/>
        </p:nvPicPr>
        <p:blipFill>
          <a:blip r:embed="rId2"/>
          <a:stretch>
            <a:fillRect/>
          </a:stretch>
        </p:blipFill>
        <p:spPr>
          <a:xfrm>
            <a:off x="5987738" y="1940736"/>
            <a:ext cx="5628018" cy="2743658"/>
          </a:xfrm>
          <a:prstGeom prst="rect">
            <a:avLst/>
          </a:prstGeom>
        </p:spPr>
      </p:pic>
    </p:spTree>
    <p:extLst>
      <p:ext uri="{BB962C8B-B14F-4D97-AF65-F5344CB8AC3E}">
        <p14:creationId xmlns:p14="http://schemas.microsoft.com/office/powerpoint/2010/main" val="102116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835C53-D243-0294-A62F-7AD6A5719CD0}"/>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4C3B876-83FE-3B59-D244-F9A72B4BD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B34E3E30-28CF-77C4-2E5A-582CCC58A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AAD3B0-8B6E-F517-98F6-05077571F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4AFC2-EE41-9FBC-A3A4-339606B5EB50}"/>
              </a:ext>
            </a:extLst>
          </p:cNvPr>
          <p:cNvSpPr>
            <a:spLocks noGrp="1"/>
          </p:cNvSpPr>
          <p:nvPr>
            <p:ph type="ctrTitle"/>
          </p:nvPr>
        </p:nvSpPr>
        <p:spPr>
          <a:xfrm>
            <a:off x="1000664" y="1008994"/>
            <a:ext cx="9920378" cy="2326873"/>
          </a:xfrm>
        </p:spPr>
        <p:txBody>
          <a:bodyPr anchor="b">
            <a:normAutofit/>
          </a:bodyPr>
          <a:lstStyle/>
          <a:p>
            <a:pPr algn="l"/>
            <a:r>
              <a:rPr lang="en-US" sz="7200" b="1" dirty="0"/>
              <a:t>Cell Phone Expense Report Reimbursement– Concur</a:t>
            </a:r>
            <a:endParaRPr lang="en-US" sz="7200" dirty="0"/>
          </a:p>
        </p:txBody>
      </p:sp>
      <p:sp>
        <p:nvSpPr>
          <p:cNvPr id="3" name="Subtitle 2">
            <a:extLst>
              <a:ext uri="{FF2B5EF4-FFF2-40B4-BE49-F238E27FC236}">
                <a16:creationId xmlns:a16="http://schemas.microsoft.com/office/drawing/2014/main" id="{0EA65679-099B-C662-5667-2FC5C23A90DA}"/>
              </a:ext>
            </a:extLst>
          </p:cNvPr>
          <p:cNvSpPr>
            <a:spLocks noGrp="1"/>
          </p:cNvSpPr>
          <p:nvPr>
            <p:ph type="subTitle" idx="1"/>
          </p:nvPr>
        </p:nvSpPr>
        <p:spPr>
          <a:xfrm>
            <a:off x="1285241" y="3721586"/>
            <a:ext cx="8781785" cy="1454263"/>
          </a:xfrm>
        </p:spPr>
        <p:txBody>
          <a:bodyPr anchor="t">
            <a:normAutofit/>
          </a:bodyPr>
          <a:lstStyle/>
          <a:p>
            <a:pPr algn="l"/>
            <a:endParaRPr lang="en-US" sz="1500" dirty="0"/>
          </a:p>
          <a:p>
            <a:pPr algn="l"/>
            <a:endParaRPr lang="en-US" sz="1500" dirty="0"/>
          </a:p>
          <a:p>
            <a:pPr algn="l"/>
            <a:r>
              <a:rPr lang="en-US" sz="1500" dirty="0"/>
              <a:t>Personal Mobile Device Reimbursement is now possible via Concur. Please view the following slides on submitting the Expense Reports (each month) to seek reimbursement. </a:t>
            </a:r>
            <a:endParaRPr lang="en-US" sz="1500" i="1" dirty="0"/>
          </a:p>
          <a:p>
            <a:pPr algn="l"/>
            <a:endParaRPr lang="en-US" sz="1500" dirty="0"/>
          </a:p>
        </p:txBody>
      </p:sp>
    </p:spTree>
    <p:extLst>
      <p:ext uri="{BB962C8B-B14F-4D97-AF65-F5344CB8AC3E}">
        <p14:creationId xmlns:p14="http://schemas.microsoft.com/office/powerpoint/2010/main" val="3239740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9699</TotalTime>
  <Words>718</Words>
  <Application>Microsoft Office PowerPoint</Application>
  <PresentationFormat>Widescreen</PresentationFormat>
  <Paragraphs>124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Personal Mobile Device Reimbursement– Concur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Cell Phone Expense Report Reimbursement– Concur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Phone Stipend Reimbursement– via Concur</dc:title>
  <dc:creator>Manorama Sinha</dc:creator>
  <cp:lastModifiedBy>Manorama Sinha</cp:lastModifiedBy>
  <cp:revision>85</cp:revision>
  <dcterms:created xsi:type="dcterms:W3CDTF">2018-08-13T19:02:44Z</dcterms:created>
  <dcterms:modified xsi:type="dcterms:W3CDTF">2025-07-30T21:36:04Z</dcterms:modified>
</cp:coreProperties>
</file>