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501" r:id="rId3"/>
    <p:sldId id="483" r:id="rId4"/>
    <p:sldId id="506" r:id="rId5"/>
    <p:sldId id="475" r:id="rId6"/>
    <p:sldId id="510" r:id="rId7"/>
    <p:sldId id="512" r:id="rId8"/>
    <p:sldId id="514" r:id="rId9"/>
    <p:sldId id="516" r:id="rId10"/>
    <p:sldId id="313" r:id="rId11"/>
    <p:sldId id="485" r:id="rId12"/>
    <p:sldId id="509" r:id="rId13"/>
    <p:sldId id="508" r:id="rId14"/>
    <p:sldId id="507" r:id="rId15"/>
    <p:sldId id="511" r:id="rId16"/>
    <p:sldId id="51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081" autoAdjust="0"/>
  </p:normalViewPr>
  <p:slideViewPr>
    <p:cSldViewPr snapToGrid="0">
      <p:cViewPr varScale="1">
        <p:scale>
          <a:sx n="94" d="100"/>
          <a:sy n="94" d="100"/>
        </p:scale>
        <p:origin x="1092" y="3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276A9B-8F51-4B75-8CFE-4A4DC8C3B353}"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8160B8DA-2E6B-44DA-AA0F-A395A64A8653}">
      <dgm:prSet phldrT="[Text]"/>
      <dgm:spPr/>
      <dgm:t>
        <a:bodyPr/>
        <a:lstStyle/>
        <a:p>
          <a:r>
            <a:rPr lang="en-US" dirty="0"/>
            <a:t>Year 1</a:t>
          </a:r>
        </a:p>
      </dgm:t>
    </dgm:pt>
    <dgm:pt modelId="{02CD7356-98AD-4DFF-BB22-1D3CA92CE2BB}" type="parTrans" cxnId="{60AD3927-DD40-4045-B3A3-376B049848D6}">
      <dgm:prSet/>
      <dgm:spPr/>
      <dgm:t>
        <a:bodyPr/>
        <a:lstStyle/>
        <a:p>
          <a:endParaRPr lang="en-US"/>
        </a:p>
      </dgm:t>
    </dgm:pt>
    <dgm:pt modelId="{CEA8B0A0-A854-4B55-B70C-EDA13B55EA92}" type="sibTrans" cxnId="{60AD3927-DD40-4045-B3A3-376B049848D6}">
      <dgm:prSet/>
      <dgm:spPr/>
      <dgm:t>
        <a:bodyPr/>
        <a:lstStyle/>
        <a:p>
          <a:endParaRPr lang="en-US"/>
        </a:p>
      </dgm:t>
    </dgm:pt>
    <dgm:pt modelId="{0020316B-A3ED-422A-8FBD-7E36B27B872C}">
      <dgm:prSet phldrT="[Text]" custT="1"/>
      <dgm:spPr/>
      <dgm:t>
        <a:bodyPr/>
        <a:lstStyle/>
        <a:p>
          <a:r>
            <a:rPr lang="en-US" sz="1800" b="1" u="sng" dirty="0"/>
            <a:t>Fall</a:t>
          </a:r>
        </a:p>
      </dgm:t>
    </dgm:pt>
    <dgm:pt modelId="{05796C86-96DF-40D0-A386-163B59409D3E}" type="parTrans" cxnId="{CE164403-6BBB-4032-9ECC-FC3B41B57D26}">
      <dgm:prSet/>
      <dgm:spPr/>
      <dgm:t>
        <a:bodyPr/>
        <a:lstStyle/>
        <a:p>
          <a:endParaRPr lang="en-US"/>
        </a:p>
      </dgm:t>
    </dgm:pt>
    <dgm:pt modelId="{20957B4B-22BC-4236-BCA1-E47BCDB1C53A}" type="sibTrans" cxnId="{CE164403-6BBB-4032-9ECC-FC3B41B57D26}">
      <dgm:prSet/>
      <dgm:spPr/>
      <dgm:t>
        <a:bodyPr/>
        <a:lstStyle/>
        <a:p>
          <a:endParaRPr lang="en-US"/>
        </a:p>
      </dgm:t>
    </dgm:pt>
    <dgm:pt modelId="{FCFFA570-104B-4831-A326-996DE93919FD}">
      <dgm:prSet phldrT="[Text]" custT="1"/>
      <dgm:spPr/>
      <dgm:t>
        <a:bodyPr/>
        <a:lstStyle/>
        <a:p>
          <a:r>
            <a:rPr lang="en-US" sz="1800" b="1" u="sng" dirty="0"/>
            <a:t>Spring</a:t>
          </a:r>
        </a:p>
      </dgm:t>
    </dgm:pt>
    <dgm:pt modelId="{94A2F08C-E42A-4E84-8532-EA2A884C8BFC}" type="parTrans" cxnId="{3085681D-D92C-47F2-9957-08020F2811B8}">
      <dgm:prSet/>
      <dgm:spPr/>
      <dgm:t>
        <a:bodyPr/>
        <a:lstStyle/>
        <a:p>
          <a:endParaRPr lang="en-US"/>
        </a:p>
      </dgm:t>
    </dgm:pt>
    <dgm:pt modelId="{577CB438-0314-4D24-A9E3-217E94C4A36B}" type="sibTrans" cxnId="{3085681D-D92C-47F2-9957-08020F2811B8}">
      <dgm:prSet/>
      <dgm:spPr/>
      <dgm:t>
        <a:bodyPr/>
        <a:lstStyle/>
        <a:p>
          <a:endParaRPr lang="en-US"/>
        </a:p>
      </dgm:t>
    </dgm:pt>
    <dgm:pt modelId="{7748E844-5224-4986-8B61-70F42005DF75}">
      <dgm:prSet phldrT="[Text]"/>
      <dgm:spPr/>
      <dgm:t>
        <a:bodyPr/>
        <a:lstStyle/>
        <a:p>
          <a:r>
            <a:rPr lang="en-US" dirty="0"/>
            <a:t>Year 2</a:t>
          </a:r>
        </a:p>
      </dgm:t>
    </dgm:pt>
    <dgm:pt modelId="{F2AA4229-D36C-433C-ACCF-1A97D251E3E4}" type="parTrans" cxnId="{5AF92A03-EF3E-48F1-B650-DD3A4B8CCE5E}">
      <dgm:prSet/>
      <dgm:spPr/>
      <dgm:t>
        <a:bodyPr/>
        <a:lstStyle/>
        <a:p>
          <a:endParaRPr lang="en-US"/>
        </a:p>
      </dgm:t>
    </dgm:pt>
    <dgm:pt modelId="{B92FFACA-3CCE-4A31-AA83-8863475E22EC}" type="sibTrans" cxnId="{5AF92A03-EF3E-48F1-B650-DD3A4B8CCE5E}">
      <dgm:prSet/>
      <dgm:spPr/>
      <dgm:t>
        <a:bodyPr/>
        <a:lstStyle/>
        <a:p>
          <a:endParaRPr lang="en-US"/>
        </a:p>
      </dgm:t>
    </dgm:pt>
    <dgm:pt modelId="{2147FE52-068F-4467-BAFB-4C42FE87CBA6}">
      <dgm:prSet phldrT="[Text]" custT="1"/>
      <dgm:spPr/>
      <dgm:t>
        <a:bodyPr/>
        <a:lstStyle/>
        <a:p>
          <a:r>
            <a:rPr lang="en-US" sz="1800" b="1" u="sng" dirty="0"/>
            <a:t>Fall</a:t>
          </a:r>
        </a:p>
      </dgm:t>
    </dgm:pt>
    <dgm:pt modelId="{3C373576-67B1-4560-B782-1D059114E8A6}" type="parTrans" cxnId="{05543ACE-7F98-4E45-9E6B-15A0636A9845}">
      <dgm:prSet/>
      <dgm:spPr/>
      <dgm:t>
        <a:bodyPr/>
        <a:lstStyle/>
        <a:p>
          <a:endParaRPr lang="en-US"/>
        </a:p>
      </dgm:t>
    </dgm:pt>
    <dgm:pt modelId="{1A5D1E70-2950-4CEE-871B-B4CE9BF56218}" type="sibTrans" cxnId="{05543ACE-7F98-4E45-9E6B-15A0636A9845}">
      <dgm:prSet/>
      <dgm:spPr/>
      <dgm:t>
        <a:bodyPr/>
        <a:lstStyle/>
        <a:p>
          <a:endParaRPr lang="en-US"/>
        </a:p>
      </dgm:t>
    </dgm:pt>
    <dgm:pt modelId="{8659F015-DBAD-4597-AE15-E6CD5DBE9536}">
      <dgm:prSet phldrT="[Text]" custT="1"/>
      <dgm:spPr/>
      <dgm:t>
        <a:bodyPr/>
        <a:lstStyle/>
        <a:p>
          <a:r>
            <a:rPr lang="en-US" sz="1800" b="1" u="sng" dirty="0"/>
            <a:t>Spring</a:t>
          </a:r>
        </a:p>
      </dgm:t>
    </dgm:pt>
    <dgm:pt modelId="{0EBFD60C-1C06-432C-AC9C-3A4DFA8D3FB7}" type="parTrans" cxnId="{0D9A80DC-96D7-431A-9CDC-CE2A4D6577EC}">
      <dgm:prSet/>
      <dgm:spPr/>
      <dgm:t>
        <a:bodyPr/>
        <a:lstStyle/>
        <a:p>
          <a:endParaRPr lang="en-US"/>
        </a:p>
      </dgm:t>
    </dgm:pt>
    <dgm:pt modelId="{794BE673-3C14-496F-B661-69AAA3D6B34E}" type="sibTrans" cxnId="{0D9A80DC-96D7-431A-9CDC-CE2A4D6577EC}">
      <dgm:prSet/>
      <dgm:spPr/>
      <dgm:t>
        <a:bodyPr/>
        <a:lstStyle/>
        <a:p>
          <a:endParaRPr lang="en-US"/>
        </a:p>
      </dgm:t>
    </dgm:pt>
    <dgm:pt modelId="{167FC738-10C2-4806-B397-7C88145C1DAD}">
      <dgm:prSet phldrT="[Text]" custT="1"/>
      <dgm:spPr/>
      <dgm:t>
        <a:bodyPr/>
        <a:lstStyle/>
        <a:p>
          <a:r>
            <a:rPr lang="en-US" sz="1800" dirty="0"/>
            <a:t>ADMN 6020</a:t>
          </a:r>
        </a:p>
      </dgm:t>
    </dgm:pt>
    <dgm:pt modelId="{C508A1D9-65FF-466A-B58D-6423A77CA8E4}" type="parTrans" cxnId="{76FF78A3-935F-4AFB-A4D4-26BD9E46B8EB}">
      <dgm:prSet/>
      <dgm:spPr/>
      <dgm:t>
        <a:bodyPr/>
        <a:lstStyle/>
        <a:p>
          <a:endParaRPr lang="en-US"/>
        </a:p>
      </dgm:t>
    </dgm:pt>
    <dgm:pt modelId="{41FF1FBF-3E74-4CF1-B4A3-550A6ECF74AC}" type="sibTrans" cxnId="{76FF78A3-935F-4AFB-A4D4-26BD9E46B8EB}">
      <dgm:prSet/>
      <dgm:spPr/>
      <dgm:t>
        <a:bodyPr/>
        <a:lstStyle/>
        <a:p>
          <a:endParaRPr lang="en-US"/>
        </a:p>
      </dgm:t>
    </dgm:pt>
    <dgm:pt modelId="{557A59A7-AE84-4EB8-BB6C-090A032C0BB7}">
      <dgm:prSet custT="1"/>
      <dgm:spPr/>
      <dgm:t>
        <a:bodyPr/>
        <a:lstStyle/>
        <a:p>
          <a:r>
            <a:rPr lang="en-US" sz="1800" dirty="0"/>
            <a:t>MGMT 6010</a:t>
          </a:r>
        </a:p>
      </dgm:t>
    </dgm:pt>
    <dgm:pt modelId="{3151D5E2-B97D-4AA2-ADDF-E5B8C7ADBB47}" type="parTrans" cxnId="{B5A0BD46-ECEF-4779-84A8-C395F111A1CA}">
      <dgm:prSet/>
      <dgm:spPr/>
      <dgm:t>
        <a:bodyPr/>
        <a:lstStyle/>
        <a:p>
          <a:endParaRPr lang="en-US"/>
        </a:p>
      </dgm:t>
    </dgm:pt>
    <dgm:pt modelId="{921D1360-79E0-4F29-BF17-6B4A64618AD2}" type="sibTrans" cxnId="{B5A0BD46-ECEF-4779-84A8-C395F111A1CA}">
      <dgm:prSet/>
      <dgm:spPr/>
      <dgm:t>
        <a:bodyPr/>
        <a:lstStyle/>
        <a:p>
          <a:endParaRPr lang="en-US"/>
        </a:p>
      </dgm:t>
    </dgm:pt>
    <dgm:pt modelId="{5EBA7A7C-4EBC-4DC6-A4F6-161EEDCB6CCA}">
      <dgm:prSet phldrT="[Text]" custT="1"/>
      <dgm:spPr/>
      <dgm:t>
        <a:bodyPr/>
        <a:lstStyle/>
        <a:p>
          <a:r>
            <a:rPr lang="en-US" sz="1800" dirty="0"/>
            <a:t>HRM 6410</a:t>
          </a:r>
        </a:p>
      </dgm:t>
    </dgm:pt>
    <dgm:pt modelId="{70FB7EEC-58B8-4E25-A6F6-4E655C3763BB}" type="parTrans" cxnId="{57BD6DEB-D43A-4919-8986-AB69BAD347DD}">
      <dgm:prSet/>
      <dgm:spPr/>
      <dgm:t>
        <a:bodyPr/>
        <a:lstStyle/>
        <a:p>
          <a:endParaRPr lang="en-US"/>
        </a:p>
      </dgm:t>
    </dgm:pt>
    <dgm:pt modelId="{52A4CA21-FF61-44C6-BA82-0A744B5E0829}" type="sibTrans" cxnId="{57BD6DEB-D43A-4919-8986-AB69BAD347DD}">
      <dgm:prSet/>
      <dgm:spPr/>
      <dgm:t>
        <a:bodyPr/>
        <a:lstStyle/>
        <a:p>
          <a:endParaRPr lang="en-US"/>
        </a:p>
      </dgm:t>
    </dgm:pt>
    <dgm:pt modelId="{F551CEA2-C03B-46E1-BFA3-2DB33B6CFD5D}">
      <dgm:prSet custT="1"/>
      <dgm:spPr/>
      <dgm:t>
        <a:bodyPr/>
        <a:lstStyle/>
        <a:p>
          <a:r>
            <a:rPr lang="en-US" sz="1800" dirty="0"/>
            <a:t>Elective</a:t>
          </a:r>
        </a:p>
      </dgm:t>
    </dgm:pt>
    <dgm:pt modelId="{FF31957B-C970-4D98-B1CF-994FB31974F8}" type="parTrans" cxnId="{374895A0-BA9D-4965-8E1B-3501E12B3332}">
      <dgm:prSet/>
      <dgm:spPr/>
      <dgm:t>
        <a:bodyPr/>
        <a:lstStyle/>
        <a:p>
          <a:endParaRPr lang="en-US"/>
        </a:p>
      </dgm:t>
    </dgm:pt>
    <dgm:pt modelId="{BD4DCAA1-B94A-4BDE-9D6B-995DA7C7B9E4}" type="sibTrans" cxnId="{374895A0-BA9D-4965-8E1B-3501E12B3332}">
      <dgm:prSet/>
      <dgm:spPr/>
      <dgm:t>
        <a:bodyPr/>
        <a:lstStyle/>
        <a:p>
          <a:endParaRPr lang="en-US"/>
        </a:p>
      </dgm:t>
    </dgm:pt>
    <dgm:pt modelId="{09F773AD-DD8F-4C04-A1CD-86F5D1171BD6}">
      <dgm:prSet phldrT="[Text]" custT="1"/>
      <dgm:spPr/>
      <dgm:t>
        <a:bodyPr/>
        <a:lstStyle/>
        <a:p>
          <a:r>
            <a:rPr lang="en-US" sz="1800" dirty="0"/>
            <a:t>HRM 5570</a:t>
          </a:r>
        </a:p>
      </dgm:t>
    </dgm:pt>
    <dgm:pt modelId="{43554A0F-D8CB-4A7C-B8C2-6C4C09139F5D}" type="parTrans" cxnId="{F6A302AB-4CAE-437E-8325-9A2D9A8F74DB}">
      <dgm:prSet/>
      <dgm:spPr/>
      <dgm:t>
        <a:bodyPr/>
        <a:lstStyle/>
        <a:p>
          <a:endParaRPr lang="en-US"/>
        </a:p>
      </dgm:t>
    </dgm:pt>
    <dgm:pt modelId="{9633C718-46B9-44AB-AB7F-2352F90238A6}" type="sibTrans" cxnId="{F6A302AB-4CAE-437E-8325-9A2D9A8F74DB}">
      <dgm:prSet/>
      <dgm:spPr/>
      <dgm:t>
        <a:bodyPr/>
        <a:lstStyle/>
        <a:p>
          <a:endParaRPr lang="en-US"/>
        </a:p>
      </dgm:t>
    </dgm:pt>
    <dgm:pt modelId="{E13530EF-20AD-47E3-92B7-1AF456CCA2CC}">
      <dgm:prSet custT="1"/>
      <dgm:spPr/>
      <dgm:t>
        <a:bodyPr/>
        <a:lstStyle/>
        <a:p>
          <a:r>
            <a:rPr lang="en-US" sz="1800" dirty="0"/>
            <a:t>Elective</a:t>
          </a:r>
        </a:p>
      </dgm:t>
    </dgm:pt>
    <dgm:pt modelId="{BFCE83E2-043F-4DDB-A8BB-4262A486CE9F}" type="parTrans" cxnId="{2701E70E-281E-4D33-AA71-6EC43500B904}">
      <dgm:prSet/>
      <dgm:spPr/>
      <dgm:t>
        <a:bodyPr/>
        <a:lstStyle/>
        <a:p>
          <a:endParaRPr lang="en-US"/>
        </a:p>
      </dgm:t>
    </dgm:pt>
    <dgm:pt modelId="{EF27AE6D-B625-4C91-9F32-4686ACBAB4DB}" type="sibTrans" cxnId="{2701E70E-281E-4D33-AA71-6EC43500B904}">
      <dgm:prSet/>
      <dgm:spPr/>
      <dgm:t>
        <a:bodyPr/>
        <a:lstStyle/>
        <a:p>
          <a:endParaRPr lang="en-US"/>
        </a:p>
      </dgm:t>
    </dgm:pt>
    <dgm:pt modelId="{EFC69D2A-A2E2-4991-BDB4-B680BA1A7423}">
      <dgm:prSet phldrT="[Text]" custT="1"/>
      <dgm:spPr/>
      <dgm:t>
        <a:bodyPr/>
        <a:lstStyle/>
        <a:p>
          <a:r>
            <a:rPr lang="en-US" sz="1800" dirty="0"/>
            <a:t>HRM 6983</a:t>
          </a:r>
        </a:p>
      </dgm:t>
    </dgm:pt>
    <dgm:pt modelId="{AF9B3B77-D8D4-46BA-B14A-34B60E6AB258}" type="parTrans" cxnId="{5C0BB43A-87AA-4191-8E88-6B5EDA861F7B}">
      <dgm:prSet/>
      <dgm:spPr/>
      <dgm:t>
        <a:bodyPr/>
        <a:lstStyle/>
        <a:p>
          <a:endParaRPr lang="en-US"/>
        </a:p>
      </dgm:t>
    </dgm:pt>
    <dgm:pt modelId="{51D9ECAA-74EE-480A-8A65-42E039A2BC0C}" type="sibTrans" cxnId="{5C0BB43A-87AA-4191-8E88-6B5EDA861F7B}">
      <dgm:prSet/>
      <dgm:spPr/>
      <dgm:t>
        <a:bodyPr/>
        <a:lstStyle/>
        <a:p>
          <a:endParaRPr lang="en-US"/>
        </a:p>
      </dgm:t>
    </dgm:pt>
    <dgm:pt modelId="{E9AFD85E-7111-40E3-AEDB-953F1E6038C2}">
      <dgm:prSet custT="1"/>
      <dgm:spPr/>
      <dgm:t>
        <a:bodyPr/>
        <a:lstStyle/>
        <a:p>
          <a:r>
            <a:rPr lang="en-US" sz="1800" dirty="0"/>
            <a:t>Elective</a:t>
          </a:r>
        </a:p>
      </dgm:t>
    </dgm:pt>
    <dgm:pt modelId="{7214298A-4F55-4846-80C1-1F565DC19DCB}" type="parTrans" cxnId="{E2706393-73BA-4344-92B2-122DF424DA81}">
      <dgm:prSet/>
      <dgm:spPr/>
      <dgm:t>
        <a:bodyPr/>
        <a:lstStyle/>
        <a:p>
          <a:endParaRPr lang="en-US"/>
        </a:p>
      </dgm:t>
    </dgm:pt>
    <dgm:pt modelId="{6AC06E77-B80C-4E78-B955-63CFBA124724}" type="sibTrans" cxnId="{E2706393-73BA-4344-92B2-122DF424DA81}">
      <dgm:prSet/>
      <dgm:spPr/>
      <dgm:t>
        <a:bodyPr/>
        <a:lstStyle/>
        <a:p>
          <a:endParaRPr lang="en-US"/>
        </a:p>
      </dgm:t>
    </dgm:pt>
    <dgm:pt modelId="{0F5F70EE-953D-4D9A-BC9E-42A12507B823}">
      <dgm:prSet custT="1"/>
      <dgm:spPr/>
      <dgm:t>
        <a:bodyPr/>
        <a:lstStyle/>
        <a:p>
          <a:r>
            <a:rPr lang="en-US" sz="1800" dirty="0"/>
            <a:t>Elective</a:t>
          </a:r>
        </a:p>
      </dgm:t>
    </dgm:pt>
    <dgm:pt modelId="{AB6D87DD-45A1-4F97-8912-9D7A4E19C59E}" type="parTrans" cxnId="{006E304F-D37C-46C6-AAAF-9D9F13B50E6D}">
      <dgm:prSet/>
      <dgm:spPr/>
      <dgm:t>
        <a:bodyPr/>
        <a:lstStyle/>
        <a:p>
          <a:endParaRPr lang="en-US"/>
        </a:p>
      </dgm:t>
    </dgm:pt>
    <dgm:pt modelId="{F3900E64-2D79-4F94-BAEA-CFF3A863BA44}" type="sibTrans" cxnId="{006E304F-D37C-46C6-AAAF-9D9F13B50E6D}">
      <dgm:prSet/>
      <dgm:spPr/>
      <dgm:t>
        <a:bodyPr/>
        <a:lstStyle/>
        <a:p>
          <a:endParaRPr lang="en-US"/>
        </a:p>
      </dgm:t>
    </dgm:pt>
    <dgm:pt modelId="{622FB547-A645-4E64-945B-75603237612F}">
      <dgm:prSet custT="1"/>
      <dgm:spPr/>
      <dgm:t>
        <a:bodyPr/>
        <a:lstStyle/>
        <a:p>
          <a:r>
            <a:rPr lang="en-US" sz="1800" dirty="0"/>
            <a:t>Elective</a:t>
          </a:r>
        </a:p>
      </dgm:t>
    </dgm:pt>
    <dgm:pt modelId="{3A3A33D3-948C-4910-A448-EEE46C8F5F27}" type="parTrans" cxnId="{E882FC19-7147-4958-BF15-A1125164BFBC}">
      <dgm:prSet/>
      <dgm:spPr/>
      <dgm:t>
        <a:bodyPr/>
        <a:lstStyle/>
        <a:p>
          <a:endParaRPr lang="en-US"/>
        </a:p>
      </dgm:t>
    </dgm:pt>
    <dgm:pt modelId="{79A9FC2A-FE91-4628-B180-F179C41AEA91}" type="sibTrans" cxnId="{E882FC19-7147-4958-BF15-A1125164BFBC}">
      <dgm:prSet/>
      <dgm:spPr/>
      <dgm:t>
        <a:bodyPr/>
        <a:lstStyle/>
        <a:p>
          <a:endParaRPr lang="en-US"/>
        </a:p>
      </dgm:t>
    </dgm:pt>
    <dgm:pt modelId="{AF4D9889-656F-41EE-993B-33C6C4AFAFA5}" type="pres">
      <dgm:prSet presAssocID="{17276A9B-8F51-4B75-8CFE-4A4DC8C3B353}" presName="theList" presStyleCnt="0">
        <dgm:presLayoutVars>
          <dgm:dir/>
          <dgm:animLvl val="lvl"/>
          <dgm:resizeHandles val="exact"/>
        </dgm:presLayoutVars>
      </dgm:prSet>
      <dgm:spPr/>
    </dgm:pt>
    <dgm:pt modelId="{F5D5654E-A9BF-49EA-907C-783264C13D41}" type="pres">
      <dgm:prSet presAssocID="{8160B8DA-2E6B-44DA-AA0F-A395A64A8653}" presName="compNode" presStyleCnt="0"/>
      <dgm:spPr/>
    </dgm:pt>
    <dgm:pt modelId="{0299E94B-83CB-485E-802A-577386F8FAFC}" type="pres">
      <dgm:prSet presAssocID="{8160B8DA-2E6B-44DA-AA0F-A395A64A8653}" presName="aNode" presStyleLbl="bgShp" presStyleIdx="0" presStyleCnt="2"/>
      <dgm:spPr/>
    </dgm:pt>
    <dgm:pt modelId="{F4CE4028-42E9-4614-90E1-0082DD82E970}" type="pres">
      <dgm:prSet presAssocID="{8160B8DA-2E6B-44DA-AA0F-A395A64A8653}" presName="textNode" presStyleLbl="bgShp" presStyleIdx="0" presStyleCnt="2"/>
      <dgm:spPr/>
    </dgm:pt>
    <dgm:pt modelId="{8D9EC471-5CF3-4D75-BE7A-71B86DC7EC2D}" type="pres">
      <dgm:prSet presAssocID="{8160B8DA-2E6B-44DA-AA0F-A395A64A8653}" presName="compChildNode" presStyleCnt="0"/>
      <dgm:spPr/>
    </dgm:pt>
    <dgm:pt modelId="{BD4E2389-EB85-4B11-9885-9ABD033793F9}" type="pres">
      <dgm:prSet presAssocID="{8160B8DA-2E6B-44DA-AA0F-A395A64A8653}" presName="theInnerList" presStyleCnt="0"/>
      <dgm:spPr/>
    </dgm:pt>
    <dgm:pt modelId="{FD28F7BB-B33C-4E4F-9DEE-0098A935B13B}" type="pres">
      <dgm:prSet presAssocID="{0020316B-A3ED-422A-8FBD-7E36B27B872C}" presName="childNode" presStyleLbl="node1" presStyleIdx="0" presStyleCnt="4">
        <dgm:presLayoutVars>
          <dgm:bulletEnabled val="1"/>
        </dgm:presLayoutVars>
      </dgm:prSet>
      <dgm:spPr/>
    </dgm:pt>
    <dgm:pt modelId="{6BDEC4E6-0E9B-444D-8D62-BA350465BA90}" type="pres">
      <dgm:prSet presAssocID="{0020316B-A3ED-422A-8FBD-7E36B27B872C}" presName="aSpace2" presStyleCnt="0"/>
      <dgm:spPr/>
    </dgm:pt>
    <dgm:pt modelId="{B9383FB0-5B36-4D29-8802-B94FC2B3FEB0}" type="pres">
      <dgm:prSet presAssocID="{FCFFA570-104B-4831-A326-996DE93919FD}" presName="childNode" presStyleLbl="node1" presStyleIdx="1" presStyleCnt="4">
        <dgm:presLayoutVars>
          <dgm:bulletEnabled val="1"/>
        </dgm:presLayoutVars>
      </dgm:prSet>
      <dgm:spPr/>
    </dgm:pt>
    <dgm:pt modelId="{617379D8-0730-4850-891A-DE5EE873D38F}" type="pres">
      <dgm:prSet presAssocID="{8160B8DA-2E6B-44DA-AA0F-A395A64A8653}" presName="aSpace" presStyleCnt="0"/>
      <dgm:spPr/>
    </dgm:pt>
    <dgm:pt modelId="{70FBFC5D-1244-415E-BF39-39670F7A9E43}" type="pres">
      <dgm:prSet presAssocID="{7748E844-5224-4986-8B61-70F42005DF75}" presName="compNode" presStyleCnt="0"/>
      <dgm:spPr/>
    </dgm:pt>
    <dgm:pt modelId="{5F3FF29B-163E-4E0F-8051-091E94127078}" type="pres">
      <dgm:prSet presAssocID="{7748E844-5224-4986-8B61-70F42005DF75}" presName="aNode" presStyleLbl="bgShp" presStyleIdx="1" presStyleCnt="2"/>
      <dgm:spPr/>
    </dgm:pt>
    <dgm:pt modelId="{15A793A4-8FF2-458D-98C7-56C46F97C9EA}" type="pres">
      <dgm:prSet presAssocID="{7748E844-5224-4986-8B61-70F42005DF75}" presName="textNode" presStyleLbl="bgShp" presStyleIdx="1" presStyleCnt="2"/>
      <dgm:spPr/>
    </dgm:pt>
    <dgm:pt modelId="{22B09E02-3DFC-4644-A567-47DAE1CD46E6}" type="pres">
      <dgm:prSet presAssocID="{7748E844-5224-4986-8B61-70F42005DF75}" presName="compChildNode" presStyleCnt="0"/>
      <dgm:spPr/>
    </dgm:pt>
    <dgm:pt modelId="{8D70F050-B77B-4757-943F-49A12C76A973}" type="pres">
      <dgm:prSet presAssocID="{7748E844-5224-4986-8B61-70F42005DF75}" presName="theInnerList" presStyleCnt="0"/>
      <dgm:spPr/>
    </dgm:pt>
    <dgm:pt modelId="{A0E1C0AD-6146-4B3A-AACB-99F1AE670FC2}" type="pres">
      <dgm:prSet presAssocID="{2147FE52-068F-4467-BAFB-4C42FE87CBA6}" presName="childNode" presStyleLbl="node1" presStyleIdx="2" presStyleCnt="4">
        <dgm:presLayoutVars>
          <dgm:bulletEnabled val="1"/>
        </dgm:presLayoutVars>
      </dgm:prSet>
      <dgm:spPr/>
    </dgm:pt>
    <dgm:pt modelId="{EA4B16E7-3790-452C-B3F9-CE4439D0D74F}" type="pres">
      <dgm:prSet presAssocID="{2147FE52-068F-4467-BAFB-4C42FE87CBA6}" presName="aSpace2" presStyleCnt="0"/>
      <dgm:spPr/>
    </dgm:pt>
    <dgm:pt modelId="{2CE85932-4AED-49C6-930D-7515D5E64450}" type="pres">
      <dgm:prSet presAssocID="{8659F015-DBAD-4597-AE15-E6CD5DBE9536}" presName="childNode" presStyleLbl="node1" presStyleIdx="3" presStyleCnt="4">
        <dgm:presLayoutVars>
          <dgm:bulletEnabled val="1"/>
        </dgm:presLayoutVars>
      </dgm:prSet>
      <dgm:spPr/>
    </dgm:pt>
  </dgm:ptLst>
  <dgm:cxnLst>
    <dgm:cxn modelId="{5AF92A03-EF3E-48F1-B650-DD3A4B8CCE5E}" srcId="{17276A9B-8F51-4B75-8CFE-4A4DC8C3B353}" destId="{7748E844-5224-4986-8B61-70F42005DF75}" srcOrd="1" destOrd="0" parTransId="{F2AA4229-D36C-433C-ACCF-1A97D251E3E4}" sibTransId="{B92FFACA-3CCE-4A31-AA83-8863475E22EC}"/>
    <dgm:cxn modelId="{CE164403-6BBB-4032-9ECC-FC3B41B57D26}" srcId="{8160B8DA-2E6B-44DA-AA0F-A395A64A8653}" destId="{0020316B-A3ED-422A-8FBD-7E36B27B872C}" srcOrd="0" destOrd="0" parTransId="{05796C86-96DF-40D0-A386-163B59409D3E}" sibTransId="{20957B4B-22BC-4236-BCA1-E47BCDB1C53A}"/>
    <dgm:cxn modelId="{6B82A80D-10FA-4D84-9DDE-F60DD7443EFE}" type="presOf" srcId="{622FB547-A645-4E64-945B-75603237612F}" destId="{A0E1C0AD-6146-4B3A-AACB-99F1AE670FC2}" srcOrd="0" destOrd="3" presId="urn:microsoft.com/office/officeart/2005/8/layout/lProcess2"/>
    <dgm:cxn modelId="{2701E70E-281E-4D33-AA71-6EC43500B904}" srcId="{2147FE52-068F-4467-BAFB-4C42FE87CBA6}" destId="{E13530EF-20AD-47E3-92B7-1AF456CCA2CC}" srcOrd="1" destOrd="0" parTransId="{BFCE83E2-043F-4DDB-A8BB-4262A486CE9F}" sibTransId="{EF27AE6D-B625-4C91-9F32-4686ACBAB4DB}"/>
    <dgm:cxn modelId="{E882FC19-7147-4958-BF15-A1125164BFBC}" srcId="{2147FE52-068F-4467-BAFB-4C42FE87CBA6}" destId="{622FB547-A645-4E64-945B-75603237612F}" srcOrd="2" destOrd="0" parTransId="{3A3A33D3-948C-4910-A448-EEE46C8F5F27}" sibTransId="{79A9FC2A-FE91-4628-B180-F179C41AEA91}"/>
    <dgm:cxn modelId="{7791E61B-0331-430D-975D-77DE4557B251}" type="presOf" srcId="{F551CEA2-C03B-46E1-BFA3-2DB33B6CFD5D}" destId="{B9383FB0-5B36-4D29-8802-B94FC2B3FEB0}" srcOrd="0" destOrd="2" presId="urn:microsoft.com/office/officeart/2005/8/layout/lProcess2"/>
    <dgm:cxn modelId="{3085681D-D92C-47F2-9957-08020F2811B8}" srcId="{8160B8DA-2E6B-44DA-AA0F-A395A64A8653}" destId="{FCFFA570-104B-4831-A326-996DE93919FD}" srcOrd="1" destOrd="0" parTransId="{94A2F08C-E42A-4E84-8532-EA2A884C8BFC}" sibTransId="{577CB438-0314-4D24-A9E3-217E94C4A36B}"/>
    <dgm:cxn modelId="{DD9EBB1D-F5CA-4FDF-A28C-CEB074455808}" type="presOf" srcId="{FCFFA570-104B-4831-A326-996DE93919FD}" destId="{B9383FB0-5B36-4D29-8802-B94FC2B3FEB0}" srcOrd="0" destOrd="0" presId="urn:microsoft.com/office/officeart/2005/8/layout/lProcess2"/>
    <dgm:cxn modelId="{60AD3927-DD40-4045-B3A3-376B049848D6}" srcId="{17276A9B-8F51-4B75-8CFE-4A4DC8C3B353}" destId="{8160B8DA-2E6B-44DA-AA0F-A395A64A8653}" srcOrd="0" destOrd="0" parTransId="{02CD7356-98AD-4DFF-BB22-1D3CA92CE2BB}" sibTransId="{CEA8B0A0-A854-4B55-B70C-EDA13B55EA92}"/>
    <dgm:cxn modelId="{0E8B9B2D-7851-46B4-AF4F-B88155BBFE3B}" type="presOf" srcId="{167FC738-10C2-4806-B397-7C88145C1DAD}" destId="{FD28F7BB-B33C-4E4F-9DEE-0098A935B13B}" srcOrd="0" destOrd="1" presId="urn:microsoft.com/office/officeart/2005/8/layout/lProcess2"/>
    <dgm:cxn modelId="{EFB02B2E-8415-415E-805D-229F2BB99FE5}" type="presOf" srcId="{EFC69D2A-A2E2-4991-BDB4-B680BA1A7423}" destId="{2CE85932-4AED-49C6-930D-7515D5E64450}" srcOrd="0" destOrd="1" presId="urn:microsoft.com/office/officeart/2005/8/layout/lProcess2"/>
    <dgm:cxn modelId="{B78B7031-F819-48F6-8D1A-E24CECDFA9C2}" type="presOf" srcId="{8160B8DA-2E6B-44DA-AA0F-A395A64A8653}" destId="{F4CE4028-42E9-4614-90E1-0082DD82E970}" srcOrd="1" destOrd="0" presId="urn:microsoft.com/office/officeart/2005/8/layout/lProcess2"/>
    <dgm:cxn modelId="{5559F536-8342-4832-809E-21B801C2CD08}" type="presOf" srcId="{17276A9B-8F51-4B75-8CFE-4A4DC8C3B353}" destId="{AF4D9889-656F-41EE-993B-33C6C4AFAFA5}" srcOrd="0" destOrd="0" presId="urn:microsoft.com/office/officeart/2005/8/layout/lProcess2"/>
    <dgm:cxn modelId="{5C0BB43A-87AA-4191-8E88-6B5EDA861F7B}" srcId="{8659F015-DBAD-4597-AE15-E6CD5DBE9536}" destId="{EFC69D2A-A2E2-4991-BDB4-B680BA1A7423}" srcOrd="0" destOrd="0" parTransId="{AF9B3B77-D8D4-46BA-B14A-34B60E6AB258}" sibTransId="{51D9ECAA-74EE-480A-8A65-42E039A2BC0C}"/>
    <dgm:cxn modelId="{3F5B1A41-FCAC-468A-B6B5-2046557F2E89}" type="presOf" srcId="{5EBA7A7C-4EBC-4DC6-A4F6-161EEDCB6CCA}" destId="{B9383FB0-5B36-4D29-8802-B94FC2B3FEB0}" srcOrd="0" destOrd="1" presId="urn:microsoft.com/office/officeart/2005/8/layout/lProcess2"/>
    <dgm:cxn modelId="{B5A0BD46-ECEF-4779-84A8-C395F111A1CA}" srcId="{0020316B-A3ED-422A-8FBD-7E36B27B872C}" destId="{557A59A7-AE84-4EB8-BB6C-090A032C0BB7}" srcOrd="1" destOrd="0" parTransId="{3151D5E2-B97D-4AA2-ADDF-E5B8C7ADBB47}" sibTransId="{921D1360-79E0-4F29-BF17-6B4A64618AD2}"/>
    <dgm:cxn modelId="{56F51567-B995-4D99-9FBB-DA25ED77D532}" type="presOf" srcId="{7748E844-5224-4986-8B61-70F42005DF75}" destId="{5F3FF29B-163E-4E0F-8051-091E94127078}" srcOrd="0" destOrd="0" presId="urn:microsoft.com/office/officeart/2005/8/layout/lProcess2"/>
    <dgm:cxn modelId="{08F74868-74AB-4F38-A456-82DF578B98C6}" type="presOf" srcId="{0020316B-A3ED-422A-8FBD-7E36B27B872C}" destId="{FD28F7BB-B33C-4E4F-9DEE-0098A935B13B}" srcOrd="0" destOrd="0" presId="urn:microsoft.com/office/officeart/2005/8/layout/lProcess2"/>
    <dgm:cxn modelId="{67E6724C-DD7C-4BF6-AEB9-5D8FA560A59E}" type="presOf" srcId="{7748E844-5224-4986-8B61-70F42005DF75}" destId="{15A793A4-8FF2-458D-98C7-56C46F97C9EA}" srcOrd="1" destOrd="0" presId="urn:microsoft.com/office/officeart/2005/8/layout/lProcess2"/>
    <dgm:cxn modelId="{006E304F-D37C-46C6-AAAF-9D9F13B50E6D}" srcId="{FCFFA570-104B-4831-A326-996DE93919FD}" destId="{0F5F70EE-953D-4D9A-BC9E-42A12507B823}" srcOrd="2" destOrd="0" parTransId="{AB6D87DD-45A1-4F97-8912-9D7A4E19C59E}" sibTransId="{F3900E64-2D79-4F94-BAEA-CFF3A863BA44}"/>
    <dgm:cxn modelId="{C3DF7871-F397-4210-A897-28FD2DB5BE42}" type="presOf" srcId="{09F773AD-DD8F-4C04-A1CD-86F5D1171BD6}" destId="{A0E1C0AD-6146-4B3A-AACB-99F1AE670FC2}" srcOrd="0" destOrd="1" presId="urn:microsoft.com/office/officeart/2005/8/layout/lProcess2"/>
    <dgm:cxn modelId="{C17F6E81-66EB-4C65-AFF0-F99CAD8C49B0}" type="presOf" srcId="{E13530EF-20AD-47E3-92B7-1AF456CCA2CC}" destId="{A0E1C0AD-6146-4B3A-AACB-99F1AE670FC2}" srcOrd="0" destOrd="2" presId="urn:microsoft.com/office/officeart/2005/8/layout/lProcess2"/>
    <dgm:cxn modelId="{494F8881-5FC5-4FD7-8A25-C1CE178487B7}" type="presOf" srcId="{2147FE52-068F-4467-BAFB-4C42FE87CBA6}" destId="{A0E1C0AD-6146-4B3A-AACB-99F1AE670FC2}" srcOrd="0" destOrd="0" presId="urn:microsoft.com/office/officeart/2005/8/layout/lProcess2"/>
    <dgm:cxn modelId="{EAF2EF90-38BB-4085-958F-99609910A41C}" type="presOf" srcId="{8659F015-DBAD-4597-AE15-E6CD5DBE9536}" destId="{2CE85932-4AED-49C6-930D-7515D5E64450}" srcOrd="0" destOrd="0" presId="urn:microsoft.com/office/officeart/2005/8/layout/lProcess2"/>
    <dgm:cxn modelId="{E2706393-73BA-4344-92B2-122DF424DA81}" srcId="{8659F015-DBAD-4597-AE15-E6CD5DBE9536}" destId="{E9AFD85E-7111-40E3-AEDB-953F1E6038C2}" srcOrd="1" destOrd="0" parTransId="{7214298A-4F55-4846-80C1-1F565DC19DCB}" sibTransId="{6AC06E77-B80C-4E78-B955-63CFBA124724}"/>
    <dgm:cxn modelId="{374895A0-BA9D-4965-8E1B-3501E12B3332}" srcId="{FCFFA570-104B-4831-A326-996DE93919FD}" destId="{F551CEA2-C03B-46E1-BFA3-2DB33B6CFD5D}" srcOrd="1" destOrd="0" parTransId="{FF31957B-C970-4D98-B1CF-994FB31974F8}" sibTransId="{BD4DCAA1-B94A-4BDE-9D6B-995DA7C7B9E4}"/>
    <dgm:cxn modelId="{76FF78A3-935F-4AFB-A4D4-26BD9E46B8EB}" srcId="{0020316B-A3ED-422A-8FBD-7E36B27B872C}" destId="{167FC738-10C2-4806-B397-7C88145C1DAD}" srcOrd="0" destOrd="0" parTransId="{C508A1D9-65FF-466A-B58D-6423A77CA8E4}" sibTransId="{41FF1FBF-3E74-4CF1-B4A3-550A6ECF74AC}"/>
    <dgm:cxn modelId="{3A8DDAA8-C164-47C1-8009-2833A5E235D6}" type="presOf" srcId="{8160B8DA-2E6B-44DA-AA0F-A395A64A8653}" destId="{0299E94B-83CB-485E-802A-577386F8FAFC}" srcOrd="0" destOrd="0" presId="urn:microsoft.com/office/officeart/2005/8/layout/lProcess2"/>
    <dgm:cxn modelId="{F6A302AB-4CAE-437E-8325-9A2D9A8F74DB}" srcId="{2147FE52-068F-4467-BAFB-4C42FE87CBA6}" destId="{09F773AD-DD8F-4C04-A1CD-86F5D1171BD6}" srcOrd="0" destOrd="0" parTransId="{43554A0F-D8CB-4A7C-B8C2-6C4C09139F5D}" sibTransId="{9633C718-46B9-44AB-AB7F-2352F90238A6}"/>
    <dgm:cxn modelId="{05543ACE-7F98-4E45-9E6B-15A0636A9845}" srcId="{7748E844-5224-4986-8B61-70F42005DF75}" destId="{2147FE52-068F-4467-BAFB-4C42FE87CBA6}" srcOrd="0" destOrd="0" parTransId="{3C373576-67B1-4560-B782-1D059114E8A6}" sibTransId="{1A5D1E70-2950-4CEE-871B-B4CE9BF56218}"/>
    <dgm:cxn modelId="{0D9A80DC-96D7-431A-9CDC-CE2A4D6577EC}" srcId="{7748E844-5224-4986-8B61-70F42005DF75}" destId="{8659F015-DBAD-4597-AE15-E6CD5DBE9536}" srcOrd="1" destOrd="0" parTransId="{0EBFD60C-1C06-432C-AC9C-3A4DFA8D3FB7}" sibTransId="{794BE673-3C14-496F-B661-69AAA3D6B34E}"/>
    <dgm:cxn modelId="{A23341E5-DA8F-48FB-9C3E-F2D3D17300E0}" type="presOf" srcId="{557A59A7-AE84-4EB8-BB6C-090A032C0BB7}" destId="{FD28F7BB-B33C-4E4F-9DEE-0098A935B13B}" srcOrd="0" destOrd="2" presId="urn:microsoft.com/office/officeart/2005/8/layout/lProcess2"/>
    <dgm:cxn modelId="{E9963AE9-0029-43A5-BB54-B789B64D0BC0}" type="presOf" srcId="{E9AFD85E-7111-40E3-AEDB-953F1E6038C2}" destId="{2CE85932-4AED-49C6-930D-7515D5E64450}" srcOrd="0" destOrd="2" presId="urn:microsoft.com/office/officeart/2005/8/layout/lProcess2"/>
    <dgm:cxn modelId="{57BD6DEB-D43A-4919-8986-AB69BAD347DD}" srcId="{FCFFA570-104B-4831-A326-996DE93919FD}" destId="{5EBA7A7C-4EBC-4DC6-A4F6-161EEDCB6CCA}" srcOrd="0" destOrd="0" parTransId="{70FB7EEC-58B8-4E25-A6F6-4E655C3763BB}" sibTransId="{52A4CA21-FF61-44C6-BA82-0A744B5E0829}"/>
    <dgm:cxn modelId="{2E9931FF-484D-4AC8-9D99-CEB300500A03}" type="presOf" srcId="{0F5F70EE-953D-4D9A-BC9E-42A12507B823}" destId="{B9383FB0-5B36-4D29-8802-B94FC2B3FEB0}" srcOrd="0" destOrd="3" presId="urn:microsoft.com/office/officeart/2005/8/layout/lProcess2"/>
    <dgm:cxn modelId="{6C86870C-F9F3-4645-8A97-EA6D065E67C5}" type="presParOf" srcId="{AF4D9889-656F-41EE-993B-33C6C4AFAFA5}" destId="{F5D5654E-A9BF-49EA-907C-783264C13D41}" srcOrd="0" destOrd="0" presId="urn:microsoft.com/office/officeart/2005/8/layout/lProcess2"/>
    <dgm:cxn modelId="{8FF22F5E-A735-4175-A645-E6055E04A09C}" type="presParOf" srcId="{F5D5654E-A9BF-49EA-907C-783264C13D41}" destId="{0299E94B-83CB-485E-802A-577386F8FAFC}" srcOrd="0" destOrd="0" presId="urn:microsoft.com/office/officeart/2005/8/layout/lProcess2"/>
    <dgm:cxn modelId="{A97D2DD3-0AA9-414C-BB44-D8D11E48D35B}" type="presParOf" srcId="{F5D5654E-A9BF-49EA-907C-783264C13D41}" destId="{F4CE4028-42E9-4614-90E1-0082DD82E970}" srcOrd="1" destOrd="0" presId="urn:microsoft.com/office/officeart/2005/8/layout/lProcess2"/>
    <dgm:cxn modelId="{0E02EC60-F349-44F6-BEB8-C226FEEFF9AD}" type="presParOf" srcId="{F5D5654E-A9BF-49EA-907C-783264C13D41}" destId="{8D9EC471-5CF3-4D75-BE7A-71B86DC7EC2D}" srcOrd="2" destOrd="0" presId="urn:microsoft.com/office/officeart/2005/8/layout/lProcess2"/>
    <dgm:cxn modelId="{0C4D80F9-B865-421A-88BF-7D27DBEC1F32}" type="presParOf" srcId="{8D9EC471-5CF3-4D75-BE7A-71B86DC7EC2D}" destId="{BD4E2389-EB85-4B11-9885-9ABD033793F9}" srcOrd="0" destOrd="0" presId="urn:microsoft.com/office/officeart/2005/8/layout/lProcess2"/>
    <dgm:cxn modelId="{7972DF1B-72BE-4C2C-8257-F012FA3DA878}" type="presParOf" srcId="{BD4E2389-EB85-4B11-9885-9ABD033793F9}" destId="{FD28F7BB-B33C-4E4F-9DEE-0098A935B13B}" srcOrd="0" destOrd="0" presId="urn:microsoft.com/office/officeart/2005/8/layout/lProcess2"/>
    <dgm:cxn modelId="{CAF67313-93EF-4155-B443-369B10097DD3}" type="presParOf" srcId="{BD4E2389-EB85-4B11-9885-9ABD033793F9}" destId="{6BDEC4E6-0E9B-444D-8D62-BA350465BA90}" srcOrd="1" destOrd="0" presId="urn:microsoft.com/office/officeart/2005/8/layout/lProcess2"/>
    <dgm:cxn modelId="{163A7845-A299-4909-95A2-43E5698F5DEA}" type="presParOf" srcId="{BD4E2389-EB85-4B11-9885-9ABD033793F9}" destId="{B9383FB0-5B36-4D29-8802-B94FC2B3FEB0}" srcOrd="2" destOrd="0" presId="urn:microsoft.com/office/officeart/2005/8/layout/lProcess2"/>
    <dgm:cxn modelId="{8531B385-36AB-4613-9B3C-B68A66E23CE4}" type="presParOf" srcId="{AF4D9889-656F-41EE-993B-33C6C4AFAFA5}" destId="{617379D8-0730-4850-891A-DE5EE873D38F}" srcOrd="1" destOrd="0" presId="urn:microsoft.com/office/officeart/2005/8/layout/lProcess2"/>
    <dgm:cxn modelId="{A37C454E-D33A-4A30-A614-A52CD16CC5AA}" type="presParOf" srcId="{AF4D9889-656F-41EE-993B-33C6C4AFAFA5}" destId="{70FBFC5D-1244-415E-BF39-39670F7A9E43}" srcOrd="2" destOrd="0" presId="urn:microsoft.com/office/officeart/2005/8/layout/lProcess2"/>
    <dgm:cxn modelId="{12F61AC6-F7B6-4495-879D-64B28CB0252E}" type="presParOf" srcId="{70FBFC5D-1244-415E-BF39-39670F7A9E43}" destId="{5F3FF29B-163E-4E0F-8051-091E94127078}" srcOrd="0" destOrd="0" presId="urn:microsoft.com/office/officeart/2005/8/layout/lProcess2"/>
    <dgm:cxn modelId="{4C47EB1C-D537-4C07-BF53-797BDBD05575}" type="presParOf" srcId="{70FBFC5D-1244-415E-BF39-39670F7A9E43}" destId="{15A793A4-8FF2-458D-98C7-56C46F97C9EA}" srcOrd="1" destOrd="0" presId="urn:microsoft.com/office/officeart/2005/8/layout/lProcess2"/>
    <dgm:cxn modelId="{AD7C16B6-8018-4BA6-8AFA-6B44D17F32DD}" type="presParOf" srcId="{70FBFC5D-1244-415E-BF39-39670F7A9E43}" destId="{22B09E02-3DFC-4644-A567-47DAE1CD46E6}" srcOrd="2" destOrd="0" presId="urn:microsoft.com/office/officeart/2005/8/layout/lProcess2"/>
    <dgm:cxn modelId="{52EA3A3E-3104-40A3-A6F0-876789FEF4BB}" type="presParOf" srcId="{22B09E02-3DFC-4644-A567-47DAE1CD46E6}" destId="{8D70F050-B77B-4757-943F-49A12C76A973}" srcOrd="0" destOrd="0" presId="urn:microsoft.com/office/officeart/2005/8/layout/lProcess2"/>
    <dgm:cxn modelId="{88C3B5F0-A486-4D46-B1DD-15E1BFC60D82}" type="presParOf" srcId="{8D70F050-B77B-4757-943F-49A12C76A973}" destId="{A0E1C0AD-6146-4B3A-AACB-99F1AE670FC2}" srcOrd="0" destOrd="0" presId="urn:microsoft.com/office/officeart/2005/8/layout/lProcess2"/>
    <dgm:cxn modelId="{09F5A895-658E-4C14-9666-81743312BE7F}" type="presParOf" srcId="{8D70F050-B77B-4757-943F-49A12C76A973}" destId="{EA4B16E7-3790-452C-B3F9-CE4439D0D74F}" srcOrd="1" destOrd="0" presId="urn:microsoft.com/office/officeart/2005/8/layout/lProcess2"/>
    <dgm:cxn modelId="{7826EFC7-7633-48D7-99F3-388966D7D41F}" type="presParOf" srcId="{8D70F050-B77B-4757-943F-49A12C76A973}" destId="{2CE85932-4AED-49C6-930D-7515D5E64450}"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9E94B-83CB-485E-802A-577386F8FAFC}">
      <dsp:nvSpPr>
        <dsp:cNvPr id="0" name=""/>
        <dsp:cNvSpPr/>
      </dsp:nvSpPr>
      <dsp:spPr>
        <a:xfrm>
          <a:off x="5262" y="0"/>
          <a:ext cx="5062686"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kern="1200" dirty="0"/>
            <a:t>Year 1</a:t>
          </a:r>
        </a:p>
      </dsp:txBody>
      <dsp:txXfrm>
        <a:off x="5262" y="0"/>
        <a:ext cx="5062686" cy="1305401"/>
      </dsp:txXfrm>
    </dsp:sp>
    <dsp:sp modelId="{FD28F7BB-B33C-4E4F-9DEE-0098A935B13B}">
      <dsp:nvSpPr>
        <dsp:cNvPr id="0" name=""/>
        <dsp:cNvSpPr/>
      </dsp:nvSpPr>
      <dsp:spPr>
        <a:xfrm>
          <a:off x="511531" y="1306676"/>
          <a:ext cx="4050149" cy="131198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marL="0" lvl="0" indent="0" algn="l" defTabSz="800100">
            <a:lnSpc>
              <a:spcPct val="90000"/>
            </a:lnSpc>
            <a:spcBef>
              <a:spcPct val="0"/>
            </a:spcBef>
            <a:spcAft>
              <a:spcPct val="35000"/>
            </a:spcAft>
            <a:buNone/>
          </a:pPr>
          <a:r>
            <a:rPr lang="en-US" sz="1800" b="1" u="sng" kern="1200" dirty="0"/>
            <a:t>Fall</a:t>
          </a:r>
        </a:p>
        <a:p>
          <a:pPr marL="171450" lvl="1" indent="-171450" algn="l" defTabSz="800100">
            <a:lnSpc>
              <a:spcPct val="90000"/>
            </a:lnSpc>
            <a:spcBef>
              <a:spcPct val="0"/>
            </a:spcBef>
            <a:spcAft>
              <a:spcPct val="15000"/>
            </a:spcAft>
            <a:buChar char="•"/>
          </a:pPr>
          <a:r>
            <a:rPr lang="en-US" sz="1800" kern="1200" dirty="0"/>
            <a:t>ADMN 6020</a:t>
          </a:r>
        </a:p>
        <a:p>
          <a:pPr marL="171450" lvl="1" indent="-171450" algn="l" defTabSz="800100">
            <a:lnSpc>
              <a:spcPct val="90000"/>
            </a:lnSpc>
            <a:spcBef>
              <a:spcPct val="0"/>
            </a:spcBef>
            <a:spcAft>
              <a:spcPct val="15000"/>
            </a:spcAft>
            <a:buChar char="•"/>
          </a:pPr>
          <a:r>
            <a:rPr lang="en-US" sz="1800" kern="1200" dirty="0"/>
            <a:t>MGMT 6010</a:t>
          </a:r>
        </a:p>
      </dsp:txBody>
      <dsp:txXfrm>
        <a:off x="549958" y="1345103"/>
        <a:ext cx="3973295" cy="1235133"/>
      </dsp:txXfrm>
    </dsp:sp>
    <dsp:sp modelId="{B9383FB0-5B36-4D29-8802-B94FC2B3FEB0}">
      <dsp:nvSpPr>
        <dsp:cNvPr id="0" name=""/>
        <dsp:cNvSpPr/>
      </dsp:nvSpPr>
      <dsp:spPr>
        <a:xfrm>
          <a:off x="511531" y="2820508"/>
          <a:ext cx="4050149" cy="131198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marL="0" lvl="0" indent="0" algn="l" defTabSz="800100">
            <a:lnSpc>
              <a:spcPct val="90000"/>
            </a:lnSpc>
            <a:spcBef>
              <a:spcPct val="0"/>
            </a:spcBef>
            <a:spcAft>
              <a:spcPct val="35000"/>
            </a:spcAft>
            <a:buNone/>
          </a:pPr>
          <a:r>
            <a:rPr lang="en-US" sz="1800" b="1" u="sng" kern="1200" dirty="0"/>
            <a:t>Spring</a:t>
          </a:r>
        </a:p>
        <a:p>
          <a:pPr marL="171450" lvl="1" indent="-171450" algn="l" defTabSz="800100">
            <a:lnSpc>
              <a:spcPct val="90000"/>
            </a:lnSpc>
            <a:spcBef>
              <a:spcPct val="0"/>
            </a:spcBef>
            <a:spcAft>
              <a:spcPct val="15000"/>
            </a:spcAft>
            <a:buChar char="•"/>
          </a:pPr>
          <a:r>
            <a:rPr lang="en-US" sz="1800" kern="1200" dirty="0"/>
            <a:t>HRM 6410</a:t>
          </a:r>
        </a:p>
        <a:p>
          <a:pPr marL="171450" lvl="1" indent="-171450" algn="l" defTabSz="800100">
            <a:lnSpc>
              <a:spcPct val="90000"/>
            </a:lnSpc>
            <a:spcBef>
              <a:spcPct val="0"/>
            </a:spcBef>
            <a:spcAft>
              <a:spcPct val="15000"/>
            </a:spcAft>
            <a:buChar char="•"/>
          </a:pPr>
          <a:r>
            <a:rPr lang="en-US" sz="1800" kern="1200" dirty="0"/>
            <a:t>Elective</a:t>
          </a:r>
        </a:p>
        <a:p>
          <a:pPr marL="171450" lvl="1" indent="-171450" algn="l" defTabSz="800100">
            <a:lnSpc>
              <a:spcPct val="90000"/>
            </a:lnSpc>
            <a:spcBef>
              <a:spcPct val="0"/>
            </a:spcBef>
            <a:spcAft>
              <a:spcPct val="15000"/>
            </a:spcAft>
            <a:buChar char="•"/>
          </a:pPr>
          <a:r>
            <a:rPr lang="en-US" sz="1800" kern="1200" dirty="0"/>
            <a:t>Elective</a:t>
          </a:r>
        </a:p>
      </dsp:txBody>
      <dsp:txXfrm>
        <a:off x="549958" y="2858935"/>
        <a:ext cx="3973295" cy="1235133"/>
      </dsp:txXfrm>
    </dsp:sp>
    <dsp:sp modelId="{5F3FF29B-163E-4E0F-8051-091E94127078}">
      <dsp:nvSpPr>
        <dsp:cNvPr id="0" name=""/>
        <dsp:cNvSpPr/>
      </dsp:nvSpPr>
      <dsp:spPr>
        <a:xfrm>
          <a:off x="5447650" y="0"/>
          <a:ext cx="5062686"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kern="1200" dirty="0"/>
            <a:t>Year 2</a:t>
          </a:r>
        </a:p>
      </dsp:txBody>
      <dsp:txXfrm>
        <a:off x="5447650" y="0"/>
        <a:ext cx="5062686" cy="1305401"/>
      </dsp:txXfrm>
    </dsp:sp>
    <dsp:sp modelId="{A0E1C0AD-6146-4B3A-AACB-99F1AE670FC2}">
      <dsp:nvSpPr>
        <dsp:cNvPr id="0" name=""/>
        <dsp:cNvSpPr/>
      </dsp:nvSpPr>
      <dsp:spPr>
        <a:xfrm>
          <a:off x="5953919" y="1306676"/>
          <a:ext cx="4050149" cy="131198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marL="0" lvl="0" indent="0" algn="l" defTabSz="800100">
            <a:lnSpc>
              <a:spcPct val="90000"/>
            </a:lnSpc>
            <a:spcBef>
              <a:spcPct val="0"/>
            </a:spcBef>
            <a:spcAft>
              <a:spcPct val="35000"/>
            </a:spcAft>
            <a:buNone/>
          </a:pPr>
          <a:r>
            <a:rPr lang="en-US" sz="1800" b="1" u="sng" kern="1200" dirty="0"/>
            <a:t>Fall</a:t>
          </a:r>
        </a:p>
        <a:p>
          <a:pPr marL="171450" lvl="1" indent="-171450" algn="l" defTabSz="800100">
            <a:lnSpc>
              <a:spcPct val="90000"/>
            </a:lnSpc>
            <a:spcBef>
              <a:spcPct val="0"/>
            </a:spcBef>
            <a:spcAft>
              <a:spcPct val="15000"/>
            </a:spcAft>
            <a:buChar char="•"/>
          </a:pPr>
          <a:r>
            <a:rPr lang="en-US" sz="1800" kern="1200" dirty="0"/>
            <a:t>HRM 5570</a:t>
          </a:r>
        </a:p>
        <a:p>
          <a:pPr marL="171450" lvl="1" indent="-171450" algn="l" defTabSz="800100">
            <a:lnSpc>
              <a:spcPct val="90000"/>
            </a:lnSpc>
            <a:spcBef>
              <a:spcPct val="0"/>
            </a:spcBef>
            <a:spcAft>
              <a:spcPct val="15000"/>
            </a:spcAft>
            <a:buChar char="•"/>
          </a:pPr>
          <a:r>
            <a:rPr lang="en-US" sz="1800" kern="1200" dirty="0"/>
            <a:t>Elective</a:t>
          </a:r>
        </a:p>
        <a:p>
          <a:pPr marL="171450" lvl="1" indent="-171450" algn="l" defTabSz="800100">
            <a:lnSpc>
              <a:spcPct val="90000"/>
            </a:lnSpc>
            <a:spcBef>
              <a:spcPct val="0"/>
            </a:spcBef>
            <a:spcAft>
              <a:spcPct val="15000"/>
            </a:spcAft>
            <a:buChar char="•"/>
          </a:pPr>
          <a:r>
            <a:rPr lang="en-US" sz="1800" kern="1200" dirty="0"/>
            <a:t>Elective</a:t>
          </a:r>
        </a:p>
      </dsp:txBody>
      <dsp:txXfrm>
        <a:off x="5992346" y="1345103"/>
        <a:ext cx="3973295" cy="1235133"/>
      </dsp:txXfrm>
    </dsp:sp>
    <dsp:sp modelId="{2CE85932-4AED-49C6-930D-7515D5E64450}">
      <dsp:nvSpPr>
        <dsp:cNvPr id="0" name=""/>
        <dsp:cNvSpPr/>
      </dsp:nvSpPr>
      <dsp:spPr>
        <a:xfrm>
          <a:off x="5953919" y="2820508"/>
          <a:ext cx="4050149" cy="131198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marL="0" lvl="0" indent="0" algn="l" defTabSz="800100">
            <a:lnSpc>
              <a:spcPct val="90000"/>
            </a:lnSpc>
            <a:spcBef>
              <a:spcPct val="0"/>
            </a:spcBef>
            <a:spcAft>
              <a:spcPct val="35000"/>
            </a:spcAft>
            <a:buNone/>
          </a:pPr>
          <a:r>
            <a:rPr lang="en-US" sz="1800" b="1" u="sng" kern="1200" dirty="0"/>
            <a:t>Spring</a:t>
          </a:r>
        </a:p>
        <a:p>
          <a:pPr marL="171450" lvl="1" indent="-171450" algn="l" defTabSz="800100">
            <a:lnSpc>
              <a:spcPct val="90000"/>
            </a:lnSpc>
            <a:spcBef>
              <a:spcPct val="0"/>
            </a:spcBef>
            <a:spcAft>
              <a:spcPct val="15000"/>
            </a:spcAft>
            <a:buChar char="•"/>
          </a:pPr>
          <a:r>
            <a:rPr lang="en-US" sz="1800" kern="1200" dirty="0"/>
            <a:t>HRM 6983</a:t>
          </a:r>
        </a:p>
        <a:p>
          <a:pPr marL="171450" lvl="1" indent="-171450" algn="l" defTabSz="800100">
            <a:lnSpc>
              <a:spcPct val="90000"/>
            </a:lnSpc>
            <a:spcBef>
              <a:spcPct val="0"/>
            </a:spcBef>
            <a:spcAft>
              <a:spcPct val="15000"/>
            </a:spcAft>
            <a:buChar char="•"/>
          </a:pPr>
          <a:r>
            <a:rPr lang="en-US" sz="1800" kern="1200" dirty="0"/>
            <a:t>Elective</a:t>
          </a:r>
        </a:p>
      </dsp:txBody>
      <dsp:txXfrm>
        <a:off x="5992346" y="2858935"/>
        <a:ext cx="3973295" cy="123513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AD32CB-EC16-4574-B3C8-1B909FD31B10}" type="datetimeFigureOut">
              <a:rPr lang="en-US" smtClean="0"/>
              <a:t>5/8/2025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4A73F8-9313-484B-B504-25C9DD134D5B}" type="slidenum">
              <a:rPr lang="en-US" smtClean="0"/>
              <a:t>‹#›</a:t>
            </a:fld>
            <a:endParaRPr lang="en-US"/>
          </a:p>
        </p:txBody>
      </p:sp>
    </p:spTree>
    <p:extLst>
      <p:ext uri="{BB962C8B-B14F-4D97-AF65-F5344CB8AC3E}">
        <p14:creationId xmlns:p14="http://schemas.microsoft.com/office/powerpoint/2010/main" val="2907983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AA3932-371A-4D66-9287-324E7D947CE1}" type="slidenum">
              <a:rPr lang="en-US" smtClean="0"/>
              <a:t>5</a:t>
            </a:fld>
            <a:endParaRPr lang="en-US"/>
          </a:p>
        </p:txBody>
      </p:sp>
    </p:spTree>
    <p:extLst>
      <p:ext uri="{BB962C8B-B14F-4D97-AF65-F5344CB8AC3E}">
        <p14:creationId xmlns:p14="http://schemas.microsoft.com/office/powerpoint/2010/main" val="719374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Note	Fees and charges are subject to change, Summer Sessions have a different fee structure</a:t>
            </a:r>
          </a:p>
          <a:p>
            <a:r>
              <a:rPr lang="en-US" dirty="0"/>
              <a:t>** Note 	Based on  4 Terms (2-3 Classes per Term)</a:t>
            </a:r>
          </a:p>
          <a:p>
            <a:r>
              <a:rPr lang="en-US" dirty="0"/>
              <a:t>*** Note	Non-Resident and International Students have additional charges</a:t>
            </a:r>
          </a:p>
          <a:p>
            <a:r>
              <a:rPr lang="en-US" dirty="0"/>
              <a:t>		</a:t>
            </a:r>
          </a:p>
          <a:p>
            <a:endParaRPr lang="en-US" dirty="0"/>
          </a:p>
        </p:txBody>
      </p:sp>
      <p:sp>
        <p:nvSpPr>
          <p:cNvPr id="4" name="Slide Number Placeholder 3"/>
          <p:cNvSpPr>
            <a:spLocks noGrp="1"/>
          </p:cNvSpPr>
          <p:nvPr>
            <p:ph type="sldNum" sz="quarter" idx="5"/>
          </p:nvPr>
        </p:nvSpPr>
        <p:spPr/>
        <p:txBody>
          <a:bodyPr/>
          <a:lstStyle/>
          <a:p>
            <a:fld id="{424A73F8-9313-484B-B504-25C9DD134D5B}" type="slidenum">
              <a:rPr lang="en-US" smtClean="0"/>
              <a:t>12</a:t>
            </a:fld>
            <a:endParaRPr lang="en-US"/>
          </a:p>
        </p:txBody>
      </p:sp>
    </p:spTree>
    <p:extLst>
      <p:ext uri="{BB962C8B-B14F-4D97-AF65-F5344CB8AC3E}">
        <p14:creationId xmlns:p14="http://schemas.microsoft.com/office/powerpoint/2010/main" val="206326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4E3BE-D1EA-DA38-8F3A-730177550A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2B7BC5-71D4-9426-6DFD-B17099C16E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B393A8-FBF4-37AA-691A-8CA8EABF28AB}"/>
              </a:ext>
            </a:extLst>
          </p:cNvPr>
          <p:cNvSpPr>
            <a:spLocks noGrp="1"/>
          </p:cNvSpPr>
          <p:nvPr>
            <p:ph type="dt" sz="half" idx="10"/>
          </p:nvPr>
        </p:nvSpPr>
        <p:spPr/>
        <p:txBody>
          <a:bodyPr/>
          <a:lstStyle/>
          <a:p>
            <a:fld id="{E6A29DE1-3BF2-4343-A454-A08A3695A683}" type="datetimeFigureOut">
              <a:rPr lang="en-US" smtClean="0"/>
              <a:t>5/8/2025</a:t>
            </a:fld>
            <a:endParaRPr lang="en-US"/>
          </a:p>
        </p:txBody>
      </p:sp>
      <p:sp>
        <p:nvSpPr>
          <p:cNvPr id="5" name="Footer Placeholder 4">
            <a:extLst>
              <a:ext uri="{FF2B5EF4-FFF2-40B4-BE49-F238E27FC236}">
                <a16:creationId xmlns:a16="http://schemas.microsoft.com/office/drawing/2014/main" id="{05C39E65-F5DC-E6FE-9E51-953FE4ABC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5E2F7B-E70C-ADAE-D44B-9DB733D10967}"/>
              </a:ext>
            </a:extLst>
          </p:cNvPr>
          <p:cNvSpPr>
            <a:spLocks noGrp="1"/>
          </p:cNvSpPr>
          <p:nvPr>
            <p:ph type="sldNum" sz="quarter" idx="12"/>
          </p:nvPr>
        </p:nvSpPr>
        <p:spPr/>
        <p:txBody>
          <a:bodyPr/>
          <a:lstStyle/>
          <a:p>
            <a:fld id="{DC69D1AC-7986-47C6-A3FB-D9CB9275A3FB}" type="slidenum">
              <a:rPr lang="en-US" smtClean="0"/>
              <a:t>‹#›</a:t>
            </a:fld>
            <a:endParaRPr lang="en-US"/>
          </a:p>
        </p:txBody>
      </p:sp>
    </p:spTree>
    <p:extLst>
      <p:ext uri="{BB962C8B-B14F-4D97-AF65-F5344CB8AC3E}">
        <p14:creationId xmlns:p14="http://schemas.microsoft.com/office/powerpoint/2010/main" val="2715578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935B2-5C55-0F7B-2F22-64A39BC172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E06C79-5CA6-F41E-030E-964AA456CC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45E61E-D284-1DBD-89FC-05207D034D60}"/>
              </a:ext>
            </a:extLst>
          </p:cNvPr>
          <p:cNvSpPr>
            <a:spLocks noGrp="1"/>
          </p:cNvSpPr>
          <p:nvPr>
            <p:ph type="dt" sz="half" idx="10"/>
          </p:nvPr>
        </p:nvSpPr>
        <p:spPr/>
        <p:txBody>
          <a:bodyPr/>
          <a:lstStyle/>
          <a:p>
            <a:fld id="{E6A29DE1-3BF2-4343-A454-A08A3695A683}" type="datetimeFigureOut">
              <a:rPr lang="en-US" smtClean="0"/>
              <a:t>5/8/2025</a:t>
            </a:fld>
            <a:endParaRPr lang="en-US"/>
          </a:p>
        </p:txBody>
      </p:sp>
      <p:sp>
        <p:nvSpPr>
          <p:cNvPr id="5" name="Footer Placeholder 4">
            <a:extLst>
              <a:ext uri="{FF2B5EF4-FFF2-40B4-BE49-F238E27FC236}">
                <a16:creationId xmlns:a16="http://schemas.microsoft.com/office/drawing/2014/main" id="{304259B5-C94C-C099-0F99-963984FEAE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34E266-3669-0474-F5A0-6EE0796DE7F1}"/>
              </a:ext>
            </a:extLst>
          </p:cNvPr>
          <p:cNvSpPr>
            <a:spLocks noGrp="1"/>
          </p:cNvSpPr>
          <p:nvPr>
            <p:ph type="sldNum" sz="quarter" idx="12"/>
          </p:nvPr>
        </p:nvSpPr>
        <p:spPr/>
        <p:txBody>
          <a:bodyPr/>
          <a:lstStyle/>
          <a:p>
            <a:fld id="{DC69D1AC-7986-47C6-A3FB-D9CB9275A3FB}" type="slidenum">
              <a:rPr lang="en-US" smtClean="0"/>
              <a:t>‹#›</a:t>
            </a:fld>
            <a:endParaRPr lang="en-US"/>
          </a:p>
        </p:txBody>
      </p:sp>
    </p:spTree>
    <p:extLst>
      <p:ext uri="{BB962C8B-B14F-4D97-AF65-F5344CB8AC3E}">
        <p14:creationId xmlns:p14="http://schemas.microsoft.com/office/powerpoint/2010/main" val="3173894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809951-E6CD-9343-4291-E0A7F57005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46BE30-050B-E4AC-DE6E-FFFAF97A17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F72386-461D-C825-E147-2917E6C21AA9}"/>
              </a:ext>
            </a:extLst>
          </p:cNvPr>
          <p:cNvSpPr>
            <a:spLocks noGrp="1"/>
          </p:cNvSpPr>
          <p:nvPr>
            <p:ph type="dt" sz="half" idx="10"/>
          </p:nvPr>
        </p:nvSpPr>
        <p:spPr/>
        <p:txBody>
          <a:bodyPr/>
          <a:lstStyle/>
          <a:p>
            <a:fld id="{E6A29DE1-3BF2-4343-A454-A08A3695A683}" type="datetimeFigureOut">
              <a:rPr lang="en-US" smtClean="0"/>
              <a:t>5/8/2025</a:t>
            </a:fld>
            <a:endParaRPr lang="en-US"/>
          </a:p>
        </p:txBody>
      </p:sp>
      <p:sp>
        <p:nvSpPr>
          <p:cNvPr id="5" name="Footer Placeholder 4">
            <a:extLst>
              <a:ext uri="{FF2B5EF4-FFF2-40B4-BE49-F238E27FC236}">
                <a16:creationId xmlns:a16="http://schemas.microsoft.com/office/drawing/2014/main" id="{AFA4F154-C3CB-8C4C-72E5-09D590013E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0E468E-C064-9AC9-0522-004C87D19FC7}"/>
              </a:ext>
            </a:extLst>
          </p:cNvPr>
          <p:cNvSpPr>
            <a:spLocks noGrp="1"/>
          </p:cNvSpPr>
          <p:nvPr>
            <p:ph type="sldNum" sz="quarter" idx="12"/>
          </p:nvPr>
        </p:nvSpPr>
        <p:spPr/>
        <p:txBody>
          <a:bodyPr/>
          <a:lstStyle/>
          <a:p>
            <a:fld id="{DC69D1AC-7986-47C6-A3FB-D9CB9275A3FB}" type="slidenum">
              <a:rPr lang="en-US" smtClean="0"/>
              <a:t>‹#›</a:t>
            </a:fld>
            <a:endParaRPr lang="en-US"/>
          </a:p>
        </p:txBody>
      </p:sp>
    </p:spTree>
    <p:extLst>
      <p:ext uri="{BB962C8B-B14F-4D97-AF65-F5344CB8AC3E}">
        <p14:creationId xmlns:p14="http://schemas.microsoft.com/office/powerpoint/2010/main" val="3542980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BCBA4-B74A-6DE9-8622-9755336EF6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8C8D9E-6D9C-D19F-E914-DA15888DD8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A5C13C-D6CE-9148-1002-6374FE2A860A}"/>
              </a:ext>
            </a:extLst>
          </p:cNvPr>
          <p:cNvSpPr>
            <a:spLocks noGrp="1"/>
          </p:cNvSpPr>
          <p:nvPr>
            <p:ph type="dt" sz="half" idx="10"/>
          </p:nvPr>
        </p:nvSpPr>
        <p:spPr/>
        <p:txBody>
          <a:bodyPr/>
          <a:lstStyle/>
          <a:p>
            <a:fld id="{E6A29DE1-3BF2-4343-A454-A08A3695A683}" type="datetimeFigureOut">
              <a:rPr lang="en-US" smtClean="0"/>
              <a:t>5/8/2025</a:t>
            </a:fld>
            <a:endParaRPr lang="en-US"/>
          </a:p>
        </p:txBody>
      </p:sp>
      <p:sp>
        <p:nvSpPr>
          <p:cNvPr id="5" name="Footer Placeholder 4">
            <a:extLst>
              <a:ext uri="{FF2B5EF4-FFF2-40B4-BE49-F238E27FC236}">
                <a16:creationId xmlns:a16="http://schemas.microsoft.com/office/drawing/2014/main" id="{B768D277-6979-D534-4B66-E8A04FED59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9E02B-D88C-D4AF-B48F-9939994726BA}"/>
              </a:ext>
            </a:extLst>
          </p:cNvPr>
          <p:cNvSpPr>
            <a:spLocks noGrp="1"/>
          </p:cNvSpPr>
          <p:nvPr>
            <p:ph type="sldNum" sz="quarter" idx="12"/>
          </p:nvPr>
        </p:nvSpPr>
        <p:spPr/>
        <p:txBody>
          <a:bodyPr/>
          <a:lstStyle/>
          <a:p>
            <a:fld id="{DC69D1AC-7986-47C6-A3FB-D9CB9275A3FB}" type="slidenum">
              <a:rPr lang="en-US" smtClean="0"/>
              <a:t>‹#›</a:t>
            </a:fld>
            <a:endParaRPr lang="en-US"/>
          </a:p>
        </p:txBody>
      </p:sp>
    </p:spTree>
    <p:extLst>
      <p:ext uri="{BB962C8B-B14F-4D97-AF65-F5344CB8AC3E}">
        <p14:creationId xmlns:p14="http://schemas.microsoft.com/office/powerpoint/2010/main" val="2806060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0CB7-0756-44AF-ED35-68A29CF055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2CAEF5-658A-5EBB-9F74-9FF73617C02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0A3AB7-43BB-B91E-F3C0-2CB8B1660163}"/>
              </a:ext>
            </a:extLst>
          </p:cNvPr>
          <p:cNvSpPr>
            <a:spLocks noGrp="1"/>
          </p:cNvSpPr>
          <p:nvPr>
            <p:ph type="dt" sz="half" idx="10"/>
          </p:nvPr>
        </p:nvSpPr>
        <p:spPr/>
        <p:txBody>
          <a:bodyPr/>
          <a:lstStyle/>
          <a:p>
            <a:fld id="{E6A29DE1-3BF2-4343-A454-A08A3695A683}" type="datetimeFigureOut">
              <a:rPr lang="en-US" smtClean="0"/>
              <a:t>5/8/2025</a:t>
            </a:fld>
            <a:endParaRPr lang="en-US"/>
          </a:p>
        </p:txBody>
      </p:sp>
      <p:sp>
        <p:nvSpPr>
          <p:cNvPr id="5" name="Footer Placeholder 4">
            <a:extLst>
              <a:ext uri="{FF2B5EF4-FFF2-40B4-BE49-F238E27FC236}">
                <a16:creationId xmlns:a16="http://schemas.microsoft.com/office/drawing/2014/main" id="{02A00402-3DA0-D7F3-63F3-E5CE4D5D7A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99BE10-FFB7-C25A-ADC6-6501E812D2F0}"/>
              </a:ext>
            </a:extLst>
          </p:cNvPr>
          <p:cNvSpPr>
            <a:spLocks noGrp="1"/>
          </p:cNvSpPr>
          <p:nvPr>
            <p:ph type="sldNum" sz="quarter" idx="12"/>
          </p:nvPr>
        </p:nvSpPr>
        <p:spPr/>
        <p:txBody>
          <a:bodyPr/>
          <a:lstStyle/>
          <a:p>
            <a:fld id="{DC69D1AC-7986-47C6-A3FB-D9CB9275A3FB}" type="slidenum">
              <a:rPr lang="en-US" smtClean="0"/>
              <a:t>‹#›</a:t>
            </a:fld>
            <a:endParaRPr lang="en-US"/>
          </a:p>
        </p:txBody>
      </p:sp>
    </p:spTree>
    <p:extLst>
      <p:ext uri="{BB962C8B-B14F-4D97-AF65-F5344CB8AC3E}">
        <p14:creationId xmlns:p14="http://schemas.microsoft.com/office/powerpoint/2010/main" val="126675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89C83-BC2D-A05C-F325-1A29210FBC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E01F7C-59CF-D8A7-DA50-B08F46EC07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214F11-94B2-975F-4FF4-0EC41BEBE3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2221FF-0257-7929-82DB-AB0B7D507675}"/>
              </a:ext>
            </a:extLst>
          </p:cNvPr>
          <p:cNvSpPr>
            <a:spLocks noGrp="1"/>
          </p:cNvSpPr>
          <p:nvPr>
            <p:ph type="dt" sz="half" idx="10"/>
          </p:nvPr>
        </p:nvSpPr>
        <p:spPr/>
        <p:txBody>
          <a:bodyPr/>
          <a:lstStyle/>
          <a:p>
            <a:fld id="{E6A29DE1-3BF2-4343-A454-A08A3695A683}" type="datetimeFigureOut">
              <a:rPr lang="en-US" smtClean="0"/>
              <a:t>5/8/2025</a:t>
            </a:fld>
            <a:endParaRPr lang="en-US"/>
          </a:p>
        </p:txBody>
      </p:sp>
      <p:sp>
        <p:nvSpPr>
          <p:cNvPr id="6" name="Footer Placeholder 5">
            <a:extLst>
              <a:ext uri="{FF2B5EF4-FFF2-40B4-BE49-F238E27FC236}">
                <a16:creationId xmlns:a16="http://schemas.microsoft.com/office/drawing/2014/main" id="{8F0120C7-6BED-F2BF-5129-954334A541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6CB878-1A38-1F29-BE6A-3D5C73756A65}"/>
              </a:ext>
            </a:extLst>
          </p:cNvPr>
          <p:cNvSpPr>
            <a:spLocks noGrp="1"/>
          </p:cNvSpPr>
          <p:nvPr>
            <p:ph type="sldNum" sz="quarter" idx="12"/>
          </p:nvPr>
        </p:nvSpPr>
        <p:spPr/>
        <p:txBody>
          <a:bodyPr/>
          <a:lstStyle/>
          <a:p>
            <a:fld id="{DC69D1AC-7986-47C6-A3FB-D9CB9275A3FB}" type="slidenum">
              <a:rPr lang="en-US" smtClean="0"/>
              <a:t>‹#›</a:t>
            </a:fld>
            <a:endParaRPr lang="en-US"/>
          </a:p>
        </p:txBody>
      </p:sp>
    </p:spTree>
    <p:extLst>
      <p:ext uri="{BB962C8B-B14F-4D97-AF65-F5344CB8AC3E}">
        <p14:creationId xmlns:p14="http://schemas.microsoft.com/office/powerpoint/2010/main" val="3157291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1BAF9-97E9-2F29-5CCD-8402D5AE14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5E69DD-292A-2AC9-EEDF-7346B3C19C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4BCC6C-86AB-C181-9CED-6ED2779824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AD285B-5F0E-41DE-538E-092CFF1C25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EF9BDB-4B87-854B-CBCE-ADA89E12B9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5DCA92-EC52-E4E0-A8F9-ABD56083E332}"/>
              </a:ext>
            </a:extLst>
          </p:cNvPr>
          <p:cNvSpPr>
            <a:spLocks noGrp="1"/>
          </p:cNvSpPr>
          <p:nvPr>
            <p:ph type="dt" sz="half" idx="10"/>
          </p:nvPr>
        </p:nvSpPr>
        <p:spPr/>
        <p:txBody>
          <a:bodyPr/>
          <a:lstStyle/>
          <a:p>
            <a:fld id="{E6A29DE1-3BF2-4343-A454-A08A3695A683}" type="datetimeFigureOut">
              <a:rPr lang="en-US" smtClean="0"/>
              <a:t>5/8/2025</a:t>
            </a:fld>
            <a:endParaRPr lang="en-US"/>
          </a:p>
        </p:txBody>
      </p:sp>
      <p:sp>
        <p:nvSpPr>
          <p:cNvPr id="8" name="Footer Placeholder 7">
            <a:extLst>
              <a:ext uri="{FF2B5EF4-FFF2-40B4-BE49-F238E27FC236}">
                <a16:creationId xmlns:a16="http://schemas.microsoft.com/office/drawing/2014/main" id="{7171357E-8063-EF55-A1C9-6C4431ED76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FC2316-19C0-1B71-57FB-CD2D656C1D15}"/>
              </a:ext>
            </a:extLst>
          </p:cNvPr>
          <p:cNvSpPr>
            <a:spLocks noGrp="1"/>
          </p:cNvSpPr>
          <p:nvPr>
            <p:ph type="sldNum" sz="quarter" idx="12"/>
          </p:nvPr>
        </p:nvSpPr>
        <p:spPr/>
        <p:txBody>
          <a:bodyPr/>
          <a:lstStyle/>
          <a:p>
            <a:fld id="{DC69D1AC-7986-47C6-A3FB-D9CB9275A3FB}" type="slidenum">
              <a:rPr lang="en-US" smtClean="0"/>
              <a:t>‹#›</a:t>
            </a:fld>
            <a:endParaRPr lang="en-US"/>
          </a:p>
        </p:txBody>
      </p:sp>
    </p:spTree>
    <p:extLst>
      <p:ext uri="{BB962C8B-B14F-4D97-AF65-F5344CB8AC3E}">
        <p14:creationId xmlns:p14="http://schemas.microsoft.com/office/powerpoint/2010/main" val="3663008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61A0-80B4-4A80-96F6-3B2FC3B106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DBDBB9-5DF1-046A-2FE3-9E2F0873B44E}"/>
              </a:ext>
            </a:extLst>
          </p:cNvPr>
          <p:cNvSpPr>
            <a:spLocks noGrp="1"/>
          </p:cNvSpPr>
          <p:nvPr>
            <p:ph type="dt" sz="half" idx="10"/>
          </p:nvPr>
        </p:nvSpPr>
        <p:spPr/>
        <p:txBody>
          <a:bodyPr/>
          <a:lstStyle/>
          <a:p>
            <a:fld id="{E6A29DE1-3BF2-4343-A454-A08A3695A683}" type="datetimeFigureOut">
              <a:rPr lang="en-US" smtClean="0"/>
              <a:t>5/8/2025</a:t>
            </a:fld>
            <a:endParaRPr lang="en-US"/>
          </a:p>
        </p:txBody>
      </p:sp>
      <p:sp>
        <p:nvSpPr>
          <p:cNvPr id="4" name="Footer Placeholder 3">
            <a:extLst>
              <a:ext uri="{FF2B5EF4-FFF2-40B4-BE49-F238E27FC236}">
                <a16:creationId xmlns:a16="http://schemas.microsoft.com/office/drawing/2014/main" id="{7BC871AB-7B9C-AD26-6483-C3557CAFC6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A9ECA8-9579-091A-9007-BFDAE74F2280}"/>
              </a:ext>
            </a:extLst>
          </p:cNvPr>
          <p:cNvSpPr>
            <a:spLocks noGrp="1"/>
          </p:cNvSpPr>
          <p:nvPr>
            <p:ph type="sldNum" sz="quarter" idx="12"/>
          </p:nvPr>
        </p:nvSpPr>
        <p:spPr/>
        <p:txBody>
          <a:bodyPr/>
          <a:lstStyle/>
          <a:p>
            <a:fld id="{DC69D1AC-7986-47C6-A3FB-D9CB9275A3FB}" type="slidenum">
              <a:rPr lang="en-US" smtClean="0"/>
              <a:t>‹#›</a:t>
            </a:fld>
            <a:endParaRPr lang="en-US"/>
          </a:p>
        </p:txBody>
      </p:sp>
    </p:spTree>
    <p:extLst>
      <p:ext uri="{BB962C8B-B14F-4D97-AF65-F5344CB8AC3E}">
        <p14:creationId xmlns:p14="http://schemas.microsoft.com/office/powerpoint/2010/main" val="1742279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3839C-5ADB-1991-B4BE-6F6BCA1BB194}"/>
              </a:ext>
            </a:extLst>
          </p:cNvPr>
          <p:cNvSpPr>
            <a:spLocks noGrp="1"/>
          </p:cNvSpPr>
          <p:nvPr>
            <p:ph type="dt" sz="half" idx="10"/>
          </p:nvPr>
        </p:nvSpPr>
        <p:spPr/>
        <p:txBody>
          <a:bodyPr/>
          <a:lstStyle/>
          <a:p>
            <a:fld id="{E6A29DE1-3BF2-4343-A454-A08A3695A683}" type="datetimeFigureOut">
              <a:rPr lang="en-US" smtClean="0"/>
              <a:t>5/8/2025</a:t>
            </a:fld>
            <a:endParaRPr lang="en-US"/>
          </a:p>
        </p:txBody>
      </p:sp>
      <p:sp>
        <p:nvSpPr>
          <p:cNvPr id="3" name="Footer Placeholder 2">
            <a:extLst>
              <a:ext uri="{FF2B5EF4-FFF2-40B4-BE49-F238E27FC236}">
                <a16:creationId xmlns:a16="http://schemas.microsoft.com/office/drawing/2014/main" id="{0B057FEE-CAA8-2AC4-0ED2-29496C0FA1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088F81-6149-B3AD-17C0-584E1EDD2358}"/>
              </a:ext>
            </a:extLst>
          </p:cNvPr>
          <p:cNvSpPr>
            <a:spLocks noGrp="1"/>
          </p:cNvSpPr>
          <p:nvPr>
            <p:ph type="sldNum" sz="quarter" idx="12"/>
          </p:nvPr>
        </p:nvSpPr>
        <p:spPr/>
        <p:txBody>
          <a:bodyPr/>
          <a:lstStyle/>
          <a:p>
            <a:fld id="{DC69D1AC-7986-47C6-A3FB-D9CB9275A3FB}" type="slidenum">
              <a:rPr lang="en-US" smtClean="0"/>
              <a:t>‹#›</a:t>
            </a:fld>
            <a:endParaRPr lang="en-US"/>
          </a:p>
        </p:txBody>
      </p:sp>
    </p:spTree>
    <p:extLst>
      <p:ext uri="{BB962C8B-B14F-4D97-AF65-F5344CB8AC3E}">
        <p14:creationId xmlns:p14="http://schemas.microsoft.com/office/powerpoint/2010/main" val="1234241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3BB79-68C8-5A86-538D-C4348DDB34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8B12CA-C3BE-5750-3270-56B8F8E1AD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6976C4-5659-BC8E-1644-A073939809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BC5395-7177-C1BD-7BFD-4B6A0102E366}"/>
              </a:ext>
            </a:extLst>
          </p:cNvPr>
          <p:cNvSpPr>
            <a:spLocks noGrp="1"/>
          </p:cNvSpPr>
          <p:nvPr>
            <p:ph type="dt" sz="half" idx="10"/>
          </p:nvPr>
        </p:nvSpPr>
        <p:spPr/>
        <p:txBody>
          <a:bodyPr/>
          <a:lstStyle/>
          <a:p>
            <a:fld id="{E6A29DE1-3BF2-4343-A454-A08A3695A683}" type="datetimeFigureOut">
              <a:rPr lang="en-US" smtClean="0"/>
              <a:t>5/8/2025</a:t>
            </a:fld>
            <a:endParaRPr lang="en-US"/>
          </a:p>
        </p:txBody>
      </p:sp>
      <p:sp>
        <p:nvSpPr>
          <p:cNvPr id="6" name="Footer Placeholder 5">
            <a:extLst>
              <a:ext uri="{FF2B5EF4-FFF2-40B4-BE49-F238E27FC236}">
                <a16:creationId xmlns:a16="http://schemas.microsoft.com/office/drawing/2014/main" id="{AA1A5BA3-8528-6441-A851-B8566331BA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087A29-4332-E196-F666-EE8843E975A5}"/>
              </a:ext>
            </a:extLst>
          </p:cNvPr>
          <p:cNvSpPr>
            <a:spLocks noGrp="1"/>
          </p:cNvSpPr>
          <p:nvPr>
            <p:ph type="sldNum" sz="quarter" idx="12"/>
          </p:nvPr>
        </p:nvSpPr>
        <p:spPr/>
        <p:txBody>
          <a:bodyPr/>
          <a:lstStyle/>
          <a:p>
            <a:fld id="{DC69D1AC-7986-47C6-A3FB-D9CB9275A3FB}" type="slidenum">
              <a:rPr lang="en-US" smtClean="0"/>
              <a:t>‹#›</a:t>
            </a:fld>
            <a:endParaRPr lang="en-US"/>
          </a:p>
        </p:txBody>
      </p:sp>
    </p:spTree>
    <p:extLst>
      <p:ext uri="{BB962C8B-B14F-4D97-AF65-F5344CB8AC3E}">
        <p14:creationId xmlns:p14="http://schemas.microsoft.com/office/powerpoint/2010/main" val="293066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D3087-3CE4-ADF3-C874-E0DD55BA10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3AB771-48EC-D3AB-CE7C-7EFC7CBD82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7AD129-EDC2-8387-1495-F80EF991A2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09067-D7DF-6E2A-97AF-F3691A7694D9}"/>
              </a:ext>
            </a:extLst>
          </p:cNvPr>
          <p:cNvSpPr>
            <a:spLocks noGrp="1"/>
          </p:cNvSpPr>
          <p:nvPr>
            <p:ph type="dt" sz="half" idx="10"/>
          </p:nvPr>
        </p:nvSpPr>
        <p:spPr/>
        <p:txBody>
          <a:bodyPr/>
          <a:lstStyle/>
          <a:p>
            <a:fld id="{E6A29DE1-3BF2-4343-A454-A08A3695A683}" type="datetimeFigureOut">
              <a:rPr lang="en-US" smtClean="0"/>
              <a:t>5/8/2025</a:t>
            </a:fld>
            <a:endParaRPr lang="en-US"/>
          </a:p>
        </p:txBody>
      </p:sp>
      <p:sp>
        <p:nvSpPr>
          <p:cNvPr id="6" name="Footer Placeholder 5">
            <a:extLst>
              <a:ext uri="{FF2B5EF4-FFF2-40B4-BE49-F238E27FC236}">
                <a16:creationId xmlns:a16="http://schemas.microsoft.com/office/drawing/2014/main" id="{144C8F11-AC91-E1C2-0016-9D571105C4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DFBDE5-E537-03ED-C3EC-92AD3A815182}"/>
              </a:ext>
            </a:extLst>
          </p:cNvPr>
          <p:cNvSpPr>
            <a:spLocks noGrp="1"/>
          </p:cNvSpPr>
          <p:nvPr>
            <p:ph type="sldNum" sz="quarter" idx="12"/>
          </p:nvPr>
        </p:nvSpPr>
        <p:spPr/>
        <p:txBody>
          <a:bodyPr/>
          <a:lstStyle/>
          <a:p>
            <a:fld id="{DC69D1AC-7986-47C6-A3FB-D9CB9275A3FB}" type="slidenum">
              <a:rPr lang="en-US" smtClean="0"/>
              <a:t>‹#›</a:t>
            </a:fld>
            <a:endParaRPr lang="en-US"/>
          </a:p>
        </p:txBody>
      </p:sp>
    </p:spTree>
    <p:extLst>
      <p:ext uri="{BB962C8B-B14F-4D97-AF65-F5344CB8AC3E}">
        <p14:creationId xmlns:p14="http://schemas.microsoft.com/office/powerpoint/2010/main" val="408483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8C71EC-51BC-32DA-0BC2-EE533DFA32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207FCD-15D7-91BF-C000-48DC999E61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7741E6-0B42-3509-986E-585D1B3ADC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6A29DE1-3BF2-4343-A454-A08A3695A683}" type="datetimeFigureOut">
              <a:rPr lang="en-US" smtClean="0"/>
              <a:t>5/8/2025</a:t>
            </a:fld>
            <a:endParaRPr lang="en-US"/>
          </a:p>
        </p:txBody>
      </p:sp>
      <p:sp>
        <p:nvSpPr>
          <p:cNvPr id="5" name="Footer Placeholder 4">
            <a:extLst>
              <a:ext uri="{FF2B5EF4-FFF2-40B4-BE49-F238E27FC236}">
                <a16:creationId xmlns:a16="http://schemas.microsoft.com/office/drawing/2014/main" id="{265DE1E0-B16E-9CE9-A2C4-DDA7AA8D79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BCF7308-4B8C-3A65-9C60-63B0CE88CC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C69D1AC-7986-47C6-A3FB-D9CB9275A3FB}" type="slidenum">
              <a:rPr lang="en-US" smtClean="0"/>
              <a:t>‹#›</a:t>
            </a:fld>
            <a:endParaRPr lang="en-US"/>
          </a:p>
        </p:txBody>
      </p:sp>
    </p:spTree>
    <p:extLst>
      <p:ext uri="{BB962C8B-B14F-4D97-AF65-F5344CB8AC3E}">
        <p14:creationId xmlns:p14="http://schemas.microsoft.com/office/powerpoint/2010/main" val="2401446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susb.edu/graduate-studies/prospective-students/degrees-and-department-contacts/masters" TargetMode="External"/><Relationship Id="rId2" Type="http://schemas.openxmlformats.org/officeDocument/2006/relationships/hyperlink" Target="https://www.csusb.edu/management/ms-human-resource-management" TargetMode="External"/><Relationship Id="rId1" Type="http://schemas.openxmlformats.org/officeDocument/2006/relationships/slideLayout" Target="../slideLayouts/slideLayout2.xml"/><Relationship Id="rId6" Type="http://schemas.openxmlformats.org/officeDocument/2006/relationships/hyperlink" Target="https://www.calstate.edu/apply" TargetMode="External"/><Relationship Id="rId5" Type="http://schemas.openxmlformats.org/officeDocument/2006/relationships/hyperlink" Target="https://www.csusb.edu/student-financial-services/tuition-and-fees/academic-year-2025-2026" TargetMode="External"/><Relationship Id="rId4" Type="http://schemas.openxmlformats.org/officeDocument/2006/relationships/hyperlink" Target="https://catalog.csusb.edu/colleges-schools-departments/business-public-administration/management/hum-resourse-mgmt-ms/"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mailto:cseal@csusb.ed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MS-HRM@csusb.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calstate.edu/appl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posing for a photo">
            <a:extLst>
              <a:ext uri="{FF2B5EF4-FFF2-40B4-BE49-F238E27FC236}">
                <a16:creationId xmlns:a16="http://schemas.microsoft.com/office/drawing/2014/main" id="{ABCA014D-8281-AE87-EB88-4E574C8DCC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23891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HR Certifications</a:t>
            </a:r>
          </a:p>
        </p:txBody>
      </p:sp>
      <p:sp>
        <p:nvSpPr>
          <p:cNvPr id="4" name="Text Placeholder 3">
            <a:extLst>
              <a:ext uri="{FF2B5EF4-FFF2-40B4-BE49-F238E27FC236}">
                <a16:creationId xmlns:a16="http://schemas.microsoft.com/office/drawing/2014/main" id="{209781E3-975F-1733-B113-6943B2A5E9B5}"/>
              </a:ext>
            </a:extLst>
          </p:cNvPr>
          <p:cNvSpPr>
            <a:spLocks noGrp="1"/>
          </p:cNvSpPr>
          <p:nvPr>
            <p:ph type="body" idx="1"/>
          </p:nvPr>
        </p:nvSpPr>
        <p:spPr/>
        <p:txBody>
          <a:bodyPr/>
          <a:lstStyle/>
          <a:p>
            <a:r>
              <a:rPr lang="en-US" dirty="0"/>
              <a:t>HRCI Certification</a:t>
            </a:r>
          </a:p>
        </p:txBody>
      </p:sp>
      <p:sp>
        <p:nvSpPr>
          <p:cNvPr id="3" name="Content Placeholder 2"/>
          <p:cNvSpPr>
            <a:spLocks noGrp="1"/>
          </p:cNvSpPr>
          <p:nvPr>
            <p:ph sz="half" idx="2"/>
          </p:nvPr>
        </p:nvSpPr>
        <p:spPr/>
        <p:txBody>
          <a:bodyPr>
            <a:noAutofit/>
          </a:bodyPr>
          <a:lstStyle/>
          <a:p>
            <a:r>
              <a:rPr lang="en-US" sz="1800" u="sng" dirty="0"/>
              <a:t>Associate Professional in Human Resources (</a:t>
            </a:r>
            <a:r>
              <a:rPr lang="en-US" sz="1800" u="sng" dirty="0" err="1"/>
              <a:t>aPHR</a:t>
            </a:r>
            <a:r>
              <a:rPr lang="en-US" sz="1800" u="sng" dirty="0"/>
              <a:t>)</a:t>
            </a:r>
            <a:r>
              <a:rPr lang="en-US" sz="1800" dirty="0"/>
              <a:t>: This certification is designed for individuals who are new to the HR profession.</a:t>
            </a:r>
          </a:p>
          <a:p>
            <a:r>
              <a:rPr lang="en-US" sz="1800" u="sng" dirty="0"/>
              <a:t>Professional in Human Resources (PHR)</a:t>
            </a:r>
            <a:r>
              <a:rPr lang="en-US" sz="1800" dirty="0"/>
              <a:t>: This certification is intended for HR professionals who have experience.</a:t>
            </a:r>
          </a:p>
          <a:p>
            <a:r>
              <a:rPr lang="en-US" sz="1800" u="sng" dirty="0"/>
              <a:t>Senior Professional in Human Resources (SPHR)</a:t>
            </a:r>
            <a:r>
              <a:rPr lang="en-US" sz="1800" dirty="0"/>
              <a:t>: This certification is designed for HR professionals who have a strategic orientation.</a:t>
            </a:r>
          </a:p>
          <a:p>
            <a:r>
              <a:rPr lang="en-US" sz="1800" u="sng" dirty="0"/>
              <a:t>Global Professional in Human Resources (GPHR)</a:t>
            </a:r>
            <a:r>
              <a:rPr lang="en-US" sz="1800" dirty="0"/>
              <a:t>: This certification is intended for HR professionals who operate in a global marketplace.</a:t>
            </a:r>
            <a:endParaRPr lang="en-IN" sz="1800" dirty="0"/>
          </a:p>
        </p:txBody>
      </p:sp>
      <p:sp>
        <p:nvSpPr>
          <p:cNvPr id="5" name="Text Placeholder 4">
            <a:extLst>
              <a:ext uri="{FF2B5EF4-FFF2-40B4-BE49-F238E27FC236}">
                <a16:creationId xmlns:a16="http://schemas.microsoft.com/office/drawing/2014/main" id="{BB435C30-1767-34DD-010E-CC7718A83DF2}"/>
              </a:ext>
            </a:extLst>
          </p:cNvPr>
          <p:cNvSpPr>
            <a:spLocks noGrp="1"/>
          </p:cNvSpPr>
          <p:nvPr>
            <p:ph type="body" sz="quarter" idx="3"/>
          </p:nvPr>
        </p:nvSpPr>
        <p:spPr/>
        <p:txBody>
          <a:bodyPr/>
          <a:lstStyle/>
          <a:p>
            <a:r>
              <a:rPr lang="en-US" dirty="0"/>
              <a:t>SHRM Certification</a:t>
            </a:r>
          </a:p>
        </p:txBody>
      </p:sp>
      <p:sp>
        <p:nvSpPr>
          <p:cNvPr id="6" name="Content Placeholder 5">
            <a:extLst>
              <a:ext uri="{FF2B5EF4-FFF2-40B4-BE49-F238E27FC236}">
                <a16:creationId xmlns:a16="http://schemas.microsoft.com/office/drawing/2014/main" id="{676BED11-21CF-0F6B-3F9C-2FB9471BB43F}"/>
              </a:ext>
            </a:extLst>
          </p:cNvPr>
          <p:cNvSpPr>
            <a:spLocks noGrp="1"/>
          </p:cNvSpPr>
          <p:nvPr>
            <p:ph sz="quarter" idx="4"/>
          </p:nvPr>
        </p:nvSpPr>
        <p:spPr/>
        <p:txBody>
          <a:bodyPr>
            <a:noAutofit/>
          </a:bodyPr>
          <a:lstStyle/>
          <a:p>
            <a:r>
              <a:rPr lang="en-US" sz="1800" b="1" u="sng" dirty="0"/>
              <a:t>SHRM Certified Professional (SHRM-CP)</a:t>
            </a:r>
            <a:r>
              <a:rPr lang="en-US" sz="1800" b="1" dirty="0"/>
              <a:t>: This certification is designed for HR professionals who are engaged in operational roles and implement policies and strategies</a:t>
            </a:r>
          </a:p>
          <a:p>
            <a:r>
              <a:rPr lang="en-US" sz="1800" b="1" u="sng" dirty="0"/>
              <a:t>SHRM Senior Certified Professional (SHRM-SCP)</a:t>
            </a:r>
            <a:r>
              <a:rPr lang="en-US" sz="1800" b="1" dirty="0"/>
              <a:t>: This certification is designed for HR professionals who operate at a senior level.</a:t>
            </a:r>
          </a:p>
          <a:p>
            <a:r>
              <a:rPr lang="en-US" sz="1800" u="sng" dirty="0"/>
              <a:t>SHRM California Certification</a:t>
            </a:r>
            <a:r>
              <a:rPr lang="en-US" sz="1800" dirty="0"/>
              <a:t>: This certification is designed for HR professionals who work in California.</a:t>
            </a:r>
          </a:p>
          <a:p>
            <a:r>
              <a:rPr lang="en-US" sz="1800" u="sng" dirty="0"/>
              <a:t>SHRM Talent Acquisition Specialty Credential</a:t>
            </a:r>
            <a:r>
              <a:rPr lang="en-US" sz="1800" dirty="0"/>
              <a:t>: This certification is designed for HR professionals who specialize in talent acquisition.</a:t>
            </a:r>
          </a:p>
        </p:txBody>
      </p:sp>
    </p:spTree>
    <p:extLst>
      <p:ext uri="{BB962C8B-B14F-4D97-AF65-F5344CB8AC3E}">
        <p14:creationId xmlns:p14="http://schemas.microsoft.com/office/powerpoint/2010/main" val="2511546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A5B2C-682C-479B-8432-9CA041C54AE6}"/>
              </a:ext>
            </a:extLst>
          </p:cNvPr>
          <p:cNvSpPr>
            <a:spLocks noGrp="1"/>
          </p:cNvSpPr>
          <p:nvPr>
            <p:ph type="title"/>
          </p:nvPr>
        </p:nvSpPr>
        <p:spPr/>
        <p:txBody>
          <a:bodyPr/>
          <a:lstStyle/>
          <a:p>
            <a:r>
              <a:rPr lang="en-US" dirty="0"/>
              <a:t>Requirements for Graduation</a:t>
            </a:r>
          </a:p>
        </p:txBody>
      </p:sp>
      <p:sp>
        <p:nvSpPr>
          <p:cNvPr id="3" name="Content Placeholder 2">
            <a:extLst>
              <a:ext uri="{FF2B5EF4-FFF2-40B4-BE49-F238E27FC236}">
                <a16:creationId xmlns:a16="http://schemas.microsoft.com/office/drawing/2014/main" id="{E49FC42F-C3DE-47AD-9DEE-22143D246E7F}"/>
              </a:ext>
            </a:extLst>
          </p:cNvPr>
          <p:cNvSpPr>
            <a:spLocks noGrp="1"/>
          </p:cNvSpPr>
          <p:nvPr>
            <p:ph idx="1"/>
          </p:nvPr>
        </p:nvSpPr>
        <p:spPr/>
        <p:txBody>
          <a:bodyPr>
            <a:normAutofit/>
          </a:bodyPr>
          <a:lstStyle/>
          <a:p>
            <a:r>
              <a:rPr lang="en-US" sz="2000" u="sng" dirty="0"/>
              <a:t>GPA</a:t>
            </a:r>
            <a:r>
              <a:rPr lang="en-US" sz="2000" dirty="0"/>
              <a:t>:  A grade point average of 3.0 ("B") in all course work taken after admission to conditionally classified or classified status, and grades of "C" (2.0) or better in all courses in the program.</a:t>
            </a:r>
          </a:p>
          <a:p>
            <a:r>
              <a:rPr lang="en-US" sz="2000" u="sng" dirty="0"/>
              <a:t>Units</a:t>
            </a:r>
            <a:r>
              <a:rPr lang="en-US" sz="2000" dirty="0"/>
              <a:t>:  A minimum of 30 semester units.</a:t>
            </a:r>
          </a:p>
          <a:p>
            <a:r>
              <a:rPr lang="en-US" sz="2000" u="sng" dirty="0"/>
              <a:t>Transfer</a:t>
            </a:r>
            <a:r>
              <a:rPr lang="en-US" sz="2000" dirty="0"/>
              <a:t>:  At least 70% of the units for the degree (21 units, 7 classes) are required to be completed in the Program.</a:t>
            </a:r>
          </a:p>
          <a:p>
            <a:pPr lvl="1"/>
            <a:r>
              <a:rPr lang="en-US" sz="1600" i="1" dirty="0"/>
              <a:t>Note – Courses taken for an undergraduate degree cannot be applied toward graduate program unit requirements.</a:t>
            </a:r>
          </a:p>
          <a:p>
            <a:r>
              <a:rPr lang="en-US" sz="2000" u="sng" dirty="0"/>
              <a:t>ADMN 6020</a:t>
            </a:r>
            <a:r>
              <a:rPr lang="en-US" sz="2000" dirty="0"/>
              <a:t>:  Successful completion (a grade of "B" (3.0) or better) of ADMN 6020  meets the graduate writing requirement.</a:t>
            </a:r>
          </a:p>
          <a:p>
            <a:r>
              <a:rPr lang="en-US" sz="2000" u="sng" dirty="0"/>
              <a:t>HRM 6983</a:t>
            </a:r>
            <a:r>
              <a:rPr lang="en-US" sz="2000" dirty="0"/>
              <a:t>:  Successful completion (a grade of "B" (3.0) or better) of HRM 6983 meets the culminating experience requirement.</a:t>
            </a:r>
          </a:p>
        </p:txBody>
      </p:sp>
    </p:spTree>
    <p:extLst>
      <p:ext uri="{BB962C8B-B14F-4D97-AF65-F5344CB8AC3E}">
        <p14:creationId xmlns:p14="http://schemas.microsoft.com/office/powerpoint/2010/main" val="4011138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18A9E-C1D5-2FC0-8F40-162FF39A22E0}"/>
              </a:ext>
            </a:extLst>
          </p:cNvPr>
          <p:cNvSpPr>
            <a:spLocks noGrp="1"/>
          </p:cNvSpPr>
          <p:nvPr>
            <p:ph type="title"/>
          </p:nvPr>
        </p:nvSpPr>
        <p:spPr/>
        <p:txBody>
          <a:bodyPr/>
          <a:lstStyle/>
          <a:p>
            <a:r>
              <a:rPr lang="en-US" dirty="0"/>
              <a:t>Cost of the Program</a:t>
            </a:r>
          </a:p>
        </p:txBody>
      </p:sp>
      <p:graphicFrame>
        <p:nvGraphicFramePr>
          <p:cNvPr id="6" name="Content Placeholder 5">
            <a:extLst>
              <a:ext uri="{FF2B5EF4-FFF2-40B4-BE49-F238E27FC236}">
                <a16:creationId xmlns:a16="http://schemas.microsoft.com/office/drawing/2014/main" id="{903C7112-23D5-0D7D-9219-0FA7CE73878B}"/>
              </a:ext>
            </a:extLst>
          </p:cNvPr>
          <p:cNvGraphicFramePr>
            <a:graphicFrameLocks noGrp="1"/>
          </p:cNvGraphicFramePr>
          <p:nvPr>
            <p:ph idx="1"/>
            <p:extLst>
              <p:ext uri="{D42A27DB-BD31-4B8C-83A1-F6EECF244321}">
                <p14:modId xmlns:p14="http://schemas.microsoft.com/office/powerpoint/2010/main" val="4274952962"/>
              </p:ext>
            </p:extLst>
          </p:nvPr>
        </p:nvGraphicFramePr>
        <p:xfrm>
          <a:off x="838200" y="1825625"/>
          <a:ext cx="10515600" cy="2966720"/>
        </p:xfrm>
        <a:graphic>
          <a:graphicData uri="http://schemas.openxmlformats.org/drawingml/2006/table">
            <a:tbl>
              <a:tblPr firstRow="1" bandRow="1">
                <a:tableStyleId>{5C22544A-7EE6-4342-B048-85BDC9FD1C3A}</a:tableStyleId>
              </a:tblPr>
              <a:tblGrid>
                <a:gridCol w="1825101">
                  <a:extLst>
                    <a:ext uri="{9D8B030D-6E8A-4147-A177-3AD203B41FA5}">
                      <a16:colId xmlns:a16="http://schemas.microsoft.com/office/drawing/2014/main" val="3189931336"/>
                    </a:ext>
                  </a:extLst>
                </a:gridCol>
                <a:gridCol w="4643021">
                  <a:extLst>
                    <a:ext uri="{9D8B030D-6E8A-4147-A177-3AD203B41FA5}">
                      <a16:colId xmlns:a16="http://schemas.microsoft.com/office/drawing/2014/main" val="1433584599"/>
                    </a:ext>
                  </a:extLst>
                </a:gridCol>
                <a:gridCol w="1518082">
                  <a:extLst>
                    <a:ext uri="{9D8B030D-6E8A-4147-A177-3AD203B41FA5}">
                      <a16:colId xmlns:a16="http://schemas.microsoft.com/office/drawing/2014/main" val="3109594419"/>
                    </a:ext>
                  </a:extLst>
                </a:gridCol>
                <a:gridCol w="1056443">
                  <a:extLst>
                    <a:ext uri="{9D8B030D-6E8A-4147-A177-3AD203B41FA5}">
                      <a16:colId xmlns:a16="http://schemas.microsoft.com/office/drawing/2014/main" val="3403988467"/>
                    </a:ext>
                  </a:extLst>
                </a:gridCol>
                <a:gridCol w="1472953">
                  <a:extLst>
                    <a:ext uri="{9D8B030D-6E8A-4147-A177-3AD203B41FA5}">
                      <a16:colId xmlns:a16="http://schemas.microsoft.com/office/drawing/2014/main" val="3055507959"/>
                    </a:ext>
                  </a:extLst>
                </a:gridCol>
              </a:tblGrid>
              <a:tr h="370840">
                <a:tc gridSpan="2">
                  <a:txBody>
                    <a:bodyPr/>
                    <a:lstStyle/>
                    <a:p>
                      <a:pPr algn="l" fontAlgn="b"/>
                      <a:r>
                        <a:rPr lang="en-US" sz="2000" b="1" i="0" u="none" strike="noStrike" dirty="0">
                          <a:solidFill>
                            <a:schemeClr val="bg1"/>
                          </a:solidFill>
                          <a:effectLst/>
                          <a:latin typeface="Aptos Narrow" panose="020B0004020202020204" pitchFamily="34" charset="0"/>
                        </a:rPr>
                        <a:t>Program Cost *</a:t>
                      </a:r>
                    </a:p>
                  </a:txBody>
                  <a:tcPr marL="7620" marR="7620" marT="7620" marB="0" anchor="b"/>
                </a:tc>
                <a:tc hMerge="1">
                  <a:txBody>
                    <a:bodyPr/>
                    <a:lstStyle/>
                    <a:p>
                      <a:endParaRPr lang="en-US"/>
                    </a:p>
                  </a:txBody>
                  <a:tcPr/>
                </a:tc>
                <a:tc>
                  <a:txBody>
                    <a:bodyPr/>
                    <a:lstStyle/>
                    <a:p>
                      <a:pPr algn="ctr" fontAlgn="b"/>
                      <a:r>
                        <a:rPr lang="en-US" sz="2000" b="0" i="0" u="none" strike="noStrike" dirty="0">
                          <a:solidFill>
                            <a:schemeClr val="bg1"/>
                          </a:solidFill>
                          <a:effectLst/>
                          <a:latin typeface="Aptos Narrow" panose="020B0004020202020204" pitchFamily="34" charset="0"/>
                        </a:rPr>
                        <a:t>Amount</a:t>
                      </a:r>
                    </a:p>
                  </a:txBody>
                  <a:tcPr marL="7620" marR="7620" marT="7620" marB="0" anchor="b"/>
                </a:tc>
                <a:tc>
                  <a:txBody>
                    <a:bodyPr/>
                    <a:lstStyle/>
                    <a:p>
                      <a:pPr algn="ctr" fontAlgn="b"/>
                      <a:r>
                        <a:rPr lang="en-US" sz="2000" b="0" i="0" u="none" strike="noStrike" dirty="0">
                          <a:solidFill>
                            <a:schemeClr val="bg1"/>
                          </a:solidFill>
                          <a:effectLst/>
                          <a:latin typeface="Aptos Narrow" panose="020B0004020202020204" pitchFamily="34" charset="0"/>
                        </a:rPr>
                        <a:t>Number</a:t>
                      </a:r>
                    </a:p>
                  </a:txBody>
                  <a:tcPr marL="7620" marR="7620" marT="7620" marB="0" anchor="b"/>
                </a:tc>
                <a:tc>
                  <a:txBody>
                    <a:bodyPr/>
                    <a:lstStyle/>
                    <a:p>
                      <a:pPr algn="ctr" fontAlgn="b"/>
                      <a:r>
                        <a:rPr lang="en-US" sz="2000" b="0" i="0" u="none" strike="noStrike" dirty="0">
                          <a:solidFill>
                            <a:schemeClr val="bg1"/>
                          </a:solidFill>
                          <a:effectLst/>
                          <a:latin typeface="Aptos Narrow" panose="020B0004020202020204" pitchFamily="34" charset="0"/>
                        </a:rPr>
                        <a:t>Item</a:t>
                      </a:r>
                    </a:p>
                  </a:txBody>
                  <a:tcPr marL="7620" marR="7620" marT="7620" marB="0" anchor="b"/>
                </a:tc>
                <a:extLst>
                  <a:ext uri="{0D108BD9-81ED-4DB2-BD59-A6C34878D82A}">
                    <a16:rowId xmlns:a16="http://schemas.microsoft.com/office/drawing/2014/main" val="3118191996"/>
                  </a:ext>
                </a:extLst>
              </a:tr>
              <a:tr h="370840">
                <a:tc>
                  <a:txBody>
                    <a:bodyPr/>
                    <a:lstStyle/>
                    <a:p>
                      <a:pPr algn="l" fontAlgn="b"/>
                      <a:r>
                        <a:rPr lang="en-US" sz="2000" b="0" i="0" u="none" strike="noStrike" dirty="0">
                          <a:solidFill>
                            <a:srgbClr val="000000"/>
                          </a:solidFill>
                          <a:effectLst/>
                          <a:latin typeface="Aptos Narrow" panose="020B0004020202020204" pitchFamily="34" charset="0"/>
                        </a:rPr>
                        <a:t> $             70.00 </a:t>
                      </a:r>
                    </a:p>
                  </a:txBody>
                  <a:tcPr marL="7620" marR="7620" marT="7620" marB="0" anchor="b"/>
                </a:tc>
                <a:tc>
                  <a:txBody>
                    <a:bodyPr/>
                    <a:lstStyle/>
                    <a:p>
                      <a:pPr algn="l" fontAlgn="b"/>
                      <a:r>
                        <a:rPr lang="en-US" sz="2000" b="0" i="0" u="none" strike="noStrike" dirty="0">
                          <a:solidFill>
                            <a:srgbClr val="000000"/>
                          </a:solidFill>
                          <a:effectLst/>
                          <a:latin typeface="Aptos Narrow" panose="020B0004020202020204" pitchFamily="34" charset="0"/>
                        </a:rPr>
                        <a:t>Application fee</a:t>
                      </a:r>
                    </a:p>
                  </a:txBody>
                  <a:tcPr marL="7620" marR="7620" marT="7620" marB="0" anchor="b"/>
                </a:tc>
                <a:tc>
                  <a:txBody>
                    <a:bodyPr/>
                    <a:lstStyle/>
                    <a:p>
                      <a:pPr algn="l" fontAlgn="b"/>
                      <a:r>
                        <a:rPr lang="en-US" sz="2000" b="0" i="0" u="none" strike="noStrike">
                          <a:solidFill>
                            <a:srgbClr val="000000"/>
                          </a:solidFill>
                          <a:effectLst/>
                          <a:latin typeface="Aptos Narrow" panose="020B0004020202020204" pitchFamily="34" charset="0"/>
                        </a:rPr>
                        <a:t> </a:t>
                      </a:r>
                    </a:p>
                  </a:txBody>
                  <a:tcPr marL="7620" marR="7620" marT="7620" marB="0" anchor="b"/>
                </a:tc>
                <a:tc>
                  <a:txBody>
                    <a:bodyPr/>
                    <a:lstStyle/>
                    <a:p>
                      <a:pPr algn="l" fontAlgn="b"/>
                      <a:r>
                        <a:rPr lang="en-US" sz="2000" b="0" i="0" u="none" strike="noStrike">
                          <a:solidFill>
                            <a:srgbClr val="000000"/>
                          </a:solidFill>
                          <a:effectLst/>
                          <a:latin typeface="Aptos Narrow" panose="020B0004020202020204" pitchFamily="34" charset="0"/>
                        </a:rPr>
                        <a:t> </a:t>
                      </a:r>
                    </a:p>
                  </a:txBody>
                  <a:tcPr marL="7620" marR="7620" marT="7620" marB="0" anchor="b"/>
                </a:tc>
                <a:tc>
                  <a:txBody>
                    <a:bodyPr/>
                    <a:lstStyle/>
                    <a:p>
                      <a:pPr algn="l" fontAlgn="b"/>
                      <a:r>
                        <a:rPr lang="en-US" sz="2000" b="0" i="0" u="none" strike="noStrike">
                          <a:solidFill>
                            <a:srgbClr val="000000"/>
                          </a:solidFill>
                          <a:effectLst/>
                          <a:latin typeface="Aptos Narrow" panose="020B0004020202020204" pitchFamily="34" charset="0"/>
                        </a:rPr>
                        <a:t> </a:t>
                      </a:r>
                    </a:p>
                  </a:txBody>
                  <a:tcPr marL="7620" marR="7620" marT="7620" marB="0" anchor="b"/>
                </a:tc>
                <a:extLst>
                  <a:ext uri="{0D108BD9-81ED-4DB2-BD59-A6C34878D82A}">
                    <a16:rowId xmlns:a16="http://schemas.microsoft.com/office/drawing/2014/main" val="3868282715"/>
                  </a:ext>
                </a:extLst>
              </a:tr>
              <a:tr h="370840">
                <a:tc>
                  <a:txBody>
                    <a:bodyPr/>
                    <a:lstStyle/>
                    <a:p>
                      <a:pPr algn="l" fontAlgn="b"/>
                      <a:r>
                        <a:rPr lang="en-US" sz="2000" b="0" i="0" u="none" strike="noStrike" dirty="0">
                          <a:solidFill>
                            <a:srgbClr val="000000"/>
                          </a:solidFill>
                          <a:effectLst/>
                          <a:latin typeface="Aptos Narrow" panose="020B0004020202020204" pitchFamily="34" charset="0"/>
                        </a:rPr>
                        <a:t> $          675.00 </a:t>
                      </a:r>
                    </a:p>
                  </a:txBody>
                  <a:tcPr marL="7620" marR="7620" marT="7620" marB="0" anchor="b"/>
                </a:tc>
                <a:tc>
                  <a:txBody>
                    <a:bodyPr/>
                    <a:lstStyle/>
                    <a:p>
                      <a:pPr algn="l" fontAlgn="b"/>
                      <a:r>
                        <a:rPr lang="en-US" sz="2000" b="0" i="0" u="none" strike="noStrike" dirty="0">
                          <a:solidFill>
                            <a:srgbClr val="000000"/>
                          </a:solidFill>
                          <a:effectLst/>
                          <a:latin typeface="Aptos Narrow" panose="020B0004020202020204" pitchFamily="34" charset="0"/>
                        </a:rPr>
                        <a:t>HRM 6983 Course fee</a:t>
                      </a:r>
                    </a:p>
                  </a:txBody>
                  <a:tcPr marL="7620" marR="7620" marT="7620" marB="0" anchor="b"/>
                </a:tc>
                <a:tc>
                  <a:txBody>
                    <a:bodyPr/>
                    <a:lstStyle/>
                    <a:p>
                      <a:pPr algn="l" fontAlgn="b"/>
                      <a:r>
                        <a:rPr lang="en-US" sz="2000" b="0" i="0" u="none" strike="noStrike">
                          <a:solidFill>
                            <a:srgbClr val="000000"/>
                          </a:solidFill>
                          <a:effectLst/>
                          <a:latin typeface="Aptos Narrow" panose="020B0004020202020204" pitchFamily="34" charset="0"/>
                        </a:rPr>
                        <a:t> </a:t>
                      </a:r>
                    </a:p>
                  </a:txBody>
                  <a:tcPr marL="7620" marR="7620" marT="7620" marB="0" anchor="b"/>
                </a:tc>
                <a:tc>
                  <a:txBody>
                    <a:bodyPr/>
                    <a:lstStyle/>
                    <a:p>
                      <a:pPr algn="l" fontAlgn="b"/>
                      <a:r>
                        <a:rPr lang="en-US" sz="2000" b="0" i="0" u="none" strike="noStrike">
                          <a:solidFill>
                            <a:srgbClr val="000000"/>
                          </a:solidFill>
                          <a:effectLst/>
                          <a:latin typeface="Aptos Narrow" panose="020B0004020202020204" pitchFamily="34" charset="0"/>
                        </a:rPr>
                        <a:t> </a:t>
                      </a:r>
                    </a:p>
                  </a:txBody>
                  <a:tcPr marL="7620" marR="7620" marT="7620" marB="0" anchor="b"/>
                </a:tc>
                <a:tc>
                  <a:txBody>
                    <a:bodyPr/>
                    <a:lstStyle/>
                    <a:p>
                      <a:pPr algn="l" fontAlgn="b"/>
                      <a:r>
                        <a:rPr lang="en-US" sz="2000" b="0" i="0" u="none" strike="noStrike">
                          <a:solidFill>
                            <a:srgbClr val="000000"/>
                          </a:solidFill>
                          <a:effectLst/>
                          <a:latin typeface="Aptos Narrow" panose="020B0004020202020204" pitchFamily="34" charset="0"/>
                        </a:rPr>
                        <a:t> </a:t>
                      </a:r>
                    </a:p>
                  </a:txBody>
                  <a:tcPr marL="7620" marR="7620" marT="7620" marB="0" anchor="b"/>
                </a:tc>
                <a:extLst>
                  <a:ext uri="{0D108BD9-81ED-4DB2-BD59-A6C34878D82A}">
                    <a16:rowId xmlns:a16="http://schemas.microsoft.com/office/drawing/2014/main" val="1933247604"/>
                  </a:ext>
                </a:extLst>
              </a:tr>
              <a:tr h="370840">
                <a:tc>
                  <a:txBody>
                    <a:bodyPr/>
                    <a:lstStyle/>
                    <a:p>
                      <a:pPr algn="l" fontAlgn="b"/>
                      <a:r>
                        <a:rPr lang="en-US" sz="2000" b="0" i="0" u="none" strike="noStrike">
                          <a:solidFill>
                            <a:srgbClr val="000000"/>
                          </a:solidFill>
                          <a:effectLst/>
                          <a:latin typeface="Aptos Narrow" panose="020B0004020202020204" pitchFamily="34" charset="0"/>
                        </a:rPr>
                        <a:t> $     9,090.00 </a:t>
                      </a:r>
                    </a:p>
                  </a:txBody>
                  <a:tcPr marL="7620" marR="7620" marT="7620" marB="0" anchor="b"/>
                </a:tc>
                <a:tc>
                  <a:txBody>
                    <a:bodyPr/>
                    <a:lstStyle/>
                    <a:p>
                      <a:pPr algn="l" fontAlgn="b"/>
                      <a:r>
                        <a:rPr lang="en-US" sz="2000" b="0" i="0" u="none" strike="noStrike" dirty="0">
                          <a:solidFill>
                            <a:srgbClr val="000000"/>
                          </a:solidFill>
                          <a:effectLst/>
                          <a:latin typeface="Aptos Narrow" panose="020B0004020202020204" pitchFamily="34" charset="0"/>
                        </a:rPr>
                        <a:t>Graduate Business Professional Fee</a:t>
                      </a:r>
                    </a:p>
                  </a:txBody>
                  <a:tcPr marL="7620" marR="7620" marT="7620" marB="0" anchor="b"/>
                </a:tc>
                <a:tc>
                  <a:txBody>
                    <a:bodyPr/>
                    <a:lstStyle/>
                    <a:p>
                      <a:pPr algn="l" fontAlgn="b"/>
                      <a:r>
                        <a:rPr lang="en-US" sz="2000" b="0" i="0" u="none" strike="noStrike" dirty="0">
                          <a:solidFill>
                            <a:srgbClr val="000000"/>
                          </a:solidFill>
                          <a:effectLst/>
                          <a:latin typeface="Aptos Narrow" panose="020B0004020202020204" pitchFamily="34" charset="0"/>
                        </a:rPr>
                        <a:t> $           303.00 </a:t>
                      </a:r>
                    </a:p>
                  </a:txBody>
                  <a:tcPr marL="7620" marR="7620" marT="7620" marB="0" anchor="b"/>
                </a:tc>
                <a:tc>
                  <a:txBody>
                    <a:bodyPr/>
                    <a:lstStyle/>
                    <a:p>
                      <a:pPr algn="r" fontAlgn="b"/>
                      <a:r>
                        <a:rPr lang="en-US" sz="2000" b="0" i="0" u="none" strike="noStrike">
                          <a:solidFill>
                            <a:srgbClr val="000000"/>
                          </a:solidFill>
                          <a:effectLst/>
                          <a:latin typeface="Aptos Narrow" panose="020B0004020202020204" pitchFamily="34" charset="0"/>
                        </a:rPr>
                        <a:t>30</a:t>
                      </a:r>
                    </a:p>
                  </a:txBody>
                  <a:tcPr marL="7620" marR="7620" marT="7620" marB="0" anchor="b"/>
                </a:tc>
                <a:tc>
                  <a:txBody>
                    <a:bodyPr/>
                    <a:lstStyle/>
                    <a:p>
                      <a:pPr algn="l" fontAlgn="b"/>
                      <a:r>
                        <a:rPr lang="en-US" sz="2000" b="0" i="0" u="none" strike="noStrike" dirty="0">
                          <a:solidFill>
                            <a:srgbClr val="000000"/>
                          </a:solidFill>
                          <a:effectLst/>
                          <a:latin typeface="Aptos Narrow" panose="020B0004020202020204" pitchFamily="34" charset="0"/>
                        </a:rPr>
                        <a:t>Units</a:t>
                      </a:r>
                    </a:p>
                  </a:txBody>
                  <a:tcPr marL="7620" marR="7620" marT="7620" marB="0" anchor="b"/>
                </a:tc>
                <a:extLst>
                  <a:ext uri="{0D108BD9-81ED-4DB2-BD59-A6C34878D82A}">
                    <a16:rowId xmlns:a16="http://schemas.microsoft.com/office/drawing/2014/main" val="1474401852"/>
                  </a:ext>
                </a:extLst>
              </a:tr>
              <a:tr h="370840">
                <a:tc>
                  <a:txBody>
                    <a:bodyPr/>
                    <a:lstStyle/>
                    <a:p>
                      <a:pPr algn="l" fontAlgn="b"/>
                      <a:r>
                        <a:rPr lang="en-US" sz="2000" b="0" i="0" u="none" strike="noStrike">
                          <a:solidFill>
                            <a:srgbClr val="000000"/>
                          </a:solidFill>
                          <a:effectLst/>
                          <a:latin typeface="Aptos Narrow" panose="020B0004020202020204" pitchFamily="34" charset="0"/>
                        </a:rPr>
                        <a:t> $     4,178.16 </a:t>
                      </a:r>
                    </a:p>
                  </a:txBody>
                  <a:tcPr marL="7620" marR="7620" marT="7620" marB="0" anchor="b"/>
                </a:tc>
                <a:tc>
                  <a:txBody>
                    <a:bodyPr/>
                    <a:lstStyle/>
                    <a:p>
                      <a:pPr algn="l" fontAlgn="b"/>
                      <a:r>
                        <a:rPr lang="en-US" sz="2000" b="0" i="0" u="none" strike="noStrike" dirty="0">
                          <a:solidFill>
                            <a:srgbClr val="000000"/>
                          </a:solidFill>
                          <a:effectLst/>
                          <a:latin typeface="Aptos Narrow" panose="020B0004020202020204" pitchFamily="34" charset="0"/>
                        </a:rPr>
                        <a:t>Mandatory Campus Charges</a:t>
                      </a:r>
                    </a:p>
                  </a:txBody>
                  <a:tcPr marL="7620" marR="7620" marT="7620" marB="0" anchor="b"/>
                </a:tc>
                <a:tc>
                  <a:txBody>
                    <a:bodyPr/>
                    <a:lstStyle/>
                    <a:p>
                      <a:pPr algn="l" fontAlgn="b"/>
                      <a:r>
                        <a:rPr lang="en-US" sz="2000" b="0" i="0" u="none" strike="noStrike" dirty="0">
                          <a:solidFill>
                            <a:srgbClr val="000000"/>
                          </a:solidFill>
                          <a:effectLst/>
                          <a:latin typeface="Aptos Narrow" panose="020B0004020202020204" pitchFamily="34" charset="0"/>
                        </a:rPr>
                        <a:t> $      1,044.54 </a:t>
                      </a:r>
                    </a:p>
                  </a:txBody>
                  <a:tcPr marL="7620" marR="7620" marT="7620" marB="0" anchor="b"/>
                </a:tc>
                <a:tc>
                  <a:txBody>
                    <a:bodyPr/>
                    <a:lstStyle/>
                    <a:p>
                      <a:pPr algn="r" fontAlgn="b"/>
                      <a:r>
                        <a:rPr lang="en-US" sz="2000" b="0" i="0" u="none" strike="noStrike" dirty="0">
                          <a:solidFill>
                            <a:srgbClr val="000000"/>
                          </a:solidFill>
                          <a:effectLst/>
                          <a:latin typeface="Aptos Narrow" panose="020B0004020202020204" pitchFamily="34" charset="0"/>
                        </a:rPr>
                        <a:t>4</a:t>
                      </a:r>
                    </a:p>
                  </a:txBody>
                  <a:tcPr marL="7620" marR="7620" marT="7620" marB="0" anchor="b"/>
                </a:tc>
                <a:tc>
                  <a:txBody>
                    <a:bodyPr/>
                    <a:lstStyle/>
                    <a:p>
                      <a:pPr algn="l" fontAlgn="b"/>
                      <a:r>
                        <a:rPr lang="en-US" sz="2000" b="0" i="0" u="none" strike="noStrike" dirty="0">
                          <a:solidFill>
                            <a:srgbClr val="000000"/>
                          </a:solidFill>
                          <a:effectLst/>
                          <a:latin typeface="Aptos Narrow" panose="020B0004020202020204" pitchFamily="34" charset="0"/>
                        </a:rPr>
                        <a:t>Terms</a:t>
                      </a:r>
                    </a:p>
                  </a:txBody>
                  <a:tcPr marL="7620" marR="7620" marT="7620" marB="0" anchor="b"/>
                </a:tc>
                <a:extLst>
                  <a:ext uri="{0D108BD9-81ED-4DB2-BD59-A6C34878D82A}">
                    <a16:rowId xmlns:a16="http://schemas.microsoft.com/office/drawing/2014/main" val="1483279630"/>
                  </a:ext>
                </a:extLst>
              </a:tr>
              <a:tr h="370840">
                <a:tc>
                  <a:txBody>
                    <a:bodyPr/>
                    <a:lstStyle/>
                    <a:p>
                      <a:pPr algn="l" fontAlgn="b"/>
                      <a:r>
                        <a:rPr lang="en-US" sz="2000" b="0" i="0" u="none" strike="noStrike" dirty="0">
                          <a:solidFill>
                            <a:srgbClr val="000000"/>
                          </a:solidFill>
                          <a:effectLst/>
                          <a:latin typeface="Aptos Narrow" panose="020B0004020202020204" pitchFamily="34" charset="0"/>
                        </a:rPr>
                        <a:t> $     4,680.00 </a:t>
                      </a:r>
                    </a:p>
                  </a:txBody>
                  <a:tcPr marL="7620" marR="7620" marT="7620" marB="0" anchor="b"/>
                </a:tc>
                <a:tc>
                  <a:txBody>
                    <a:bodyPr/>
                    <a:lstStyle/>
                    <a:p>
                      <a:pPr algn="l" fontAlgn="b"/>
                      <a:r>
                        <a:rPr lang="en-US" sz="2000" b="0" i="0" u="none" strike="noStrike">
                          <a:solidFill>
                            <a:srgbClr val="000000"/>
                          </a:solidFill>
                          <a:effectLst/>
                          <a:latin typeface="Aptos Narrow" panose="020B0004020202020204" pitchFamily="34" charset="0"/>
                        </a:rPr>
                        <a:t>Graduate/Post Baccalaureate (0-6 Units) **</a:t>
                      </a:r>
                    </a:p>
                  </a:txBody>
                  <a:tcPr marL="7620" marR="7620" marT="7620" marB="0" anchor="b"/>
                </a:tc>
                <a:tc>
                  <a:txBody>
                    <a:bodyPr/>
                    <a:lstStyle/>
                    <a:p>
                      <a:pPr algn="l" fontAlgn="b"/>
                      <a:r>
                        <a:rPr lang="en-US" sz="2000" b="0" i="0" u="none" strike="noStrike">
                          <a:solidFill>
                            <a:srgbClr val="000000"/>
                          </a:solidFill>
                          <a:effectLst/>
                          <a:latin typeface="Aptos Narrow" panose="020B0004020202020204" pitchFamily="34" charset="0"/>
                        </a:rPr>
                        <a:t> $      2,340.00 </a:t>
                      </a:r>
                    </a:p>
                  </a:txBody>
                  <a:tcPr marL="7620" marR="7620" marT="7620" marB="0" anchor="b"/>
                </a:tc>
                <a:tc>
                  <a:txBody>
                    <a:bodyPr/>
                    <a:lstStyle/>
                    <a:p>
                      <a:pPr algn="r" fontAlgn="b"/>
                      <a:r>
                        <a:rPr lang="en-US" sz="2000" b="0" i="0" u="none" strike="noStrike" dirty="0">
                          <a:solidFill>
                            <a:srgbClr val="000000"/>
                          </a:solidFill>
                          <a:effectLst/>
                          <a:latin typeface="Aptos Narrow" panose="020B0004020202020204" pitchFamily="34" charset="0"/>
                        </a:rPr>
                        <a:t>2</a:t>
                      </a:r>
                    </a:p>
                  </a:txBody>
                  <a:tcPr marL="7620" marR="7620" marT="7620" marB="0" anchor="b"/>
                </a:tc>
                <a:tc>
                  <a:txBody>
                    <a:bodyPr/>
                    <a:lstStyle/>
                    <a:p>
                      <a:pPr algn="l" fontAlgn="b"/>
                      <a:r>
                        <a:rPr lang="en-US" sz="2000" b="0" i="0" u="none" strike="noStrike" dirty="0">
                          <a:solidFill>
                            <a:srgbClr val="000000"/>
                          </a:solidFill>
                          <a:effectLst/>
                          <a:latin typeface="Aptos Narrow" panose="020B0004020202020204" pitchFamily="34" charset="0"/>
                        </a:rPr>
                        <a:t>Terms</a:t>
                      </a:r>
                    </a:p>
                  </a:txBody>
                  <a:tcPr marL="7620" marR="7620" marT="7620" marB="0" anchor="b"/>
                </a:tc>
                <a:extLst>
                  <a:ext uri="{0D108BD9-81ED-4DB2-BD59-A6C34878D82A}">
                    <a16:rowId xmlns:a16="http://schemas.microsoft.com/office/drawing/2014/main" val="1901910820"/>
                  </a:ext>
                </a:extLst>
              </a:tr>
              <a:tr h="370840">
                <a:tc>
                  <a:txBody>
                    <a:bodyPr/>
                    <a:lstStyle/>
                    <a:p>
                      <a:pPr algn="l" fontAlgn="b"/>
                      <a:r>
                        <a:rPr lang="en-US" sz="2000" b="0" i="0" u="none" strike="noStrike">
                          <a:solidFill>
                            <a:srgbClr val="000000"/>
                          </a:solidFill>
                          <a:effectLst/>
                          <a:latin typeface="Aptos Narrow" panose="020B0004020202020204" pitchFamily="34" charset="0"/>
                        </a:rPr>
                        <a:t> $     8,064.00 </a:t>
                      </a:r>
                    </a:p>
                  </a:txBody>
                  <a:tcPr marL="7620" marR="7620" marT="7620" marB="0" anchor="b"/>
                </a:tc>
                <a:tc>
                  <a:txBody>
                    <a:bodyPr/>
                    <a:lstStyle/>
                    <a:p>
                      <a:pPr algn="l" fontAlgn="b"/>
                      <a:r>
                        <a:rPr lang="en-US" sz="2000" b="0" i="0" u="none" strike="noStrike">
                          <a:solidFill>
                            <a:srgbClr val="000000"/>
                          </a:solidFill>
                          <a:effectLst/>
                          <a:latin typeface="Aptos Narrow" panose="020B0004020202020204" pitchFamily="34" charset="0"/>
                        </a:rPr>
                        <a:t>Graduate/Post Baccalaureate (6.1+ Units) **</a:t>
                      </a:r>
                    </a:p>
                  </a:txBody>
                  <a:tcPr marL="7620" marR="7620" marT="7620" marB="0" anchor="b"/>
                </a:tc>
                <a:tc>
                  <a:txBody>
                    <a:bodyPr/>
                    <a:lstStyle/>
                    <a:p>
                      <a:pPr algn="l" fontAlgn="b"/>
                      <a:r>
                        <a:rPr lang="en-US" sz="2000" b="0" i="0" u="none" strike="noStrike">
                          <a:solidFill>
                            <a:srgbClr val="000000"/>
                          </a:solidFill>
                          <a:effectLst/>
                          <a:latin typeface="Aptos Narrow" panose="020B0004020202020204" pitchFamily="34" charset="0"/>
                        </a:rPr>
                        <a:t> $      4,032.00 </a:t>
                      </a:r>
                    </a:p>
                  </a:txBody>
                  <a:tcPr marL="7620" marR="7620" marT="7620" marB="0" anchor="b"/>
                </a:tc>
                <a:tc>
                  <a:txBody>
                    <a:bodyPr/>
                    <a:lstStyle/>
                    <a:p>
                      <a:pPr algn="r" fontAlgn="b"/>
                      <a:r>
                        <a:rPr lang="en-US" sz="2000" b="0" i="0" u="none" strike="noStrike" dirty="0">
                          <a:solidFill>
                            <a:srgbClr val="000000"/>
                          </a:solidFill>
                          <a:effectLst/>
                          <a:latin typeface="Aptos Narrow" panose="020B0004020202020204" pitchFamily="34" charset="0"/>
                        </a:rPr>
                        <a:t>2</a:t>
                      </a:r>
                    </a:p>
                  </a:txBody>
                  <a:tcPr marL="7620" marR="7620" marT="7620" marB="0" anchor="b"/>
                </a:tc>
                <a:tc>
                  <a:txBody>
                    <a:bodyPr/>
                    <a:lstStyle/>
                    <a:p>
                      <a:pPr algn="l" fontAlgn="b"/>
                      <a:r>
                        <a:rPr lang="en-US" sz="2000" b="0" i="0" u="none" strike="noStrike" dirty="0">
                          <a:solidFill>
                            <a:srgbClr val="000000"/>
                          </a:solidFill>
                          <a:effectLst/>
                          <a:latin typeface="Aptos Narrow" panose="020B0004020202020204" pitchFamily="34" charset="0"/>
                        </a:rPr>
                        <a:t>Terms</a:t>
                      </a:r>
                    </a:p>
                  </a:txBody>
                  <a:tcPr marL="7620" marR="7620" marT="7620" marB="0" anchor="b"/>
                </a:tc>
                <a:extLst>
                  <a:ext uri="{0D108BD9-81ED-4DB2-BD59-A6C34878D82A}">
                    <a16:rowId xmlns:a16="http://schemas.microsoft.com/office/drawing/2014/main" val="1957202025"/>
                  </a:ext>
                </a:extLst>
              </a:tr>
              <a:tr h="370840">
                <a:tc>
                  <a:txBody>
                    <a:bodyPr/>
                    <a:lstStyle/>
                    <a:p>
                      <a:pPr algn="l" fontAlgn="b"/>
                      <a:r>
                        <a:rPr lang="en-US" sz="2000" b="1" i="0" u="none" strike="noStrike">
                          <a:solidFill>
                            <a:srgbClr val="000000"/>
                          </a:solidFill>
                          <a:effectLst/>
                          <a:latin typeface="Aptos Narrow" panose="020B0004020202020204" pitchFamily="34" charset="0"/>
                        </a:rPr>
                        <a:t> $  26,757.16 </a:t>
                      </a:r>
                    </a:p>
                  </a:txBody>
                  <a:tcPr marL="7620" marR="7620" marT="7620" marB="0" anchor="b"/>
                </a:tc>
                <a:tc>
                  <a:txBody>
                    <a:bodyPr/>
                    <a:lstStyle/>
                    <a:p>
                      <a:pPr algn="l" fontAlgn="b"/>
                      <a:r>
                        <a:rPr lang="en-US" sz="2000" b="1" i="0" u="none" strike="noStrike" dirty="0">
                          <a:solidFill>
                            <a:srgbClr val="000000"/>
                          </a:solidFill>
                          <a:effectLst/>
                          <a:latin typeface="Aptos Narrow" panose="020B0004020202020204" pitchFamily="34" charset="0"/>
                        </a:rPr>
                        <a:t>Estimated Cost ***</a:t>
                      </a:r>
                    </a:p>
                  </a:txBody>
                  <a:tcPr marL="7620" marR="7620" marT="7620" marB="0" anchor="b"/>
                </a:tc>
                <a:tc>
                  <a:txBody>
                    <a:bodyPr/>
                    <a:lstStyle/>
                    <a:p>
                      <a:pPr algn="l" fontAlgn="b"/>
                      <a:endParaRPr lang="en-US" sz="2000" b="1" i="1"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20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20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757635107"/>
                  </a:ext>
                </a:extLst>
              </a:tr>
            </a:tbl>
          </a:graphicData>
        </a:graphic>
      </p:graphicFrame>
    </p:spTree>
    <p:extLst>
      <p:ext uri="{BB962C8B-B14F-4D97-AF65-F5344CB8AC3E}">
        <p14:creationId xmlns:p14="http://schemas.microsoft.com/office/powerpoint/2010/main" val="273750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91A5F-D2FD-2C79-F1F8-F648560B219C}"/>
              </a:ext>
            </a:extLst>
          </p:cNvPr>
          <p:cNvSpPr>
            <a:spLocks noGrp="1"/>
          </p:cNvSpPr>
          <p:nvPr>
            <p:ph type="title"/>
          </p:nvPr>
        </p:nvSpPr>
        <p:spPr/>
        <p:txBody>
          <a:bodyPr/>
          <a:lstStyle/>
          <a:p>
            <a:r>
              <a:rPr lang="en-US" dirty="0"/>
              <a:t>Who Should Apply</a:t>
            </a:r>
          </a:p>
        </p:txBody>
      </p:sp>
      <p:sp>
        <p:nvSpPr>
          <p:cNvPr id="3" name="Content Placeholder 2">
            <a:extLst>
              <a:ext uri="{FF2B5EF4-FFF2-40B4-BE49-F238E27FC236}">
                <a16:creationId xmlns:a16="http://schemas.microsoft.com/office/drawing/2014/main" id="{EF42955F-96ED-2D94-AEED-F46A0FA6CBA8}"/>
              </a:ext>
            </a:extLst>
          </p:cNvPr>
          <p:cNvSpPr>
            <a:spLocks noGrp="1"/>
          </p:cNvSpPr>
          <p:nvPr>
            <p:ph idx="1"/>
          </p:nvPr>
        </p:nvSpPr>
        <p:spPr/>
        <p:txBody>
          <a:bodyPr/>
          <a:lstStyle/>
          <a:p>
            <a:r>
              <a:rPr lang="en-US" dirty="0"/>
              <a:t>Early-Career Professionals in HR</a:t>
            </a:r>
          </a:p>
          <a:p>
            <a:r>
              <a:rPr lang="en-US" dirty="0"/>
              <a:t>Career Changers</a:t>
            </a:r>
          </a:p>
          <a:p>
            <a:r>
              <a:rPr lang="en-US" dirty="0"/>
              <a:t>HR Practitioners Seeking Advancement</a:t>
            </a:r>
          </a:p>
          <a:p>
            <a:r>
              <a:rPr lang="en-US" dirty="0"/>
              <a:t>Aspiring HR Consultants or Business Partners</a:t>
            </a:r>
          </a:p>
          <a:p>
            <a:r>
              <a:rPr lang="en-US" dirty="0"/>
              <a:t>Entrepreneurs and Small Business Owners</a:t>
            </a:r>
          </a:p>
          <a:p>
            <a:r>
              <a:rPr lang="en-US" dirty="0"/>
              <a:t>International Students or Professionals</a:t>
            </a:r>
          </a:p>
        </p:txBody>
      </p:sp>
    </p:spTree>
    <p:extLst>
      <p:ext uri="{BB962C8B-B14F-4D97-AF65-F5344CB8AC3E}">
        <p14:creationId xmlns:p14="http://schemas.microsoft.com/office/powerpoint/2010/main" val="3533307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FF332-97CC-AEBF-5EEA-78A4562EC887}"/>
              </a:ext>
            </a:extLst>
          </p:cNvPr>
          <p:cNvSpPr>
            <a:spLocks noGrp="1"/>
          </p:cNvSpPr>
          <p:nvPr>
            <p:ph type="title"/>
          </p:nvPr>
        </p:nvSpPr>
        <p:spPr/>
        <p:txBody>
          <a:bodyPr/>
          <a:lstStyle/>
          <a:p>
            <a:r>
              <a:rPr lang="en-US" dirty="0"/>
              <a:t>For more information visit</a:t>
            </a:r>
          </a:p>
        </p:txBody>
      </p:sp>
      <p:sp>
        <p:nvSpPr>
          <p:cNvPr id="3" name="Content Placeholder 2">
            <a:extLst>
              <a:ext uri="{FF2B5EF4-FFF2-40B4-BE49-F238E27FC236}">
                <a16:creationId xmlns:a16="http://schemas.microsoft.com/office/drawing/2014/main" id="{F6ED905A-E3E5-85D7-25DC-CCB9F3F37513}"/>
              </a:ext>
            </a:extLst>
          </p:cNvPr>
          <p:cNvSpPr>
            <a:spLocks noGrp="1"/>
          </p:cNvSpPr>
          <p:nvPr>
            <p:ph idx="1"/>
          </p:nvPr>
        </p:nvSpPr>
        <p:spPr/>
        <p:txBody>
          <a:bodyPr>
            <a:normAutofit fontScale="92500" lnSpcReduction="20000"/>
          </a:bodyPr>
          <a:lstStyle/>
          <a:p>
            <a:r>
              <a:rPr lang="en-US" dirty="0"/>
              <a:t>Department of Management, MS - Human Resource Management:  </a:t>
            </a:r>
            <a:r>
              <a:rPr lang="en-US" dirty="0">
                <a:hlinkClick r:id="rId2"/>
              </a:rPr>
              <a:t>https://www.csusb.edu/management/ms-human-resource-management</a:t>
            </a:r>
            <a:endParaRPr lang="en-US" dirty="0"/>
          </a:p>
          <a:p>
            <a:r>
              <a:rPr lang="en-US" dirty="0"/>
              <a:t>Graduate Studies, Masters:  </a:t>
            </a:r>
            <a:r>
              <a:rPr lang="en-US" dirty="0">
                <a:hlinkClick r:id="rId3"/>
              </a:rPr>
              <a:t>https://www.csusb.edu/graduate-studies/prospective-students/degrees-and-department-contacts/masters</a:t>
            </a:r>
            <a:endParaRPr lang="en-US" dirty="0"/>
          </a:p>
          <a:p>
            <a:r>
              <a:rPr lang="en-US" dirty="0"/>
              <a:t>2025-26 Catalog:  </a:t>
            </a:r>
            <a:r>
              <a:rPr lang="en-US" dirty="0">
                <a:hlinkClick r:id="rId4"/>
              </a:rPr>
              <a:t>https://catalog.csusb.edu/colleges-schools-departments/business-public-administration/management/hum-resourse-mgmt-ms/</a:t>
            </a:r>
            <a:endParaRPr lang="en-US" dirty="0"/>
          </a:p>
          <a:p>
            <a:r>
              <a:rPr lang="en-US" dirty="0"/>
              <a:t>Student Financial Services:  </a:t>
            </a:r>
            <a:r>
              <a:rPr lang="en-US" dirty="0">
                <a:hlinkClick r:id="rId5"/>
              </a:rPr>
              <a:t>https://www.csusb.edu/student-financial-services/tuition-and-fees/academic-year-2025-2026</a:t>
            </a:r>
            <a:endParaRPr lang="en-US" dirty="0"/>
          </a:p>
          <a:p>
            <a:r>
              <a:rPr lang="en-US" dirty="0"/>
              <a:t>Cal State Apply:  </a:t>
            </a:r>
            <a:r>
              <a:rPr lang="en-US" dirty="0">
                <a:hlinkClick r:id="rId6"/>
              </a:rPr>
              <a:t>https://www.calstate.edu/apply</a:t>
            </a:r>
            <a:endParaRPr lang="en-US" dirty="0"/>
          </a:p>
          <a:p>
            <a:endParaRPr lang="en-US" dirty="0"/>
          </a:p>
        </p:txBody>
      </p:sp>
    </p:spTree>
    <p:extLst>
      <p:ext uri="{BB962C8B-B14F-4D97-AF65-F5344CB8AC3E}">
        <p14:creationId xmlns:p14="http://schemas.microsoft.com/office/powerpoint/2010/main" val="282315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EA2CF-BA9C-492F-0F58-58FECD425C37}"/>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E9842967-C49B-D21C-6CDB-3C2CA0080E25}"/>
              </a:ext>
            </a:extLst>
          </p:cNvPr>
          <p:cNvSpPr>
            <a:spLocks noGrp="1"/>
          </p:cNvSpPr>
          <p:nvPr>
            <p:ph idx="1"/>
          </p:nvPr>
        </p:nvSpPr>
        <p:spPr/>
        <p:txBody>
          <a:bodyPr>
            <a:normAutofit lnSpcReduction="10000"/>
          </a:bodyPr>
          <a:lstStyle/>
          <a:p>
            <a:pPr marL="0" indent="0">
              <a:buNone/>
            </a:pPr>
            <a:r>
              <a:rPr lang="en-US" dirty="0"/>
              <a:t>Craig R. Seal, PhD, SHRM-CP, PHR</a:t>
            </a:r>
          </a:p>
          <a:p>
            <a:pPr marL="0" indent="0">
              <a:buNone/>
            </a:pPr>
            <a:r>
              <a:rPr lang="en-US" dirty="0"/>
              <a:t>HRM Program Coordinator</a:t>
            </a:r>
          </a:p>
          <a:p>
            <a:pPr marL="0" indent="0">
              <a:buNone/>
            </a:pPr>
            <a:r>
              <a:rPr lang="en-US" dirty="0"/>
              <a:t>Management Professor</a:t>
            </a:r>
          </a:p>
          <a:p>
            <a:pPr marL="0" indent="0">
              <a:buNone/>
            </a:pPr>
            <a:r>
              <a:rPr lang="en-US" dirty="0">
                <a:hlinkClick r:id="rId2"/>
              </a:rPr>
              <a:t>cseal@csusb.edu</a:t>
            </a:r>
            <a:r>
              <a:rPr lang="en-US" dirty="0"/>
              <a:t> / 909-537-5735</a:t>
            </a:r>
          </a:p>
          <a:p>
            <a:pPr marL="0" indent="0">
              <a:buNone/>
            </a:pPr>
            <a:endParaRPr lang="en-US" dirty="0"/>
          </a:p>
          <a:p>
            <a:pPr marL="0" indent="0">
              <a:buNone/>
            </a:pPr>
            <a:r>
              <a:rPr lang="en-US" dirty="0"/>
              <a:t>Department of Management</a:t>
            </a:r>
          </a:p>
          <a:p>
            <a:pPr marL="0" indent="0">
              <a:buNone/>
            </a:pPr>
            <a:r>
              <a:rPr lang="en-US" dirty="0"/>
              <a:t>Jack H. Brown College of Business and Public Administration</a:t>
            </a:r>
          </a:p>
          <a:p>
            <a:pPr marL="0" indent="0">
              <a:buNone/>
            </a:pPr>
            <a:r>
              <a:rPr lang="en-US" dirty="0"/>
              <a:t>California State University, San Bernardino</a:t>
            </a:r>
          </a:p>
          <a:p>
            <a:pPr marL="0" indent="0">
              <a:buNone/>
            </a:pPr>
            <a:r>
              <a:rPr lang="en-US" dirty="0"/>
              <a:t>5500 University Parkway, San Bernardino, CA 92407</a:t>
            </a:r>
          </a:p>
          <a:p>
            <a:endParaRPr lang="en-US" dirty="0"/>
          </a:p>
        </p:txBody>
      </p:sp>
    </p:spTree>
    <p:extLst>
      <p:ext uri="{BB962C8B-B14F-4D97-AF65-F5344CB8AC3E}">
        <p14:creationId xmlns:p14="http://schemas.microsoft.com/office/powerpoint/2010/main" val="765865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DA26-BE5B-FF3B-10AF-6EAB738D7401}"/>
              </a:ext>
            </a:extLst>
          </p:cNvPr>
          <p:cNvSpPr>
            <a:spLocks noGrp="1"/>
          </p:cNvSpPr>
          <p:nvPr>
            <p:ph type="title"/>
          </p:nvPr>
        </p:nvSpPr>
        <p:spPr/>
        <p:txBody>
          <a:bodyPr/>
          <a:lstStyle/>
          <a:p>
            <a:r>
              <a:rPr lang="en-US" dirty="0"/>
              <a:t>Request for information</a:t>
            </a:r>
          </a:p>
        </p:txBody>
      </p:sp>
      <p:sp>
        <p:nvSpPr>
          <p:cNvPr id="3" name="Content Placeholder 2">
            <a:extLst>
              <a:ext uri="{FF2B5EF4-FFF2-40B4-BE49-F238E27FC236}">
                <a16:creationId xmlns:a16="http://schemas.microsoft.com/office/drawing/2014/main" id="{8304293A-C07F-8374-836B-42CAACDA6081}"/>
              </a:ext>
            </a:extLst>
          </p:cNvPr>
          <p:cNvSpPr>
            <a:spLocks noGrp="1"/>
          </p:cNvSpPr>
          <p:nvPr>
            <p:ph idx="1"/>
          </p:nvPr>
        </p:nvSpPr>
        <p:spPr/>
        <p:txBody>
          <a:bodyPr/>
          <a:lstStyle/>
          <a:p>
            <a:r>
              <a:rPr lang="en-US" dirty="0"/>
              <a:t>If comfortable, can you put your full name and email in the chat or send to:  </a:t>
            </a:r>
            <a:r>
              <a:rPr lang="en-US" dirty="0">
                <a:hlinkClick r:id="rId2"/>
              </a:rPr>
              <a:t>MS-HRM@csusb.edu</a:t>
            </a:r>
            <a:r>
              <a:rPr lang="en-US" dirty="0"/>
              <a:t>. </a:t>
            </a:r>
          </a:p>
        </p:txBody>
      </p:sp>
    </p:spTree>
    <p:extLst>
      <p:ext uri="{BB962C8B-B14F-4D97-AF65-F5344CB8AC3E}">
        <p14:creationId xmlns:p14="http://schemas.microsoft.com/office/powerpoint/2010/main" val="1114726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ACBC9C7-7D67-4665-ACCA-23D866DF8775}"/>
              </a:ext>
            </a:extLst>
          </p:cNvPr>
          <p:cNvSpPr>
            <a:spLocks noGrp="1"/>
          </p:cNvSpPr>
          <p:nvPr>
            <p:ph type="title"/>
          </p:nvPr>
        </p:nvSpPr>
        <p:spPr/>
        <p:txBody>
          <a:bodyPr>
            <a:normAutofit/>
          </a:bodyPr>
          <a:lstStyle/>
          <a:p>
            <a:r>
              <a:rPr lang="en-US" dirty="0"/>
              <a:t>Master of Science in Human Resource Management (MS-HRM)</a:t>
            </a:r>
          </a:p>
        </p:txBody>
      </p:sp>
      <p:sp>
        <p:nvSpPr>
          <p:cNvPr id="7" name="Content Placeholder 6">
            <a:extLst>
              <a:ext uri="{FF2B5EF4-FFF2-40B4-BE49-F238E27FC236}">
                <a16:creationId xmlns:a16="http://schemas.microsoft.com/office/drawing/2014/main" id="{89166346-053A-41A0-A5E2-86E2277B6E80}"/>
              </a:ext>
            </a:extLst>
          </p:cNvPr>
          <p:cNvSpPr>
            <a:spLocks noGrp="1"/>
          </p:cNvSpPr>
          <p:nvPr>
            <p:ph idx="1"/>
          </p:nvPr>
        </p:nvSpPr>
        <p:spPr/>
        <p:txBody>
          <a:bodyPr>
            <a:normAutofit/>
          </a:bodyPr>
          <a:lstStyle/>
          <a:p>
            <a:r>
              <a:rPr lang="en-US" dirty="0"/>
              <a:t>The Master of Science (MS) in Human Resource (HRM) program offers students a comprehensive graduate education to help accelerate their careers in management and human resources.</a:t>
            </a:r>
          </a:p>
          <a:p>
            <a:r>
              <a:rPr lang="en-US" dirty="0"/>
              <a:t>The 30-unit (10 courses) 2-year (4 terms) program will focus on developing the business acumen, HR expertise, communication, and critical evaluation skills of students.</a:t>
            </a:r>
          </a:p>
          <a:p>
            <a:r>
              <a:rPr lang="en-US" dirty="0"/>
              <a:t>The program is AACSB accredited and includes a final culminating experience to help prepare students to sit for the SHRM Certification Exam.</a:t>
            </a:r>
          </a:p>
        </p:txBody>
      </p:sp>
    </p:spTree>
    <p:extLst>
      <p:ext uri="{BB962C8B-B14F-4D97-AF65-F5344CB8AC3E}">
        <p14:creationId xmlns:p14="http://schemas.microsoft.com/office/powerpoint/2010/main" val="1421819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3C070-6198-4BFA-909E-E073913BB6D9}"/>
              </a:ext>
            </a:extLst>
          </p:cNvPr>
          <p:cNvSpPr>
            <a:spLocks noGrp="1"/>
          </p:cNvSpPr>
          <p:nvPr>
            <p:ph type="title"/>
          </p:nvPr>
        </p:nvSpPr>
        <p:spPr/>
        <p:txBody>
          <a:bodyPr/>
          <a:lstStyle/>
          <a:p>
            <a:r>
              <a:rPr lang="en-US" dirty="0"/>
              <a:t>Admission to the Program</a:t>
            </a:r>
          </a:p>
        </p:txBody>
      </p:sp>
      <p:sp>
        <p:nvSpPr>
          <p:cNvPr id="3" name="Content Placeholder 2">
            <a:extLst>
              <a:ext uri="{FF2B5EF4-FFF2-40B4-BE49-F238E27FC236}">
                <a16:creationId xmlns:a16="http://schemas.microsoft.com/office/drawing/2014/main" id="{47BC036C-9B09-4C99-9FCC-BA7C323D97F9}"/>
              </a:ext>
            </a:extLst>
          </p:cNvPr>
          <p:cNvSpPr>
            <a:spLocks noGrp="1"/>
          </p:cNvSpPr>
          <p:nvPr>
            <p:ph idx="1"/>
          </p:nvPr>
        </p:nvSpPr>
        <p:spPr/>
        <p:txBody>
          <a:bodyPr>
            <a:normAutofit fontScale="70000" lnSpcReduction="20000"/>
          </a:bodyPr>
          <a:lstStyle/>
          <a:p>
            <a:r>
              <a:rPr lang="en-US" u="sng" dirty="0"/>
              <a:t>Bachelor's Degree</a:t>
            </a:r>
            <a:r>
              <a:rPr lang="en-US" dirty="0"/>
              <a:t>:  A bachelor’s degree from an accredited college or university, with required minimum GPA of 3.0.</a:t>
            </a:r>
          </a:p>
          <a:p>
            <a:r>
              <a:rPr lang="en-US" u="sng" dirty="0"/>
              <a:t>Personal Statement</a:t>
            </a:r>
            <a:r>
              <a:rPr lang="en-US" dirty="0"/>
              <a:t>:  A statement that provides insight on the student's motivation to join the program, how the student plans on using the degree to further his/her professional goals, the personal qualifications that will contribute to successful completion of the program, and the responsibility of organizations to create value for society, beyond just profit.</a:t>
            </a:r>
          </a:p>
          <a:p>
            <a:r>
              <a:rPr lang="en-US" u="sng" dirty="0"/>
              <a:t>English Proficiency for International Students</a:t>
            </a:r>
            <a:r>
              <a:rPr lang="en-US" dirty="0"/>
              <a:t>:  All international applicants who have not completed three years of full-time study at the secondary or post-secondary level where English was the language of instruction must also achieve an acceptable score.</a:t>
            </a:r>
          </a:p>
          <a:p>
            <a:r>
              <a:rPr lang="en-US" u="sng" dirty="0"/>
              <a:t>Resume</a:t>
            </a:r>
            <a:r>
              <a:rPr lang="en-US" dirty="0"/>
              <a:t>:  Submission of a current resume.</a:t>
            </a:r>
          </a:p>
          <a:p>
            <a:r>
              <a:rPr lang="en-US" u="sng" dirty="0"/>
              <a:t>Letter of Recommendation</a:t>
            </a:r>
            <a:r>
              <a:rPr lang="en-US" dirty="0"/>
              <a:t>:  One (1) letter of recommendation is required that attests to the applicant's intellectual and professional aptitude;</a:t>
            </a:r>
          </a:p>
          <a:p>
            <a:r>
              <a:rPr lang="en-US" u="sng" dirty="0"/>
              <a:t>Interview</a:t>
            </a:r>
            <a:r>
              <a:rPr lang="en-US" dirty="0"/>
              <a:t>:  Each applicant will be required to participate in a brief interview with the MS HRM program coordinator and/or faculty.</a:t>
            </a:r>
          </a:p>
        </p:txBody>
      </p:sp>
    </p:spTree>
    <p:extLst>
      <p:ext uri="{BB962C8B-B14F-4D97-AF65-F5344CB8AC3E}">
        <p14:creationId xmlns:p14="http://schemas.microsoft.com/office/powerpoint/2010/main" val="3155007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FDD32-F78A-1F3B-93AC-AE145334392D}"/>
              </a:ext>
            </a:extLst>
          </p:cNvPr>
          <p:cNvSpPr>
            <a:spLocks noGrp="1"/>
          </p:cNvSpPr>
          <p:nvPr>
            <p:ph type="title"/>
          </p:nvPr>
        </p:nvSpPr>
        <p:spPr/>
        <p:txBody>
          <a:bodyPr/>
          <a:lstStyle/>
          <a:p>
            <a:r>
              <a:rPr lang="en-US" dirty="0"/>
              <a:t>Application Deadlines</a:t>
            </a:r>
          </a:p>
        </p:txBody>
      </p:sp>
      <p:sp>
        <p:nvSpPr>
          <p:cNvPr id="3" name="Content Placeholder 2">
            <a:extLst>
              <a:ext uri="{FF2B5EF4-FFF2-40B4-BE49-F238E27FC236}">
                <a16:creationId xmlns:a16="http://schemas.microsoft.com/office/drawing/2014/main" id="{106912DA-C182-C0BF-D39A-264A843CA532}"/>
              </a:ext>
            </a:extLst>
          </p:cNvPr>
          <p:cNvSpPr>
            <a:spLocks noGrp="1"/>
          </p:cNvSpPr>
          <p:nvPr>
            <p:ph idx="1"/>
          </p:nvPr>
        </p:nvSpPr>
        <p:spPr/>
        <p:txBody>
          <a:bodyPr/>
          <a:lstStyle/>
          <a:p>
            <a:r>
              <a:rPr lang="en-US" dirty="0"/>
              <a:t>Fall:  July 31</a:t>
            </a:r>
            <a:r>
              <a:rPr lang="en-US" baseline="30000" dirty="0"/>
              <a:t>st</a:t>
            </a:r>
            <a:r>
              <a:rPr lang="en-US" dirty="0"/>
              <a:t> (</a:t>
            </a:r>
            <a:r>
              <a:rPr lang="en-US" i="1" dirty="0"/>
              <a:t>International Student, June 1</a:t>
            </a:r>
            <a:r>
              <a:rPr lang="en-US" i="1" baseline="30000" dirty="0"/>
              <a:t>st</a:t>
            </a:r>
            <a:r>
              <a:rPr lang="en-US" dirty="0"/>
              <a:t>)</a:t>
            </a:r>
          </a:p>
          <a:p>
            <a:r>
              <a:rPr lang="en-US" dirty="0"/>
              <a:t>Spring:  January 10</a:t>
            </a:r>
            <a:r>
              <a:rPr lang="en-US" baseline="30000" dirty="0"/>
              <a:t>th</a:t>
            </a:r>
            <a:r>
              <a:rPr lang="en-US" dirty="0"/>
              <a:t> (</a:t>
            </a:r>
            <a:r>
              <a:rPr lang="en-US" i="1" dirty="0"/>
              <a:t>International Student, November 1</a:t>
            </a:r>
            <a:r>
              <a:rPr lang="en-US" i="1" baseline="30000" dirty="0"/>
              <a:t>st</a:t>
            </a:r>
            <a:r>
              <a:rPr lang="en-US" dirty="0"/>
              <a:t>)</a:t>
            </a:r>
          </a:p>
          <a:p>
            <a:r>
              <a:rPr lang="en-US" sz="2800" b="0" u="none" strike="noStrike" kern="1200" dirty="0">
                <a:solidFill>
                  <a:srgbClr val="000000"/>
                </a:solidFill>
                <a:effectLst/>
                <a:latin typeface="Aptos Narrow" panose="020B0004020202020204" pitchFamily="34" charset="0"/>
                <a:hlinkClick r:id="rId2"/>
              </a:rPr>
              <a:t>https://www.calstate.edu/apply</a:t>
            </a:r>
            <a:r>
              <a:rPr lang="en-US" sz="2800" b="0" u="none" strike="noStrike" kern="1200" dirty="0">
                <a:solidFill>
                  <a:srgbClr val="000000"/>
                </a:solidFill>
                <a:effectLst/>
                <a:latin typeface="Aptos Narrow" panose="020B0004020202020204" pitchFamily="34" charset="0"/>
              </a:rPr>
              <a:t> </a:t>
            </a:r>
            <a:r>
              <a:rPr lang="en-US" sz="2800" b="0" i="1" u="none" strike="noStrike" kern="1200" dirty="0">
                <a:solidFill>
                  <a:srgbClr val="000000"/>
                </a:solidFill>
                <a:effectLst/>
                <a:latin typeface="Aptos Narrow" panose="020B0004020202020204" pitchFamily="34" charset="0"/>
              </a:rPr>
              <a:t>($70.00 Application fee)</a:t>
            </a:r>
          </a:p>
          <a:p>
            <a:endParaRPr lang="en-US" i="1" dirty="0"/>
          </a:p>
        </p:txBody>
      </p:sp>
    </p:spTree>
    <p:extLst>
      <p:ext uri="{BB962C8B-B14F-4D97-AF65-F5344CB8AC3E}">
        <p14:creationId xmlns:p14="http://schemas.microsoft.com/office/powerpoint/2010/main" val="1467841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357056-7A5C-4C6F-940E-DFEE073D6ABA}"/>
              </a:ext>
            </a:extLst>
          </p:cNvPr>
          <p:cNvSpPr>
            <a:spLocks noGrp="1"/>
          </p:cNvSpPr>
          <p:nvPr>
            <p:ph type="title"/>
          </p:nvPr>
        </p:nvSpPr>
        <p:spPr/>
        <p:txBody>
          <a:bodyPr/>
          <a:lstStyle/>
          <a:p>
            <a:r>
              <a:rPr lang="en-US" dirty="0"/>
              <a:t>MS HRM 30 units minimum (10 courses)</a:t>
            </a:r>
          </a:p>
        </p:txBody>
      </p:sp>
      <p:sp>
        <p:nvSpPr>
          <p:cNvPr id="6" name="Text Placeholder 5">
            <a:extLst>
              <a:ext uri="{FF2B5EF4-FFF2-40B4-BE49-F238E27FC236}">
                <a16:creationId xmlns:a16="http://schemas.microsoft.com/office/drawing/2014/main" id="{B974298D-8CEC-4614-A062-7119A400474E}"/>
              </a:ext>
            </a:extLst>
          </p:cNvPr>
          <p:cNvSpPr>
            <a:spLocks noGrp="1"/>
          </p:cNvSpPr>
          <p:nvPr>
            <p:ph type="body" idx="1"/>
          </p:nvPr>
        </p:nvSpPr>
        <p:spPr/>
        <p:txBody>
          <a:bodyPr/>
          <a:lstStyle/>
          <a:p>
            <a:r>
              <a:rPr lang="en-US" dirty="0"/>
              <a:t>Required (5 course, 15 units)</a:t>
            </a:r>
          </a:p>
        </p:txBody>
      </p:sp>
      <p:sp>
        <p:nvSpPr>
          <p:cNvPr id="5" name="Content Placeholder 4">
            <a:extLst>
              <a:ext uri="{FF2B5EF4-FFF2-40B4-BE49-F238E27FC236}">
                <a16:creationId xmlns:a16="http://schemas.microsoft.com/office/drawing/2014/main" id="{483A5D0F-D8CB-4866-9796-20D0BA1C42E1}"/>
              </a:ext>
            </a:extLst>
          </p:cNvPr>
          <p:cNvSpPr>
            <a:spLocks noGrp="1"/>
          </p:cNvSpPr>
          <p:nvPr>
            <p:ph sz="half" idx="2"/>
          </p:nvPr>
        </p:nvSpPr>
        <p:spPr/>
        <p:txBody>
          <a:bodyPr>
            <a:normAutofit fontScale="25000" lnSpcReduction="20000"/>
          </a:bodyPr>
          <a:lstStyle/>
          <a:p>
            <a:pPr marL="514350" indent="-514350">
              <a:buFont typeface="+mj-lt"/>
              <a:buAutoNum type="arabicPeriod"/>
            </a:pPr>
            <a:r>
              <a:rPr lang="en-US" sz="5600" dirty="0"/>
              <a:t>ADMN 6020 Advanced Managerial Communications</a:t>
            </a:r>
          </a:p>
          <a:p>
            <a:pPr marL="514350" indent="-514350">
              <a:buFont typeface="+mj-lt"/>
              <a:buAutoNum type="arabicPeriod"/>
            </a:pPr>
            <a:r>
              <a:rPr lang="en-US" sz="5600" dirty="0"/>
              <a:t>MGMT 6010 Organization Theory and Behavior</a:t>
            </a:r>
          </a:p>
          <a:p>
            <a:pPr marL="514350" indent="-514350">
              <a:buFont typeface="+mj-lt"/>
              <a:buAutoNum type="arabicPeriod"/>
            </a:pPr>
            <a:r>
              <a:rPr lang="en-US" sz="5600" dirty="0"/>
              <a:t>HRM 6410 Managing Human Resources </a:t>
            </a:r>
          </a:p>
          <a:p>
            <a:pPr marL="514350" indent="-514350">
              <a:buFont typeface="+mj-lt"/>
              <a:buAutoNum type="arabicPeriod"/>
            </a:pPr>
            <a:r>
              <a:rPr lang="en-US" sz="5600" dirty="0"/>
              <a:t>HRM 5570 Strategic Human Resource Management</a:t>
            </a:r>
          </a:p>
          <a:p>
            <a:pPr marL="514350" indent="-514350">
              <a:buFont typeface="+mj-lt"/>
              <a:buAutoNum type="arabicPeriod"/>
            </a:pPr>
            <a:r>
              <a:rPr lang="en-US" sz="5600" dirty="0"/>
              <a:t>HRM 6983 Culminating Experience</a:t>
            </a:r>
          </a:p>
          <a:p>
            <a:endParaRPr lang="en-US" dirty="0"/>
          </a:p>
          <a:p>
            <a:pPr lvl="1"/>
            <a:endParaRPr lang="en-US" dirty="0"/>
          </a:p>
          <a:p>
            <a:pPr lvl="1"/>
            <a:endParaRPr lang="en-US" dirty="0"/>
          </a:p>
          <a:p>
            <a:endParaRPr lang="en-US" dirty="0"/>
          </a:p>
        </p:txBody>
      </p:sp>
      <p:sp>
        <p:nvSpPr>
          <p:cNvPr id="7" name="Text Placeholder 6">
            <a:extLst>
              <a:ext uri="{FF2B5EF4-FFF2-40B4-BE49-F238E27FC236}">
                <a16:creationId xmlns:a16="http://schemas.microsoft.com/office/drawing/2014/main" id="{F933721E-E122-4F06-8809-E3FB81AB015D}"/>
              </a:ext>
            </a:extLst>
          </p:cNvPr>
          <p:cNvSpPr>
            <a:spLocks noGrp="1"/>
          </p:cNvSpPr>
          <p:nvPr>
            <p:ph type="body" sz="quarter" idx="3"/>
          </p:nvPr>
        </p:nvSpPr>
        <p:spPr/>
        <p:txBody>
          <a:bodyPr/>
          <a:lstStyle/>
          <a:p>
            <a:r>
              <a:rPr lang="en-US" dirty="0"/>
              <a:t>5 Courses (15 units) Electives</a:t>
            </a:r>
          </a:p>
        </p:txBody>
      </p:sp>
      <p:sp>
        <p:nvSpPr>
          <p:cNvPr id="8" name="Content Placeholder 7">
            <a:extLst>
              <a:ext uri="{FF2B5EF4-FFF2-40B4-BE49-F238E27FC236}">
                <a16:creationId xmlns:a16="http://schemas.microsoft.com/office/drawing/2014/main" id="{3598CFF1-3498-4C8A-B9EA-B528814C0CB2}"/>
              </a:ext>
            </a:extLst>
          </p:cNvPr>
          <p:cNvSpPr>
            <a:spLocks noGrp="1"/>
          </p:cNvSpPr>
          <p:nvPr>
            <p:ph sz="quarter" idx="4"/>
          </p:nvPr>
        </p:nvSpPr>
        <p:spPr/>
        <p:txBody>
          <a:bodyPr>
            <a:normAutofit fontScale="25000" lnSpcReduction="20000"/>
          </a:bodyPr>
          <a:lstStyle/>
          <a:p>
            <a:r>
              <a:rPr lang="en-US" sz="5600" dirty="0"/>
              <a:t>ADMN 5753 Internship</a:t>
            </a:r>
          </a:p>
          <a:p>
            <a:r>
              <a:rPr lang="en-US" sz="5600" dirty="0"/>
              <a:t>HRM 5580 California Human Resources</a:t>
            </a:r>
          </a:p>
          <a:p>
            <a:r>
              <a:rPr lang="en-US" sz="5600" dirty="0"/>
              <a:t>HRM 5590 International HR</a:t>
            </a:r>
          </a:p>
          <a:p>
            <a:r>
              <a:rPr lang="en-US" sz="5600" dirty="0"/>
              <a:t>HRM 5930 Contemporary Topics in Human Resources </a:t>
            </a:r>
          </a:p>
          <a:p>
            <a:r>
              <a:rPr lang="en-US" sz="5600" dirty="0"/>
              <a:t>HRM 5953 Independent Study</a:t>
            </a:r>
          </a:p>
          <a:p>
            <a:r>
              <a:rPr lang="en-US" sz="5600" dirty="0"/>
              <a:t>MGMT 6500 International Management</a:t>
            </a:r>
          </a:p>
          <a:p>
            <a:r>
              <a:rPr lang="en-US" sz="5600" dirty="0"/>
              <a:t>MGMT 6550 Leadership as Art and Science</a:t>
            </a:r>
          </a:p>
          <a:p>
            <a:r>
              <a:rPr lang="en-US" sz="5600" dirty="0"/>
              <a:t>MGMT 6850 Strategic Management</a:t>
            </a:r>
          </a:p>
          <a:p>
            <a:r>
              <a:rPr lang="en-US" sz="5600" dirty="0"/>
              <a:t>PA 5120 Performance Measurement and Management</a:t>
            </a:r>
          </a:p>
          <a:p>
            <a:r>
              <a:rPr lang="en-US" sz="5600" dirty="0"/>
              <a:t>PA 5190 Managing Diversity in Organizations</a:t>
            </a:r>
          </a:p>
          <a:p>
            <a:r>
              <a:rPr lang="en-US" sz="5600" dirty="0"/>
              <a:t>PA 5570 Public Sector Labor Relations</a:t>
            </a:r>
          </a:p>
          <a:p>
            <a:r>
              <a:rPr lang="en-US" sz="5600" dirty="0"/>
              <a:t>PA 6620 Human Resource Management in the Public Sector</a:t>
            </a:r>
          </a:p>
          <a:p>
            <a:r>
              <a:rPr lang="en-US" sz="5600" i="1" dirty="0"/>
              <a:t>Three units chosen from any JHBC graduate level course (5000 level or above)</a:t>
            </a:r>
          </a:p>
          <a:p>
            <a:endParaRPr lang="en-US" dirty="0"/>
          </a:p>
        </p:txBody>
      </p:sp>
    </p:spTree>
    <p:extLst>
      <p:ext uri="{BB962C8B-B14F-4D97-AF65-F5344CB8AC3E}">
        <p14:creationId xmlns:p14="http://schemas.microsoft.com/office/powerpoint/2010/main" val="1086462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818D5-12FD-604D-A26F-6A431052FAEA}"/>
              </a:ext>
            </a:extLst>
          </p:cNvPr>
          <p:cNvSpPr>
            <a:spLocks noGrp="1"/>
          </p:cNvSpPr>
          <p:nvPr>
            <p:ph type="title"/>
          </p:nvPr>
        </p:nvSpPr>
        <p:spPr/>
        <p:txBody>
          <a:bodyPr/>
          <a:lstStyle/>
          <a:p>
            <a:r>
              <a:rPr lang="en-US" dirty="0"/>
              <a:t>Program Plan</a:t>
            </a:r>
          </a:p>
        </p:txBody>
      </p:sp>
      <p:graphicFrame>
        <p:nvGraphicFramePr>
          <p:cNvPr id="4" name="Content Placeholder 3">
            <a:extLst>
              <a:ext uri="{FF2B5EF4-FFF2-40B4-BE49-F238E27FC236}">
                <a16:creationId xmlns:a16="http://schemas.microsoft.com/office/drawing/2014/main" id="{D8977BC8-8CDF-0A78-DBDE-81A004B85D4A}"/>
              </a:ext>
            </a:extLst>
          </p:cNvPr>
          <p:cNvGraphicFramePr>
            <a:graphicFrameLocks noGrp="1"/>
          </p:cNvGraphicFramePr>
          <p:nvPr>
            <p:ph idx="1"/>
            <p:extLst>
              <p:ext uri="{D42A27DB-BD31-4B8C-83A1-F6EECF244321}">
                <p14:modId xmlns:p14="http://schemas.microsoft.com/office/powerpoint/2010/main" val="79942724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5360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1D60A-A1BE-06B7-C327-A35D2955FB7D}"/>
              </a:ext>
            </a:extLst>
          </p:cNvPr>
          <p:cNvSpPr>
            <a:spLocks noGrp="1"/>
          </p:cNvSpPr>
          <p:nvPr>
            <p:ph type="title"/>
          </p:nvPr>
        </p:nvSpPr>
        <p:spPr/>
        <p:txBody>
          <a:bodyPr/>
          <a:lstStyle/>
          <a:p>
            <a:r>
              <a:rPr lang="en-US" dirty="0"/>
              <a:t>Course Modality</a:t>
            </a:r>
          </a:p>
        </p:txBody>
      </p:sp>
      <p:graphicFrame>
        <p:nvGraphicFramePr>
          <p:cNvPr id="4" name="Content Placeholder 3">
            <a:extLst>
              <a:ext uri="{FF2B5EF4-FFF2-40B4-BE49-F238E27FC236}">
                <a16:creationId xmlns:a16="http://schemas.microsoft.com/office/drawing/2014/main" id="{107EF67B-A86B-768E-DEF3-9103EF0B2026}"/>
              </a:ext>
            </a:extLst>
          </p:cNvPr>
          <p:cNvGraphicFramePr>
            <a:graphicFrameLocks noGrp="1"/>
          </p:cNvGraphicFramePr>
          <p:nvPr>
            <p:ph idx="1"/>
            <p:extLst>
              <p:ext uri="{D42A27DB-BD31-4B8C-83A1-F6EECF244321}">
                <p14:modId xmlns:p14="http://schemas.microsoft.com/office/powerpoint/2010/main" val="606784314"/>
              </p:ext>
            </p:extLst>
          </p:nvPr>
        </p:nvGraphicFramePr>
        <p:xfrm>
          <a:off x="838200" y="1825625"/>
          <a:ext cx="10515600" cy="2626995"/>
        </p:xfrm>
        <a:graphic>
          <a:graphicData uri="http://schemas.openxmlformats.org/drawingml/2006/table">
            <a:tbl>
              <a:tblPr firstRow="1" bandRow="1">
                <a:tableStyleId>{5C22544A-7EE6-4342-B048-85BDC9FD1C3A}</a:tableStyleId>
              </a:tblPr>
              <a:tblGrid>
                <a:gridCol w="1539240">
                  <a:extLst>
                    <a:ext uri="{9D8B030D-6E8A-4147-A177-3AD203B41FA5}">
                      <a16:colId xmlns:a16="http://schemas.microsoft.com/office/drawing/2014/main" val="2875563275"/>
                    </a:ext>
                  </a:extLst>
                </a:gridCol>
                <a:gridCol w="8976360">
                  <a:extLst>
                    <a:ext uri="{9D8B030D-6E8A-4147-A177-3AD203B41FA5}">
                      <a16:colId xmlns:a16="http://schemas.microsoft.com/office/drawing/2014/main" val="3549017061"/>
                    </a:ext>
                  </a:extLst>
                </a:gridCol>
              </a:tblGrid>
              <a:tr h="370840">
                <a:tc>
                  <a:txBody>
                    <a:bodyPr/>
                    <a:lstStyle/>
                    <a:p>
                      <a:pPr algn="l" fontAlgn="b"/>
                      <a:r>
                        <a:rPr lang="en-US" sz="2400" b="1" i="0" u="sng" strike="noStrike" dirty="0">
                          <a:solidFill>
                            <a:schemeClr val="bg1"/>
                          </a:solidFill>
                          <a:effectLst/>
                          <a:latin typeface="Calibri" panose="020F0502020204030204" pitchFamily="34" charset="0"/>
                        </a:rPr>
                        <a:t>Code:</a:t>
                      </a:r>
                    </a:p>
                  </a:txBody>
                  <a:tcPr marL="9525" marR="9525" marT="9525" marB="0" anchor="b"/>
                </a:tc>
                <a:tc>
                  <a:txBody>
                    <a:bodyPr/>
                    <a:lstStyle/>
                    <a:p>
                      <a:pPr algn="l" fontAlgn="b"/>
                      <a:r>
                        <a:rPr lang="en-US" sz="2400" b="1" i="0" u="sng" strike="noStrike" dirty="0">
                          <a:solidFill>
                            <a:schemeClr val="bg1"/>
                          </a:solidFill>
                          <a:effectLst/>
                          <a:latin typeface="Calibri" panose="020F0502020204030204" pitchFamily="34" charset="0"/>
                        </a:rPr>
                        <a:t>Mode:</a:t>
                      </a:r>
                    </a:p>
                  </a:txBody>
                  <a:tcPr marL="9525" marR="9525" marT="9525" marB="0" anchor="b"/>
                </a:tc>
                <a:extLst>
                  <a:ext uri="{0D108BD9-81ED-4DB2-BD59-A6C34878D82A}">
                    <a16:rowId xmlns:a16="http://schemas.microsoft.com/office/drawing/2014/main" val="108119399"/>
                  </a:ext>
                </a:extLst>
              </a:tr>
              <a:tr h="370840">
                <a:tc>
                  <a:txBody>
                    <a:bodyPr/>
                    <a:lstStyle/>
                    <a:p>
                      <a:pPr algn="l" fontAlgn="b"/>
                      <a:r>
                        <a:rPr lang="en-US" sz="2400" b="0" i="0" u="none" strike="noStrike" dirty="0">
                          <a:solidFill>
                            <a:srgbClr val="000000"/>
                          </a:solidFill>
                          <a:effectLst/>
                          <a:latin typeface="Calibri" panose="020F0502020204030204" pitchFamily="34" charset="0"/>
                        </a:rPr>
                        <a:t>P</a:t>
                      </a:r>
                    </a:p>
                  </a:txBody>
                  <a:tcPr marL="9525" marR="9525" marT="9525" marB="0" anchor="b"/>
                </a:tc>
                <a:tc>
                  <a:txBody>
                    <a:bodyPr/>
                    <a:lstStyle/>
                    <a:p>
                      <a:pPr algn="l" fontAlgn="b"/>
                      <a:r>
                        <a:rPr lang="en-US" sz="2400" b="0" i="0" u="none" strike="noStrike">
                          <a:solidFill>
                            <a:srgbClr val="000000"/>
                          </a:solidFill>
                          <a:effectLst/>
                          <a:latin typeface="Calibri" panose="020F0502020204030204" pitchFamily="34" charset="0"/>
                        </a:rPr>
                        <a:t>Classroom</a:t>
                      </a:r>
                    </a:p>
                  </a:txBody>
                  <a:tcPr marL="9525" marR="9525" marT="9525" marB="0" anchor="b"/>
                </a:tc>
                <a:extLst>
                  <a:ext uri="{0D108BD9-81ED-4DB2-BD59-A6C34878D82A}">
                    <a16:rowId xmlns:a16="http://schemas.microsoft.com/office/drawing/2014/main" val="1993737856"/>
                  </a:ext>
                </a:extLst>
              </a:tr>
              <a:tr h="370840">
                <a:tc>
                  <a:txBody>
                    <a:bodyPr/>
                    <a:lstStyle/>
                    <a:p>
                      <a:pPr algn="l" fontAlgn="b"/>
                      <a:r>
                        <a:rPr lang="en-US" sz="2400" b="1" i="0" u="none" strike="noStrike">
                          <a:solidFill>
                            <a:srgbClr val="000000"/>
                          </a:solidFill>
                          <a:effectLst/>
                          <a:latin typeface="Calibri" panose="020F0502020204030204" pitchFamily="34" charset="0"/>
                        </a:rPr>
                        <a:t>OL</a:t>
                      </a:r>
                    </a:p>
                  </a:txBody>
                  <a:tcPr marL="9525" marR="9525" marT="9525" marB="0" anchor="b"/>
                </a:tc>
                <a:tc>
                  <a:txBody>
                    <a:bodyPr/>
                    <a:lstStyle/>
                    <a:p>
                      <a:pPr algn="l" fontAlgn="b"/>
                      <a:r>
                        <a:rPr lang="en-US" sz="2400" b="1" i="0" u="none" strike="noStrike" dirty="0">
                          <a:solidFill>
                            <a:srgbClr val="000000"/>
                          </a:solidFill>
                          <a:effectLst/>
                          <a:latin typeface="Calibri" panose="020F0502020204030204" pitchFamily="34" charset="0"/>
                        </a:rPr>
                        <a:t>Online Asynchronous</a:t>
                      </a:r>
                    </a:p>
                  </a:txBody>
                  <a:tcPr marL="9525" marR="9525" marT="9525" marB="0" anchor="b"/>
                </a:tc>
                <a:extLst>
                  <a:ext uri="{0D108BD9-81ED-4DB2-BD59-A6C34878D82A}">
                    <a16:rowId xmlns:a16="http://schemas.microsoft.com/office/drawing/2014/main" val="1718164381"/>
                  </a:ext>
                </a:extLst>
              </a:tr>
              <a:tr h="370840">
                <a:tc>
                  <a:txBody>
                    <a:bodyPr/>
                    <a:lstStyle/>
                    <a:p>
                      <a:pPr algn="l" fontAlgn="b"/>
                      <a:r>
                        <a:rPr lang="en-US" sz="2400" b="0" i="0" u="none" strike="noStrike">
                          <a:solidFill>
                            <a:srgbClr val="000000"/>
                          </a:solidFill>
                          <a:effectLst/>
                          <a:latin typeface="Calibri" panose="020F0502020204030204" pitchFamily="34" charset="0"/>
                        </a:rPr>
                        <a:t>OS</a:t>
                      </a:r>
                    </a:p>
                  </a:txBody>
                  <a:tcPr marL="9525" marR="9525" marT="9525" marB="0" anchor="b"/>
                </a:tc>
                <a:tc>
                  <a:txBody>
                    <a:bodyPr/>
                    <a:lstStyle/>
                    <a:p>
                      <a:pPr algn="l" fontAlgn="b"/>
                      <a:r>
                        <a:rPr lang="en-US" sz="2400" b="0" i="0" u="none" strike="noStrike">
                          <a:solidFill>
                            <a:srgbClr val="000000"/>
                          </a:solidFill>
                          <a:effectLst/>
                          <a:latin typeface="Calibri" panose="020F0502020204030204" pitchFamily="34" charset="0"/>
                        </a:rPr>
                        <a:t>Online Synchronous</a:t>
                      </a:r>
                    </a:p>
                  </a:txBody>
                  <a:tcPr marL="9525" marR="9525" marT="9525" marB="0" anchor="b"/>
                </a:tc>
                <a:extLst>
                  <a:ext uri="{0D108BD9-81ED-4DB2-BD59-A6C34878D82A}">
                    <a16:rowId xmlns:a16="http://schemas.microsoft.com/office/drawing/2014/main" val="2366657603"/>
                  </a:ext>
                </a:extLst>
              </a:tr>
              <a:tr h="370840">
                <a:tc>
                  <a:txBody>
                    <a:bodyPr/>
                    <a:lstStyle/>
                    <a:p>
                      <a:pPr algn="l" fontAlgn="b"/>
                      <a:r>
                        <a:rPr lang="en-US" sz="2400" b="0" i="0" u="none" strike="noStrike">
                          <a:solidFill>
                            <a:srgbClr val="000000"/>
                          </a:solidFill>
                          <a:effectLst/>
                          <a:latin typeface="Calibri" panose="020F0502020204030204" pitchFamily="34" charset="0"/>
                        </a:rPr>
                        <a:t>HO</a:t>
                      </a:r>
                    </a:p>
                  </a:txBody>
                  <a:tcPr marL="9525" marR="9525" marT="9525" marB="0" anchor="b"/>
                </a:tc>
                <a:tc>
                  <a:txBody>
                    <a:bodyPr/>
                    <a:lstStyle/>
                    <a:p>
                      <a:pPr algn="l" fontAlgn="b"/>
                      <a:r>
                        <a:rPr lang="en-US" sz="2400" b="0" i="0" u="none" strike="noStrike" dirty="0">
                          <a:solidFill>
                            <a:srgbClr val="000000"/>
                          </a:solidFill>
                          <a:effectLst/>
                          <a:latin typeface="Calibri" panose="020F0502020204030204" pitchFamily="34" charset="0"/>
                        </a:rPr>
                        <a:t>Online Synchronous/Asynchronous</a:t>
                      </a:r>
                    </a:p>
                  </a:txBody>
                  <a:tcPr marL="9525" marR="9525" marT="9525" marB="0" anchor="b"/>
                </a:tc>
                <a:extLst>
                  <a:ext uri="{0D108BD9-81ED-4DB2-BD59-A6C34878D82A}">
                    <a16:rowId xmlns:a16="http://schemas.microsoft.com/office/drawing/2014/main" val="3675329078"/>
                  </a:ext>
                </a:extLst>
              </a:tr>
              <a:tr h="370840">
                <a:tc>
                  <a:txBody>
                    <a:bodyPr/>
                    <a:lstStyle/>
                    <a:p>
                      <a:pPr algn="l" fontAlgn="b"/>
                      <a:r>
                        <a:rPr lang="en-US" sz="2400" b="1" i="0" u="none" strike="noStrike" dirty="0">
                          <a:solidFill>
                            <a:srgbClr val="000000"/>
                          </a:solidFill>
                          <a:effectLst/>
                          <a:latin typeface="Calibri" panose="020F0502020204030204" pitchFamily="34" charset="0"/>
                        </a:rPr>
                        <a:t>CA</a:t>
                      </a:r>
                    </a:p>
                  </a:txBody>
                  <a:tcPr marL="9525" marR="9525" marT="9525" marB="0" anchor="b"/>
                </a:tc>
                <a:tc>
                  <a:txBody>
                    <a:bodyPr/>
                    <a:lstStyle/>
                    <a:p>
                      <a:pPr algn="l" fontAlgn="b"/>
                      <a:r>
                        <a:rPr lang="en-US" sz="2400" b="1" i="0" u="none" strike="noStrike" dirty="0">
                          <a:solidFill>
                            <a:srgbClr val="000000"/>
                          </a:solidFill>
                          <a:effectLst/>
                          <a:latin typeface="Calibri" panose="020F0502020204030204" pitchFamily="34" charset="0"/>
                        </a:rPr>
                        <a:t>Hybrid Classroom/Face-to-face Plus Asynchronous Online Instruction</a:t>
                      </a:r>
                    </a:p>
                  </a:txBody>
                  <a:tcPr marL="9525" marR="9525" marT="9525" marB="0" anchor="b"/>
                </a:tc>
                <a:extLst>
                  <a:ext uri="{0D108BD9-81ED-4DB2-BD59-A6C34878D82A}">
                    <a16:rowId xmlns:a16="http://schemas.microsoft.com/office/drawing/2014/main" val="2698844856"/>
                  </a:ext>
                </a:extLst>
              </a:tr>
              <a:tr h="370840">
                <a:tc>
                  <a:txBody>
                    <a:bodyPr/>
                    <a:lstStyle/>
                    <a:p>
                      <a:pPr algn="l" fontAlgn="b"/>
                      <a:r>
                        <a:rPr lang="en-US" sz="2400" b="0" i="0" u="none" strike="noStrike">
                          <a:solidFill>
                            <a:srgbClr val="000000"/>
                          </a:solidFill>
                          <a:effectLst/>
                          <a:latin typeface="Calibri" panose="020F0502020204030204" pitchFamily="34" charset="0"/>
                        </a:rPr>
                        <a:t>CS</a:t>
                      </a:r>
                    </a:p>
                  </a:txBody>
                  <a:tcPr marL="9525" marR="9525" marT="9525" marB="0" anchor="b"/>
                </a:tc>
                <a:tc>
                  <a:txBody>
                    <a:bodyPr/>
                    <a:lstStyle/>
                    <a:p>
                      <a:pPr algn="l" fontAlgn="b"/>
                      <a:r>
                        <a:rPr lang="en-US" sz="2400" b="0" i="0" u="none" strike="noStrike" dirty="0">
                          <a:solidFill>
                            <a:srgbClr val="000000"/>
                          </a:solidFill>
                          <a:effectLst/>
                          <a:latin typeface="Calibri" panose="020F0502020204030204" pitchFamily="34" charset="0"/>
                        </a:rPr>
                        <a:t>Hybrid Classroom/Face-to-face Plus Synchronous Online Instruction</a:t>
                      </a:r>
                    </a:p>
                  </a:txBody>
                  <a:tcPr marL="9525" marR="9525" marT="9525" marB="0" anchor="b"/>
                </a:tc>
                <a:extLst>
                  <a:ext uri="{0D108BD9-81ED-4DB2-BD59-A6C34878D82A}">
                    <a16:rowId xmlns:a16="http://schemas.microsoft.com/office/drawing/2014/main" val="4153639645"/>
                  </a:ext>
                </a:extLst>
              </a:tr>
            </a:tbl>
          </a:graphicData>
        </a:graphic>
      </p:graphicFrame>
    </p:spTree>
    <p:extLst>
      <p:ext uri="{BB962C8B-B14F-4D97-AF65-F5344CB8AC3E}">
        <p14:creationId xmlns:p14="http://schemas.microsoft.com/office/powerpoint/2010/main" val="2643807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58F05-20CF-7CFB-578A-69E846B9E03D}"/>
              </a:ext>
            </a:extLst>
          </p:cNvPr>
          <p:cNvSpPr>
            <a:spLocks noGrp="1"/>
          </p:cNvSpPr>
          <p:nvPr>
            <p:ph type="title"/>
          </p:nvPr>
        </p:nvSpPr>
        <p:spPr/>
        <p:txBody>
          <a:bodyPr/>
          <a:lstStyle/>
          <a:p>
            <a:r>
              <a:rPr lang="en-US" dirty="0"/>
              <a:t>ADMN 5753 Internship</a:t>
            </a:r>
          </a:p>
        </p:txBody>
      </p:sp>
      <p:sp>
        <p:nvSpPr>
          <p:cNvPr id="3" name="Content Placeholder 2">
            <a:extLst>
              <a:ext uri="{FF2B5EF4-FFF2-40B4-BE49-F238E27FC236}">
                <a16:creationId xmlns:a16="http://schemas.microsoft.com/office/drawing/2014/main" id="{DC7052F4-0ED7-9725-810C-2FE0B73ABB1F}"/>
              </a:ext>
            </a:extLst>
          </p:cNvPr>
          <p:cNvSpPr>
            <a:spLocks noGrp="1"/>
          </p:cNvSpPr>
          <p:nvPr>
            <p:ph idx="1"/>
          </p:nvPr>
        </p:nvSpPr>
        <p:spPr/>
        <p:txBody>
          <a:bodyPr>
            <a:normAutofit lnSpcReduction="10000"/>
          </a:bodyPr>
          <a:lstStyle/>
          <a:p>
            <a:r>
              <a:rPr lang="en-US" dirty="0"/>
              <a:t>Students may earn 3 units within their respective concentration. All internships must be approved prior to enrolling. Students must seek enrollment at the onset of the internship</a:t>
            </a:r>
          </a:p>
          <a:p>
            <a:r>
              <a:rPr lang="en-US" dirty="0"/>
              <a:t>Internships must be project-driven and have a defined role with limited clerical tasks.  </a:t>
            </a:r>
            <a:r>
              <a:rPr lang="en-US" i="1" dirty="0"/>
              <a:t>Internships at a self-owned, home-based, or virtual business will not be approved</a:t>
            </a:r>
            <a:r>
              <a:rPr lang="en-US" dirty="0"/>
              <a:t>.</a:t>
            </a:r>
            <a:endParaRPr lang="en-US" i="1" dirty="0"/>
          </a:p>
          <a:p>
            <a:pPr lvl="1"/>
            <a:r>
              <a:rPr lang="en-US" dirty="0"/>
              <a:t>Submit a signed CSUSB Learning Site Agreement (from employer)</a:t>
            </a:r>
          </a:p>
          <a:p>
            <a:pPr lvl="1"/>
            <a:r>
              <a:rPr lang="en-US" dirty="0"/>
              <a:t>Submit a midterm report</a:t>
            </a:r>
          </a:p>
          <a:p>
            <a:pPr lvl="1"/>
            <a:r>
              <a:rPr lang="en-US" dirty="0"/>
              <a:t>Submit a final report</a:t>
            </a:r>
          </a:p>
          <a:p>
            <a:pPr lvl="1"/>
            <a:r>
              <a:rPr lang="en-US" dirty="0"/>
              <a:t>Submit timesheets – 150 hours required</a:t>
            </a:r>
          </a:p>
          <a:p>
            <a:pPr lvl="1"/>
            <a:r>
              <a:rPr lang="en-US" dirty="0"/>
              <a:t>Submit internship survey</a:t>
            </a:r>
          </a:p>
        </p:txBody>
      </p:sp>
    </p:spTree>
    <p:extLst>
      <p:ext uri="{BB962C8B-B14F-4D97-AF65-F5344CB8AC3E}">
        <p14:creationId xmlns:p14="http://schemas.microsoft.com/office/powerpoint/2010/main" val="2278342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4DE3E-E1BB-B198-9A6E-6BA39CC80A6B}"/>
              </a:ext>
            </a:extLst>
          </p:cNvPr>
          <p:cNvSpPr>
            <a:spLocks noGrp="1"/>
          </p:cNvSpPr>
          <p:nvPr>
            <p:ph type="title"/>
          </p:nvPr>
        </p:nvSpPr>
        <p:spPr/>
        <p:txBody>
          <a:bodyPr/>
          <a:lstStyle/>
          <a:p>
            <a:r>
              <a:rPr lang="en-US" dirty="0"/>
              <a:t>HRM 6983 Culminating Experience</a:t>
            </a:r>
          </a:p>
        </p:txBody>
      </p:sp>
      <p:sp>
        <p:nvSpPr>
          <p:cNvPr id="3" name="Content Placeholder 2">
            <a:extLst>
              <a:ext uri="{FF2B5EF4-FFF2-40B4-BE49-F238E27FC236}">
                <a16:creationId xmlns:a16="http://schemas.microsoft.com/office/drawing/2014/main" id="{D34ED073-2C0A-7118-7142-1E06456B1199}"/>
              </a:ext>
            </a:extLst>
          </p:cNvPr>
          <p:cNvSpPr>
            <a:spLocks noGrp="1"/>
          </p:cNvSpPr>
          <p:nvPr>
            <p:ph idx="1"/>
          </p:nvPr>
        </p:nvSpPr>
        <p:spPr/>
        <p:txBody>
          <a:bodyPr/>
          <a:lstStyle/>
          <a:p>
            <a:pPr fontAlgn="b"/>
            <a:r>
              <a:rPr lang="en-US" dirty="0"/>
              <a:t>This capstone course integrates the Core and Foundation Courses, with an emphasis on the Society for Human Resource Management (SHRM) Body of Applied Knowledge and Skills (BASK) to prepare students for SHRM Certification. After an integrative and comprehensive review, students will successfully complete a comprehensive exam.</a:t>
            </a:r>
          </a:p>
          <a:p>
            <a:pPr fontAlgn="b"/>
            <a:r>
              <a:rPr lang="en-US" dirty="0"/>
              <a:t>SHRM Learning System (</a:t>
            </a:r>
            <a:r>
              <a:rPr lang="en-US" i="1" dirty="0"/>
              <a:t>$675.00 Course fee)</a:t>
            </a:r>
          </a:p>
          <a:p>
            <a:pPr marL="0" indent="0">
              <a:buNone/>
            </a:pPr>
            <a:endParaRPr lang="en-US" dirty="0"/>
          </a:p>
        </p:txBody>
      </p:sp>
    </p:spTree>
    <p:extLst>
      <p:ext uri="{BB962C8B-B14F-4D97-AF65-F5344CB8AC3E}">
        <p14:creationId xmlns:p14="http://schemas.microsoft.com/office/powerpoint/2010/main" val="21337864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614</TotalTime>
  <Words>1319</Words>
  <Application>Microsoft Office PowerPoint</Application>
  <PresentationFormat>Widescreen</PresentationFormat>
  <Paragraphs>167</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Aptos Display</vt:lpstr>
      <vt:lpstr>Aptos Narrow</vt:lpstr>
      <vt:lpstr>Arial</vt:lpstr>
      <vt:lpstr>Calibri</vt:lpstr>
      <vt:lpstr>Office Theme</vt:lpstr>
      <vt:lpstr>PowerPoint Presentation</vt:lpstr>
      <vt:lpstr>Master of Science in Human Resource Management (MS-HRM)</vt:lpstr>
      <vt:lpstr>Admission to the Program</vt:lpstr>
      <vt:lpstr>Application Deadlines</vt:lpstr>
      <vt:lpstr>MS HRM 30 units minimum (10 courses)</vt:lpstr>
      <vt:lpstr>Program Plan</vt:lpstr>
      <vt:lpstr>Course Modality</vt:lpstr>
      <vt:lpstr>ADMN 5753 Internship</vt:lpstr>
      <vt:lpstr>HRM 6983 Culminating Experience</vt:lpstr>
      <vt:lpstr>HR Certifications</vt:lpstr>
      <vt:lpstr>Requirements for Graduation</vt:lpstr>
      <vt:lpstr>Cost of the Program</vt:lpstr>
      <vt:lpstr>Who Should Apply</vt:lpstr>
      <vt:lpstr>For more information visit</vt:lpstr>
      <vt:lpstr>Questions</vt:lpstr>
      <vt:lpstr>Request for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Craig Seal</dc:creator>
  <cp:lastModifiedBy>Craig Seal</cp:lastModifiedBy>
  <cp:revision>16</cp:revision>
  <dcterms:created xsi:type="dcterms:W3CDTF">2025-05-03T21:21:43Z</dcterms:created>
  <dcterms:modified xsi:type="dcterms:W3CDTF">2025-05-08T14:35:35Z</dcterms:modified>
</cp:coreProperties>
</file>