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58" r:id="rId4"/>
    <p:sldId id="271" r:id="rId5"/>
    <p:sldId id="259" r:id="rId6"/>
    <p:sldId id="262" r:id="rId7"/>
    <p:sldId id="260" r:id="rId8"/>
    <p:sldId id="263" r:id="rId9"/>
    <p:sldId id="273" r:id="rId10"/>
    <p:sldId id="261" r:id="rId11"/>
    <p:sldId id="265" r:id="rId12"/>
    <p:sldId id="267" r:id="rId13"/>
    <p:sldId id="268" r:id="rId14"/>
    <p:sldId id="27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0336" autoAdjust="0"/>
  </p:normalViewPr>
  <p:slideViewPr>
    <p:cSldViewPr snapToGrid="0">
      <p:cViewPr varScale="1">
        <p:scale>
          <a:sx n="90" d="100"/>
          <a:sy n="90" d="100"/>
        </p:scale>
        <p:origin x="139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DC13F4-BC39-4765-9609-63BD4AA913A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C72C6D19-7830-47FC-B079-498028B162D1}">
      <dgm:prSet/>
      <dgm:spPr/>
      <dgm:t>
        <a:bodyPr/>
        <a:lstStyle/>
        <a:p>
          <a:r>
            <a:rPr lang="en-US" dirty="0"/>
            <a:t>Non-Bridge on-campus job code 1871</a:t>
          </a:r>
        </a:p>
      </dgm:t>
    </dgm:pt>
    <dgm:pt modelId="{424A939E-996C-4D1C-8767-1D3E62A9D256}" type="parTrans" cxnId="{8217E358-62C4-43F0-AE6D-A9BEE5E51371}">
      <dgm:prSet/>
      <dgm:spPr/>
      <dgm:t>
        <a:bodyPr/>
        <a:lstStyle/>
        <a:p>
          <a:endParaRPr lang="en-US"/>
        </a:p>
      </dgm:t>
    </dgm:pt>
    <dgm:pt modelId="{F720224E-6D1D-43BC-AD9D-77F3439B9E07}" type="sibTrans" cxnId="{8217E358-62C4-43F0-AE6D-A9BEE5E51371}">
      <dgm:prSet/>
      <dgm:spPr/>
      <dgm:t>
        <a:bodyPr/>
        <a:lstStyle/>
        <a:p>
          <a:endParaRPr lang="en-US"/>
        </a:p>
      </dgm:t>
    </dgm:pt>
    <dgm:pt modelId="{FDCC16A3-2CC3-47C5-8A4B-610544C3A7C8}">
      <dgm:prSet/>
      <dgm:spPr/>
      <dgm:t>
        <a:bodyPr/>
        <a:lstStyle/>
        <a:p>
          <a:r>
            <a:rPr lang="en-US"/>
            <a:t>Non-Bridge off-campus job code 1872</a:t>
          </a:r>
        </a:p>
      </dgm:t>
    </dgm:pt>
    <dgm:pt modelId="{C07F7611-2A25-4863-B499-DF4A77F15D86}" type="parTrans" cxnId="{4A221E42-5B24-4EC9-B3F8-0290112C22F0}">
      <dgm:prSet/>
      <dgm:spPr/>
      <dgm:t>
        <a:bodyPr/>
        <a:lstStyle/>
        <a:p>
          <a:endParaRPr lang="en-US"/>
        </a:p>
      </dgm:t>
    </dgm:pt>
    <dgm:pt modelId="{AD0D605F-0CF1-4603-A504-6DC9527EDF63}" type="sibTrans" cxnId="{4A221E42-5B24-4EC9-B3F8-0290112C22F0}">
      <dgm:prSet/>
      <dgm:spPr/>
      <dgm:t>
        <a:bodyPr/>
        <a:lstStyle/>
        <a:p>
          <a:endParaRPr lang="en-US"/>
        </a:p>
      </dgm:t>
    </dgm:pt>
    <dgm:pt modelId="{46B68709-9B0E-4CFB-8E5F-D6670C74EDB1}">
      <dgm:prSet/>
      <dgm:spPr/>
      <dgm:t>
        <a:bodyPr/>
        <a:lstStyle/>
        <a:p>
          <a:pPr rtl="0"/>
          <a:r>
            <a:rPr lang="en-US"/>
            <a:t>ISA appointment job codes:</a:t>
          </a:r>
          <a:r>
            <a:rPr lang="en-US">
              <a:latin typeface="Calibri Light" panose="020F0302020204030204"/>
            </a:rPr>
            <a:t> </a:t>
          </a:r>
          <a:r>
            <a:rPr lang="en-US"/>
            <a:t> 1151/1153</a:t>
          </a:r>
        </a:p>
      </dgm:t>
    </dgm:pt>
    <dgm:pt modelId="{59BF233B-CCB7-4304-AAC2-5210928B97F8}" type="parTrans" cxnId="{23C0F03F-012F-4807-9FCB-7C5703039390}">
      <dgm:prSet/>
      <dgm:spPr/>
      <dgm:t>
        <a:bodyPr/>
        <a:lstStyle/>
        <a:p>
          <a:endParaRPr lang="en-US"/>
        </a:p>
      </dgm:t>
    </dgm:pt>
    <dgm:pt modelId="{352DC89A-B0F7-4770-94CF-6F78BDE1CD0E}" type="sibTrans" cxnId="{23C0F03F-012F-4807-9FCB-7C5703039390}">
      <dgm:prSet/>
      <dgm:spPr/>
      <dgm:t>
        <a:bodyPr/>
        <a:lstStyle/>
        <a:p>
          <a:endParaRPr lang="en-US"/>
        </a:p>
      </dgm:t>
    </dgm:pt>
    <dgm:pt modelId="{D7776A5C-89F0-4CFC-82EB-6C607B4E31C3}">
      <dgm:prSet/>
      <dgm:spPr/>
      <dgm:t>
        <a:bodyPr/>
        <a:lstStyle/>
        <a:p>
          <a:r>
            <a:rPr lang="en-US"/>
            <a:t>Bridge on-campus job code</a:t>
          </a:r>
          <a:r>
            <a:rPr lang="en-US">
              <a:latin typeface="Calibri Light" panose="020F0302020204030204"/>
            </a:rPr>
            <a:t>:</a:t>
          </a:r>
          <a:r>
            <a:rPr lang="en-US"/>
            <a:t> 1875</a:t>
          </a:r>
        </a:p>
      </dgm:t>
    </dgm:pt>
    <dgm:pt modelId="{BB9B14F7-AA0D-47EA-9408-39031A350DD8}" type="parTrans" cxnId="{305A2602-546C-4B94-9B0F-1D1C329C0F7E}">
      <dgm:prSet/>
      <dgm:spPr/>
      <dgm:t>
        <a:bodyPr/>
        <a:lstStyle/>
        <a:p>
          <a:endParaRPr lang="en-US"/>
        </a:p>
      </dgm:t>
    </dgm:pt>
    <dgm:pt modelId="{95B74F8D-057C-4AB2-8937-19CEACC3B993}" type="sibTrans" cxnId="{305A2602-546C-4B94-9B0F-1D1C329C0F7E}">
      <dgm:prSet/>
      <dgm:spPr/>
      <dgm:t>
        <a:bodyPr/>
        <a:lstStyle/>
        <a:p>
          <a:endParaRPr lang="en-US"/>
        </a:p>
      </dgm:t>
    </dgm:pt>
    <dgm:pt modelId="{3E63E43A-C75E-47E2-99A7-29D45B35A385}">
      <dgm:prSet phldr="0"/>
      <dgm:spPr/>
      <dgm:t>
        <a:bodyPr/>
        <a:lstStyle/>
        <a:p>
          <a:pPr rtl="0"/>
          <a:r>
            <a:rPr lang="en-US" dirty="0">
              <a:latin typeface="Calibri Light" panose="020F0302020204030204"/>
            </a:rPr>
            <a:t>Bridge off-campus job code: 1876</a:t>
          </a:r>
        </a:p>
      </dgm:t>
    </dgm:pt>
    <dgm:pt modelId="{EF7609EA-C907-4D87-A8CD-201F5BDEF020}" type="parTrans" cxnId="{3F48628B-03FA-42B7-A450-448199BB9250}">
      <dgm:prSet/>
      <dgm:spPr/>
      <dgm:t>
        <a:bodyPr/>
        <a:lstStyle/>
        <a:p>
          <a:endParaRPr lang="en-US"/>
        </a:p>
      </dgm:t>
    </dgm:pt>
    <dgm:pt modelId="{21CCA14A-7501-460D-9346-72307B7F72C0}" type="sibTrans" cxnId="{3F48628B-03FA-42B7-A450-448199BB9250}">
      <dgm:prSet/>
      <dgm:spPr/>
      <dgm:t>
        <a:bodyPr/>
        <a:lstStyle/>
        <a:p>
          <a:endParaRPr lang="en-US"/>
        </a:p>
      </dgm:t>
    </dgm:pt>
    <dgm:pt modelId="{A3B1CF58-2078-4C09-BDC8-141C66E29A89}">
      <dgm:prSet phldr="0"/>
      <dgm:spPr/>
      <dgm:t>
        <a:bodyPr/>
        <a:lstStyle/>
        <a:p>
          <a:pPr algn="l" rtl="0"/>
          <a:r>
            <a:rPr lang="en-US" b="1" dirty="0">
              <a:solidFill>
                <a:schemeClr val="bg1"/>
              </a:solidFill>
              <a:latin typeface="Calibri Light" panose="020F0302020204030204"/>
            </a:rPr>
            <a:t>A </a:t>
          </a:r>
          <a:r>
            <a:rPr lang="en-US" b="0" dirty="0">
              <a:solidFill>
                <a:schemeClr val="bg1"/>
              </a:solidFill>
              <a:latin typeface="Calibri Light" panose="020F0302020204030204"/>
            </a:rPr>
            <a:t>bridge appointment occurs when there is a 5-week break in attendance based on student’s summer enrollment, </a:t>
          </a:r>
          <a:r>
            <a:rPr lang="en-US" b="0" dirty="0">
              <a:solidFill>
                <a:schemeClr val="bg1"/>
              </a:solidFill>
              <a:latin typeface="Calibri Light"/>
              <a:cs typeface="Calibri"/>
            </a:rPr>
            <a:t>student is subject to FICA and Medicare taxes</a:t>
          </a:r>
        </a:p>
      </dgm:t>
    </dgm:pt>
    <dgm:pt modelId="{2BEAF76A-ED00-4432-A90C-51313D3DD50D}" type="parTrans" cxnId="{BDCD42F2-AACC-4AE4-844B-89090225626E}">
      <dgm:prSet/>
      <dgm:spPr/>
      <dgm:t>
        <a:bodyPr/>
        <a:lstStyle/>
        <a:p>
          <a:endParaRPr lang="en-US"/>
        </a:p>
      </dgm:t>
    </dgm:pt>
    <dgm:pt modelId="{25C0B8F0-3982-48D1-9288-E66FF420B8C6}" type="sibTrans" cxnId="{BDCD42F2-AACC-4AE4-844B-89090225626E}">
      <dgm:prSet/>
      <dgm:spPr/>
      <dgm:t>
        <a:bodyPr/>
        <a:lstStyle/>
        <a:p>
          <a:endParaRPr lang="en-US"/>
        </a:p>
      </dgm:t>
    </dgm:pt>
    <dgm:pt modelId="{48F976C8-E040-4E9F-99DA-E479EEA7F966}" type="pres">
      <dgm:prSet presAssocID="{72DC13F4-BC39-4765-9609-63BD4AA913AD}" presName="linear" presStyleCnt="0">
        <dgm:presLayoutVars>
          <dgm:animLvl val="lvl"/>
          <dgm:resizeHandles val="exact"/>
        </dgm:presLayoutVars>
      </dgm:prSet>
      <dgm:spPr/>
    </dgm:pt>
    <dgm:pt modelId="{FD8C34B1-9E5F-45E6-A830-8DB75ED57C81}" type="pres">
      <dgm:prSet presAssocID="{A3B1CF58-2078-4C09-BDC8-141C66E29A89}" presName="parentText" presStyleLbl="node1" presStyleIdx="0" presStyleCnt="6">
        <dgm:presLayoutVars>
          <dgm:chMax val="0"/>
          <dgm:bulletEnabled val="1"/>
        </dgm:presLayoutVars>
      </dgm:prSet>
      <dgm:spPr/>
    </dgm:pt>
    <dgm:pt modelId="{FC5271F2-9874-47DB-BB6B-E5B68A02562D}" type="pres">
      <dgm:prSet presAssocID="{25C0B8F0-3982-48D1-9288-E66FF420B8C6}" presName="spacer" presStyleCnt="0"/>
      <dgm:spPr/>
    </dgm:pt>
    <dgm:pt modelId="{15181003-EA4C-40AB-8D23-AC44909EF431}" type="pres">
      <dgm:prSet presAssocID="{C72C6D19-7830-47FC-B079-498028B162D1}" presName="parentText" presStyleLbl="node1" presStyleIdx="1" presStyleCnt="6">
        <dgm:presLayoutVars>
          <dgm:chMax val="0"/>
          <dgm:bulletEnabled val="1"/>
        </dgm:presLayoutVars>
      </dgm:prSet>
      <dgm:spPr/>
    </dgm:pt>
    <dgm:pt modelId="{8DFDCDD5-C132-4ACB-A116-8C6E4A88D344}" type="pres">
      <dgm:prSet presAssocID="{F720224E-6D1D-43BC-AD9D-77F3439B9E07}" presName="spacer" presStyleCnt="0"/>
      <dgm:spPr/>
    </dgm:pt>
    <dgm:pt modelId="{58525B68-E89A-4EB5-890B-72FB63112AD8}" type="pres">
      <dgm:prSet presAssocID="{FDCC16A3-2CC3-47C5-8A4B-610544C3A7C8}" presName="parentText" presStyleLbl="node1" presStyleIdx="2" presStyleCnt="6">
        <dgm:presLayoutVars>
          <dgm:chMax val="0"/>
          <dgm:bulletEnabled val="1"/>
        </dgm:presLayoutVars>
      </dgm:prSet>
      <dgm:spPr/>
    </dgm:pt>
    <dgm:pt modelId="{2934BBA1-C997-4CE1-8D28-761D1FFE0E0B}" type="pres">
      <dgm:prSet presAssocID="{AD0D605F-0CF1-4603-A504-6DC9527EDF63}" presName="spacer" presStyleCnt="0"/>
      <dgm:spPr/>
    </dgm:pt>
    <dgm:pt modelId="{D2316E45-302D-4B3F-BB3A-07D3E53EADD0}" type="pres">
      <dgm:prSet presAssocID="{46B68709-9B0E-4CFB-8E5F-D6670C74EDB1}" presName="parentText" presStyleLbl="node1" presStyleIdx="3" presStyleCnt="6">
        <dgm:presLayoutVars>
          <dgm:chMax val="0"/>
          <dgm:bulletEnabled val="1"/>
        </dgm:presLayoutVars>
      </dgm:prSet>
      <dgm:spPr/>
    </dgm:pt>
    <dgm:pt modelId="{CAD85901-FD6B-4528-892E-418E817A4646}" type="pres">
      <dgm:prSet presAssocID="{352DC89A-B0F7-4770-94CF-6F78BDE1CD0E}" presName="spacer" presStyleCnt="0"/>
      <dgm:spPr/>
    </dgm:pt>
    <dgm:pt modelId="{EB0E0A9C-C9D6-4DDC-B0BE-64784F38AEA1}" type="pres">
      <dgm:prSet presAssocID="{D7776A5C-89F0-4CFC-82EB-6C607B4E31C3}" presName="parentText" presStyleLbl="node1" presStyleIdx="4" presStyleCnt="6">
        <dgm:presLayoutVars>
          <dgm:chMax val="0"/>
          <dgm:bulletEnabled val="1"/>
        </dgm:presLayoutVars>
      </dgm:prSet>
      <dgm:spPr/>
    </dgm:pt>
    <dgm:pt modelId="{A4FAABA0-8C72-4A80-95E4-19FB991786ED}" type="pres">
      <dgm:prSet presAssocID="{95B74F8D-057C-4AB2-8937-19CEACC3B993}" presName="spacer" presStyleCnt="0"/>
      <dgm:spPr/>
    </dgm:pt>
    <dgm:pt modelId="{EDE76C2B-E6F8-4C18-BBB5-532386B9652D}" type="pres">
      <dgm:prSet presAssocID="{3E63E43A-C75E-47E2-99A7-29D45B35A385}" presName="parentText" presStyleLbl="node1" presStyleIdx="5" presStyleCnt="6">
        <dgm:presLayoutVars>
          <dgm:chMax val="0"/>
          <dgm:bulletEnabled val="1"/>
        </dgm:presLayoutVars>
      </dgm:prSet>
      <dgm:spPr/>
    </dgm:pt>
  </dgm:ptLst>
  <dgm:cxnLst>
    <dgm:cxn modelId="{305A2602-546C-4B94-9B0F-1D1C329C0F7E}" srcId="{72DC13F4-BC39-4765-9609-63BD4AA913AD}" destId="{D7776A5C-89F0-4CFC-82EB-6C607B4E31C3}" srcOrd="4" destOrd="0" parTransId="{BB9B14F7-AA0D-47EA-9408-39031A350DD8}" sibTransId="{95B74F8D-057C-4AB2-8937-19CEACC3B993}"/>
    <dgm:cxn modelId="{238D5B28-EBED-4B0E-B34C-4C44C66217D4}" type="presOf" srcId="{3E63E43A-C75E-47E2-99A7-29D45B35A385}" destId="{EDE76C2B-E6F8-4C18-BBB5-532386B9652D}" srcOrd="0" destOrd="0" presId="urn:microsoft.com/office/officeart/2005/8/layout/vList2"/>
    <dgm:cxn modelId="{23C0F03F-012F-4807-9FCB-7C5703039390}" srcId="{72DC13F4-BC39-4765-9609-63BD4AA913AD}" destId="{46B68709-9B0E-4CFB-8E5F-D6670C74EDB1}" srcOrd="3" destOrd="0" parTransId="{59BF233B-CCB7-4304-AAC2-5210928B97F8}" sibTransId="{352DC89A-B0F7-4770-94CF-6F78BDE1CD0E}"/>
    <dgm:cxn modelId="{4A221E42-5B24-4EC9-B3F8-0290112C22F0}" srcId="{72DC13F4-BC39-4765-9609-63BD4AA913AD}" destId="{FDCC16A3-2CC3-47C5-8A4B-610544C3A7C8}" srcOrd="2" destOrd="0" parTransId="{C07F7611-2A25-4863-B499-DF4A77F15D86}" sibTransId="{AD0D605F-0CF1-4603-A504-6DC9527EDF63}"/>
    <dgm:cxn modelId="{A11D4F65-82DB-4EC9-A6A8-8244DFE465FC}" type="presOf" srcId="{A3B1CF58-2078-4C09-BDC8-141C66E29A89}" destId="{FD8C34B1-9E5F-45E6-A830-8DB75ED57C81}" srcOrd="0" destOrd="0" presId="urn:microsoft.com/office/officeart/2005/8/layout/vList2"/>
    <dgm:cxn modelId="{284F606D-2D87-4A23-B045-FC141B97ED5D}" type="presOf" srcId="{72DC13F4-BC39-4765-9609-63BD4AA913AD}" destId="{48F976C8-E040-4E9F-99DA-E479EEA7F966}" srcOrd="0" destOrd="0" presId="urn:microsoft.com/office/officeart/2005/8/layout/vList2"/>
    <dgm:cxn modelId="{8217E358-62C4-43F0-AE6D-A9BEE5E51371}" srcId="{72DC13F4-BC39-4765-9609-63BD4AA913AD}" destId="{C72C6D19-7830-47FC-B079-498028B162D1}" srcOrd="1" destOrd="0" parTransId="{424A939E-996C-4D1C-8767-1D3E62A9D256}" sibTransId="{F720224E-6D1D-43BC-AD9D-77F3439B9E07}"/>
    <dgm:cxn modelId="{D9523487-43AB-4041-A072-E157C25118AF}" type="presOf" srcId="{D7776A5C-89F0-4CFC-82EB-6C607B4E31C3}" destId="{EB0E0A9C-C9D6-4DDC-B0BE-64784F38AEA1}" srcOrd="0" destOrd="0" presId="urn:microsoft.com/office/officeart/2005/8/layout/vList2"/>
    <dgm:cxn modelId="{3F48628B-03FA-42B7-A450-448199BB9250}" srcId="{72DC13F4-BC39-4765-9609-63BD4AA913AD}" destId="{3E63E43A-C75E-47E2-99A7-29D45B35A385}" srcOrd="5" destOrd="0" parTransId="{EF7609EA-C907-4D87-A8CD-201F5BDEF020}" sibTransId="{21CCA14A-7501-460D-9346-72307B7F72C0}"/>
    <dgm:cxn modelId="{31CDC08C-B360-48B6-AD00-B1989FE83CDD}" type="presOf" srcId="{FDCC16A3-2CC3-47C5-8A4B-610544C3A7C8}" destId="{58525B68-E89A-4EB5-890B-72FB63112AD8}" srcOrd="0" destOrd="0" presId="urn:microsoft.com/office/officeart/2005/8/layout/vList2"/>
    <dgm:cxn modelId="{F1D914BA-08CC-4A22-AEE3-8F2CDE87FEEE}" type="presOf" srcId="{46B68709-9B0E-4CFB-8E5F-D6670C74EDB1}" destId="{D2316E45-302D-4B3F-BB3A-07D3E53EADD0}" srcOrd="0" destOrd="0" presId="urn:microsoft.com/office/officeart/2005/8/layout/vList2"/>
    <dgm:cxn modelId="{D37FE8D6-6E0E-4809-91E5-C517A2AC5CD0}" type="presOf" srcId="{C72C6D19-7830-47FC-B079-498028B162D1}" destId="{15181003-EA4C-40AB-8D23-AC44909EF431}" srcOrd="0" destOrd="0" presId="urn:microsoft.com/office/officeart/2005/8/layout/vList2"/>
    <dgm:cxn modelId="{BDCD42F2-AACC-4AE4-844B-89090225626E}" srcId="{72DC13F4-BC39-4765-9609-63BD4AA913AD}" destId="{A3B1CF58-2078-4C09-BDC8-141C66E29A89}" srcOrd="0" destOrd="0" parTransId="{2BEAF76A-ED00-4432-A90C-51313D3DD50D}" sibTransId="{25C0B8F0-3982-48D1-9288-E66FF420B8C6}"/>
    <dgm:cxn modelId="{2A1E4754-052A-4F7E-99F2-F2D3B73BDB75}" type="presParOf" srcId="{48F976C8-E040-4E9F-99DA-E479EEA7F966}" destId="{FD8C34B1-9E5F-45E6-A830-8DB75ED57C81}" srcOrd="0" destOrd="0" presId="urn:microsoft.com/office/officeart/2005/8/layout/vList2"/>
    <dgm:cxn modelId="{030D09D2-E475-45BF-9621-5520D93DA86A}" type="presParOf" srcId="{48F976C8-E040-4E9F-99DA-E479EEA7F966}" destId="{FC5271F2-9874-47DB-BB6B-E5B68A02562D}" srcOrd="1" destOrd="0" presId="urn:microsoft.com/office/officeart/2005/8/layout/vList2"/>
    <dgm:cxn modelId="{00936AE2-78B2-48EB-95F8-D12151F9F44A}" type="presParOf" srcId="{48F976C8-E040-4E9F-99DA-E479EEA7F966}" destId="{15181003-EA4C-40AB-8D23-AC44909EF431}" srcOrd="2" destOrd="0" presId="urn:microsoft.com/office/officeart/2005/8/layout/vList2"/>
    <dgm:cxn modelId="{0A462DC3-6E02-4E02-AE15-E610C2EE5B07}" type="presParOf" srcId="{48F976C8-E040-4E9F-99DA-E479EEA7F966}" destId="{8DFDCDD5-C132-4ACB-A116-8C6E4A88D344}" srcOrd="3" destOrd="0" presId="urn:microsoft.com/office/officeart/2005/8/layout/vList2"/>
    <dgm:cxn modelId="{6F97C009-D7D5-455D-896A-FD4FB28E13EF}" type="presParOf" srcId="{48F976C8-E040-4E9F-99DA-E479EEA7F966}" destId="{58525B68-E89A-4EB5-890B-72FB63112AD8}" srcOrd="4" destOrd="0" presId="urn:microsoft.com/office/officeart/2005/8/layout/vList2"/>
    <dgm:cxn modelId="{D2C8F23D-F707-4B54-8A63-B77221A4FDBC}" type="presParOf" srcId="{48F976C8-E040-4E9F-99DA-E479EEA7F966}" destId="{2934BBA1-C997-4CE1-8D28-761D1FFE0E0B}" srcOrd="5" destOrd="0" presId="urn:microsoft.com/office/officeart/2005/8/layout/vList2"/>
    <dgm:cxn modelId="{2DDF42B0-60C5-4FB5-9078-4A775C7875A8}" type="presParOf" srcId="{48F976C8-E040-4E9F-99DA-E479EEA7F966}" destId="{D2316E45-302D-4B3F-BB3A-07D3E53EADD0}" srcOrd="6" destOrd="0" presId="urn:microsoft.com/office/officeart/2005/8/layout/vList2"/>
    <dgm:cxn modelId="{5F7A1C8F-9EB0-403E-8C84-7C001EF66D97}" type="presParOf" srcId="{48F976C8-E040-4E9F-99DA-E479EEA7F966}" destId="{CAD85901-FD6B-4528-892E-418E817A4646}" srcOrd="7" destOrd="0" presId="urn:microsoft.com/office/officeart/2005/8/layout/vList2"/>
    <dgm:cxn modelId="{737A6EE9-F5C5-431F-9006-AF7BDFEF2781}" type="presParOf" srcId="{48F976C8-E040-4E9F-99DA-E479EEA7F966}" destId="{EB0E0A9C-C9D6-4DDC-B0BE-64784F38AEA1}" srcOrd="8" destOrd="0" presId="urn:microsoft.com/office/officeart/2005/8/layout/vList2"/>
    <dgm:cxn modelId="{E760A158-42E5-4620-821C-4B2E7120CCF0}" type="presParOf" srcId="{48F976C8-E040-4E9F-99DA-E479EEA7F966}" destId="{A4FAABA0-8C72-4A80-95E4-19FB991786ED}" srcOrd="9" destOrd="0" presId="urn:microsoft.com/office/officeart/2005/8/layout/vList2"/>
    <dgm:cxn modelId="{3A088FE6-00C1-4C39-BFA6-06E755C87B0D}" type="presParOf" srcId="{48F976C8-E040-4E9F-99DA-E479EEA7F966}" destId="{EDE76C2B-E6F8-4C18-BBB5-532386B9652D}"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8C34B1-9E5F-45E6-A830-8DB75ED57C81}">
      <dsp:nvSpPr>
        <dsp:cNvPr id="0" name=""/>
        <dsp:cNvSpPr/>
      </dsp:nvSpPr>
      <dsp:spPr>
        <a:xfrm>
          <a:off x="0" y="8280"/>
          <a:ext cx="10018712" cy="71604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en-US" sz="1800" b="1" kern="1200" dirty="0">
              <a:solidFill>
                <a:schemeClr val="bg1"/>
              </a:solidFill>
              <a:latin typeface="Calibri Light" panose="020F0302020204030204"/>
            </a:rPr>
            <a:t>A </a:t>
          </a:r>
          <a:r>
            <a:rPr lang="en-US" sz="1800" b="0" kern="1200" dirty="0">
              <a:solidFill>
                <a:schemeClr val="bg1"/>
              </a:solidFill>
              <a:latin typeface="Calibri Light" panose="020F0302020204030204"/>
            </a:rPr>
            <a:t>bridge appointment occurs when there is a 5-week break in attendance based on student’s summer enrollment, </a:t>
          </a:r>
          <a:r>
            <a:rPr lang="en-US" sz="1800" b="0" kern="1200" dirty="0">
              <a:solidFill>
                <a:schemeClr val="bg1"/>
              </a:solidFill>
              <a:latin typeface="Calibri Light"/>
              <a:cs typeface="Calibri"/>
            </a:rPr>
            <a:t>student is subject to FICA and Medicare taxes</a:t>
          </a:r>
        </a:p>
      </dsp:txBody>
      <dsp:txXfrm>
        <a:off x="34954" y="43234"/>
        <a:ext cx="9948804" cy="646132"/>
      </dsp:txXfrm>
    </dsp:sp>
    <dsp:sp modelId="{15181003-EA4C-40AB-8D23-AC44909EF431}">
      <dsp:nvSpPr>
        <dsp:cNvPr id="0" name=""/>
        <dsp:cNvSpPr/>
      </dsp:nvSpPr>
      <dsp:spPr>
        <a:xfrm>
          <a:off x="0" y="776160"/>
          <a:ext cx="10018712" cy="71604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Non-Bridge on-campus job code 1871</a:t>
          </a:r>
        </a:p>
      </dsp:txBody>
      <dsp:txXfrm>
        <a:off x="34954" y="811114"/>
        <a:ext cx="9948804" cy="646132"/>
      </dsp:txXfrm>
    </dsp:sp>
    <dsp:sp modelId="{58525B68-E89A-4EB5-890B-72FB63112AD8}">
      <dsp:nvSpPr>
        <dsp:cNvPr id="0" name=""/>
        <dsp:cNvSpPr/>
      </dsp:nvSpPr>
      <dsp:spPr>
        <a:xfrm>
          <a:off x="0" y="1544040"/>
          <a:ext cx="10018712" cy="71604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Non-Bridge off-campus job code 1872</a:t>
          </a:r>
        </a:p>
      </dsp:txBody>
      <dsp:txXfrm>
        <a:off x="34954" y="1578994"/>
        <a:ext cx="9948804" cy="646132"/>
      </dsp:txXfrm>
    </dsp:sp>
    <dsp:sp modelId="{D2316E45-302D-4B3F-BB3A-07D3E53EADD0}">
      <dsp:nvSpPr>
        <dsp:cNvPr id="0" name=""/>
        <dsp:cNvSpPr/>
      </dsp:nvSpPr>
      <dsp:spPr>
        <a:xfrm>
          <a:off x="0" y="2311920"/>
          <a:ext cx="10018712" cy="71604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en-US" sz="1800" kern="1200"/>
            <a:t>ISA appointment job codes:</a:t>
          </a:r>
          <a:r>
            <a:rPr lang="en-US" sz="1800" kern="1200">
              <a:latin typeface="Calibri Light" panose="020F0302020204030204"/>
            </a:rPr>
            <a:t> </a:t>
          </a:r>
          <a:r>
            <a:rPr lang="en-US" sz="1800" kern="1200"/>
            <a:t> 1151/1153</a:t>
          </a:r>
        </a:p>
      </dsp:txBody>
      <dsp:txXfrm>
        <a:off x="34954" y="2346874"/>
        <a:ext cx="9948804" cy="646132"/>
      </dsp:txXfrm>
    </dsp:sp>
    <dsp:sp modelId="{EB0E0A9C-C9D6-4DDC-B0BE-64784F38AEA1}">
      <dsp:nvSpPr>
        <dsp:cNvPr id="0" name=""/>
        <dsp:cNvSpPr/>
      </dsp:nvSpPr>
      <dsp:spPr>
        <a:xfrm>
          <a:off x="0" y="3079800"/>
          <a:ext cx="10018712" cy="71604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Bridge on-campus job code</a:t>
          </a:r>
          <a:r>
            <a:rPr lang="en-US" sz="1800" kern="1200">
              <a:latin typeface="Calibri Light" panose="020F0302020204030204"/>
            </a:rPr>
            <a:t>:</a:t>
          </a:r>
          <a:r>
            <a:rPr lang="en-US" sz="1800" kern="1200"/>
            <a:t> 1875</a:t>
          </a:r>
        </a:p>
      </dsp:txBody>
      <dsp:txXfrm>
        <a:off x="34954" y="3114754"/>
        <a:ext cx="9948804" cy="646132"/>
      </dsp:txXfrm>
    </dsp:sp>
    <dsp:sp modelId="{EDE76C2B-E6F8-4C18-BBB5-532386B9652D}">
      <dsp:nvSpPr>
        <dsp:cNvPr id="0" name=""/>
        <dsp:cNvSpPr/>
      </dsp:nvSpPr>
      <dsp:spPr>
        <a:xfrm>
          <a:off x="0" y="3847680"/>
          <a:ext cx="10018712" cy="71604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en-US" sz="1800" kern="1200" dirty="0">
              <a:latin typeface="Calibri Light" panose="020F0302020204030204"/>
            </a:rPr>
            <a:t>Bridge off-campus job code: 1876</a:t>
          </a:r>
        </a:p>
      </dsp:txBody>
      <dsp:txXfrm>
        <a:off x="34954" y="3882634"/>
        <a:ext cx="9948804" cy="64613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E57BB2-5EA7-4D28-BDE7-C5CBCE726A35}" type="datetimeFigureOut">
              <a:rPr lang="en-US" smtClean="0"/>
              <a:t>5/12/2025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5C516F-B475-4DC5-A2DE-3502BE40742F}" type="slidenum">
              <a:rPr lang="en-US" smtClean="0"/>
              <a:t>‹#›</a:t>
            </a:fld>
            <a:endParaRPr lang="en-US"/>
          </a:p>
        </p:txBody>
      </p:sp>
    </p:spTree>
    <p:extLst>
      <p:ext uri="{BB962C8B-B14F-4D97-AF65-F5344CB8AC3E}">
        <p14:creationId xmlns:p14="http://schemas.microsoft.com/office/powerpoint/2010/main" val="6171818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000000"/>
                </a:solidFill>
                <a:effectLst/>
                <a:latin typeface="Times New Roman" panose="02020603050405020304" pitchFamily="18" charset="0"/>
              </a:rPr>
              <a:t>Welcome to the 2025 Federal Work Study supervisor and timekeeper Training </a:t>
            </a:r>
            <a:r>
              <a:rPr lang="en-US" dirty="0"/>
              <a:t>brought to you by the Office of Financial Aid and Scholarships work study department. </a:t>
            </a:r>
          </a:p>
          <a:p>
            <a:endParaRPr lang="en-US" dirty="0"/>
          </a:p>
        </p:txBody>
      </p:sp>
      <p:sp>
        <p:nvSpPr>
          <p:cNvPr id="4" name="Slide Number Placeholder 3"/>
          <p:cNvSpPr>
            <a:spLocks noGrp="1"/>
          </p:cNvSpPr>
          <p:nvPr>
            <p:ph type="sldNum" sz="quarter" idx="5"/>
          </p:nvPr>
        </p:nvSpPr>
        <p:spPr/>
        <p:txBody>
          <a:bodyPr/>
          <a:lstStyle/>
          <a:p>
            <a:fld id="{1B5C516F-B475-4DC5-A2DE-3502BE40742F}" type="slidenum">
              <a:rPr lang="en-US" smtClean="0"/>
              <a:t>1</a:t>
            </a:fld>
            <a:endParaRPr lang="en-US"/>
          </a:p>
        </p:txBody>
      </p:sp>
    </p:spTree>
    <p:extLst>
      <p:ext uri="{BB962C8B-B14F-4D97-AF65-F5344CB8AC3E}">
        <p14:creationId xmlns:p14="http://schemas.microsoft.com/office/powerpoint/2010/main" val="14639453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effectLst/>
                <a:latin typeface="Roboto" panose="02000000000000000000" pitchFamily="2" charset="0"/>
              </a:rPr>
              <a:t>The hiring department is responsible for determining whether their student will be in a position in which a background check is required by law. Students employed in the following areas will require a background check: If the position requires being in regular direct contact with minors, Position requires access to stored criminal offender record information, Position requires access to patients drugs or medication, Position requires access to-or control on a regular basis of amounts greater than $10,000 in cash, checks, credit cards, and/or credit card account information. Students cannot begin employment until all clearances have been met.</a:t>
            </a:r>
            <a:r>
              <a:rPr lang="en-US" b="0" dirty="0"/>
              <a:t> Rehire Exemption: not required for continuing students employed in the same position for 12 months</a:t>
            </a:r>
            <a:r>
              <a:rPr lang="en-US" b="0" i="1" dirty="0">
                <a:solidFill>
                  <a:srgbClr val="000000"/>
                </a:solidFill>
                <a:effectLst/>
                <a:latin typeface="+mn-lt"/>
              </a:rPr>
              <a:t>.</a:t>
            </a:r>
            <a:r>
              <a:rPr lang="en-US" b="0" dirty="0">
                <a:effectLst/>
                <a:latin typeface="Roboto" panose="02000000000000000000" pitchFamily="2" charset="0"/>
              </a:rPr>
              <a:t> If you have any questions regarding background checks and/or livescans please contact human resources at (909) 537-3138.</a:t>
            </a:r>
          </a:p>
          <a:p>
            <a:endParaRPr lang="en-US" dirty="0"/>
          </a:p>
        </p:txBody>
      </p:sp>
      <p:sp>
        <p:nvSpPr>
          <p:cNvPr id="4" name="Slide Number Placeholder 3"/>
          <p:cNvSpPr>
            <a:spLocks noGrp="1"/>
          </p:cNvSpPr>
          <p:nvPr>
            <p:ph type="sldNum" sz="quarter" idx="5"/>
          </p:nvPr>
        </p:nvSpPr>
        <p:spPr/>
        <p:txBody>
          <a:bodyPr/>
          <a:lstStyle/>
          <a:p>
            <a:fld id="{1B5C516F-B475-4DC5-A2DE-3502BE40742F}" type="slidenum">
              <a:rPr lang="en-US" smtClean="0"/>
              <a:t>10</a:t>
            </a:fld>
            <a:endParaRPr lang="en-US"/>
          </a:p>
        </p:txBody>
      </p:sp>
    </p:spTree>
    <p:extLst>
      <p:ext uri="{BB962C8B-B14F-4D97-AF65-F5344CB8AC3E}">
        <p14:creationId xmlns:p14="http://schemas.microsoft.com/office/powerpoint/2010/main" val="8205771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effectLst/>
                <a:latin typeface="Aptos" panose="020B0004020202020204" pitchFamily="34" charset="0"/>
              </a:rPr>
              <a:t>The following are time reporting instructions. Please make sure you are reviewing and approving students' hours in CHRS. Adhere to the Student Positive Pay Calendar. T</a:t>
            </a:r>
            <a:r>
              <a:rPr lang="en-US" sz="1800" b="0" dirty="0">
                <a:effectLst/>
                <a:latin typeface="Roboto" panose="02000000000000000000" pitchFamily="2" charset="0"/>
              </a:rPr>
              <a:t>he work-study student payroll calendar is located on the Federal Work Study  website and Payrolls website under calendars. The payroll calendar provides information of when payroll is due; the maximum hours a student may work; and when they can expect their paycheck. </a:t>
            </a:r>
            <a:r>
              <a:rPr lang="en-US" sz="1200" dirty="0">
                <a:solidFill>
                  <a:srgbClr val="000000"/>
                </a:solidFill>
                <a:effectLst/>
                <a:latin typeface="Aptos" panose="020B0004020202020204" pitchFamily="34" charset="0"/>
              </a:rPr>
              <a:t>Adhere to 20 hours per week rule, during breaks if you need your student to work over the 20 hours please send a memorandum to workstudy@csusb.edu, the memorandum should include the name and coyote ID# of the student, your name and departments name, and the reason why you are requesting for them to work over the 20 hours.  Per California Labor Code 512 and the Dept of Industrial Relations website students are entitled to an unpaid 30 minute meal break </a:t>
            </a:r>
            <a:r>
              <a:rPr lang="en-US" dirty="0"/>
              <a:t>when working more than 5 hours a day. </a:t>
            </a:r>
            <a:r>
              <a:rPr lang="en-US" b="1" dirty="0">
                <a:solidFill>
                  <a:srgbClr val="000000"/>
                </a:solidFill>
                <a:latin typeface="Aptos" panose="020B0004020202020204" pitchFamily="34" charset="0"/>
              </a:rPr>
              <a:t>H</a:t>
            </a:r>
            <a:r>
              <a:rPr lang="en-US" b="1" i="0" dirty="0">
                <a:solidFill>
                  <a:srgbClr val="000000"/>
                </a:solidFill>
                <a:effectLst/>
                <a:latin typeface="Aptos" panose="020B0004020202020204" pitchFamily="34" charset="0"/>
              </a:rPr>
              <a:t>owever</a:t>
            </a:r>
            <a:r>
              <a:rPr lang="en-US" b="0" i="0" dirty="0">
                <a:solidFill>
                  <a:srgbClr val="000000"/>
                </a:solidFill>
                <a:effectLst/>
                <a:latin typeface="Aptos" panose="020B0004020202020204" pitchFamily="34" charset="0"/>
              </a:rPr>
              <a:t>, if the student is working no more than 6 hours and there is both mutual consent of hiring manager and employee, the meal period may be waived. </a:t>
            </a:r>
            <a:r>
              <a:rPr lang="en-US" dirty="0">
                <a:solidFill>
                  <a:srgbClr val="000000"/>
                </a:solidFill>
                <a:latin typeface="Aptos" panose="020B0004020202020204" pitchFamily="34" charset="0"/>
              </a:rPr>
              <a:t>Students are also entitled to a 10-minute paid break for every 4 consecutive hours worked. </a:t>
            </a:r>
            <a:r>
              <a:rPr lang="en-US" b="0" i="0" dirty="0">
                <a:solidFill>
                  <a:srgbClr val="0F0F0F"/>
                </a:solidFill>
                <a:effectLst/>
                <a:latin typeface="Roboto" panose="02000000000000000000" pitchFamily="2" charset="0"/>
              </a:rPr>
              <a:t>No hours should be reported for any time other than the payroll period. Students get paid once a month on or around the 15</a:t>
            </a:r>
            <a:r>
              <a:rPr lang="en-US" b="0" i="0" baseline="30000" dirty="0">
                <a:solidFill>
                  <a:srgbClr val="0F0F0F"/>
                </a:solidFill>
                <a:effectLst/>
                <a:latin typeface="Roboto" panose="02000000000000000000" pitchFamily="2" charset="0"/>
              </a:rPr>
              <a:t>th</a:t>
            </a:r>
            <a:r>
              <a:rPr lang="en-US" b="0" i="0" dirty="0">
                <a:solidFill>
                  <a:srgbClr val="0F0F0F"/>
                </a:solidFill>
                <a:effectLst/>
                <a:latin typeface="Roboto" panose="02000000000000000000" pitchFamily="2" charset="0"/>
              </a:rPr>
              <a:t> of every month. </a:t>
            </a:r>
            <a:r>
              <a:rPr lang="en-US" dirty="0"/>
              <a:t>No overtime, holiday or work during campus closure. </a:t>
            </a:r>
            <a:r>
              <a:rPr lang="en-US" b="0" dirty="0">
                <a:effectLst/>
                <a:latin typeface="Roboto" panose="02000000000000000000" pitchFamily="2" charset="0"/>
              </a:rPr>
              <a:t>Students who falsify their hours are subject to termination</a:t>
            </a:r>
            <a:r>
              <a:rPr lang="en-US" b="0" dirty="0">
                <a:solidFill>
                  <a:srgbClr val="065FD4"/>
                </a:solidFill>
                <a:effectLst/>
                <a:latin typeface="Roboto" panose="02000000000000000000" pitchFamily="2" charset="0"/>
              </a:rPr>
              <a:t> </a:t>
            </a:r>
            <a:r>
              <a:rPr lang="en-US" b="0" dirty="0">
                <a:effectLst/>
                <a:latin typeface="Roboto" panose="02000000000000000000" pitchFamily="2" charset="0"/>
              </a:rPr>
              <a:t>and disciplinary action by Student Conduct &amp; Ethical Development. </a:t>
            </a:r>
          </a:p>
          <a:p>
            <a:endParaRPr lang="en-US" dirty="0"/>
          </a:p>
          <a:p>
            <a:endParaRPr lang="en-US" dirty="0"/>
          </a:p>
        </p:txBody>
      </p:sp>
      <p:sp>
        <p:nvSpPr>
          <p:cNvPr id="4" name="Slide Number Placeholder 3"/>
          <p:cNvSpPr>
            <a:spLocks noGrp="1"/>
          </p:cNvSpPr>
          <p:nvPr>
            <p:ph type="sldNum" sz="quarter" idx="5"/>
          </p:nvPr>
        </p:nvSpPr>
        <p:spPr/>
        <p:txBody>
          <a:bodyPr/>
          <a:lstStyle/>
          <a:p>
            <a:fld id="{1B5C516F-B475-4DC5-A2DE-3502BE40742F}" type="slidenum">
              <a:rPr lang="en-US" smtClean="0"/>
              <a:t>11</a:t>
            </a:fld>
            <a:endParaRPr lang="en-US"/>
          </a:p>
        </p:txBody>
      </p:sp>
    </p:spTree>
    <p:extLst>
      <p:ext uri="{BB962C8B-B14F-4D97-AF65-F5344CB8AC3E}">
        <p14:creationId xmlns:p14="http://schemas.microsoft.com/office/powerpoint/2010/main" val="39090762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2025 Student and Positive Pay Calendar. Note this calendar will give you each pay period beginning and end dates, please make sure your student is reporting hours for the correct pay period dates when approving their time. Note campus closure dates as students cannot get paid for holidays or campus closures. For FWS maximum monthly hours you will look at the pink section please do not let your students work more than 8hrs per day, no more than 20 hours per week and no more than the maximum hours each month. You will also find when student reporting is due and when student time approvals are due in this calendar please approve students time in a timely manner. Lastly you will also find the students expected pay day for each pay period. </a:t>
            </a:r>
          </a:p>
        </p:txBody>
      </p:sp>
      <p:sp>
        <p:nvSpPr>
          <p:cNvPr id="4" name="Slide Number Placeholder 3"/>
          <p:cNvSpPr>
            <a:spLocks noGrp="1"/>
          </p:cNvSpPr>
          <p:nvPr>
            <p:ph type="sldNum" sz="quarter" idx="5"/>
          </p:nvPr>
        </p:nvSpPr>
        <p:spPr/>
        <p:txBody>
          <a:bodyPr/>
          <a:lstStyle/>
          <a:p>
            <a:fld id="{1B5C516F-B475-4DC5-A2DE-3502BE40742F}" type="slidenum">
              <a:rPr lang="en-US" smtClean="0"/>
              <a:t>12</a:t>
            </a:fld>
            <a:endParaRPr lang="en-US"/>
          </a:p>
        </p:txBody>
      </p:sp>
    </p:spTree>
    <p:extLst>
      <p:ext uri="{BB962C8B-B14F-4D97-AF65-F5344CB8AC3E}">
        <p14:creationId xmlns:p14="http://schemas.microsoft.com/office/powerpoint/2010/main" val="21774399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None/>
            </a:pPr>
            <a:r>
              <a:rPr lang="en-US" b="0" dirty="0">
                <a:effectLst/>
                <a:latin typeface="Roboto" panose="02000000000000000000" pitchFamily="2" charset="0"/>
              </a:rPr>
              <a:t>The following information is for terminations and separation. </a:t>
            </a:r>
          </a:p>
          <a:p>
            <a:pPr algn="l">
              <a:buNone/>
            </a:pPr>
            <a:endParaRPr lang="en-US" b="0" i="0" dirty="0">
              <a:solidFill>
                <a:srgbClr val="4B4B4B"/>
              </a:solidFill>
              <a:effectLst/>
              <a:latin typeface="Roboto" panose="02000000000000000000" pitchFamily="2" charset="0"/>
            </a:endParaRPr>
          </a:p>
          <a:p>
            <a:pPr algn="l">
              <a:buNone/>
            </a:pPr>
            <a:r>
              <a:rPr lang="en-US" b="1" i="0" dirty="0">
                <a:solidFill>
                  <a:srgbClr val="4B4B4B"/>
                </a:solidFill>
                <a:effectLst/>
                <a:latin typeface="proxima-nova"/>
              </a:rPr>
              <a:t>Voluntary Separations include: </a:t>
            </a:r>
            <a:r>
              <a:rPr lang="en-US" b="0" i="0" dirty="0">
                <a:solidFill>
                  <a:srgbClr val="4B4B4B"/>
                </a:solidFill>
                <a:effectLst/>
                <a:latin typeface="proxima-nova"/>
              </a:rPr>
              <a:t>Separating or withdrawing from the university, Resignation, Graduating (cannot work beyond the last day of finals week during eligible term),and resignation. Per AB 2410, which amended Section 220 of the Labor Code, an employee who voluntarily resigns must be paid wages earned no later than 72 hours from the date of separation. Although it is customary to provide at least two (2) weeks' notice, such notice is not legally required. A FWS student assistant who resigns from employment must be paid wages earned no later than 72 hours from the date of separation. If the student provides notice of resignation at least 72 hours in advance, then all wages earned must be paid on the last day of employment.</a:t>
            </a:r>
          </a:p>
          <a:p>
            <a:pPr algn="l">
              <a:buNone/>
            </a:pPr>
            <a:endParaRPr lang="en-US" b="0" i="0" dirty="0">
              <a:solidFill>
                <a:srgbClr val="4B4B4B"/>
              </a:solidFill>
              <a:effectLst/>
              <a:latin typeface="proxima-nova"/>
            </a:endParaRPr>
          </a:p>
          <a:p>
            <a:pPr algn="l">
              <a:buNone/>
            </a:pPr>
            <a:r>
              <a:rPr lang="en-US" b="1" i="0" dirty="0">
                <a:solidFill>
                  <a:srgbClr val="4B4B4B"/>
                </a:solidFill>
                <a:effectLst/>
                <a:latin typeface="proxima-nova"/>
              </a:rPr>
              <a:t>Involuntary Dismissals Include:</a:t>
            </a:r>
            <a:r>
              <a:rPr lang="en-US" b="0" i="0" dirty="0">
                <a:solidFill>
                  <a:srgbClr val="4B4B4B"/>
                </a:solidFill>
                <a:effectLst/>
                <a:latin typeface="proxima-nova"/>
              </a:rPr>
              <a:t> GPA Ineligibility, Budget limitation, Attendance/observance of work hours, Serious misconduct, Involuntary Dismissals must have FWS Lead approval before any action is taken. Per AB 2410, which amended Section 220 of the Labor Code, an employee who is discharged must be paid wages earned immediately. Note: The student is entitled to receive pay for all hours worked at the time of separation.  Failure to comply is in violation of the Assembly Bill AB 2410 section 220 and may result in fines to the department. Please contact Student Employment for general guidelines before proceeding with a dismissal request.</a:t>
            </a:r>
          </a:p>
          <a:p>
            <a:pPr algn="l">
              <a:buNone/>
            </a:pPr>
            <a:endParaRPr lang="en-US" b="0" i="0" dirty="0">
              <a:solidFill>
                <a:srgbClr val="4B4B4B"/>
              </a:solidFill>
              <a:effectLst/>
              <a:latin typeface="proxima-nova"/>
            </a:endParaRPr>
          </a:p>
          <a:p>
            <a:pPr algn="l">
              <a:buNone/>
            </a:pPr>
            <a:r>
              <a:rPr lang="en-US" b="0" i="0" dirty="0">
                <a:solidFill>
                  <a:srgbClr val="4B4B4B"/>
                </a:solidFill>
                <a:effectLst/>
                <a:latin typeface="proxima-nova"/>
              </a:rPr>
              <a:t>Year end Mass terminations will be completed by Employment Services at the end of every academic year. No termination paperwork required if the student employee is expected to be rehired.</a:t>
            </a:r>
          </a:p>
          <a:p>
            <a:endParaRPr lang="en-US" dirty="0"/>
          </a:p>
        </p:txBody>
      </p:sp>
      <p:sp>
        <p:nvSpPr>
          <p:cNvPr id="4" name="Slide Number Placeholder 3"/>
          <p:cNvSpPr>
            <a:spLocks noGrp="1"/>
          </p:cNvSpPr>
          <p:nvPr>
            <p:ph type="sldNum" sz="quarter" idx="5"/>
          </p:nvPr>
        </p:nvSpPr>
        <p:spPr/>
        <p:txBody>
          <a:bodyPr/>
          <a:lstStyle/>
          <a:p>
            <a:fld id="{1B5C516F-B475-4DC5-A2DE-3502BE40742F}" type="slidenum">
              <a:rPr lang="en-US" smtClean="0"/>
              <a:t>13</a:t>
            </a:fld>
            <a:endParaRPr lang="en-US"/>
          </a:p>
        </p:txBody>
      </p:sp>
    </p:spTree>
    <p:extLst>
      <p:ext uri="{BB962C8B-B14F-4D97-AF65-F5344CB8AC3E}">
        <p14:creationId xmlns:p14="http://schemas.microsoft.com/office/powerpoint/2010/main" val="24149308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effectLst/>
                <a:latin typeface="Roboto" panose="02000000000000000000" pitchFamily="2" charset="0"/>
              </a:rPr>
              <a:t>The following information is the FWS contact information. You may contact Leslie Delgadillo our Federal work study coordinator at Leslie.Delgadillo@csusb.edu or via phone at (909) 537-7149. You may also contact our Federal work study lead at Lizzet.lopez@csusb.edu or via phone at (909) 537-3433. Please note! The Work Study office is located in University Hall room 150. The work study counter services office hours are Monday - Friday: 9 am - 5 pm. Summer hours are Monday - Thursday: 9 am - 5 pm. The student line extension is 75226. You may fax your documents to the Office of Financial Aid and Scholarship at (909) 537-7024. You may also email us at workstudy@csusb.edu. Thank you for completing the annual work-study supervisor training. This concludes the online work-study supervisor training please complete the assessment next. </a:t>
            </a:r>
          </a:p>
          <a:p>
            <a:endParaRPr lang="en-US" dirty="0"/>
          </a:p>
        </p:txBody>
      </p:sp>
      <p:sp>
        <p:nvSpPr>
          <p:cNvPr id="4" name="Slide Number Placeholder 3"/>
          <p:cNvSpPr>
            <a:spLocks noGrp="1"/>
          </p:cNvSpPr>
          <p:nvPr>
            <p:ph type="sldNum" sz="quarter" idx="5"/>
          </p:nvPr>
        </p:nvSpPr>
        <p:spPr/>
        <p:txBody>
          <a:bodyPr/>
          <a:lstStyle/>
          <a:p>
            <a:fld id="{1B5C516F-B475-4DC5-A2DE-3502BE40742F}" type="slidenum">
              <a:rPr lang="en-US" smtClean="0"/>
              <a:t>14</a:t>
            </a:fld>
            <a:endParaRPr lang="en-US"/>
          </a:p>
        </p:txBody>
      </p:sp>
    </p:spTree>
    <p:extLst>
      <p:ext uri="{BB962C8B-B14F-4D97-AF65-F5344CB8AC3E}">
        <p14:creationId xmlns:p14="http://schemas.microsoft.com/office/powerpoint/2010/main" val="40455269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topics covered in this presentation include: Student Eligibility Requirements, supervisor responsibilities, </a:t>
            </a:r>
            <a:r>
              <a:rPr lang="en-US" dirty="0" err="1"/>
              <a:t>fws</a:t>
            </a:r>
            <a:r>
              <a:rPr lang="en-US" dirty="0"/>
              <a:t> policies and rules, placement and deadlines, job posting, job codes for bridge and non bridge, background check, summer and fall employment, time reporting and termination/ separations. </a:t>
            </a:r>
          </a:p>
        </p:txBody>
      </p:sp>
      <p:sp>
        <p:nvSpPr>
          <p:cNvPr id="4" name="Slide Number Placeholder 3"/>
          <p:cNvSpPr>
            <a:spLocks noGrp="1"/>
          </p:cNvSpPr>
          <p:nvPr>
            <p:ph type="sldNum" sz="quarter" idx="5"/>
          </p:nvPr>
        </p:nvSpPr>
        <p:spPr/>
        <p:txBody>
          <a:bodyPr/>
          <a:lstStyle/>
          <a:p>
            <a:fld id="{1B5C516F-B475-4DC5-A2DE-3502BE40742F}" type="slidenum">
              <a:rPr lang="en-US" smtClean="0"/>
              <a:t>2</a:t>
            </a:fld>
            <a:endParaRPr lang="en-US"/>
          </a:p>
        </p:txBody>
      </p:sp>
    </p:spTree>
    <p:extLst>
      <p:ext uri="{BB962C8B-B14F-4D97-AF65-F5344CB8AC3E}">
        <p14:creationId xmlns:p14="http://schemas.microsoft.com/office/powerpoint/2010/main" val="11857721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following information is regarding Student eligibility requirements. </a:t>
            </a:r>
            <a:r>
              <a:rPr lang="en-US" b="0" dirty="0">
                <a:effectLst/>
                <a:latin typeface="Roboto" panose="02000000000000000000" pitchFamily="2" charset="0"/>
              </a:rPr>
              <a:t>Student must file the FAFSA application, Be enrolled in at least half-time status, Maintain good academic standing and satisfactory academic progress,  demonstrate financial need of at least $2,000, If you plan for your student to work in June 2025 they must have remaining FWS from their 24/25 award, If you plan for your student to work in July 2025 though May 2026 they must be awarded Federal work study for the 25/26 academic year. Students must also be eligible to work in the United States, and complete the online FWS Tutorial yearly. </a:t>
            </a:r>
          </a:p>
          <a:p>
            <a:endParaRPr lang="en-US" dirty="0"/>
          </a:p>
        </p:txBody>
      </p:sp>
      <p:sp>
        <p:nvSpPr>
          <p:cNvPr id="4" name="Slide Number Placeholder 3"/>
          <p:cNvSpPr>
            <a:spLocks noGrp="1"/>
          </p:cNvSpPr>
          <p:nvPr>
            <p:ph type="sldNum" sz="quarter" idx="5"/>
          </p:nvPr>
        </p:nvSpPr>
        <p:spPr/>
        <p:txBody>
          <a:bodyPr/>
          <a:lstStyle/>
          <a:p>
            <a:fld id="{1B5C516F-B475-4DC5-A2DE-3502BE40742F}" type="slidenum">
              <a:rPr lang="en-US" smtClean="0"/>
              <a:t>3</a:t>
            </a:fld>
            <a:endParaRPr lang="en-US"/>
          </a:p>
        </p:txBody>
      </p:sp>
    </p:spTree>
    <p:extLst>
      <p:ext uri="{BB962C8B-B14F-4D97-AF65-F5344CB8AC3E}">
        <p14:creationId xmlns:p14="http://schemas.microsoft.com/office/powerpoint/2010/main" val="14439854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following information are responsibilities that supervisors must adhere to participate in the work study program. The supervisor has the responsibility for providing adequate training. Provide clearly defined supervision through well-defined expectations. This may be the first job the student has ever held. Give clear, concise directions and don’t assume they understand the required tasks/duties/responsibilities. Monitor student employee’s performance, for quality of work, an annual student employee performance evaluation will be asked to be completed at the end of each academic year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Monitor your student earnings to not exceed their FWS allocation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4B4B4B"/>
                </a:solidFill>
                <a:effectLst/>
                <a:latin typeface="proxima-nova"/>
              </a:rPr>
              <a:t>Develop a work schedule for each student including hours and days. Explain the methods for communicating missed work time. Review and approve student employee work hours accurately and verify that all hours reported are accurate (Students are not allowed to work during scheduled class hours.)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solidFill>
                <a:srgbClr val="4B4B4B"/>
              </a:solidFill>
              <a:effectLst/>
              <a:latin typeface="proxima-nov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4B4B4B"/>
                </a:solidFill>
                <a:effectLst/>
                <a:latin typeface="proxima-nova"/>
              </a:rPr>
              <a:t>FWS students must be supervised at all times and must be aware of who to report to in the absence of the supervisor. The job duties assigned to a FWS student cannot replace those of a regular employee.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solidFill>
                <a:srgbClr val="4B4B4B"/>
              </a:solidFill>
              <a:effectLst/>
              <a:latin typeface="proxima-nov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Review and approve hours on CHRS on a timely manner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Complete annual FWS Supervisor/Timekeeper training </a:t>
            </a:r>
          </a:p>
          <a:p>
            <a:endParaRPr lang="en-US" dirty="0"/>
          </a:p>
        </p:txBody>
      </p:sp>
      <p:sp>
        <p:nvSpPr>
          <p:cNvPr id="4" name="Slide Number Placeholder 3"/>
          <p:cNvSpPr>
            <a:spLocks noGrp="1"/>
          </p:cNvSpPr>
          <p:nvPr>
            <p:ph type="sldNum" sz="quarter" idx="5"/>
          </p:nvPr>
        </p:nvSpPr>
        <p:spPr/>
        <p:txBody>
          <a:bodyPr/>
          <a:lstStyle/>
          <a:p>
            <a:fld id="{1B5C516F-B475-4DC5-A2DE-3502BE40742F}" type="slidenum">
              <a:rPr lang="en-US" smtClean="0"/>
              <a:t>4</a:t>
            </a:fld>
            <a:endParaRPr lang="en-US"/>
          </a:p>
        </p:txBody>
      </p:sp>
    </p:spTree>
    <p:extLst>
      <p:ext uri="{BB962C8B-B14F-4D97-AF65-F5344CB8AC3E}">
        <p14:creationId xmlns:p14="http://schemas.microsoft.com/office/powerpoint/2010/main" val="22849504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following information are some of the FWS policies and rules. Student must stop working on the last day of the academic year, if they drop to less than half-time, withdrawal, or graduate. Student must stop working if funding is exhausted by student or FWS program. Any change in the student’s employment or supervisor must be reported to the FWS Lead. </a:t>
            </a:r>
          </a:p>
          <a:p>
            <a:pPr algn="l">
              <a:buNone/>
            </a:pPr>
            <a:r>
              <a:rPr lang="en-US" b="0" i="0" dirty="0">
                <a:solidFill>
                  <a:srgbClr val="4B4B4B"/>
                </a:solidFill>
                <a:effectLst/>
                <a:latin typeface="proxima-nova"/>
              </a:rPr>
              <a:t>Students can only be employed in one FWS position on/off campus at a time. Should students wish to be employed in multiple positions on campus, the department(s) would need to hire the students through non-FWS student positions.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i="1" dirty="0">
                <a:solidFill>
                  <a:srgbClr val="4B4B4B"/>
                </a:solidFill>
                <a:effectLst/>
                <a:latin typeface="proxima-nova"/>
              </a:rPr>
              <a:t>NOTE</a:t>
            </a:r>
            <a:r>
              <a:rPr lang="en-US" b="0" i="0" dirty="0">
                <a:solidFill>
                  <a:srgbClr val="4B4B4B"/>
                </a:solidFill>
                <a:effectLst/>
                <a:latin typeface="proxima-nova"/>
              </a:rPr>
              <a:t>: If employed in both a FWS position and a non-FWS position students may still only work a maximum of 20 hours per week between both positions. </a:t>
            </a:r>
            <a:r>
              <a:rPr lang="en-US" dirty="0"/>
              <a:t>If student wants to transfer to a different department, they must contact FWS BEFORE they accept another position under the FWS program. </a:t>
            </a:r>
          </a:p>
          <a:p>
            <a:pPr algn="l"/>
            <a:endParaRPr lang="en-US" b="0" i="0" dirty="0">
              <a:solidFill>
                <a:srgbClr val="4B4B4B"/>
              </a:solidFill>
              <a:effectLst/>
              <a:latin typeface="proxima-nova"/>
            </a:endParaRPr>
          </a:p>
          <a:p>
            <a:endParaRPr lang="en-US" dirty="0"/>
          </a:p>
          <a:p>
            <a:endParaRPr lang="en-US" dirty="0"/>
          </a:p>
        </p:txBody>
      </p:sp>
      <p:sp>
        <p:nvSpPr>
          <p:cNvPr id="4" name="Slide Number Placeholder 3"/>
          <p:cNvSpPr>
            <a:spLocks noGrp="1"/>
          </p:cNvSpPr>
          <p:nvPr>
            <p:ph type="sldNum" sz="quarter" idx="5"/>
          </p:nvPr>
        </p:nvSpPr>
        <p:spPr/>
        <p:txBody>
          <a:bodyPr/>
          <a:lstStyle/>
          <a:p>
            <a:fld id="{1B5C516F-B475-4DC5-A2DE-3502BE40742F}" type="slidenum">
              <a:rPr lang="en-US" smtClean="0"/>
              <a:t>5</a:t>
            </a:fld>
            <a:endParaRPr lang="en-US"/>
          </a:p>
        </p:txBody>
      </p:sp>
    </p:spTree>
    <p:extLst>
      <p:ext uri="{BB962C8B-B14F-4D97-AF65-F5344CB8AC3E}">
        <p14:creationId xmlns:p14="http://schemas.microsoft.com/office/powerpoint/2010/main" val="2096605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None/>
            </a:pPr>
            <a:r>
              <a:rPr lang="en-US" b="0" i="0" dirty="0">
                <a:solidFill>
                  <a:srgbClr val="000000"/>
                </a:solidFill>
                <a:effectLst/>
                <a:latin typeface="Times New Roman" panose="02020603050405020304" pitchFamily="18" charset="0"/>
              </a:rPr>
              <a:t>June 2025 employment: The first day of summer employment will be June 1st. FWS students must have remaining funding from 24-25 FWS award to work from June 1st through June 30th. If no 2024-2025 funding is available for June, students cannot begin working until July 1st under their 2025-2026 FWS award. Students must be enrolled in at least half-time units for Fall 2025</a:t>
            </a:r>
          </a:p>
          <a:p>
            <a:pPr algn="l">
              <a:buNone/>
            </a:pPr>
            <a:endParaRPr lang="en-US" b="0" i="0" dirty="0">
              <a:solidFill>
                <a:srgbClr val="000000"/>
              </a:solidFill>
              <a:effectLst/>
              <a:latin typeface="Times New Roman" panose="02020603050405020304" pitchFamily="18" charset="0"/>
            </a:endParaRPr>
          </a:p>
          <a:p>
            <a:pPr algn="l">
              <a:buNone/>
            </a:pPr>
            <a:r>
              <a:rPr lang="en-US" b="0" i="0" dirty="0">
                <a:solidFill>
                  <a:srgbClr val="000000"/>
                </a:solidFill>
                <a:effectLst/>
                <a:latin typeface="Times New Roman" panose="02020603050405020304" pitchFamily="18" charset="0"/>
              </a:rPr>
              <a:t>July-August 2025 Employment is Based on summer session enrollment. Students must have a 2025-2026 FWS award to participate, students must be enrolled in at least half-time units for</a:t>
            </a:r>
          </a:p>
          <a:p>
            <a:pPr algn="l">
              <a:buNone/>
            </a:pPr>
            <a:r>
              <a:rPr lang="en-US" b="0" i="0" dirty="0">
                <a:solidFill>
                  <a:srgbClr val="000000"/>
                </a:solidFill>
                <a:effectLst/>
                <a:latin typeface="Times New Roman" panose="02020603050405020304" pitchFamily="18" charset="0"/>
              </a:rPr>
              <a:t>Fall 2025 and incoming freshman, or transfer students may not begin working until August 18,2025</a:t>
            </a:r>
          </a:p>
          <a:p>
            <a:pPr algn="l">
              <a:buNone/>
            </a:pPr>
            <a:endParaRPr lang="en-US" b="0" i="0" dirty="0">
              <a:solidFill>
                <a:srgbClr val="000000"/>
              </a:solidFill>
              <a:effectLst/>
              <a:latin typeface="Times New Roman" panose="02020603050405020304" pitchFamily="18" charset="0"/>
            </a:endParaRPr>
          </a:p>
          <a:p>
            <a:pPr algn="l">
              <a:buNone/>
            </a:pPr>
            <a:r>
              <a:rPr lang="en-US" b="0" i="0" dirty="0">
                <a:solidFill>
                  <a:srgbClr val="000000"/>
                </a:solidFill>
                <a:effectLst/>
                <a:latin typeface="Times New Roman" panose="02020603050405020304" pitchFamily="18" charset="0"/>
              </a:rPr>
              <a:t>The First day of Fall employment will be August 18, 2025,. As mentioned earlier the placement deadline for 25-26 will be October 6, 2025, for the exception of Instructional Student Assistants (ISA) those positions are open until filled.</a:t>
            </a:r>
          </a:p>
          <a:p>
            <a:pPr algn="l">
              <a:buNone/>
            </a:pPr>
            <a:endParaRPr lang="en-US" b="0" i="0" dirty="0">
              <a:solidFill>
                <a:srgbClr val="000000"/>
              </a:solidFill>
              <a:effectLst/>
              <a:latin typeface="Times New Roman" panose="02020603050405020304" pitchFamily="18" charset="0"/>
            </a:endParaRPr>
          </a:p>
          <a:p>
            <a:pPr algn="l">
              <a:buNone/>
            </a:pPr>
            <a:r>
              <a:rPr lang="en-US" b="0" i="0" dirty="0">
                <a:solidFill>
                  <a:srgbClr val="000000"/>
                </a:solidFill>
                <a:effectLst/>
                <a:latin typeface="Times New Roman" panose="02020603050405020304" pitchFamily="18" charset="0"/>
              </a:rPr>
              <a:t>FWS student must complete the entire hiring process before they may begin working.</a:t>
            </a:r>
          </a:p>
          <a:p>
            <a:pPr algn="l"/>
            <a:r>
              <a:rPr lang="en-US" b="0" i="0" dirty="0">
                <a:solidFill>
                  <a:srgbClr val="000000"/>
                </a:solidFill>
                <a:effectLst/>
                <a:latin typeface="Times New Roman" panose="02020603050405020304" pitchFamily="18" charset="0"/>
              </a:rPr>
              <a:t>If supervisors allow their students to work before they receive the FWS Routing Slip, it will become their responsibility to hire the student as a concurrent hire to pay the student from their department’s funds.</a:t>
            </a:r>
          </a:p>
          <a:p>
            <a:endParaRPr lang="en-US" dirty="0"/>
          </a:p>
        </p:txBody>
      </p:sp>
      <p:sp>
        <p:nvSpPr>
          <p:cNvPr id="4" name="Slide Number Placeholder 3"/>
          <p:cNvSpPr>
            <a:spLocks noGrp="1"/>
          </p:cNvSpPr>
          <p:nvPr>
            <p:ph type="sldNum" sz="quarter" idx="5"/>
          </p:nvPr>
        </p:nvSpPr>
        <p:spPr/>
        <p:txBody>
          <a:bodyPr/>
          <a:lstStyle/>
          <a:p>
            <a:fld id="{1B5C516F-B475-4DC5-A2DE-3502BE40742F}" type="slidenum">
              <a:rPr lang="en-US" smtClean="0"/>
              <a:t>6</a:t>
            </a:fld>
            <a:endParaRPr lang="en-US"/>
          </a:p>
        </p:txBody>
      </p:sp>
    </p:spTree>
    <p:extLst>
      <p:ext uri="{BB962C8B-B14F-4D97-AF65-F5344CB8AC3E}">
        <p14:creationId xmlns:p14="http://schemas.microsoft.com/office/powerpoint/2010/main" val="24953570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FWS positions must be posted on CSU Recruit for new hires. Create a FWS student position description in CSU Recruit Hiring administrator will then receive an email notification of the fully approved position description. Employment Services will complete the job card within 24 hours and the recruitment will be posted. Determine hourly rate, justification are required for all starting rate above minimum hourly rates. Do not post FWS jobs on Handshake or the Campus/BB list serves</a:t>
            </a:r>
          </a:p>
          <a:p>
            <a:r>
              <a:rPr lang="en-US" dirty="0">
                <a:ea typeface="+mn-lt"/>
                <a:cs typeface="+mn-lt"/>
              </a:rPr>
              <a:t>Please ensure that jobs are posted by August 1st to ensure students are hired by October 6th placement deadline. </a:t>
            </a:r>
            <a:r>
              <a:rPr lang="en-US" dirty="0"/>
              <a:t>Continuing re-hire positions do not need to be posted on CSU Recruit you can re-hire students through Cherwell. </a:t>
            </a:r>
          </a:p>
          <a:p>
            <a:endParaRPr lang="en-US" dirty="0"/>
          </a:p>
        </p:txBody>
      </p:sp>
      <p:sp>
        <p:nvSpPr>
          <p:cNvPr id="4" name="Slide Number Placeholder 3"/>
          <p:cNvSpPr>
            <a:spLocks noGrp="1"/>
          </p:cNvSpPr>
          <p:nvPr>
            <p:ph type="sldNum" sz="quarter" idx="5"/>
          </p:nvPr>
        </p:nvSpPr>
        <p:spPr/>
        <p:txBody>
          <a:bodyPr/>
          <a:lstStyle/>
          <a:p>
            <a:fld id="{1B5C516F-B475-4DC5-A2DE-3502BE40742F}" type="slidenum">
              <a:rPr lang="en-US" smtClean="0"/>
              <a:t>7</a:t>
            </a:fld>
            <a:endParaRPr lang="en-US"/>
          </a:p>
        </p:txBody>
      </p:sp>
    </p:spTree>
    <p:extLst>
      <p:ext uri="{BB962C8B-B14F-4D97-AF65-F5344CB8AC3E}">
        <p14:creationId xmlns:p14="http://schemas.microsoft.com/office/powerpoint/2010/main" val="13433637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The following information is for bridge and non bridge appointments. A bridge appointment occurs when a student has a 5 week break in enrollment. For example, if they are not taking summer classes, they will need to be bridge for the summer portion if they continue to work. The job code for non-bridge on campus students is 1871 and bridge students on campus is 1875. For Off campus the bridge job code is 1876 and ISA's will stay the same. </a:t>
            </a:r>
          </a:p>
          <a:p>
            <a:endParaRPr lang="en-US" dirty="0"/>
          </a:p>
        </p:txBody>
      </p:sp>
      <p:sp>
        <p:nvSpPr>
          <p:cNvPr id="4" name="Slide Number Placeholder 3"/>
          <p:cNvSpPr>
            <a:spLocks noGrp="1"/>
          </p:cNvSpPr>
          <p:nvPr>
            <p:ph type="sldNum" sz="quarter" idx="5"/>
          </p:nvPr>
        </p:nvSpPr>
        <p:spPr/>
        <p:txBody>
          <a:bodyPr/>
          <a:lstStyle/>
          <a:p>
            <a:fld id="{1B5C516F-B475-4DC5-A2DE-3502BE40742F}" type="slidenum">
              <a:rPr lang="en-US" smtClean="0"/>
              <a:t>8</a:t>
            </a:fld>
            <a:endParaRPr lang="en-US"/>
          </a:p>
        </p:txBody>
      </p:sp>
    </p:spTree>
    <p:extLst>
      <p:ext uri="{BB962C8B-B14F-4D97-AF65-F5344CB8AC3E}">
        <p14:creationId xmlns:p14="http://schemas.microsoft.com/office/powerpoint/2010/main" val="9603508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ffectLst/>
                <a:latin typeface="-apple-system"/>
              </a:rPr>
              <a:t>This is our FWS Bridge and FWS student assistant track sheet for this summer and upcoming academic year it will show how many student transition requests you will need to complete through Cherwell depending on the students summer enrollment. In the past our office determined the dates </a:t>
            </a:r>
            <a:r>
              <a:rPr lang="en-US" dirty="0" err="1">
                <a:effectLst/>
                <a:latin typeface="-apple-system"/>
              </a:rPr>
              <a:t>dates</a:t>
            </a:r>
            <a:r>
              <a:rPr lang="en-US" dirty="0">
                <a:effectLst/>
                <a:latin typeface="-apple-system"/>
              </a:rPr>
              <a:t> and number of transaction forms you needed but this year we won’t be able to do so since the rehiring process will take place in Cherwell therefore this track sheet will be helpful when determining the amount of forms you will need to submit. We will still be reviewing your work and if you need additional transaction forms we will reach out to you. </a:t>
            </a:r>
            <a:endParaRPr lang="en-US" dirty="0"/>
          </a:p>
        </p:txBody>
      </p:sp>
      <p:sp>
        <p:nvSpPr>
          <p:cNvPr id="4" name="Slide Number Placeholder 3"/>
          <p:cNvSpPr>
            <a:spLocks noGrp="1"/>
          </p:cNvSpPr>
          <p:nvPr>
            <p:ph type="sldNum" sz="quarter" idx="5"/>
          </p:nvPr>
        </p:nvSpPr>
        <p:spPr/>
        <p:txBody>
          <a:bodyPr/>
          <a:lstStyle/>
          <a:p>
            <a:fld id="{1B5C516F-B475-4DC5-A2DE-3502BE40742F}" type="slidenum">
              <a:rPr lang="en-US" smtClean="0"/>
              <a:t>9</a:t>
            </a:fld>
            <a:endParaRPr lang="en-US"/>
          </a:p>
        </p:txBody>
      </p:sp>
    </p:spTree>
    <p:extLst>
      <p:ext uri="{BB962C8B-B14F-4D97-AF65-F5344CB8AC3E}">
        <p14:creationId xmlns:p14="http://schemas.microsoft.com/office/powerpoint/2010/main" val="2155677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F08619E-FBF1-4F4B-A006-E844AE0DE8A7}" type="datetimeFigureOut">
              <a:rPr lang="en-US" smtClean="0"/>
              <a:t>5/12/2025</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515BBFEC-168B-4EF1-A8D5-1BEA40CE1587}" type="slidenum">
              <a:rPr lang="en-US" smtClean="0"/>
              <a:t>‹#›</a:t>
            </a:fld>
            <a:endParaRPr lang="en-US"/>
          </a:p>
        </p:txBody>
      </p:sp>
    </p:spTree>
    <p:extLst>
      <p:ext uri="{BB962C8B-B14F-4D97-AF65-F5344CB8AC3E}">
        <p14:creationId xmlns:p14="http://schemas.microsoft.com/office/powerpoint/2010/main" val="4145998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08619E-FBF1-4F4B-A006-E844AE0DE8A7}" type="datetimeFigureOut">
              <a:rPr lang="en-US" smtClean="0"/>
              <a:t>5/12/2025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5BBFEC-168B-4EF1-A8D5-1BEA40CE1587}" type="slidenum">
              <a:rPr lang="en-US" smtClean="0"/>
              <a:t>‹#›</a:t>
            </a:fld>
            <a:endParaRPr lang="en-US"/>
          </a:p>
        </p:txBody>
      </p:sp>
    </p:spTree>
    <p:extLst>
      <p:ext uri="{BB962C8B-B14F-4D97-AF65-F5344CB8AC3E}">
        <p14:creationId xmlns:p14="http://schemas.microsoft.com/office/powerpoint/2010/main" val="235437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08619E-FBF1-4F4B-A006-E844AE0DE8A7}" type="datetimeFigureOut">
              <a:rPr lang="en-US" smtClean="0"/>
              <a:t>5/12/2025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BBFEC-168B-4EF1-A8D5-1BEA40CE1587}" type="slidenum">
              <a:rPr lang="en-US" smtClean="0"/>
              <a:t>‹#›</a:t>
            </a:fld>
            <a:endParaRPr lang="en-US"/>
          </a:p>
        </p:txBody>
      </p:sp>
    </p:spTree>
    <p:extLst>
      <p:ext uri="{BB962C8B-B14F-4D97-AF65-F5344CB8AC3E}">
        <p14:creationId xmlns:p14="http://schemas.microsoft.com/office/powerpoint/2010/main" val="1282515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08619E-FBF1-4F4B-A006-E844AE0DE8A7}" type="datetimeFigureOut">
              <a:rPr lang="en-US" smtClean="0"/>
              <a:t>5/12/2025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BBFEC-168B-4EF1-A8D5-1BEA40CE1587}" type="slidenum">
              <a:rPr lang="en-US" smtClean="0"/>
              <a:t>‹#›</a:t>
            </a:fld>
            <a:endParaRPr lang="en-US"/>
          </a:p>
        </p:txBody>
      </p:sp>
    </p:spTree>
    <p:extLst>
      <p:ext uri="{BB962C8B-B14F-4D97-AF65-F5344CB8AC3E}">
        <p14:creationId xmlns:p14="http://schemas.microsoft.com/office/powerpoint/2010/main" val="35242491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08619E-FBF1-4F4B-A006-E844AE0DE8A7}" type="datetimeFigureOut">
              <a:rPr lang="en-US" smtClean="0"/>
              <a:t>5/12/2025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BBFEC-168B-4EF1-A8D5-1BEA40CE1587}" type="slidenum">
              <a:rPr lang="en-US" smtClean="0"/>
              <a:t>‹#›</a:t>
            </a:fld>
            <a:endParaRPr lang="en-US"/>
          </a:p>
        </p:txBody>
      </p:sp>
    </p:spTree>
    <p:extLst>
      <p:ext uri="{BB962C8B-B14F-4D97-AF65-F5344CB8AC3E}">
        <p14:creationId xmlns:p14="http://schemas.microsoft.com/office/powerpoint/2010/main" val="15136769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08619E-FBF1-4F4B-A006-E844AE0DE8A7}" type="datetimeFigureOut">
              <a:rPr lang="en-US" smtClean="0"/>
              <a:t>5/12/2025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BBFEC-168B-4EF1-A8D5-1BEA40CE1587}" type="slidenum">
              <a:rPr lang="en-US" smtClean="0"/>
              <a:t>‹#›</a:t>
            </a:fld>
            <a:endParaRPr lang="en-US"/>
          </a:p>
        </p:txBody>
      </p:sp>
    </p:spTree>
    <p:extLst>
      <p:ext uri="{BB962C8B-B14F-4D97-AF65-F5344CB8AC3E}">
        <p14:creationId xmlns:p14="http://schemas.microsoft.com/office/powerpoint/2010/main" val="13477942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08619E-FBF1-4F4B-A006-E844AE0DE8A7}" type="datetimeFigureOut">
              <a:rPr lang="en-US" smtClean="0"/>
              <a:t>5/12/2025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BBFEC-168B-4EF1-A8D5-1BEA40CE1587}" type="slidenum">
              <a:rPr lang="en-US" smtClean="0"/>
              <a:t>‹#›</a:t>
            </a:fld>
            <a:endParaRPr lang="en-US"/>
          </a:p>
        </p:txBody>
      </p:sp>
    </p:spTree>
    <p:extLst>
      <p:ext uri="{BB962C8B-B14F-4D97-AF65-F5344CB8AC3E}">
        <p14:creationId xmlns:p14="http://schemas.microsoft.com/office/powerpoint/2010/main" val="19769969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08619E-FBF1-4F4B-A006-E844AE0DE8A7}" type="datetimeFigureOut">
              <a:rPr lang="en-US" smtClean="0"/>
              <a:t>5/12/2025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BBFEC-168B-4EF1-A8D5-1BEA40CE1587}" type="slidenum">
              <a:rPr lang="en-US" smtClean="0"/>
              <a:t>‹#›</a:t>
            </a:fld>
            <a:endParaRPr lang="en-US"/>
          </a:p>
        </p:txBody>
      </p:sp>
    </p:spTree>
    <p:extLst>
      <p:ext uri="{BB962C8B-B14F-4D97-AF65-F5344CB8AC3E}">
        <p14:creationId xmlns:p14="http://schemas.microsoft.com/office/powerpoint/2010/main" val="7081529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08619E-FBF1-4F4B-A006-E844AE0DE8A7}" type="datetimeFigureOut">
              <a:rPr lang="en-US" smtClean="0"/>
              <a:t>5/12/2025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BBFEC-168B-4EF1-A8D5-1BEA40CE1587}" type="slidenum">
              <a:rPr lang="en-US" smtClean="0"/>
              <a:t>‹#›</a:t>
            </a:fld>
            <a:endParaRPr lang="en-US"/>
          </a:p>
        </p:txBody>
      </p:sp>
    </p:spTree>
    <p:extLst>
      <p:ext uri="{BB962C8B-B14F-4D97-AF65-F5344CB8AC3E}">
        <p14:creationId xmlns:p14="http://schemas.microsoft.com/office/powerpoint/2010/main" val="4203066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08619E-FBF1-4F4B-A006-E844AE0DE8A7}" type="datetimeFigureOut">
              <a:rPr lang="en-US" smtClean="0"/>
              <a:t>5/12/2025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515BBFEC-168B-4EF1-A8D5-1BEA40CE1587}" type="slidenum">
              <a:rPr lang="en-US" smtClean="0"/>
              <a:t>‹#›</a:t>
            </a:fld>
            <a:endParaRPr lang="en-US"/>
          </a:p>
        </p:txBody>
      </p:sp>
    </p:spTree>
    <p:extLst>
      <p:ext uri="{BB962C8B-B14F-4D97-AF65-F5344CB8AC3E}">
        <p14:creationId xmlns:p14="http://schemas.microsoft.com/office/powerpoint/2010/main" val="600192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08619E-FBF1-4F4B-A006-E844AE0DE8A7}" type="datetimeFigureOut">
              <a:rPr lang="en-US" smtClean="0"/>
              <a:t>5/12/2025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BBFEC-168B-4EF1-A8D5-1BEA40CE1587}" type="slidenum">
              <a:rPr lang="en-US" smtClean="0"/>
              <a:t>‹#›</a:t>
            </a:fld>
            <a:endParaRPr lang="en-US"/>
          </a:p>
        </p:txBody>
      </p:sp>
    </p:spTree>
    <p:extLst>
      <p:ext uri="{BB962C8B-B14F-4D97-AF65-F5344CB8AC3E}">
        <p14:creationId xmlns:p14="http://schemas.microsoft.com/office/powerpoint/2010/main" val="3467973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F08619E-FBF1-4F4B-A006-E844AE0DE8A7}" type="datetimeFigureOut">
              <a:rPr lang="en-US" smtClean="0"/>
              <a:t>5/12/2025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5BBFEC-168B-4EF1-A8D5-1BEA40CE1587}" type="slidenum">
              <a:rPr lang="en-US" smtClean="0"/>
              <a:t>‹#›</a:t>
            </a:fld>
            <a:endParaRPr lang="en-US"/>
          </a:p>
        </p:txBody>
      </p:sp>
    </p:spTree>
    <p:extLst>
      <p:ext uri="{BB962C8B-B14F-4D97-AF65-F5344CB8AC3E}">
        <p14:creationId xmlns:p14="http://schemas.microsoft.com/office/powerpoint/2010/main" val="21997879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F08619E-FBF1-4F4B-A006-E844AE0DE8A7}" type="datetimeFigureOut">
              <a:rPr lang="en-US" smtClean="0"/>
              <a:t>5/12/2025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5BBFEC-168B-4EF1-A8D5-1BEA40CE1587}" type="slidenum">
              <a:rPr lang="en-US" smtClean="0"/>
              <a:t>‹#›</a:t>
            </a:fld>
            <a:endParaRPr lang="en-US"/>
          </a:p>
        </p:txBody>
      </p:sp>
    </p:spTree>
    <p:extLst>
      <p:ext uri="{BB962C8B-B14F-4D97-AF65-F5344CB8AC3E}">
        <p14:creationId xmlns:p14="http://schemas.microsoft.com/office/powerpoint/2010/main" val="107214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F08619E-FBF1-4F4B-A006-E844AE0DE8A7}" type="datetimeFigureOut">
              <a:rPr lang="en-US" smtClean="0"/>
              <a:t>5/12/2025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5BBFEC-168B-4EF1-A8D5-1BEA40CE1587}" type="slidenum">
              <a:rPr lang="en-US" smtClean="0"/>
              <a:t>‹#›</a:t>
            </a:fld>
            <a:endParaRPr lang="en-US"/>
          </a:p>
        </p:txBody>
      </p:sp>
    </p:spTree>
    <p:extLst>
      <p:ext uri="{BB962C8B-B14F-4D97-AF65-F5344CB8AC3E}">
        <p14:creationId xmlns:p14="http://schemas.microsoft.com/office/powerpoint/2010/main" val="4034935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08619E-FBF1-4F4B-A006-E844AE0DE8A7}" type="datetimeFigureOut">
              <a:rPr lang="en-US" smtClean="0"/>
              <a:t>5/12/2025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5BBFEC-168B-4EF1-A8D5-1BEA40CE1587}" type="slidenum">
              <a:rPr lang="en-US" smtClean="0"/>
              <a:t>‹#›</a:t>
            </a:fld>
            <a:endParaRPr lang="en-US"/>
          </a:p>
        </p:txBody>
      </p:sp>
    </p:spTree>
    <p:extLst>
      <p:ext uri="{BB962C8B-B14F-4D97-AF65-F5344CB8AC3E}">
        <p14:creationId xmlns:p14="http://schemas.microsoft.com/office/powerpoint/2010/main" val="2912861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08619E-FBF1-4F4B-A006-E844AE0DE8A7}" type="datetimeFigureOut">
              <a:rPr lang="en-US" smtClean="0"/>
              <a:t>5/12/2025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5BBFEC-168B-4EF1-A8D5-1BEA40CE1587}" type="slidenum">
              <a:rPr lang="en-US" smtClean="0"/>
              <a:t>‹#›</a:t>
            </a:fld>
            <a:endParaRPr lang="en-US"/>
          </a:p>
        </p:txBody>
      </p:sp>
    </p:spTree>
    <p:extLst>
      <p:ext uri="{BB962C8B-B14F-4D97-AF65-F5344CB8AC3E}">
        <p14:creationId xmlns:p14="http://schemas.microsoft.com/office/powerpoint/2010/main" val="3870441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08619E-FBF1-4F4B-A006-E844AE0DE8A7}" type="datetimeFigureOut">
              <a:rPr lang="en-US" smtClean="0"/>
              <a:t>5/12/2025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5BBFEC-168B-4EF1-A8D5-1BEA40CE1587}" type="slidenum">
              <a:rPr lang="en-US" smtClean="0"/>
              <a:t>‹#›</a:t>
            </a:fld>
            <a:endParaRPr lang="en-US"/>
          </a:p>
        </p:txBody>
      </p:sp>
    </p:spTree>
    <p:extLst>
      <p:ext uri="{BB962C8B-B14F-4D97-AF65-F5344CB8AC3E}">
        <p14:creationId xmlns:p14="http://schemas.microsoft.com/office/powerpoint/2010/main" val="1691220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F08619E-FBF1-4F4B-A006-E844AE0DE8A7}" type="datetimeFigureOut">
              <a:rPr lang="en-US" smtClean="0"/>
              <a:t>5/12/2025</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15BBFEC-168B-4EF1-A8D5-1BEA40CE1587}" type="slidenum">
              <a:rPr lang="en-US" smtClean="0"/>
              <a:t>‹#›</a:t>
            </a:fld>
            <a:endParaRPr lang="en-US"/>
          </a:p>
        </p:txBody>
      </p:sp>
    </p:spTree>
    <p:extLst>
      <p:ext uri="{BB962C8B-B14F-4D97-AF65-F5344CB8AC3E}">
        <p14:creationId xmlns:p14="http://schemas.microsoft.com/office/powerpoint/2010/main" val="12794697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Leslie.Delgadillo@csusb.edu" TargetMode="External"/><Relationship Id="rId2" Type="http://schemas.openxmlformats.org/officeDocument/2006/relationships/notesSlide" Target="../notesSlides/notesSlide14.xml"/><Relationship Id="rId1" Type="http://schemas.openxmlformats.org/officeDocument/2006/relationships/slideLayout" Target="../slideLayouts/slideLayout4.xml"/><Relationship Id="rId5" Type="http://schemas.openxmlformats.org/officeDocument/2006/relationships/hyperlink" Target="mailto:workstudy@csusb.edu" TargetMode="External"/><Relationship Id="rId4" Type="http://schemas.openxmlformats.org/officeDocument/2006/relationships/hyperlink" Target="mailto:Lizzet.lopez@csusb.edu"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14492-8EB7-3A0D-4BF5-C86DF5DCD508}"/>
              </a:ext>
            </a:extLst>
          </p:cNvPr>
          <p:cNvSpPr>
            <a:spLocks noGrp="1"/>
          </p:cNvSpPr>
          <p:nvPr>
            <p:ph type="ctrTitle"/>
          </p:nvPr>
        </p:nvSpPr>
        <p:spPr/>
        <p:txBody>
          <a:bodyPr>
            <a:normAutofit fontScale="90000"/>
          </a:bodyPr>
          <a:lstStyle/>
          <a:p>
            <a:r>
              <a:rPr lang="en-US" dirty="0"/>
              <a:t>Year End, Summer &amp; Fall Employment Annual Training</a:t>
            </a:r>
          </a:p>
        </p:txBody>
      </p:sp>
      <p:sp>
        <p:nvSpPr>
          <p:cNvPr id="3" name="Subtitle 2">
            <a:extLst>
              <a:ext uri="{FF2B5EF4-FFF2-40B4-BE49-F238E27FC236}">
                <a16:creationId xmlns:a16="http://schemas.microsoft.com/office/drawing/2014/main" id="{5BBB0BFD-BAB3-5F0A-9CE0-33C596A28AF4}"/>
              </a:ext>
            </a:extLst>
          </p:cNvPr>
          <p:cNvSpPr>
            <a:spLocks noGrp="1"/>
          </p:cNvSpPr>
          <p:nvPr>
            <p:ph type="subTitle" idx="1"/>
          </p:nvPr>
        </p:nvSpPr>
        <p:spPr/>
        <p:txBody>
          <a:bodyPr/>
          <a:lstStyle/>
          <a:p>
            <a:r>
              <a:rPr lang="en-US" dirty="0"/>
              <a:t>Office of Financial Aid &amp; Scholarships </a:t>
            </a:r>
          </a:p>
          <a:p>
            <a:r>
              <a:rPr lang="en-US" dirty="0"/>
              <a:t>California State University, San Bernardino </a:t>
            </a:r>
          </a:p>
          <a:p>
            <a:endParaRPr lang="en-US" dirty="0"/>
          </a:p>
        </p:txBody>
      </p:sp>
    </p:spTree>
    <p:extLst>
      <p:ext uri="{BB962C8B-B14F-4D97-AF65-F5344CB8AC3E}">
        <p14:creationId xmlns:p14="http://schemas.microsoft.com/office/powerpoint/2010/main" val="29710194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5F28B-179D-E243-5F13-5DAC6F11CA84}"/>
              </a:ext>
            </a:extLst>
          </p:cNvPr>
          <p:cNvSpPr>
            <a:spLocks noGrp="1"/>
          </p:cNvSpPr>
          <p:nvPr>
            <p:ph type="title"/>
          </p:nvPr>
        </p:nvSpPr>
        <p:spPr/>
        <p:txBody>
          <a:bodyPr/>
          <a:lstStyle/>
          <a:p>
            <a:pPr algn="ctr"/>
            <a:r>
              <a:rPr lang="en-US" dirty="0"/>
              <a:t>Background Check</a:t>
            </a:r>
          </a:p>
        </p:txBody>
      </p:sp>
      <p:sp>
        <p:nvSpPr>
          <p:cNvPr id="3" name="Content Placeholder 2">
            <a:extLst>
              <a:ext uri="{FF2B5EF4-FFF2-40B4-BE49-F238E27FC236}">
                <a16:creationId xmlns:a16="http://schemas.microsoft.com/office/drawing/2014/main" id="{FF1759FD-F679-D665-3CDC-48369AF4679E}"/>
              </a:ext>
            </a:extLst>
          </p:cNvPr>
          <p:cNvSpPr>
            <a:spLocks noGrp="1"/>
          </p:cNvSpPr>
          <p:nvPr>
            <p:ph idx="1"/>
          </p:nvPr>
        </p:nvSpPr>
        <p:spPr/>
        <p:txBody>
          <a:bodyPr>
            <a:normAutofit fontScale="62500" lnSpcReduction="20000"/>
          </a:bodyPr>
          <a:lstStyle/>
          <a:p>
            <a:r>
              <a:rPr lang="en-US" dirty="0"/>
              <a:t>The hiring department is responsible for determining whether their student will be in a position in which a background check is required by law </a:t>
            </a:r>
          </a:p>
          <a:p>
            <a:r>
              <a:rPr lang="en-US" dirty="0"/>
              <a:t>Students employed in the following areas will require a background check: </a:t>
            </a:r>
          </a:p>
          <a:p>
            <a:pPr lvl="1"/>
            <a:r>
              <a:rPr lang="en-US" dirty="0"/>
              <a:t>Regular or direct contact with minors </a:t>
            </a:r>
          </a:p>
          <a:p>
            <a:pPr lvl="1"/>
            <a:r>
              <a:rPr lang="en-US" dirty="0"/>
              <a:t>Access to patients, drugs or medication </a:t>
            </a:r>
          </a:p>
          <a:p>
            <a:pPr lvl="1"/>
            <a:r>
              <a:rPr lang="en-US" dirty="0"/>
              <a:t>Access to stored criminal offender records </a:t>
            </a:r>
          </a:p>
          <a:p>
            <a:pPr lvl="1"/>
            <a:r>
              <a:rPr lang="en-US" dirty="0"/>
              <a:t>Access to, or control on a regular basis of amounts greater than $10k in cash, checks, credit cards, and/or credit card account information </a:t>
            </a:r>
          </a:p>
          <a:p>
            <a:pPr lvl="1"/>
            <a:r>
              <a:rPr lang="en-US" dirty="0"/>
              <a:t>Requires access to level 1 data </a:t>
            </a:r>
          </a:p>
          <a:p>
            <a:r>
              <a:rPr lang="en-US" b="1" dirty="0"/>
              <a:t>Rehire Exemption: not required for continuing students employed in the same position for the last 12 months</a:t>
            </a:r>
            <a:endParaRPr lang="en-US" b="0" i="1" dirty="0">
              <a:solidFill>
                <a:srgbClr val="000000"/>
              </a:solidFill>
              <a:effectLst/>
            </a:endParaRPr>
          </a:p>
          <a:p>
            <a:r>
              <a:rPr lang="en-US" b="0" i="1" dirty="0">
                <a:solidFill>
                  <a:srgbClr val="000000"/>
                </a:solidFill>
                <a:effectLst/>
              </a:rPr>
              <a:t>If you have any questions regarding background checks and/or Live Scans, please contact Human Resources at (909) 537-5138</a:t>
            </a:r>
            <a:endParaRPr lang="en-US" dirty="0"/>
          </a:p>
          <a:p>
            <a:endParaRPr lang="en-US" dirty="0"/>
          </a:p>
        </p:txBody>
      </p:sp>
    </p:spTree>
    <p:extLst>
      <p:ext uri="{BB962C8B-B14F-4D97-AF65-F5344CB8AC3E}">
        <p14:creationId xmlns:p14="http://schemas.microsoft.com/office/powerpoint/2010/main" val="2049740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FAD19-7503-2BED-970A-DB1586362556}"/>
              </a:ext>
            </a:extLst>
          </p:cNvPr>
          <p:cNvSpPr>
            <a:spLocks noGrp="1"/>
          </p:cNvSpPr>
          <p:nvPr>
            <p:ph type="title"/>
          </p:nvPr>
        </p:nvSpPr>
        <p:spPr/>
        <p:txBody>
          <a:bodyPr/>
          <a:lstStyle/>
          <a:p>
            <a:pPr algn="ctr"/>
            <a:r>
              <a:rPr lang="en-US" dirty="0"/>
              <a:t>Time Reporting</a:t>
            </a:r>
          </a:p>
        </p:txBody>
      </p:sp>
      <p:sp>
        <p:nvSpPr>
          <p:cNvPr id="3" name="Content Placeholder 2">
            <a:extLst>
              <a:ext uri="{FF2B5EF4-FFF2-40B4-BE49-F238E27FC236}">
                <a16:creationId xmlns:a16="http://schemas.microsoft.com/office/drawing/2014/main" id="{B8850266-98A0-6A4C-2029-F804E39CF9A5}"/>
              </a:ext>
            </a:extLst>
          </p:cNvPr>
          <p:cNvSpPr>
            <a:spLocks noGrp="1"/>
          </p:cNvSpPr>
          <p:nvPr>
            <p:ph idx="1"/>
          </p:nvPr>
        </p:nvSpPr>
        <p:spPr>
          <a:xfrm>
            <a:off x="1803287" y="1880190"/>
            <a:ext cx="10018713" cy="4786424"/>
          </a:xfrm>
        </p:spPr>
        <p:txBody>
          <a:bodyPr>
            <a:normAutofit fontScale="85000" lnSpcReduction="20000"/>
          </a:bodyPr>
          <a:lstStyle/>
          <a:p>
            <a:r>
              <a:rPr lang="en-US" dirty="0"/>
              <a:t>Approve time in CSU Common Human Resource System (CHRS)</a:t>
            </a:r>
          </a:p>
          <a:p>
            <a:r>
              <a:rPr lang="en-US" dirty="0"/>
              <a:t>Adhere to Student Positive Pay Calendar located on the FWS website</a:t>
            </a:r>
          </a:p>
          <a:p>
            <a:r>
              <a:rPr lang="en-US" dirty="0"/>
              <a:t>Adhere to 20 hour per week rule </a:t>
            </a:r>
          </a:p>
          <a:p>
            <a:r>
              <a:rPr lang="en-US" dirty="0"/>
              <a:t>Per CA Labor Code 512 employees are entitled to an unpaid 30-minute meal break when working more than 5 hours a day. </a:t>
            </a:r>
            <a:r>
              <a:rPr lang="en-US" b="1" dirty="0">
                <a:solidFill>
                  <a:srgbClr val="000000"/>
                </a:solidFill>
                <a:latin typeface="Aptos" panose="020B0004020202020204" pitchFamily="34" charset="0"/>
              </a:rPr>
              <a:t>H</a:t>
            </a:r>
            <a:r>
              <a:rPr lang="en-US" b="1" i="0" dirty="0">
                <a:solidFill>
                  <a:srgbClr val="000000"/>
                </a:solidFill>
                <a:effectLst/>
                <a:latin typeface="Aptos" panose="020B0004020202020204" pitchFamily="34" charset="0"/>
              </a:rPr>
              <a:t>owever</a:t>
            </a:r>
            <a:r>
              <a:rPr lang="en-US" b="0" i="0" dirty="0">
                <a:solidFill>
                  <a:srgbClr val="000000"/>
                </a:solidFill>
                <a:effectLst/>
                <a:latin typeface="Aptos" panose="020B0004020202020204" pitchFamily="34" charset="0"/>
              </a:rPr>
              <a:t>, if the student is working no more than 6 hours and there is both mutual consent of hiring manager and employee, the meal period may be waived.</a:t>
            </a:r>
          </a:p>
          <a:p>
            <a:r>
              <a:rPr lang="en-US" dirty="0">
                <a:solidFill>
                  <a:srgbClr val="000000"/>
                </a:solidFill>
                <a:latin typeface="Aptos" panose="020B0004020202020204" pitchFamily="34" charset="0"/>
              </a:rPr>
              <a:t>Students are entitled a 10-minute paid break for every 4 consecutive hours worked</a:t>
            </a:r>
          </a:p>
          <a:p>
            <a:r>
              <a:rPr lang="en-US" dirty="0"/>
              <a:t>Report hours for the correct pay period </a:t>
            </a:r>
          </a:p>
          <a:p>
            <a:r>
              <a:rPr lang="en-US" dirty="0"/>
              <a:t>Students are paid once a month – Pay day is around the 15</a:t>
            </a:r>
            <a:r>
              <a:rPr lang="en-US" baseline="30000" dirty="0"/>
              <a:t>th</a:t>
            </a:r>
            <a:r>
              <a:rPr lang="en-US" dirty="0"/>
              <a:t> of every month</a:t>
            </a:r>
          </a:p>
          <a:p>
            <a:r>
              <a:rPr lang="en-US" dirty="0"/>
              <a:t>No overtime, holiday or work during campus closure </a:t>
            </a:r>
          </a:p>
          <a:p>
            <a:r>
              <a:rPr lang="en-US" dirty="0"/>
              <a:t>Falsified timesheets are subject to termination and disciplinary action by Office of Student Conduct and Ethical Development </a:t>
            </a:r>
          </a:p>
          <a:p>
            <a:endParaRPr lang="en-US" dirty="0"/>
          </a:p>
        </p:txBody>
      </p:sp>
    </p:spTree>
    <p:extLst>
      <p:ext uri="{BB962C8B-B14F-4D97-AF65-F5344CB8AC3E}">
        <p14:creationId xmlns:p14="http://schemas.microsoft.com/office/powerpoint/2010/main" val="3979620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431F46B-1C90-5825-081A-E533E4870572}"/>
              </a:ext>
            </a:extLst>
          </p:cNvPr>
          <p:cNvPicPr>
            <a:picLocks noChangeAspect="1"/>
          </p:cNvPicPr>
          <p:nvPr/>
        </p:nvPicPr>
        <p:blipFill>
          <a:blip r:embed="rId3"/>
          <a:stretch>
            <a:fillRect/>
          </a:stretch>
        </p:blipFill>
        <p:spPr>
          <a:xfrm>
            <a:off x="1243012" y="1023937"/>
            <a:ext cx="9705975" cy="4810125"/>
          </a:xfrm>
          <a:prstGeom prst="rect">
            <a:avLst/>
          </a:prstGeom>
        </p:spPr>
      </p:pic>
    </p:spTree>
    <p:extLst>
      <p:ext uri="{BB962C8B-B14F-4D97-AF65-F5344CB8AC3E}">
        <p14:creationId xmlns:p14="http://schemas.microsoft.com/office/powerpoint/2010/main" val="26084962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C39209-6CAF-E15D-5939-03B6122AAAF4}"/>
              </a:ext>
            </a:extLst>
          </p:cNvPr>
          <p:cNvSpPr>
            <a:spLocks noGrp="1"/>
          </p:cNvSpPr>
          <p:nvPr>
            <p:ph type="title"/>
          </p:nvPr>
        </p:nvSpPr>
        <p:spPr/>
        <p:txBody>
          <a:bodyPr/>
          <a:lstStyle/>
          <a:p>
            <a:pPr algn="ctr"/>
            <a:r>
              <a:rPr lang="en-US" dirty="0"/>
              <a:t>Termination/Separation </a:t>
            </a:r>
          </a:p>
        </p:txBody>
      </p:sp>
      <p:sp>
        <p:nvSpPr>
          <p:cNvPr id="3" name="Content Placeholder 2">
            <a:extLst>
              <a:ext uri="{FF2B5EF4-FFF2-40B4-BE49-F238E27FC236}">
                <a16:creationId xmlns:a16="http://schemas.microsoft.com/office/drawing/2014/main" id="{757F6806-4A60-C282-D5C6-F48760DD5537}"/>
              </a:ext>
            </a:extLst>
          </p:cNvPr>
          <p:cNvSpPr>
            <a:spLocks noGrp="1"/>
          </p:cNvSpPr>
          <p:nvPr>
            <p:ph idx="1"/>
          </p:nvPr>
        </p:nvSpPr>
        <p:spPr>
          <a:xfrm>
            <a:off x="1484310" y="1520456"/>
            <a:ext cx="10018713" cy="5582093"/>
          </a:xfrm>
        </p:spPr>
        <p:txBody>
          <a:bodyPr>
            <a:normAutofit/>
          </a:bodyPr>
          <a:lstStyle/>
          <a:p>
            <a:pPr algn="l">
              <a:buNone/>
            </a:pPr>
            <a:r>
              <a:rPr lang="en-US" sz="1400" b="1" i="0" dirty="0">
                <a:solidFill>
                  <a:srgbClr val="4B4B4B"/>
                </a:solidFill>
                <a:effectLst/>
              </a:rPr>
              <a:t>Voluntary Separations include:</a:t>
            </a:r>
            <a:endParaRPr lang="en-US" sz="1400" dirty="0"/>
          </a:p>
          <a:p>
            <a:r>
              <a:rPr lang="en-US" sz="1400" dirty="0"/>
              <a:t>Separating or withdrawing from the university, graduating, resignation</a:t>
            </a:r>
            <a:endParaRPr lang="en-US" sz="1400" b="0" dirty="0">
              <a:effectLst/>
            </a:endParaRPr>
          </a:p>
          <a:p>
            <a:pPr lvl="1"/>
            <a:r>
              <a:rPr lang="en-US" sz="1400" b="0" i="0" dirty="0">
                <a:solidFill>
                  <a:srgbClr val="4B4B4B"/>
                </a:solidFill>
                <a:effectLst/>
              </a:rPr>
              <a:t>Per AB 2410, which amended Section 220 of the Labor Code, an employee who voluntarily resigns must be paid wages earned no later than 72 hours from the date of separation. </a:t>
            </a:r>
          </a:p>
          <a:p>
            <a:pPr algn="l">
              <a:buNone/>
            </a:pPr>
            <a:r>
              <a:rPr lang="en-US" sz="1400" dirty="0">
                <a:solidFill>
                  <a:srgbClr val="4B4B4B"/>
                </a:solidFill>
              </a:rPr>
              <a:t> </a:t>
            </a:r>
            <a:r>
              <a:rPr lang="en-US" sz="1400" b="1" i="0" dirty="0">
                <a:solidFill>
                  <a:srgbClr val="4B4B4B"/>
                </a:solidFill>
                <a:effectLst/>
              </a:rPr>
              <a:t>Involuntary Dismissals Include:</a:t>
            </a:r>
            <a:endParaRPr lang="en-US" sz="1400" b="0" i="0" dirty="0">
              <a:solidFill>
                <a:srgbClr val="4B4B4B"/>
              </a:solidFill>
              <a:effectLst/>
            </a:endParaRPr>
          </a:p>
          <a:p>
            <a:pPr algn="l">
              <a:buFont typeface="Arial" panose="020B0604020202020204" pitchFamily="34" charset="0"/>
              <a:buChar char="•"/>
            </a:pPr>
            <a:r>
              <a:rPr lang="en-US" sz="1400" b="0" i="0" dirty="0">
                <a:solidFill>
                  <a:srgbClr val="4B4B4B"/>
                </a:solidFill>
                <a:effectLst/>
              </a:rPr>
              <a:t>GPA Ineligibility, Budget limitation, Attendance/observance of work hours, Serious misconduct, Involuntary Dismissals must have FWS approval before any action is taken. </a:t>
            </a:r>
          </a:p>
          <a:p>
            <a:pPr lvl="1"/>
            <a:r>
              <a:rPr lang="en-US" sz="1400" b="0" i="0" dirty="0">
                <a:solidFill>
                  <a:srgbClr val="4B4B4B"/>
                </a:solidFill>
                <a:effectLst/>
              </a:rPr>
              <a:t>Per AB 2410, which amended Section 220 of the Labor Code, an employee who is discharged must be paid wages earned immediately.</a:t>
            </a:r>
          </a:p>
          <a:p>
            <a:pPr algn="l"/>
            <a:r>
              <a:rPr lang="en-US" sz="1400" b="0" i="0" dirty="0">
                <a:solidFill>
                  <a:srgbClr val="4B4B4B"/>
                </a:solidFill>
                <a:effectLst/>
              </a:rPr>
              <a:t>Note: The student is entitled to receive pay for all hours worked at the time of separation.  Failure to comply is in violation of the Assembly Bill AB 2410 section 220 and may result in fines to the department. Please notify FWS Lead prior to terminating involuntary Dismissals</a:t>
            </a:r>
          </a:p>
          <a:p>
            <a:pPr algn="l">
              <a:buNone/>
            </a:pPr>
            <a:r>
              <a:rPr lang="en-US" sz="1400" b="1" i="0" dirty="0">
                <a:solidFill>
                  <a:srgbClr val="4B4B4B"/>
                </a:solidFill>
                <a:effectLst/>
              </a:rPr>
              <a:t>Mass Separations:</a:t>
            </a:r>
            <a:endParaRPr lang="en-US" sz="1400" b="0" i="0" dirty="0">
              <a:solidFill>
                <a:srgbClr val="4B4B4B"/>
              </a:solidFill>
              <a:effectLst/>
            </a:endParaRPr>
          </a:p>
          <a:p>
            <a:r>
              <a:rPr lang="en-US" sz="1400" b="0" dirty="0">
                <a:effectLst/>
              </a:rPr>
              <a:t>Year-end mass terminations will be completed for all work-study student assistant positions. These usually occur at the end of each academic year</a:t>
            </a:r>
          </a:p>
          <a:p>
            <a:endParaRPr lang="en-US" dirty="0"/>
          </a:p>
        </p:txBody>
      </p:sp>
    </p:spTree>
    <p:extLst>
      <p:ext uri="{BB962C8B-B14F-4D97-AF65-F5344CB8AC3E}">
        <p14:creationId xmlns:p14="http://schemas.microsoft.com/office/powerpoint/2010/main" val="39597689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6CF55-3E2F-06FF-9E18-11BE44BDE619}"/>
              </a:ext>
            </a:extLst>
          </p:cNvPr>
          <p:cNvSpPr>
            <a:spLocks noGrp="1"/>
          </p:cNvSpPr>
          <p:nvPr>
            <p:ph type="title"/>
          </p:nvPr>
        </p:nvSpPr>
        <p:spPr/>
        <p:txBody>
          <a:bodyPr/>
          <a:lstStyle/>
          <a:p>
            <a:pPr algn="ctr"/>
            <a:r>
              <a:rPr lang="en-US" dirty="0"/>
              <a:t>Work-Study Contact Information </a:t>
            </a:r>
          </a:p>
        </p:txBody>
      </p:sp>
      <p:sp>
        <p:nvSpPr>
          <p:cNvPr id="3" name="Content Placeholder 2">
            <a:extLst>
              <a:ext uri="{FF2B5EF4-FFF2-40B4-BE49-F238E27FC236}">
                <a16:creationId xmlns:a16="http://schemas.microsoft.com/office/drawing/2014/main" id="{D3C6738C-735F-1819-BAF3-1B18A517D823}"/>
              </a:ext>
            </a:extLst>
          </p:cNvPr>
          <p:cNvSpPr>
            <a:spLocks noGrp="1"/>
          </p:cNvSpPr>
          <p:nvPr>
            <p:ph sz="half" idx="1"/>
          </p:nvPr>
        </p:nvSpPr>
        <p:spPr>
          <a:xfrm>
            <a:off x="2303018" y="2666999"/>
            <a:ext cx="4895055" cy="3124201"/>
          </a:xfrm>
        </p:spPr>
        <p:txBody>
          <a:bodyPr>
            <a:normAutofit fontScale="25000" lnSpcReduction="20000"/>
          </a:bodyPr>
          <a:lstStyle/>
          <a:p>
            <a:pPr marL="0" indent="0">
              <a:buNone/>
            </a:pPr>
            <a:r>
              <a:rPr lang="en-US" sz="8000" b="1" dirty="0">
                <a:latin typeface="Calibri"/>
                <a:cs typeface="Calibri"/>
              </a:rPr>
              <a:t>Leslie Delgadillo</a:t>
            </a:r>
          </a:p>
          <a:p>
            <a:pPr marL="0" indent="0">
              <a:buNone/>
            </a:pPr>
            <a:r>
              <a:rPr lang="en-US" sz="8000" dirty="0">
                <a:latin typeface="Calibri"/>
                <a:cs typeface="Calibri"/>
              </a:rPr>
              <a:t>Federal Work-Study Coordinator </a:t>
            </a:r>
          </a:p>
          <a:p>
            <a:pPr marL="0" indent="0">
              <a:buNone/>
            </a:pPr>
            <a:r>
              <a:rPr lang="en-US" sz="8000" dirty="0">
                <a:latin typeface="Calibri"/>
                <a:cs typeface="Calibri"/>
                <a:hlinkClick r:id="rId3"/>
              </a:rPr>
              <a:t>Leslie.Delgadillo@csusb.edu</a:t>
            </a:r>
            <a:endParaRPr lang="en-US" sz="8000" dirty="0">
              <a:latin typeface="Calibri"/>
              <a:cs typeface="Calibri"/>
              <a:hlinkClick r:id="" action="ppaction://noaction"/>
            </a:endParaRPr>
          </a:p>
          <a:p>
            <a:pPr marL="0" indent="0">
              <a:buNone/>
            </a:pPr>
            <a:r>
              <a:rPr lang="en-US" sz="8000" dirty="0">
                <a:latin typeface="Calibri"/>
                <a:cs typeface="Calibri"/>
              </a:rPr>
              <a:t>(909) 537-7149</a:t>
            </a:r>
          </a:p>
          <a:p>
            <a:pPr marL="0" indent="0">
              <a:buNone/>
            </a:pPr>
            <a:endParaRPr lang="en-US" sz="8000" dirty="0">
              <a:latin typeface="Calibri"/>
              <a:cs typeface="Calibri"/>
            </a:endParaRPr>
          </a:p>
          <a:p>
            <a:pPr marL="0" indent="0">
              <a:buNone/>
            </a:pPr>
            <a:r>
              <a:rPr lang="en-US" sz="8000" b="1" dirty="0">
                <a:latin typeface="Calibri"/>
                <a:cs typeface="Calibri"/>
              </a:rPr>
              <a:t>Lizzet Lopez</a:t>
            </a:r>
            <a:endParaRPr lang="en-US" sz="8000" b="1" dirty="0">
              <a:latin typeface="Calibri"/>
              <a:cs typeface="Calibri"/>
              <a:hlinkClick r:id="" action="ppaction://noaction"/>
            </a:endParaRPr>
          </a:p>
          <a:p>
            <a:pPr marL="0" indent="0">
              <a:buNone/>
            </a:pPr>
            <a:r>
              <a:rPr lang="en-US" sz="8000" dirty="0">
                <a:latin typeface="Calibri"/>
                <a:cs typeface="Calibri"/>
              </a:rPr>
              <a:t>Federal Work-Study Lead</a:t>
            </a:r>
            <a:endParaRPr lang="en-US" sz="8000" dirty="0">
              <a:latin typeface="Calibri"/>
              <a:cs typeface="Calibri"/>
              <a:hlinkClick r:id="" action="ppaction://noaction"/>
            </a:endParaRPr>
          </a:p>
          <a:p>
            <a:pPr marL="0" indent="0">
              <a:buNone/>
            </a:pPr>
            <a:r>
              <a:rPr lang="en-US" sz="8000" dirty="0">
                <a:latin typeface="Calibri"/>
                <a:cs typeface="Calibri"/>
                <a:hlinkClick r:id="rId4"/>
              </a:rPr>
              <a:t>Lizzet.lopez@csusb.edu</a:t>
            </a:r>
            <a:r>
              <a:rPr lang="en-US" sz="8000" dirty="0">
                <a:latin typeface="Calibri"/>
                <a:cs typeface="Calibri"/>
              </a:rPr>
              <a:t> </a:t>
            </a:r>
          </a:p>
          <a:p>
            <a:pPr marL="0" indent="0">
              <a:buNone/>
            </a:pPr>
            <a:r>
              <a:rPr lang="en-US" sz="8000" dirty="0">
                <a:latin typeface="Calibri"/>
                <a:cs typeface="Calibri"/>
              </a:rPr>
              <a:t>(909) 537-3433</a:t>
            </a:r>
            <a:endParaRPr lang="en-US" sz="8000" dirty="0">
              <a:cs typeface="Calibri"/>
            </a:endParaRPr>
          </a:p>
          <a:p>
            <a:endParaRPr lang="en-US" dirty="0"/>
          </a:p>
        </p:txBody>
      </p:sp>
      <p:sp>
        <p:nvSpPr>
          <p:cNvPr id="4" name="Content Placeholder 3">
            <a:extLst>
              <a:ext uri="{FF2B5EF4-FFF2-40B4-BE49-F238E27FC236}">
                <a16:creationId xmlns:a16="http://schemas.microsoft.com/office/drawing/2014/main" id="{25E1A4C5-8A4B-9CA9-A277-AAB7AC8BA36B}"/>
              </a:ext>
            </a:extLst>
          </p:cNvPr>
          <p:cNvSpPr>
            <a:spLocks noGrp="1"/>
          </p:cNvSpPr>
          <p:nvPr>
            <p:ph sz="half" idx="2"/>
          </p:nvPr>
        </p:nvSpPr>
        <p:spPr/>
        <p:txBody>
          <a:bodyPr>
            <a:normAutofit fontScale="25000" lnSpcReduction="20000"/>
          </a:bodyPr>
          <a:lstStyle/>
          <a:p>
            <a:pPr algn="l" rtl="0" fontAlgn="base">
              <a:lnSpc>
                <a:spcPts val="2100"/>
              </a:lnSpc>
              <a:buFont typeface="Arial" panose="020B0604020202020204" pitchFamily="34" charset="0"/>
              <a:buChar char="•"/>
            </a:pPr>
            <a:r>
              <a:rPr lang="en-US" sz="6200" b="0" i="0" u="none" strike="noStrike" dirty="0">
                <a:solidFill>
                  <a:srgbClr val="000000"/>
                </a:solidFill>
                <a:effectLst/>
                <a:latin typeface="Calibri" panose="020F0502020204030204" pitchFamily="34" charset="0"/>
                <a:cs typeface="Calibri" panose="020F0502020204030204" pitchFamily="34" charset="0"/>
              </a:rPr>
              <a:t>Office hours: Monday-Friday 8AM-5PM</a:t>
            </a:r>
            <a:r>
              <a:rPr lang="en-US" sz="6200" b="0" i="0" dirty="0">
                <a:solidFill>
                  <a:srgbClr val="000000"/>
                </a:solidFill>
                <a:effectLst/>
                <a:latin typeface="Calibri" panose="020F0502020204030204" pitchFamily="34" charset="0"/>
                <a:cs typeface="Calibri" panose="020F0502020204030204" pitchFamily="34" charset="0"/>
              </a:rPr>
              <a:t>​</a:t>
            </a:r>
          </a:p>
          <a:p>
            <a:pPr algn="l" rtl="0" fontAlgn="base">
              <a:lnSpc>
                <a:spcPts val="2100"/>
              </a:lnSpc>
              <a:buFont typeface="Arial" panose="020B0604020202020204" pitchFamily="34" charset="0"/>
              <a:buChar char="•"/>
            </a:pPr>
            <a:endParaRPr lang="en-US" sz="6200" b="0" i="0" dirty="0">
              <a:solidFill>
                <a:srgbClr val="000000"/>
              </a:solidFill>
              <a:effectLst/>
              <a:latin typeface="Calibri" panose="020F0502020204030204" pitchFamily="34" charset="0"/>
              <a:cs typeface="Calibri" panose="020F0502020204030204" pitchFamily="34" charset="0"/>
            </a:endParaRPr>
          </a:p>
          <a:p>
            <a:pPr algn="l" rtl="0" fontAlgn="base">
              <a:lnSpc>
                <a:spcPts val="2100"/>
              </a:lnSpc>
              <a:buFont typeface="Arial" panose="020B0604020202020204" pitchFamily="34" charset="0"/>
              <a:buChar char="•"/>
            </a:pPr>
            <a:r>
              <a:rPr lang="en-US" sz="6200" b="0" i="0" u="none" strike="noStrike" dirty="0">
                <a:solidFill>
                  <a:srgbClr val="000000"/>
                </a:solidFill>
                <a:effectLst/>
                <a:latin typeface="Calibri" panose="020F0502020204030204" pitchFamily="34" charset="0"/>
                <a:cs typeface="Calibri" panose="020F0502020204030204" pitchFamily="34" charset="0"/>
              </a:rPr>
              <a:t>Summer hours: Monday-Thursday 8AM-5PM</a:t>
            </a:r>
            <a:r>
              <a:rPr lang="en-US" sz="6200" b="0" i="0" dirty="0">
                <a:solidFill>
                  <a:srgbClr val="000000"/>
                </a:solidFill>
                <a:effectLst/>
                <a:latin typeface="Calibri" panose="020F0502020204030204" pitchFamily="34" charset="0"/>
                <a:cs typeface="Calibri" panose="020F0502020204030204" pitchFamily="34" charset="0"/>
              </a:rPr>
              <a:t>​</a:t>
            </a:r>
          </a:p>
          <a:p>
            <a:pPr algn="l" rtl="0" fontAlgn="base">
              <a:lnSpc>
                <a:spcPts val="2100"/>
              </a:lnSpc>
              <a:buFont typeface="Arial" panose="020B0604020202020204" pitchFamily="34" charset="0"/>
              <a:buChar char="•"/>
            </a:pPr>
            <a:endParaRPr lang="en-US" sz="6200" b="0" i="0" dirty="0">
              <a:solidFill>
                <a:srgbClr val="000000"/>
              </a:solidFill>
              <a:effectLst/>
              <a:latin typeface="Calibri" panose="020F0502020204030204" pitchFamily="34" charset="0"/>
              <a:cs typeface="Calibri" panose="020F0502020204030204" pitchFamily="34" charset="0"/>
            </a:endParaRPr>
          </a:p>
          <a:p>
            <a:pPr algn="l" rtl="0" fontAlgn="base">
              <a:lnSpc>
                <a:spcPts val="2100"/>
              </a:lnSpc>
              <a:buFont typeface="Arial" panose="020B0604020202020204" pitchFamily="34" charset="0"/>
              <a:buChar char="•"/>
            </a:pPr>
            <a:r>
              <a:rPr lang="en-US" sz="6200" b="0" i="0" u="none" strike="noStrike" dirty="0">
                <a:solidFill>
                  <a:srgbClr val="000000"/>
                </a:solidFill>
                <a:effectLst/>
                <a:latin typeface="Calibri" panose="020F0502020204030204" pitchFamily="34" charset="0"/>
                <a:cs typeface="Calibri" panose="020F0502020204030204" pitchFamily="34" charset="0"/>
              </a:rPr>
              <a:t>Student line: (909)537-5226</a:t>
            </a:r>
            <a:r>
              <a:rPr lang="en-US" sz="6200" b="0" i="0" dirty="0">
                <a:solidFill>
                  <a:srgbClr val="000000"/>
                </a:solidFill>
                <a:effectLst/>
                <a:latin typeface="Calibri" panose="020F0502020204030204" pitchFamily="34" charset="0"/>
                <a:cs typeface="Calibri" panose="020F0502020204030204" pitchFamily="34" charset="0"/>
              </a:rPr>
              <a:t>​</a:t>
            </a:r>
          </a:p>
          <a:p>
            <a:pPr algn="l" rtl="0" fontAlgn="base">
              <a:lnSpc>
                <a:spcPts val="2100"/>
              </a:lnSpc>
              <a:buFont typeface="Arial" panose="020B0604020202020204" pitchFamily="34" charset="0"/>
              <a:buChar char="•"/>
            </a:pPr>
            <a:r>
              <a:rPr lang="en-US" sz="6200" b="0" i="0" u="none" strike="noStrike" dirty="0">
                <a:solidFill>
                  <a:srgbClr val="000000"/>
                </a:solidFill>
                <a:effectLst/>
                <a:latin typeface="Calibri" panose="020F0502020204030204" pitchFamily="34" charset="0"/>
                <a:cs typeface="Calibri" panose="020F0502020204030204" pitchFamily="34" charset="0"/>
              </a:rPr>
              <a:t>FAX line: (909)537-7024</a:t>
            </a:r>
            <a:r>
              <a:rPr lang="en-US" sz="6200" b="0" i="0" dirty="0">
                <a:solidFill>
                  <a:srgbClr val="000000"/>
                </a:solidFill>
                <a:effectLst/>
                <a:latin typeface="Calibri" panose="020F0502020204030204" pitchFamily="34" charset="0"/>
                <a:cs typeface="Calibri" panose="020F0502020204030204" pitchFamily="34" charset="0"/>
              </a:rPr>
              <a:t>​</a:t>
            </a:r>
          </a:p>
          <a:p>
            <a:pPr algn="l" rtl="0" fontAlgn="base">
              <a:lnSpc>
                <a:spcPts val="2100"/>
              </a:lnSpc>
              <a:buFont typeface="Arial" panose="020B0604020202020204" pitchFamily="34" charset="0"/>
              <a:buChar char="•"/>
            </a:pPr>
            <a:endParaRPr lang="en-US" sz="6200" b="0" i="0" dirty="0">
              <a:solidFill>
                <a:srgbClr val="000000"/>
              </a:solidFill>
              <a:effectLst/>
              <a:latin typeface="Calibri" panose="020F0502020204030204" pitchFamily="34" charset="0"/>
              <a:cs typeface="Calibri" panose="020F0502020204030204" pitchFamily="34" charset="0"/>
            </a:endParaRPr>
          </a:p>
          <a:p>
            <a:pPr algn="l" rtl="0" fontAlgn="base">
              <a:lnSpc>
                <a:spcPts val="2100"/>
              </a:lnSpc>
              <a:buFont typeface="Arial" panose="020B0604020202020204" pitchFamily="34" charset="0"/>
              <a:buChar char="•"/>
            </a:pPr>
            <a:r>
              <a:rPr lang="en-US" sz="6200" b="0" i="0" u="none" strike="noStrike" dirty="0">
                <a:solidFill>
                  <a:srgbClr val="000000"/>
                </a:solidFill>
                <a:effectLst/>
                <a:latin typeface="Calibri" panose="020F0502020204030204" pitchFamily="34" charset="0"/>
                <a:cs typeface="Calibri" panose="020F0502020204030204" pitchFamily="34" charset="0"/>
              </a:rPr>
              <a:t>FWS Email: </a:t>
            </a:r>
            <a:r>
              <a:rPr lang="en-US" sz="6200" b="0" i="0" u="none" strike="noStrike" dirty="0">
                <a:solidFill>
                  <a:srgbClr val="000000"/>
                </a:solidFill>
                <a:effectLst/>
                <a:latin typeface="Calibri" panose="020F0502020204030204" pitchFamily="34" charset="0"/>
                <a:cs typeface="Calibri" panose="020F0502020204030204" pitchFamily="34" charset="0"/>
                <a:hlinkClick r:id="rId5"/>
              </a:rPr>
              <a:t>workstudy@csusb.edu</a:t>
            </a:r>
            <a:endParaRPr lang="en-US" sz="6200" b="0" i="0" u="none" strike="noStrike" dirty="0">
              <a:solidFill>
                <a:srgbClr val="000000"/>
              </a:solidFill>
              <a:effectLst/>
              <a:latin typeface="Calibri" panose="020F0502020204030204" pitchFamily="34" charset="0"/>
              <a:cs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3421907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A874E-B80C-7FC2-8CAD-101C08AFC615}"/>
              </a:ext>
            </a:extLst>
          </p:cNvPr>
          <p:cNvSpPr>
            <a:spLocks noGrp="1"/>
          </p:cNvSpPr>
          <p:nvPr>
            <p:ph type="title"/>
          </p:nvPr>
        </p:nvSpPr>
        <p:spPr/>
        <p:txBody>
          <a:bodyPr/>
          <a:lstStyle/>
          <a:p>
            <a:pPr algn="ctr"/>
            <a:r>
              <a:rPr lang="en-US" dirty="0"/>
              <a:t>Agenda</a:t>
            </a:r>
          </a:p>
        </p:txBody>
      </p:sp>
      <p:sp>
        <p:nvSpPr>
          <p:cNvPr id="3" name="Content Placeholder 2">
            <a:extLst>
              <a:ext uri="{FF2B5EF4-FFF2-40B4-BE49-F238E27FC236}">
                <a16:creationId xmlns:a16="http://schemas.microsoft.com/office/drawing/2014/main" id="{6B9CFF07-3E53-B8EE-C3C9-CA5C98857804}"/>
              </a:ext>
            </a:extLst>
          </p:cNvPr>
          <p:cNvSpPr>
            <a:spLocks noGrp="1"/>
          </p:cNvSpPr>
          <p:nvPr>
            <p:ph idx="1"/>
          </p:nvPr>
        </p:nvSpPr>
        <p:spPr>
          <a:xfrm>
            <a:off x="3068562" y="2438399"/>
            <a:ext cx="10018713" cy="3124201"/>
          </a:xfrm>
        </p:spPr>
        <p:txBody>
          <a:bodyPr>
            <a:noAutofit/>
          </a:bodyPr>
          <a:lstStyle/>
          <a:p>
            <a:r>
              <a:rPr lang="en-US" sz="1800" dirty="0"/>
              <a:t>Eligibility Requirements</a:t>
            </a:r>
          </a:p>
          <a:p>
            <a:r>
              <a:rPr lang="en-US" sz="1800" dirty="0"/>
              <a:t>Supervisor Responsibilities </a:t>
            </a:r>
          </a:p>
          <a:p>
            <a:r>
              <a:rPr lang="en-US" sz="1800" dirty="0"/>
              <a:t>FWS Policies &amp; Rules</a:t>
            </a:r>
          </a:p>
          <a:p>
            <a:r>
              <a:rPr lang="en-US" sz="1800" dirty="0"/>
              <a:t>Placement &amp; Deadlines</a:t>
            </a:r>
          </a:p>
          <a:p>
            <a:r>
              <a:rPr lang="en-US" sz="1800" dirty="0"/>
              <a:t>Job Posting</a:t>
            </a:r>
          </a:p>
          <a:p>
            <a:r>
              <a:rPr lang="en-US" sz="1800" dirty="0"/>
              <a:t>Job Codes: Bridge vs. Non-Bridge</a:t>
            </a:r>
          </a:p>
          <a:p>
            <a:r>
              <a:rPr lang="en-US" sz="1800" dirty="0"/>
              <a:t>Background Check</a:t>
            </a:r>
          </a:p>
          <a:p>
            <a:r>
              <a:rPr lang="en-US" sz="1800" dirty="0"/>
              <a:t>Summer/Fall Employment</a:t>
            </a:r>
          </a:p>
          <a:p>
            <a:r>
              <a:rPr lang="en-US" sz="1800" dirty="0"/>
              <a:t>Time Reporting</a:t>
            </a:r>
          </a:p>
          <a:p>
            <a:r>
              <a:rPr lang="en-US" sz="1800" dirty="0"/>
              <a:t>Termination/ Separation</a:t>
            </a:r>
          </a:p>
        </p:txBody>
      </p:sp>
    </p:spTree>
    <p:extLst>
      <p:ext uri="{BB962C8B-B14F-4D97-AF65-F5344CB8AC3E}">
        <p14:creationId xmlns:p14="http://schemas.microsoft.com/office/powerpoint/2010/main" val="1939644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E859-D95C-7185-F41C-0EF624440CB0}"/>
              </a:ext>
            </a:extLst>
          </p:cNvPr>
          <p:cNvSpPr>
            <a:spLocks noGrp="1"/>
          </p:cNvSpPr>
          <p:nvPr>
            <p:ph type="title"/>
          </p:nvPr>
        </p:nvSpPr>
        <p:spPr/>
        <p:txBody>
          <a:bodyPr/>
          <a:lstStyle/>
          <a:p>
            <a:pPr algn="ctr"/>
            <a:r>
              <a:rPr lang="en-US" dirty="0"/>
              <a:t>Student Eligibility Requirements</a:t>
            </a:r>
          </a:p>
        </p:txBody>
      </p:sp>
      <p:sp>
        <p:nvSpPr>
          <p:cNvPr id="3" name="Content Placeholder 2">
            <a:extLst>
              <a:ext uri="{FF2B5EF4-FFF2-40B4-BE49-F238E27FC236}">
                <a16:creationId xmlns:a16="http://schemas.microsoft.com/office/drawing/2014/main" id="{ACF09C31-29E0-18AC-4B25-46E6D621A9D2}"/>
              </a:ext>
            </a:extLst>
          </p:cNvPr>
          <p:cNvSpPr>
            <a:spLocks noGrp="1"/>
          </p:cNvSpPr>
          <p:nvPr>
            <p:ph idx="1"/>
          </p:nvPr>
        </p:nvSpPr>
        <p:spPr>
          <a:xfrm>
            <a:off x="2222205" y="1786271"/>
            <a:ext cx="10099525" cy="5071730"/>
          </a:xfrm>
        </p:spPr>
        <p:txBody>
          <a:bodyPr>
            <a:normAutofit fontScale="40000" lnSpcReduction="20000"/>
          </a:bodyPr>
          <a:lstStyle/>
          <a:p>
            <a:r>
              <a:rPr lang="en-US" sz="6000" dirty="0"/>
              <a:t>FAFSA on file</a:t>
            </a:r>
          </a:p>
          <a:p>
            <a:r>
              <a:rPr lang="en-US" sz="6000" dirty="0"/>
              <a:t>Must be enrolled in at least half-time. (6 units undergraduate; 3 units graduate) per semester</a:t>
            </a:r>
          </a:p>
          <a:p>
            <a:r>
              <a:rPr lang="en-US" sz="6000" dirty="0"/>
              <a:t>Maintain Satisfactory Academic Progress (SAP) standards</a:t>
            </a:r>
          </a:p>
          <a:p>
            <a:r>
              <a:rPr lang="en-US" sz="6000" dirty="0"/>
              <a:t>Must have a federal need of at least $2,000</a:t>
            </a:r>
          </a:p>
          <a:p>
            <a:r>
              <a:rPr lang="en-US" sz="6000" dirty="0"/>
              <a:t>Awarded Federal Work-Study</a:t>
            </a:r>
          </a:p>
          <a:p>
            <a:pPr lvl="1">
              <a:buFont typeface="Wingdings" panose="05000000000000000000" pitchFamily="2" charset="2"/>
              <a:buChar char="Ø"/>
            </a:pPr>
            <a:r>
              <a:rPr lang="en-US" sz="6000" dirty="0"/>
              <a:t> 24/25 for June 2025 employment</a:t>
            </a:r>
          </a:p>
          <a:p>
            <a:pPr lvl="1">
              <a:buFont typeface="Wingdings" panose="05000000000000000000" pitchFamily="2" charset="2"/>
              <a:buChar char="Ø"/>
            </a:pPr>
            <a:r>
              <a:rPr lang="en-US" sz="6000" dirty="0"/>
              <a:t> 25/26 for July 2025 – May 2026 employment</a:t>
            </a:r>
          </a:p>
          <a:p>
            <a:r>
              <a:rPr lang="en-US" sz="6000" dirty="0"/>
              <a:t>Must be a U.S. citizen, eligible non-citizen, or permanent resident</a:t>
            </a:r>
          </a:p>
          <a:p>
            <a:r>
              <a:rPr lang="en-US" sz="6000" dirty="0"/>
              <a:t>Complete Online FWS Tutorial </a:t>
            </a:r>
            <a:endParaRPr lang="en-US" dirty="0"/>
          </a:p>
        </p:txBody>
      </p:sp>
    </p:spTree>
    <p:extLst>
      <p:ext uri="{BB962C8B-B14F-4D97-AF65-F5344CB8AC3E}">
        <p14:creationId xmlns:p14="http://schemas.microsoft.com/office/powerpoint/2010/main" val="260242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36FF8-E657-B873-5926-B0BC84ACDCD0}"/>
              </a:ext>
            </a:extLst>
          </p:cNvPr>
          <p:cNvSpPr>
            <a:spLocks noGrp="1"/>
          </p:cNvSpPr>
          <p:nvPr>
            <p:ph type="title"/>
          </p:nvPr>
        </p:nvSpPr>
        <p:spPr/>
        <p:txBody>
          <a:bodyPr/>
          <a:lstStyle/>
          <a:p>
            <a:pPr algn="ctr"/>
            <a:r>
              <a:rPr lang="en-US" dirty="0"/>
              <a:t>Supervisor Responsibilities </a:t>
            </a:r>
          </a:p>
        </p:txBody>
      </p:sp>
      <p:sp>
        <p:nvSpPr>
          <p:cNvPr id="3" name="Content Placeholder 2">
            <a:extLst>
              <a:ext uri="{FF2B5EF4-FFF2-40B4-BE49-F238E27FC236}">
                <a16:creationId xmlns:a16="http://schemas.microsoft.com/office/drawing/2014/main" id="{65DF3BE6-2011-4FBB-5399-06E5E61AB924}"/>
              </a:ext>
            </a:extLst>
          </p:cNvPr>
          <p:cNvSpPr>
            <a:spLocks noGrp="1"/>
          </p:cNvSpPr>
          <p:nvPr>
            <p:ph idx="1"/>
          </p:nvPr>
        </p:nvSpPr>
        <p:spPr/>
        <p:txBody>
          <a:bodyPr>
            <a:normAutofit fontScale="32500" lnSpcReduction="20000"/>
          </a:bodyPr>
          <a:lstStyle/>
          <a:p>
            <a:r>
              <a:rPr lang="en-US" sz="6000" dirty="0"/>
              <a:t>Provide adequate training </a:t>
            </a:r>
          </a:p>
          <a:p>
            <a:r>
              <a:rPr lang="en-US" sz="6000" dirty="0"/>
              <a:t>Monitor your student earnings to not exceed their FWS allocation</a:t>
            </a:r>
          </a:p>
          <a:p>
            <a:r>
              <a:rPr lang="en-US" sz="6000" dirty="0"/>
              <a:t>Develop a work schedule for each student </a:t>
            </a:r>
          </a:p>
          <a:p>
            <a:r>
              <a:rPr lang="en-US" sz="6000" dirty="0"/>
              <a:t>FWS students must be always supervised and must be aware of who to report to in the absence of the supervisor </a:t>
            </a:r>
          </a:p>
          <a:p>
            <a:r>
              <a:rPr lang="en-US" sz="6000" dirty="0"/>
              <a:t>Review and approve hours on CHRS on a timely manner </a:t>
            </a:r>
          </a:p>
          <a:p>
            <a:r>
              <a:rPr lang="en-US" sz="6000" dirty="0"/>
              <a:t>Verify enrollment each term</a:t>
            </a:r>
          </a:p>
          <a:p>
            <a:r>
              <a:rPr lang="en-US" sz="6000" dirty="0"/>
              <a:t>Complete FWS Supervisor/Timekeeper training </a:t>
            </a:r>
          </a:p>
          <a:p>
            <a:pPr marL="0" indent="0">
              <a:buNone/>
            </a:pPr>
            <a:endParaRPr lang="en-US" dirty="0"/>
          </a:p>
        </p:txBody>
      </p:sp>
    </p:spTree>
    <p:extLst>
      <p:ext uri="{BB962C8B-B14F-4D97-AF65-F5344CB8AC3E}">
        <p14:creationId xmlns:p14="http://schemas.microsoft.com/office/powerpoint/2010/main" val="3756834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2DA67-FA23-0A38-9549-E1AEF2404518}"/>
              </a:ext>
            </a:extLst>
          </p:cNvPr>
          <p:cNvSpPr>
            <a:spLocks noGrp="1"/>
          </p:cNvSpPr>
          <p:nvPr>
            <p:ph type="title"/>
          </p:nvPr>
        </p:nvSpPr>
        <p:spPr/>
        <p:txBody>
          <a:bodyPr/>
          <a:lstStyle/>
          <a:p>
            <a:pPr algn="ctr"/>
            <a:r>
              <a:rPr lang="en-US" dirty="0"/>
              <a:t>FWS Policies &amp; Rules</a:t>
            </a:r>
          </a:p>
        </p:txBody>
      </p:sp>
      <p:sp>
        <p:nvSpPr>
          <p:cNvPr id="3" name="Content Placeholder 2">
            <a:extLst>
              <a:ext uri="{FF2B5EF4-FFF2-40B4-BE49-F238E27FC236}">
                <a16:creationId xmlns:a16="http://schemas.microsoft.com/office/drawing/2014/main" id="{C0EBF656-0715-F512-AADD-8398DC9FFDBE}"/>
              </a:ext>
            </a:extLst>
          </p:cNvPr>
          <p:cNvSpPr>
            <a:spLocks noGrp="1"/>
          </p:cNvSpPr>
          <p:nvPr>
            <p:ph idx="1"/>
          </p:nvPr>
        </p:nvSpPr>
        <p:spPr>
          <a:xfrm>
            <a:off x="1856450" y="2355999"/>
            <a:ext cx="10018713" cy="4127205"/>
          </a:xfrm>
        </p:spPr>
        <p:txBody>
          <a:bodyPr>
            <a:normAutofit fontScale="55000" lnSpcReduction="20000"/>
          </a:bodyPr>
          <a:lstStyle/>
          <a:p>
            <a:r>
              <a:rPr lang="en-US" sz="3600" dirty="0"/>
              <a:t>Provide orientation on job expectations, comfort breaks, training, phone usage, etc.</a:t>
            </a:r>
          </a:p>
          <a:p>
            <a:r>
              <a:rPr lang="en-US" sz="3600" b="0" dirty="0"/>
              <a:t>Monitor earnings and do not exceed FWS award</a:t>
            </a:r>
          </a:p>
          <a:p>
            <a:pPr lvl="0"/>
            <a:r>
              <a:rPr lang="en-US" sz="3600" b="0" dirty="0"/>
              <a:t>Do not exceed daily, weekly, monthly maximum hours</a:t>
            </a:r>
          </a:p>
          <a:p>
            <a:r>
              <a:rPr lang="en-US" sz="3600" dirty="0"/>
              <a:t>Student must stop working on the last day of the academic year, if they drop to less than half-time, withdrawal, or graduate </a:t>
            </a:r>
          </a:p>
          <a:p>
            <a:r>
              <a:rPr lang="en-US" sz="3600" dirty="0"/>
              <a:t>Student must stop working if funding is exhausted by student or FWS program </a:t>
            </a:r>
          </a:p>
          <a:p>
            <a:r>
              <a:rPr lang="en-US" sz="3600" dirty="0"/>
              <a:t>Any change in the student’s employment or supervisor must be reported to the FWS Lead </a:t>
            </a:r>
          </a:p>
          <a:p>
            <a:r>
              <a:rPr lang="en-US" sz="3600" dirty="0"/>
              <a:t>Verify enrollment each term</a:t>
            </a:r>
          </a:p>
          <a:p>
            <a:r>
              <a:rPr lang="en-US" sz="3600" dirty="0"/>
              <a:t>Students can only be employed in </a:t>
            </a:r>
            <a:r>
              <a:rPr lang="en-US" sz="3600" b="1" u="sng" dirty="0"/>
              <a:t>ONE</a:t>
            </a:r>
            <a:r>
              <a:rPr lang="en-US" sz="3600" dirty="0"/>
              <a:t> FWS position on/off campus at a time.  </a:t>
            </a:r>
          </a:p>
          <a:p>
            <a:r>
              <a:rPr lang="en-US" sz="3600" dirty="0"/>
              <a:t>If student wants to transfer to a different department, they must contact FWS </a:t>
            </a:r>
            <a:r>
              <a:rPr lang="en-US" sz="3600" b="1" u="sng" dirty="0"/>
              <a:t>BEFORE</a:t>
            </a:r>
            <a:r>
              <a:rPr lang="en-US" sz="3600" dirty="0"/>
              <a:t> they accept another position under the FWS program </a:t>
            </a:r>
          </a:p>
          <a:p>
            <a:endParaRPr lang="en-US" dirty="0"/>
          </a:p>
          <a:p>
            <a:endParaRPr lang="en-US" dirty="0"/>
          </a:p>
          <a:p>
            <a:endParaRPr lang="en-US" dirty="0"/>
          </a:p>
        </p:txBody>
      </p:sp>
    </p:spTree>
    <p:extLst>
      <p:ext uri="{BB962C8B-B14F-4D97-AF65-F5344CB8AC3E}">
        <p14:creationId xmlns:p14="http://schemas.microsoft.com/office/powerpoint/2010/main" val="29404037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3FC26-E83D-A731-01D4-EFA793DD1EB7}"/>
              </a:ext>
            </a:extLst>
          </p:cNvPr>
          <p:cNvSpPr>
            <a:spLocks noGrp="1"/>
          </p:cNvSpPr>
          <p:nvPr>
            <p:ph type="title"/>
          </p:nvPr>
        </p:nvSpPr>
        <p:spPr>
          <a:xfrm>
            <a:off x="1484311" y="685800"/>
            <a:ext cx="10018713" cy="622005"/>
          </a:xfrm>
        </p:spPr>
        <p:txBody>
          <a:bodyPr>
            <a:normAutofit fontScale="90000"/>
          </a:bodyPr>
          <a:lstStyle/>
          <a:p>
            <a:pPr algn="ctr"/>
            <a:r>
              <a:rPr lang="en-US" dirty="0"/>
              <a:t>FWS Placement &amp; Deadlines</a:t>
            </a:r>
          </a:p>
        </p:txBody>
      </p:sp>
      <p:sp>
        <p:nvSpPr>
          <p:cNvPr id="3" name="Content Placeholder 2">
            <a:extLst>
              <a:ext uri="{FF2B5EF4-FFF2-40B4-BE49-F238E27FC236}">
                <a16:creationId xmlns:a16="http://schemas.microsoft.com/office/drawing/2014/main" id="{2C45CE92-AABD-EF33-4836-1CA5C15B519C}"/>
              </a:ext>
            </a:extLst>
          </p:cNvPr>
          <p:cNvSpPr>
            <a:spLocks noGrp="1"/>
          </p:cNvSpPr>
          <p:nvPr>
            <p:ph idx="1"/>
          </p:nvPr>
        </p:nvSpPr>
        <p:spPr>
          <a:xfrm>
            <a:off x="2173287" y="1424764"/>
            <a:ext cx="10018713" cy="5741580"/>
          </a:xfrm>
        </p:spPr>
        <p:txBody>
          <a:bodyPr>
            <a:normAutofit lnSpcReduction="10000"/>
          </a:bodyPr>
          <a:lstStyle/>
          <a:p>
            <a:pPr marL="0" indent="0">
              <a:buNone/>
            </a:pPr>
            <a:r>
              <a:rPr lang="en-US" sz="1400" b="1" u="sng" dirty="0">
                <a:latin typeface="Amasis MT Pro Medium"/>
              </a:rPr>
              <a:t>June 2025 Employment:</a:t>
            </a:r>
          </a:p>
          <a:p>
            <a:pPr>
              <a:buFont typeface="Wingdings" panose="05000000000000000000" pitchFamily="2" charset="2"/>
              <a:buChar char="§"/>
            </a:pPr>
            <a:r>
              <a:rPr lang="en-US" sz="1400" dirty="0">
                <a:latin typeface="Amasis MT Pro Medium"/>
              </a:rPr>
              <a:t>First day of summer employment is June 1st </a:t>
            </a:r>
          </a:p>
          <a:p>
            <a:pPr>
              <a:buFont typeface="Wingdings" panose="05000000000000000000" pitchFamily="2" charset="2"/>
              <a:buChar char="§"/>
            </a:pPr>
            <a:r>
              <a:rPr lang="en-US" sz="1400" dirty="0">
                <a:latin typeface="Amasis MT Pro Medium"/>
              </a:rPr>
              <a:t>FWS students must have remaining funding from 2024-2025 FWS award to work June 1 – June 30</a:t>
            </a:r>
            <a:endParaRPr lang="en-US" dirty="0"/>
          </a:p>
          <a:p>
            <a:pPr>
              <a:buFont typeface="Wingdings" panose="05000000000000000000" pitchFamily="2" charset="2"/>
              <a:buChar char="§"/>
            </a:pPr>
            <a:r>
              <a:rPr lang="en-US" sz="1400" dirty="0">
                <a:latin typeface="Amasis MT Pro Medium"/>
              </a:rPr>
              <a:t>If no 2024-2025 funding available for June, students cannot begin working until July 1st under their 2025-2026 FWS award</a:t>
            </a:r>
          </a:p>
          <a:p>
            <a:pPr>
              <a:buFont typeface="Wingdings" panose="05000000000000000000" pitchFamily="2" charset="2"/>
              <a:buChar char="§"/>
            </a:pPr>
            <a:r>
              <a:rPr lang="en-US" sz="1400" dirty="0">
                <a:latin typeface="Amasis MT Pro Medium"/>
              </a:rPr>
              <a:t>Students must be enrolled in at least half-time units for Fall 2025</a:t>
            </a:r>
          </a:p>
          <a:p>
            <a:pPr marL="0" indent="0">
              <a:buNone/>
            </a:pPr>
            <a:r>
              <a:rPr lang="en-US" sz="1400" b="1" u="sng" dirty="0">
                <a:latin typeface="Amasis MT Pro Medium"/>
              </a:rPr>
              <a:t>July-August 2025 Employment:</a:t>
            </a:r>
          </a:p>
          <a:p>
            <a:pPr>
              <a:buFont typeface="Wingdings" panose="05000000000000000000" pitchFamily="2" charset="2"/>
              <a:buChar char="§"/>
            </a:pPr>
            <a:r>
              <a:rPr lang="en-US" sz="1400" dirty="0">
                <a:solidFill>
                  <a:srgbClr val="404040"/>
                </a:solidFill>
                <a:latin typeface="Amasis MT Pro Medium"/>
              </a:rPr>
              <a:t>Based on summer session enrollment </a:t>
            </a:r>
          </a:p>
          <a:p>
            <a:pPr>
              <a:buFont typeface="Wingdings" panose="05000000000000000000" pitchFamily="2" charset="2"/>
              <a:buChar char="§"/>
            </a:pPr>
            <a:r>
              <a:rPr lang="en-US" sz="1400" dirty="0">
                <a:solidFill>
                  <a:srgbClr val="404040"/>
                </a:solidFill>
                <a:latin typeface="Amasis MT Pro Medium"/>
              </a:rPr>
              <a:t>Students must have a 2025-2026 FWS award to participate </a:t>
            </a:r>
          </a:p>
          <a:p>
            <a:pPr>
              <a:buFont typeface="Wingdings" panose="05000000000000000000" pitchFamily="2" charset="2"/>
              <a:buChar char="§"/>
            </a:pPr>
            <a:r>
              <a:rPr lang="en-US" sz="1400" dirty="0">
                <a:solidFill>
                  <a:srgbClr val="404040"/>
                </a:solidFill>
                <a:latin typeface="Amasis MT Pro Medium"/>
              </a:rPr>
              <a:t>Students must</a:t>
            </a:r>
            <a:r>
              <a:rPr lang="en-US" sz="1400" dirty="0">
                <a:latin typeface="Amasis MT Pro Medium"/>
              </a:rPr>
              <a:t> be enrolled in at least half-time units for Fall 2025</a:t>
            </a:r>
            <a:endParaRPr lang="en-US" dirty="0"/>
          </a:p>
          <a:p>
            <a:pPr>
              <a:buFont typeface="Wingdings" panose="05000000000000000000" pitchFamily="2" charset="2"/>
              <a:buChar char="§"/>
            </a:pPr>
            <a:r>
              <a:rPr lang="en-US" sz="1400" dirty="0">
                <a:latin typeface="Amasis MT Pro Medium"/>
              </a:rPr>
              <a:t>Incoming Freshman or Transfer students may not begin working until August 18,2025</a:t>
            </a:r>
          </a:p>
          <a:p>
            <a:pPr marL="0" indent="0">
              <a:buNone/>
            </a:pPr>
            <a:r>
              <a:rPr lang="en-US" sz="1400" b="1" u="sng" dirty="0">
                <a:latin typeface="Amasis MT Pro Medium"/>
              </a:rPr>
              <a:t>First day of Fall employment:</a:t>
            </a:r>
          </a:p>
          <a:p>
            <a:pPr>
              <a:buFont typeface="Wingdings" panose="05000000000000000000" pitchFamily="2" charset="2"/>
              <a:buChar char="§"/>
            </a:pPr>
            <a:r>
              <a:rPr lang="en-US" sz="1400" dirty="0">
                <a:latin typeface="Amasis MT Pro Medium"/>
              </a:rPr>
              <a:t>August 18, 2025</a:t>
            </a:r>
          </a:p>
          <a:p>
            <a:pPr>
              <a:buFont typeface="Wingdings" panose="05000000000000000000" pitchFamily="2" charset="2"/>
              <a:buChar char="§"/>
            </a:pPr>
            <a:r>
              <a:rPr lang="en-US" sz="1400" dirty="0">
                <a:latin typeface="Amasis MT Pro Medium"/>
              </a:rPr>
              <a:t>Placement deadline:  </a:t>
            </a:r>
            <a:r>
              <a:rPr lang="en-US" sz="1400" dirty="0">
                <a:solidFill>
                  <a:schemeClr val="tx1"/>
                </a:solidFill>
                <a:latin typeface="Amasis MT Pro Medium"/>
              </a:rPr>
              <a:t>October 6</a:t>
            </a:r>
            <a:r>
              <a:rPr lang="en-US" sz="1400" dirty="0">
                <a:latin typeface="Amasis MT Pro Medium"/>
              </a:rPr>
              <a:t>, 2025</a:t>
            </a:r>
          </a:p>
          <a:p>
            <a:pPr marL="0" indent="0">
              <a:buNone/>
            </a:pPr>
            <a:r>
              <a:rPr lang="en-US" sz="1400" dirty="0">
                <a:latin typeface="Amasis MT Pro Medium" panose="02040604050005020304" pitchFamily="18" charset="0"/>
              </a:rPr>
              <a:t>Instructional Student Assistants (ISA)</a:t>
            </a:r>
          </a:p>
          <a:p>
            <a:pPr>
              <a:buFont typeface="Wingdings" panose="05000000000000000000" pitchFamily="2" charset="2"/>
              <a:buChar char="§"/>
            </a:pPr>
            <a:r>
              <a:rPr lang="en-US" sz="1400" dirty="0">
                <a:latin typeface="Amasis MT Pro Medium" panose="02040604050005020304" pitchFamily="18" charset="0"/>
              </a:rPr>
              <a:t>Open until filled</a:t>
            </a:r>
          </a:p>
          <a:p>
            <a:r>
              <a:rPr lang="en-US" sz="1400" dirty="0">
                <a:latin typeface="Amasis MT Pro Medium" panose="02040604050005020304" pitchFamily="18" charset="0"/>
              </a:rPr>
              <a:t>The FWS student must complete the entire hiring process </a:t>
            </a:r>
            <a:r>
              <a:rPr lang="en-US" sz="1400" b="1" u="sng" dirty="0">
                <a:latin typeface="Amasis MT Pro Medium" panose="02040604050005020304" pitchFamily="18" charset="0"/>
              </a:rPr>
              <a:t>before</a:t>
            </a:r>
            <a:r>
              <a:rPr lang="en-US" sz="1400" dirty="0">
                <a:latin typeface="Amasis MT Pro Medium" panose="02040604050005020304" pitchFamily="18" charset="0"/>
              </a:rPr>
              <a:t> they may begin working</a:t>
            </a:r>
          </a:p>
          <a:p>
            <a:r>
              <a:rPr lang="en-US" sz="1400" dirty="0">
                <a:latin typeface="Amasis MT Pro Medium" panose="02040604050005020304" pitchFamily="18" charset="0"/>
              </a:rPr>
              <a:t>If you allow your student to work before the entire hiring process has been completed, you will have to hire as a concurrent hire to pay the student from your department’s funds</a:t>
            </a:r>
          </a:p>
          <a:p>
            <a:endParaRPr lang="en-US" dirty="0"/>
          </a:p>
        </p:txBody>
      </p:sp>
    </p:spTree>
    <p:extLst>
      <p:ext uri="{BB962C8B-B14F-4D97-AF65-F5344CB8AC3E}">
        <p14:creationId xmlns:p14="http://schemas.microsoft.com/office/powerpoint/2010/main" val="39155561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0CACF-BF97-4612-D052-1727AF2704B6}"/>
              </a:ext>
            </a:extLst>
          </p:cNvPr>
          <p:cNvSpPr>
            <a:spLocks noGrp="1"/>
          </p:cNvSpPr>
          <p:nvPr>
            <p:ph type="title"/>
          </p:nvPr>
        </p:nvSpPr>
        <p:spPr/>
        <p:txBody>
          <a:bodyPr/>
          <a:lstStyle/>
          <a:p>
            <a:pPr algn="ctr"/>
            <a:r>
              <a:rPr lang="en-US" dirty="0"/>
              <a:t>Job Posting</a:t>
            </a:r>
          </a:p>
        </p:txBody>
      </p:sp>
      <p:sp>
        <p:nvSpPr>
          <p:cNvPr id="3" name="Content Placeholder 2">
            <a:extLst>
              <a:ext uri="{FF2B5EF4-FFF2-40B4-BE49-F238E27FC236}">
                <a16:creationId xmlns:a16="http://schemas.microsoft.com/office/drawing/2014/main" id="{E2649F26-282F-0497-5CCB-F3A4E90DE385}"/>
              </a:ext>
            </a:extLst>
          </p:cNvPr>
          <p:cNvSpPr>
            <a:spLocks noGrp="1"/>
          </p:cNvSpPr>
          <p:nvPr>
            <p:ph idx="1"/>
          </p:nvPr>
        </p:nvSpPr>
        <p:spPr/>
        <p:txBody>
          <a:bodyPr>
            <a:normAutofit fontScale="70000" lnSpcReduction="20000"/>
          </a:bodyPr>
          <a:lstStyle/>
          <a:p>
            <a:r>
              <a:rPr lang="en-US" dirty="0"/>
              <a:t>Create a FWS student position description in CSU Recruit for new hires</a:t>
            </a:r>
          </a:p>
          <a:p>
            <a:r>
              <a:rPr lang="en-US" dirty="0"/>
              <a:t>Hiring administrator will then receive an email notification of the fully approved position description </a:t>
            </a:r>
          </a:p>
          <a:p>
            <a:r>
              <a:rPr lang="en-US" dirty="0"/>
              <a:t>Employment Services will complete the job card within 24 hours and the recruitment will be posted</a:t>
            </a:r>
          </a:p>
          <a:p>
            <a:r>
              <a:rPr lang="en-US" dirty="0"/>
              <a:t>Determine hourly rate, justification are required for all starting rate above minimum hourly rates</a:t>
            </a:r>
          </a:p>
          <a:p>
            <a:r>
              <a:rPr lang="en-US" dirty="0"/>
              <a:t>Do not post FWS jobs on Handshake or the Campus/BB list serves</a:t>
            </a:r>
          </a:p>
          <a:p>
            <a:r>
              <a:rPr lang="en-US" dirty="0">
                <a:ea typeface="+mn-lt"/>
                <a:cs typeface="+mn-lt"/>
              </a:rPr>
              <a:t>Please ensure that jobs are posted by August 1st to ensure students are hired by October 6th placement deadline</a:t>
            </a:r>
            <a:endParaRPr lang="en-US" dirty="0"/>
          </a:p>
          <a:p>
            <a:r>
              <a:rPr lang="en-US" dirty="0"/>
              <a:t>Continuing re-hire positions do not need to be posted on CSU Recruit you can re-hire students through Cherwell </a:t>
            </a:r>
          </a:p>
          <a:p>
            <a:pPr marL="0" indent="0">
              <a:buNone/>
            </a:pPr>
            <a:endParaRPr lang="en-US" dirty="0"/>
          </a:p>
        </p:txBody>
      </p:sp>
    </p:spTree>
    <p:extLst>
      <p:ext uri="{BB962C8B-B14F-4D97-AF65-F5344CB8AC3E}">
        <p14:creationId xmlns:p14="http://schemas.microsoft.com/office/powerpoint/2010/main" val="2084589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C112F-85EA-73BA-314A-2DC18B8799DB}"/>
              </a:ext>
            </a:extLst>
          </p:cNvPr>
          <p:cNvSpPr>
            <a:spLocks noGrp="1"/>
          </p:cNvSpPr>
          <p:nvPr>
            <p:ph type="title"/>
          </p:nvPr>
        </p:nvSpPr>
        <p:spPr/>
        <p:txBody>
          <a:bodyPr/>
          <a:lstStyle/>
          <a:p>
            <a:pPr algn="ctr"/>
            <a:r>
              <a:rPr lang="en-US" dirty="0"/>
              <a:t>Bridge vs. Non-Bridge Appointments </a:t>
            </a:r>
          </a:p>
        </p:txBody>
      </p:sp>
      <p:graphicFrame>
        <p:nvGraphicFramePr>
          <p:cNvPr id="4" name="Content Placeholder 2">
            <a:extLst>
              <a:ext uri="{FF2B5EF4-FFF2-40B4-BE49-F238E27FC236}">
                <a16:creationId xmlns:a16="http://schemas.microsoft.com/office/drawing/2014/main" id="{C1CC0455-5D05-AFC0-7FF5-C8257648AED5}"/>
              </a:ext>
            </a:extLst>
          </p:cNvPr>
          <p:cNvGraphicFramePr>
            <a:graphicFrameLocks noGrp="1"/>
          </p:cNvGraphicFramePr>
          <p:nvPr>
            <p:ph idx="1"/>
            <p:extLst>
              <p:ext uri="{D42A27DB-BD31-4B8C-83A1-F6EECF244321}">
                <p14:modId xmlns:p14="http://schemas.microsoft.com/office/powerpoint/2010/main" val="3939036352"/>
              </p:ext>
            </p:extLst>
          </p:nvPr>
        </p:nvGraphicFramePr>
        <p:xfrm>
          <a:off x="2069104" y="1935125"/>
          <a:ext cx="10018712"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15679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7911565-A6FD-AC2F-8137-A81F0216EBB2}"/>
              </a:ext>
            </a:extLst>
          </p:cNvPr>
          <p:cNvPicPr>
            <a:picLocks noChangeAspect="1"/>
          </p:cNvPicPr>
          <p:nvPr/>
        </p:nvPicPr>
        <p:blipFill>
          <a:blip r:embed="rId3"/>
          <a:stretch>
            <a:fillRect/>
          </a:stretch>
        </p:blipFill>
        <p:spPr>
          <a:xfrm>
            <a:off x="1587913" y="0"/>
            <a:ext cx="9016174" cy="6858000"/>
          </a:xfrm>
          <a:prstGeom prst="rect">
            <a:avLst/>
          </a:prstGeom>
        </p:spPr>
      </p:pic>
    </p:spTree>
    <p:extLst>
      <p:ext uri="{BB962C8B-B14F-4D97-AF65-F5344CB8AC3E}">
        <p14:creationId xmlns:p14="http://schemas.microsoft.com/office/powerpoint/2010/main" val="38401214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Parallax</Template>
  <TotalTime>1396</TotalTime>
  <Words>3360</Words>
  <Application>Microsoft Office PowerPoint</Application>
  <PresentationFormat>Widescreen</PresentationFormat>
  <Paragraphs>181</Paragraphs>
  <Slides>14</Slides>
  <Notes>14</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14</vt:i4>
      </vt:variant>
    </vt:vector>
  </HeadingPairs>
  <TitlesOfParts>
    <vt:vector size="26" baseType="lpstr">
      <vt:lpstr>Amasis MT Pro Medium</vt:lpstr>
      <vt:lpstr>-apple-system</vt:lpstr>
      <vt:lpstr>Aptos</vt:lpstr>
      <vt:lpstr>Arial</vt:lpstr>
      <vt:lpstr>Calibri</vt:lpstr>
      <vt:lpstr>Calibri Light</vt:lpstr>
      <vt:lpstr>Corbel</vt:lpstr>
      <vt:lpstr>proxima-nova</vt:lpstr>
      <vt:lpstr>Roboto</vt:lpstr>
      <vt:lpstr>Times New Roman</vt:lpstr>
      <vt:lpstr>Wingdings</vt:lpstr>
      <vt:lpstr>Parallax</vt:lpstr>
      <vt:lpstr>Year End, Summer &amp; Fall Employment Annual Training</vt:lpstr>
      <vt:lpstr>Agenda</vt:lpstr>
      <vt:lpstr>Student Eligibility Requirements</vt:lpstr>
      <vt:lpstr>Supervisor Responsibilities </vt:lpstr>
      <vt:lpstr>FWS Policies &amp; Rules</vt:lpstr>
      <vt:lpstr>FWS Placement &amp; Deadlines</vt:lpstr>
      <vt:lpstr>Job Posting</vt:lpstr>
      <vt:lpstr>Bridge vs. Non-Bridge Appointments </vt:lpstr>
      <vt:lpstr>PowerPoint Presentation</vt:lpstr>
      <vt:lpstr>Background Check</vt:lpstr>
      <vt:lpstr>Time Reporting</vt:lpstr>
      <vt:lpstr>PowerPoint Presentation</vt:lpstr>
      <vt:lpstr>Termination/Separation </vt:lpstr>
      <vt:lpstr>Work-Study Contact Information </vt:lpstr>
    </vt:vector>
  </TitlesOfParts>
  <Company>California State University of San Bernardino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Lizzet Lopez</dc:creator>
  <cp:lastModifiedBy>Lizzet Lopez</cp:lastModifiedBy>
  <cp:revision>1</cp:revision>
  <dcterms:created xsi:type="dcterms:W3CDTF">2025-05-12T20:46:33Z</dcterms:created>
  <dcterms:modified xsi:type="dcterms:W3CDTF">2025-05-13T20:02:50Z</dcterms:modified>
</cp:coreProperties>
</file>