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390" r:id="rId2"/>
    <p:sldId id="395" r:id="rId3"/>
    <p:sldId id="268" r:id="rId4"/>
    <p:sldId id="263" r:id="rId5"/>
    <p:sldId id="277" r:id="rId6"/>
    <p:sldId id="282" r:id="rId7"/>
    <p:sldId id="400" r:id="rId8"/>
    <p:sldId id="283" r:id="rId9"/>
    <p:sldId id="275" r:id="rId10"/>
    <p:sldId id="401" r:id="rId11"/>
    <p:sldId id="269" r:id="rId12"/>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F9F27-9E38-4FF3-9E8D-6D166DF59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77E32C-E928-4C01-AFAB-A79CC535A8FD}">
      <dgm:prSet custT="1"/>
      <dgm:spPr/>
      <dgm:t>
        <a:bodyPr/>
        <a:lstStyle/>
        <a:p>
          <a:r>
            <a:rPr lang="en-US" sz="1400" b="1" dirty="0"/>
            <a:t>The approver on the header is the budget approver of your department</a:t>
          </a:r>
        </a:p>
      </dgm:t>
    </dgm:pt>
    <dgm:pt modelId="{9BF6A4A3-6E45-4B57-9FBC-9A798F9E1E06}" type="parTrans" cxnId="{DB4CC4A5-2760-4064-AB0A-38766C6BB2B6}">
      <dgm:prSet/>
      <dgm:spPr/>
      <dgm:t>
        <a:bodyPr/>
        <a:lstStyle/>
        <a:p>
          <a:endParaRPr lang="en-US"/>
        </a:p>
      </dgm:t>
    </dgm:pt>
    <dgm:pt modelId="{FD71D71E-1904-4124-9154-5946D436EE7C}" type="sibTrans" cxnId="{DB4CC4A5-2760-4064-AB0A-38766C6BB2B6}">
      <dgm:prSet/>
      <dgm:spPr/>
      <dgm:t>
        <a:bodyPr/>
        <a:lstStyle/>
        <a:p>
          <a:endParaRPr lang="en-US"/>
        </a:p>
      </dgm:t>
    </dgm:pt>
    <dgm:pt modelId="{2BCF4B67-4DF6-4CFF-B145-118431D688D6}">
      <dgm:prSet custT="1"/>
      <dgm:spPr/>
      <dgm:t>
        <a:bodyPr/>
        <a:lstStyle/>
        <a:p>
          <a:r>
            <a:rPr lang="en-US" sz="1400" b="1" dirty="0"/>
            <a:t>Please note that If you are not aware of the approver name, reach out to your department</a:t>
          </a:r>
          <a:endParaRPr lang="en-US" sz="1400" dirty="0"/>
        </a:p>
      </dgm:t>
    </dgm:pt>
    <dgm:pt modelId="{9AA8C910-3B03-4AF9-9081-7B6CA97BCCB7}" type="parTrans" cxnId="{2FCF3E1E-33D7-4238-B1F1-0A413646C737}">
      <dgm:prSet/>
      <dgm:spPr/>
      <dgm:t>
        <a:bodyPr/>
        <a:lstStyle/>
        <a:p>
          <a:endParaRPr lang="en-US"/>
        </a:p>
      </dgm:t>
    </dgm:pt>
    <dgm:pt modelId="{536A2F67-C5E5-4321-A0F2-47595191B1D3}" type="sibTrans" cxnId="{2FCF3E1E-33D7-4238-B1F1-0A413646C737}">
      <dgm:prSet/>
      <dgm:spPr/>
      <dgm:t>
        <a:bodyPr/>
        <a:lstStyle/>
        <a:p>
          <a:endParaRPr lang="en-US"/>
        </a:p>
      </dgm:t>
    </dgm:pt>
    <dgm:pt modelId="{2E25E02F-A24F-481D-A29D-2DCC3323401F}" type="pres">
      <dgm:prSet presAssocID="{D3AF9F27-9E38-4FF3-9E8D-6D166DF599E4}" presName="vert0" presStyleCnt="0">
        <dgm:presLayoutVars>
          <dgm:dir/>
          <dgm:animOne val="branch"/>
          <dgm:animLvl val="lvl"/>
        </dgm:presLayoutVars>
      </dgm:prSet>
      <dgm:spPr/>
    </dgm:pt>
    <dgm:pt modelId="{B352EF09-25E0-47B4-BD9B-E90A5C90F754}" type="pres">
      <dgm:prSet presAssocID="{6477E32C-E928-4C01-AFAB-A79CC535A8FD}" presName="thickLine" presStyleLbl="alignNode1" presStyleIdx="0" presStyleCnt="2"/>
      <dgm:spPr/>
    </dgm:pt>
    <dgm:pt modelId="{130C9712-A38E-4D47-BAA0-D69FDF2A72EF}" type="pres">
      <dgm:prSet presAssocID="{6477E32C-E928-4C01-AFAB-A79CC535A8FD}" presName="horz1" presStyleCnt="0"/>
      <dgm:spPr/>
    </dgm:pt>
    <dgm:pt modelId="{F9F8CD88-6ED8-42F4-8B69-82ECD29CEE8C}" type="pres">
      <dgm:prSet presAssocID="{6477E32C-E928-4C01-AFAB-A79CC535A8FD}" presName="tx1" presStyleLbl="revTx" presStyleIdx="0" presStyleCnt="2"/>
      <dgm:spPr/>
    </dgm:pt>
    <dgm:pt modelId="{DBC91F6A-C4D3-4CFC-81CC-DC3F72BE044A}" type="pres">
      <dgm:prSet presAssocID="{6477E32C-E928-4C01-AFAB-A79CC535A8FD}" presName="vert1" presStyleCnt="0"/>
      <dgm:spPr/>
    </dgm:pt>
    <dgm:pt modelId="{ABEAE2C2-F149-4A8B-9BB8-2DF6A5FD0AB2}" type="pres">
      <dgm:prSet presAssocID="{2BCF4B67-4DF6-4CFF-B145-118431D688D6}" presName="thickLine" presStyleLbl="alignNode1" presStyleIdx="1" presStyleCnt="2"/>
      <dgm:spPr/>
    </dgm:pt>
    <dgm:pt modelId="{9D570599-091A-41E2-A7CC-26EED081FACC}" type="pres">
      <dgm:prSet presAssocID="{2BCF4B67-4DF6-4CFF-B145-118431D688D6}" presName="horz1" presStyleCnt="0"/>
      <dgm:spPr/>
    </dgm:pt>
    <dgm:pt modelId="{E7D15942-91BC-4DD7-BC66-09C9D58D71EF}" type="pres">
      <dgm:prSet presAssocID="{2BCF4B67-4DF6-4CFF-B145-118431D688D6}" presName="tx1" presStyleLbl="revTx" presStyleIdx="1" presStyleCnt="2"/>
      <dgm:spPr/>
    </dgm:pt>
    <dgm:pt modelId="{DBAA995F-AD30-48E2-87C5-91A8706BA153}" type="pres">
      <dgm:prSet presAssocID="{2BCF4B67-4DF6-4CFF-B145-118431D688D6}" presName="vert1" presStyleCnt="0"/>
      <dgm:spPr/>
    </dgm:pt>
  </dgm:ptLst>
  <dgm:cxnLst>
    <dgm:cxn modelId="{2FCF3E1E-33D7-4238-B1F1-0A413646C737}" srcId="{D3AF9F27-9E38-4FF3-9E8D-6D166DF599E4}" destId="{2BCF4B67-4DF6-4CFF-B145-118431D688D6}" srcOrd="1" destOrd="0" parTransId="{9AA8C910-3B03-4AF9-9081-7B6CA97BCCB7}" sibTransId="{536A2F67-C5E5-4321-A0F2-47595191B1D3}"/>
    <dgm:cxn modelId="{DB4CC4A5-2760-4064-AB0A-38766C6BB2B6}" srcId="{D3AF9F27-9E38-4FF3-9E8D-6D166DF599E4}" destId="{6477E32C-E928-4C01-AFAB-A79CC535A8FD}" srcOrd="0" destOrd="0" parTransId="{9BF6A4A3-6E45-4B57-9FBC-9A798F9E1E06}" sibTransId="{FD71D71E-1904-4124-9154-5946D436EE7C}"/>
    <dgm:cxn modelId="{3809C6B2-DEFF-4008-BA01-5CDAD71F6532}" type="presOf" srcId="{2BCF4B67-4DF6-4CFF-B145-118431D688D6}" destId="{E7D15942-91BC-4DD7-BC66-09C9D58D71EF}" srcOrd="0" destOrd="0" presId="urn:microsoft.com/office/officeart/2008/layout/LinedList"/>
    <dgm:cxn modelId="{930C54C9-2686-4311-B04A-CBAF9DA8FFD4}" type="presOf" srcId="{D3AF9F27-9E38-4FF3-9E8D-6D166DF599E4}" destId="{2E25E02F-A24F-481D-A29D-2DCC3323401F}" srcOrd="0" destOrd="0" presId="urn:microsoft.com/office/officeart/2008/layout/LinedList"/>
    <dgm:cxn modelId="{1A42E8FE-4C3A-484E-BB26-C32D83E65749}" type="presOf" srcId="{6477E32C-E928-4C01-AFAB-A79CC535A8FD}" destId="{F9F8CD88-6ED8-42F4-8B69-82ECD29CEE8C}" srcOrd="0" destOrd="0" presId="urn:microsoft.com/office/officeart/2008/layout/LinedList"/>
    <dgm:cxn modelId="{258312A2-9124-4894-A4CB-CE48999766D9}" type="presParOf" srcId="{2E25E02F-A24F-481D-A29D-2DCC3323401F}" destId="{B352EF09-25E0-47B4-BD9B-E90A5C90F754}" srcOrd="0" destOrd="0" presId="urn:microsoft.com/office/officeart/2008/layout/LinedList"/>
    <dgm:cxn modelId="{017F3689-9AC6-4023-AF64-E1E120826DA7}" type="presParOf" srcId="{2E25E02F-A24F-481D-A29D-2DCC3323401F}" destId="{130C9712-A38E-4D47-BAA0-D69FDF2A72EF}" srcOrd="1" destOrd="0" presId="urn:microsoft.com/office/officeart/2008/layout/LinedList"/>
    <dgm:cxn modelId="{78326490-EE3F-4C2D-AE6B-EB36AF4B54A0}" type="presParOf" srcId="{130C9712-A38E-4D47-BAA0-D69FDF2A72EF}" destId="{F9F8CD88-6ED8-42F4-8B69-82ECD29CEE8C}" srcOrd="0" destOrd="0" presId="urn:microsoft.com/office/officeart/2008/layout/LinedList"/>
    <dgm:cxn modelId="{C87A254C-0765-4611-8BEE-F53FE2C04435}" type="presParOf" srcId="{130C9712-A38E-4D47-BAA0-D69FDF2A72EF}" destId="{DBC91F6A-C4D3-4CFC-81CC-DC3F72BE044A}" srcOrd="1" destOrd="0" presId="urn:microsoft.com/office/officeart/2008/layout/LinedList"/>
    <dgm:cxn modelId="{ED2E18D1-F169-47B1-A3E6-ADD4E9E4E343}" type="presParOf" srcId="{2E25E02F-A24F-481D-A29D-2DCC3323401F}" destId="{ABEAE2C2-F149-4A8B-9BB8-2DF6A5FD0AB2}" srcOrd="2" destOrd="0" presId="urn:microsoft.com/office/officeart/2008/layout/LinedList"/>
    <dgm:cxn modelId="{DD019A77-649E-40D7-BF33-88528AEF38D7}" type="presParOf" srcId="{2E25E02F-A24F-481D-A29D-2DCC3323401F}" destId="{9D570599-091A-41E2-A7CC-26EED081FACC}" srcOrd="3" destOrd="0" presId="urn:microsoft.com/office/officeart/2008/layout/LinedList"/>
    <dgm:cxn modelId="{AEC39FB6-66AB-4C8C-8AD8-13CDFD2DBBD5}" type="presParOf" srcId="{9D570599-091A-41E2-A7CC-26EED081FACC}" destId="{E7D15942-91BC-4DD7-BC66-09C9D58D71EF}" srcOrd="0" destOrd="0" presId="urn:microsoft.com/office/officeart/2008/layout/LinedList"/>
    <dgm:cxn modelId="{29D05DB4-36C4-4D37-A3BB-B55ECA535F19}" type="presParOf" srcId="{9D570599-091A-41E2-A7CC-26EED081FACC}" destId="{DBAA995F-AD30-48E2-87C5-91A8706BA1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EF09-25E0-47B4-BD9B-E90A5C90F754}">
      <dsp:nvSpPr>
        <dsp:cNvPr id="0" name=""/>
        <dsp:cNvSpPr/>
      </dsp:nvSpPr>
      <dsp:spPr>
        <a:xfrm>
          <a:off x="0" y="0"/>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CD88-6ED8-42F4-8B69-82ECD29CEE8C}">
      <dsp:nvSpPr>
        <dsp:cNvPr id="0" name=""/>
        <dsp:cNvSpPr/>
      </dsp:nvSpPr>
      <dsp:spPr>
        <a:xfrm>
          <a:off x="0" y="0"/>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approver on the header is the budget approver of your department</a:t>
          </a:r>
        </a:p>
      </dsp:txBody>
      <dsp:txXfrm>
        <a:off x="0" y="0"/>
        <a:ext cx="8839200" cy="342899"/>
      </dsp:txXfrm>
    </dsp:sp>
    <dsp:sp modelId="{ABEAE2C2-F149-4A8B-9BB8-2DF6A5FD0AB2}">
      <dsp:nvSpPr>
        <dsp:cNvPr id="0" name=""/>
        <dsp:cNvSpPr/>
      </dsp:nvSpPr>
      <dsp:spPr>
        <a:xfrm>
          <a:off x="0" y="342899"/>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15942-91BC-4DD7-BC66-09C9D58D71EF}">
      <dsp:nvSpPr>
        <dsp:cNvPr id="0" name=""/>
        <dsp:cNvSpPr/>
      </dsp:nvSpPr>
      <dsp:spPr>
        <a:xfrm>
          <a:off x="0" y="342899"/>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Please note that If you are not aware of the approver name, reach out to your department</a:t>
          </a:r>
          <a:endParaRPr lang="en-US" sz="1400" kern="1200" dirty="0"/>
        </a:p>
      </dsp:txBody>
      <dsp:txXfrm>
        <a:off x="0" y="342899"/>
        <a:ext cx="8839200" cy="342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11</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travel request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C634-3DDB-8E01-5E81-AF98CC3C4A8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DC1818E-D14B-17E6-D697-342F39A7F6C5}"/>
              </a:ext>
            </a:extLst>
          </p:cNvPr>
          <p:cNvSpPr>
            <a:spLocks noGrp="1"/>
          </p:cNvSpPr>
          <p:nvPr>
            <p:ph type="title"/>
          </p:nvPr>
        </p:nvSpPr>
        <p:spPr>
          <a:xfrm>
            <a:off x="76200" y="110836"/>
            <a:ext cx="8961905" cy="1565564"/>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000" b="1" dirty="0">
                <a:effectLst>
                  <a:outerShdw blurRad="38100" dist="38100" dir="2700000" algn="tl">
                    <a:srgbClr val="000000">
                      <a:alpha val="43137"/>
                    </a:srgbClr>
                  </a:outerShdw>
                </a:effectLst>
              </a:rPr>
              <a:t>Click on Submit.</a:t>
            </a:r>
            <a:br>
              <a:rPr lang="en-US" sz="2000" b="1" dirty="0">
                <a:latin typeface="+mn-lt"/>
              </a:rPr>
            </a:br>
            <a:endParaRPr lang="en-US" sz="2000" b="1" dirty="0">
              <a:latin typeface="+mn-lt"/>
            </a:endParaRPr>
          </a:p>
        </p:txBody>
      </p:sp>
      <p:pic>
        <p:nvPicPr>
          <p:cNvPr id="4" name="Picture 3">
            <a:extLst>
              <a:ext uri="{FF2B5EF4-FFF2-40B4-BE49-F238E27FC236}">
                <a16:creationId xmlns:a16="http://schemas.microsoft.com/office/drawing/2014/main" id="{65A26EA4-3F63-4E04-4FE0-65E3C2C80557}"/>
              </a:ext>
            </a:extLst>
          </p:cNvPr>
          <p:cNvPicPr>
            <a:picLocks noChangeAspect="1"/>
          </p:cNvPicPr>
          <p:nvPr/>
        </p:nvPicPr>
        <p:blipFill>
          <a:blip r:embed="rId2"/>
          <a:stretch>
            <a:fillRect/>
          </a:stretch>
        </p:blipFill>
        <p:spPr>
          <a:xfrm>
            <a:off x="1714857" y="1295400"/>
            <a:ext cx="5714286" cy="4114286"/>
          </a:xfrm>
          <a:prstGeom prst="rect">
            <a:avLst/>
          </a:prstGeom>
        </p:spPr>
      </p:pic>
    </p:spTree>
    <p:extLst>
      <p:ext uri="{BB962C8B-B14F-4D97-AF65-F5344CB8AC3E}">
        <p14:creationId xmlns:p14="http://schemas.microsoft.com/office/powerpoint/2010/main" val="367721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a:t>
            </a:r>
            <a:r>
              <a:rPr lang="en-US" dirty="0">
                <a:solidFill>
                  <a:srgbClr val="FF0000"/>
                </a:solidFill>
                <a:effectLst>
                  <a:outerShdw blurRad="38100" dist="38100" dir="2700000" algn="tl">
                    <a:srgbClr val="000000">
                      <a:alpha val="43137"/>
                    </a:srgbClr>
                  </a:outerShdw>
                </a:effectLst>
                <a:latin typeface="Arial"/>
                <a:cs typeface="Arial"/>
                <a:hlinkClick r:id="rId3"/>
              </a:rPr>
              <a:t>travel@csusb.edu</a:t>
            </a:r>
            <a:r>
              <a:rPr lang="en-US" dirty="0">
                <a:solidFill>
                  <a:srgbClr val="FF0000"/>
                </a:solidFill>
                <a:effectLst>
                  <a:outerShdw blurRad="38100" dist="38100" dir="2700000" algn="tl">
                    <a:srgbClr val="000000">
                      <a:alpha val="43137"/>
                    </a:srgbClr>
                  </a:outerShdw>
                </a:effectLst>
                <a:latin typeface="Arial"/>
                <a:cs typeface="Arial"/>
              </a:rPr>
              <a:t> or 909-537-5155.</a:t>
            </a:r>
          </a:p>
        </p:txBody>
      </p:sp>
      <p:sp>
        <p:nvSpPr>
          <p:cNvPr id="2" name="TextBox 1"/>
          <p:cNvSpPr txBox="1"/>
          <p:nvPr/>
        </p:nvSpPr>
        <p:spPr>
          <a:xfrm>
            <a:off x="3124200" y="1524000"/>
            <a:ext cx="2480733" cy="523220"/>
          </a:xfrm>
          <a:prstGeom prst="rect">
            <a:avLst/>
          </a:prstGeom>
          <a:noFill/>
        </p:spPr>
        <p:txBody>
          <a:bodyPr wrap="square" rtlCol="0">
            <a:spAutoFit/>
          </a:bodyPr>
          <a:lstStyle/>
          <a:p>
            <a:pPr algn="ctr"/>
            <a:r>
              <a:rPr lang="en-US" sz="2800"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bg1"/>
                </a:solidFill>
              </a:rPr>
              <a:t>On the single sign on page, type in your mycoyote ID and password, hit  enter and then either choose </a:t>
            </a:r>
            <a:r>
              <a:rPr lang="en-US" sz="1800" u="sng" dirty="0">
                <a:solidFill>
                  <a:schemeClr val="bg1"/>
                </a:solidFill>
              </a:rPr>
              <a:t>My Employment </a:t>
            </a:r>
            <a:r>
              <a:rPr lang="en-US" sz="1800" dirty="0">
                <a:solidFill>
                  <a:schemeClr val="bg1"/>
                </a:solidFill>
              </a:rPr>
              <a:t>or, </a:t>
            </a:r>
            <a:r>
              <a:rPr lang="en-US" sz="1800" u="sng" dirty="0">
                <a:solidFill>
                  <a:schemeClr val="bg1"/>
                </a:solidFill>
              </a:rPr>
              <a:t>Administrative Systems</a:t>
            </a:r>
            <a:r>
              <a:rPr lang="en-US" sz="1800" dirty="0">
                <a:solidFill>
                  <a:schemeClr val="bg1"/>
                </a:solidFill>
              </a:rPr>
              <a:t> and click  on the Travel and Corporate card Icon  as shown below:</a:t>
            </a:r>
          </a:p>
          <a:p>
            <a:pPr marL="0" indent="0">
              <a:buNone/>
            </a:pPr>
            <a:endParaRPr lang="en-US" sz="1800" dirty="0">
              <a:solidFill>
                <a:schemeClr val="bg1"/>
              </a:solidFill>
            </a:endParaRPr>
          </a:p>
          <a:p>
            <a:pPr marL="0" indent="0">
              <a:buNone/>
            </a:pPr>
            <a:endParaRPr lang="en-US" sz="1800" dirty="0"/>
          </a:p>
        </p:txBody>
      </p:sp>
      <p:pic>
        <p:nvPicPr>
          <p:cNvPr id="4" name="Content Placeholder 3">
            <a:extLst>
              <a:ext uri="{FF2B5EF4-FFF2-40B4-BE49-F238E27FC236}">
                <a16:creationId xmlns:a16="http://schemas.microsoft.com/office/drawing/2014/main" id="{DB6434ED-BE4A-71A2-B0FE-1CE9D3752FE8}"/>
              </a:ext>
            </a:extLst>
          </p:cNvPr>
          <p:cNvPicPr>
            <a:picLocks noGrp="1" noChangeAspect="1"/>
          </p:cNvPicPr>
          <p:nvPr>
            <p:ph idx="1"/>
          </p:nvPr>
        </p:nvPicPr>
        <p:blipFill>
          <a:blip r:embed="rId2"/>
          <a:stretch>
            <a:fillRect/>
          </a:stretch>
        </p:blipFill>
        <p:spPr>
          <a:xfrm>
            <a:off x="150962" y="1371600"/>
            <a:ext cx="8933956" cy="4406203"/>
          </a:xfrm>
          <a:prstGeom prst="rect">
            <a:avLst/>
          </a:prstGeom>
        </p:spPr>
      </p:pic>
    </p:spTree>
    <p:extLst>
      <p:ext uri="{BB962C8B-B14F-4D97-AF65-F5344CB8AC3E}">
        <p14:creationId xmlns:p14="http://schemas.microsoft.com/office/powerpoint/2010/main" val="195294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t>To begin a Travel Request, click on </a:t>
            </a:r>
            <a:r>
              <a:rPr lang="en-US" dirty="0"/>
              <a:t>Create, then Start a Request</a:t>
            </a:r>
            <a:endParaRPr lang="en-US" sz="3200" dirty="0"/>
          </a:p>
        </p:txBody>
      </p:sp>
      <p:pic>
        <p:nvPicPr>
          <p:cNvPr id="8" name="Picture 7">
            <a:extLst>
              <a:ext uri="{FF2B5EF4-FFF2-40B4-BE49-F238E27FC236}">
                <a16:creationId xmlns:a16="http://schemas.microsoft.com/office/drawing/2014/main" id="{55FC9519-A28A-C164-07FD-7C5323256B48}"/>
              </a:ext>
            </a:extLst>
          </p:cNvPr>
          <p:cNvPicPr>
            <a:picLocks noChangeAspect="1"/>
          </p:cNvPicPr>
          <p:nvPr/>
        </p:nvPicPr>
        <p:blipFill>
          <a:blip r:embed="rId3"/>
          <a:stretch>
            <a:fillRect/>
          </a:stretch>
        </p:blipFill>
        <p:spPr>
          <a:xfrm>
            <a:off x="591035" y="1295400"/>
            <a:ext cx="7961930" cy="4833845"/>
          </a:xfrm>
          <a:prstGeom prst="rect">
            <a:avLst/>
          </a:prstGeom>
        </p:spPr>
      </p:pic>
    </p:spTree>
    <p:extLst>
      <p:ext uri="{BB962C8B-B14F-4D97-AF65-F5344CB8AC3E}">
        <p14:creationId xmlns:p14="http://schemas.microsoft.com/office/powerpoint/2010/main" val="186271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altLang="en-US" sz="1500" dirty="0">
                <a:effectLst>
                  <a:outerShdw blurRad="38100" dist="38100" dir="2700000" algn="tl">
                    <a:srgbClr val="000000">
                      <a:alpha val="43137"/>
                    </a:srgbClr>
                  </a:outerShdw>
                </a:effectLst>
              </a:rPr>
              <a:t>Input your travel information on the Request Header. Each required text box is noted by an asterisk on the top of the box.  Use the down arrows and the calendar when available on each box.  After entering all the required information click on Create Request</a:t>
            </a:r>
            <a:endParaRPr lang="en-US" sz="1500" i="1" dirty="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BAF4A33-858B-54A7-8FCF-F3E15C35CDF6}"/>
              </a:ext>
            </a:extLst>
          </p:cNvPr>
          <p:cNvGraphicFramePr/>
          <p:nvPr>
            <p:extLst>
              <p:ext uri="{D42A27DB-BD31-4B8C-83A1-F6EECF244321}">
                <p14:modId xmlns:p14="http://schemas.microsoft.com/office/powerpoint/2010/main" val="2164495626"/>
              </p:ext>
            </p:extLst>
          </p:nvPr>
        </p:nvGraphicFramePr>
        <p:xfrm>
          <a:off x="152400" y="1295400"/>
          <a:ext cx="88392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E9E609C-8042-E98C-928F-DB43244A888C}"/>
              </a:ext>
            </a:extLst>
          </p:cNvPr>
          <p:cNvPicPr>
            <a:picLocks noChangeAspect="1"/>
          </p:cNvPicPr>
          <p:nvPr/>
        </p:nvPicPr>
        <p:blipFill>
          <a:blip r:embed="rId7"/>
          <a:stretch>
            <a:fillRect/>
          </a:stretch>
        </p:blipFill>
        <p:spPr>
          <a:xfrm>
            <a:off x="762000" y="1958196"/>
            <a:ext cx="7543800" cy="4076007"/>
          </a:xfrm>
          <a:prstGeom prst="rect">
            <a:avLst/>
          </a:prstGeom>
        </p:spPr>
      </p:pic>
    </p:spTree>
    <p:extLst>
      <p:ext uri="{BB962C8B-B14F-4D97-AF65-F5344CB8AC3E}">
        <p14:creationId xmlns:p14="http://schemas.microsoft.com/office/powerpoint/2010/main" val="119174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65382"/>
            <a:ext cx="8229600" cy="467821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within state - choose instate, outside the state - out of state, and out of the country -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a:t>
            </a:r>
            <a:r>
              <a:rPr lang="en-US" sz="1000" b="1" dirty="0" err="1"/>
              <a:t>Emerg</a:t>
            </a:r>
            <a:r>
              <a:rPr lang="en-US" sz="1000" b="1" dirty="0"/>
              <a:t>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Type the project code in the box and select from the dropdown list that appears. If there is no project code, select </a:t>
            </a:r>
            <a:r>
              <a:rPr lang="en-US" sz="1000" b="1" dirty="0">
                <a:solidFill>
                  <a:schemeClr val="tx2"/>
                </a:solidFill>
              </a:rPr>
              <a:t>NONE.</a:t>
            </a:r>
          </a:p>
          <a:p>
            <a:pPr>
              <a:buFont typeface="Wingdings" panose="05000000000000000000" pitchFamily="2" charset="2"/>
              <a:buChar char="q"/>
            </a:pPr>
            <a:r>
              <a:rPr lang="en-US" sz="1000" dirty="0"/>
              <a:t>Approver – Choose the budget approver of your department from the list that appears in the box</a:t>
            </a:r>
          </a:p>
          <a:p>
            <a:pPr>
              <a:buFont typeface="Wingdings" panose="05000000000000000000" pitchFamily="2" charset="2"/>
              <a:buChar char="q"/>
            </a:pPr>
            <a:r>
              <a:rPr lang="en-US" sz="1000" dirty="0"/>
              <a:t>Class Code – Change the drop-down option from Text to Either to search by Text or Code.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295492"/>
            <a:ext cx="8229600" cy="842962"/>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400" dirty="0">
                <a:effectLst>
                  <a:outerShdw blurRad="38100" dist="38100" dir="2700000" algn="tl">
                    <a:srgbClr val="000000">
                      <a:alpha val="43137"/>
                    </a:srgbClr>
                  </a:outerShdw>
                </a:effectLst>
              </a:rPr>
              <a:t>Request Header Components</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6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 Click on Add and scroll down to add all the estimated Travel expenses for the trip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9D37A26E-B70D-4A9E-A468-62F26105F4DD}"/>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F7D9134B-1B04-30E4-35F6-2E92C182AC56}"/>
              </a:ext>
            </a:extLst>
          </p:cNvPr>
          <p:cNvPicPr>
            <a:picLocks noChangeAspect="1"/>
          </p:cNvPicPr>
          <p:nvPr/>
        </p:nvPicPr>
        <p:blipFill>
          <a:blip r:embed="rId2"/>
          <a:stretch>
            <a:fillRect/>
          </a:stretch>
        </p:blipFill>
        <p:spPr>
          <a:xfrm>
            <a:off x="190500" y="1066800"/>
            <a:ext cx="8763000" cy="4512969"/>
          </a:xfrm>
          <a:prstGeom prst="rect">
            <a:avLst/>
          </a:prstGeom>
        </p:spPr>
      </p:pic>
    </p:spTree>
    <p:extLst>
      <p:ext uri="{BB962C8B-B14F-4D97-AF65-F5344CB8AC3E}">
        <p14:creationId xmlns:p14="http://schemas.microsoft.com/office/powerpoint/2010/main" val="60649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138545" y="138545"/>
            <a:ext cx="8691419" cy="1126837"/>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dirty="0">
                <a:effectLst>
                  <a:outerShdw blurRad="38100" dist="38100" dir="2700000" algn="tl">
                    <a:srgbClr val="000000">
                      <a:alpha val="43137"/>
                    </a:srgbClr>
                  </a:outerShdw>
                </a:effectLst>
              </a:rPr>
              <a:t>Alerts: Alerts with the red exclamation </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needs to be cleared. The Warning (triangle) alerts are notifications and won't restrict from submitting the Request. Click on the down arrow to expand and view all of the alerts.</a:t>
            </a:r>
            <a:br>
              <a:rPr lang="en-US" sz="2000" b="1" dirty="0">
                <a:latin typeface="+mn-lt"/>
              </a:rPr>
            </a:br>
            <a:endParaRPr lang="en-US" sz="2000" b="1" dirty="0">
              <a:latin typeface="+mn-lt"/>
            </a:endParaRPr>
          </a:p>
        </p:txBody>
      </p:sp>
      <p:pic>
        <p:nvPicPr>
          <p:cNvPr id="10" name="Picture 9">
            <a:extLst>
              <a:ext uri="{FF2B5EF4-FFF2-40B4-BE49-F238E27FC236}">
                <a16:creationId xmlns:a16="http://schemas.microsoft.com/office/drawing/2014/main" id="{DD0DCF15-AB2E-610B-23F6-D8AAC3165C12}"/>
              </a:ext>
            </a:extLst>
          </p:cNvPr>
          <p:cNvPicPr>
            <a:picLocks noChangeAspect="1"/>
          </p:cNvPicPr>
          <p:nvPr/>
        </p:nvPicPr>
        <p:blipFill>
          <a:blip r:embed="rId2"/>
          <a:stretch>
            <a:fillRect/>
          </a:stretch>
        </p:blipFill>
        <p:spPr>
          <a:xfrm>
            <a:off x="4467238" y="3262333"/>
            <a:ext cx="209524" cy="333333"/>
          </a:xfrm>
          <a:prstGeom prst="rect">
            <a:avLst/>
          </a:prstGeom>
        </p:spPr>
      </p:pic>
      <p:pic>
        <p:nvPicPr>
          <p:cNvPr id="13" name="Picture 12">
            <a:extLst>
              <a:ext uri="{FF2B5EF4-FFF2-40B4-BE49-F238E27FC236}">
                <a16:creationId xmlns:a16="http://schemas.microsoft.com/office/drawing/2014/main" id="{B928FA40-BC9A-752B-C026-99A1F4142B21}"/>
              </a:ext>
            </a:extLst>
          </p:cNvPr>
          <p:cNvPicPr>
            <a:picLocks noChangeAspect="1"/>
          </p:cNvPicPr>
          <p:nvPr/>
        </p:nvPicPr>
        <p:blipFill>
          <a:blip r:embed="rId3"/>
          <a:stretch>
            <a:fillRect/>
          </a:stretch>
        </p:blipFill>
        <p:spPr>
          <a:xfrm>
            <a:off x="4467238" y="3262333"/>
            <a:ext cx="209524" cy="333333"/>
          </a:xfrm>
          <a:prstGeom prst="rect">
            <a:avLst/>
          </a:prstGeom>
        </p:spPr>
      </p:pic>
      <p:pic>
        <p:nvPicPr>
          <p:cNvPr id="15" name="Picture 14">
            <a:extLst>
              <a:ext uri="{FF2B5EF4-FFF2-40B4-BE49-F238E27FC236}">
                <a16:creationId xmlns:a16="http://schemas.microsoft.com/office/drawing/2014/main" id="{D258DBD0-C689-94CD-D4B5-CE8C40FB3566}"/>
              </a:ext>
            </a:extLst>
          </p:cNvPr>
          <p:cNvPicPr>
            <a:picLocks noChangeAspect="1"/>
          </p:cNvPicPr>
          <p:nvPr/>
        </p:nvPicPr>
        <p:blipFill>
          <a:blip r:embed="rId4"/>
          <a:stretch>
            <a:fillRect/>
          </a:stretch>
        </p:blipFill>
        <p:spPr>
          <a:xfrm>
            <a:off x="4467238" y="3262333"/>
            <a:ext cx="209524" cy="333333"/>
          </a:xfrm>
          <a:prstGeom prst="rect">
            <a:avLst/>
          </a:prstGeom>
        </p:spPr>
      </p:pic>
      <p:sp>
        <p:nvSpPr>
          <p:cNvPr id="3" name="Content Placeholder 2">
            <a:extLst>
              <a:ext uri="{FF2B5EF4-FFF2-40B4-BE49-F238E27FC236}">
                <a16:creationId xmlns:a16="http://schemas.microsoft.com/office/drawing/2014/main" id="{33466B70-C82F-3B92-05CD-75B1D54F2CD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BF43958-D26B-0F09-8655-F94D731FAFE4}"/>
              </a:ext>
            </a:extLst>
          </p:cNvPr>
          <p:cNvPicPr>
            <a:picLocks noChangeAspect="1"/>
          </p:cNvPicPr>
          <p:nvPr/>
        </p:nvPicPr>
        <p:blipFill>
          <a:blip r:embed="rId5"/>
          <a:stretch>
            <a:fillRect/>
          </a:stretch>
        </p:blipFill>
        <p:spPr>
          <a:xfrm>
            <a:off x="138545" y="1524000"/>
            <a:ext cx="8763000" cy="3905302"/>
          </a:xfrm>
          <a:prstGeom prst="rect">
            <a:avLst/>
          </a:prstGeom>
        </p:spPr>
      </p:pic>
    </p:spTree>
    <p:extLst>
      <p:ext uri="{BB962C8B-B14F-4D97-AF65-F5344CB8AC3E}">
        <p14:creationId xmlns:p14="http://schemas.microsoft.com/office/powerpoint/2010/main" val="174201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C41-81B0-4B1A-B89F-D014008E8939}"/>
              </a:ext>
            </a:extLst>
          </p:cNvPr>
          <p:cNvSpPr>
            <a:spLocks noGrp="1"/>
          </p:cNvSpPr>
          <p:nvPr>
            <p:ph type="title"/>
          </p:nvPr>
        </p:nvSpPr>
        <p:spPr>
          <a:xfrm>
            <a:off x="152400" y="120074"/>
            <a:ext cx="8839200" cy="94672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entering your estimated expenses be sure to save after each entry. When all estimated expenses have been entered you will see a summary on the top left corner and the Estimated Total at the right bottom corner. You are now ready to submit your request</a:t>
            </a:r>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9910DF19-59FE-4012-8551-7B27E2E32F33}"/>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3F7F206-91DF-8835-D6FC-7714A71C514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7EC2468-905E-E096-7027-42464205863D}"/>
              </a:ext>
            </a:extLst>
          </p:cNvPr>
          <p:cNvPicPr>
            <a:picLocks noChangeAspect="1"/>
          </p:cNvPicPr>
          <p:nvPr/>
        </p:nvPicPr>
        <p:blipFill>
          <a:blip r:embed="rId2"/>
          <a:stretch>
            <a:fillRect/>
          </a:stretch>
        </p:blipFill>
        <p:spPr>
          <a:xfrm>
            <a:off x="71168" y="1423167"/>
            <a:ext cx="9001664" cy="4011665"/>
          </a:xfrm>
          <a:prstGeom prst="rect">
            <a:avLst/>
          </a:prstGeom>
        </p:spPr>
      </p:pic>
    </p:spTree>
    <p:extLst>
      <p:ext uri="{BB962C8B-B14F-4D97-AF65-F5344CB8AC3E}">
        <p14:creationId xmlns:p14="http://schemas.microsoft.com/office/powerpoint/2010/main" val="326246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76200" y="110836"/>
            <a:ext cx="8961905" cy="1650260"/>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b="1" dirty="0">
                <a:effectLst>
                  <a:outerShdw blurRad="38100" dist="38100" dir="2700000" algn="tl">
                    <a:srgbClr val="000000">
                      <a:alpha val="43137"/>
                    </a:srgbClr>
                  </a:outerShdw>
                </a:effectLst>
              </a:rPr>
              <a:t>Travel Request Workflow Steps: </a:t>
            </a:r>
            <a:br>
              <a:rPr lang="en-US" sz="2000" dirty="0"/>
            </a:br>
            <a:r>
              <a:rPr lang="en-US" sz="2000" dirty="0">
                <a:effectLst>
                  <a:outerShdw blurRad="38100" dist="38100" dir="2700000" algn="tl">
                    <a:srgbClr val="000000">
                      <a:alpha val="43137"/>
                    </a:srgbClr>
                  </a:outerShdw>
                </a:effectLst>
              </a:rPr>
              <a:t>Approval Flow is now called </a:t>
            </a:r>
            <a:r>
              <a:rPr lang="en-US" sz="2000" u="sng" dirty="0">
                <a:effectLst>
                  <a:outerShdw blurRad="38100" dist="38100" dir="2700000" algn="tl">
                    <a:srgbClr val="000000">
                      <a:alpha val="43137"/>
                    </a:srgbClr>
                  </a:outerShdw>
                </a:effectLst>
              </a:rPr>
              <a:t>Request Timeline</a:t>
            </a:r>
            <a:br>
              <a:rPr lang="en-US" sz="2000" dirty="0"/>
            </a:br>
            <a:r>
              <a:rPr lang="en-US" sz="2000" dirty="0">
                <a:solidFill>
                  <a:schemeClr val="bg1"/>
                </a:solidFill>
                <a:effectLst>
                  <a:outerShdw blurRad="38100" dist="38100" dir="2700000" algn="tl">
                    <a:srgbClr val="000000">
                      <a:alpha val="43137"/>
                    </a:srgbClr>
                  </a:outerShdw>
                </a:effectLst>
              </a:rPr>
              <a:t>Please note: each approver has 9 days to approve a Request. If they don’t approve within this timeframe, the Request will time out, and the user will have to resubmit the Request</a:t>
            </a:r>
            <a:br>
              <a:rPr lang="en-US" sz="2000" b="1" dirty="0">
                <a:latin typeface="+mn-lt"/>
              </a:rPr>
            </a:br>
            <a:endParaRPr lang="en-US" sz="2000" b="1" dirty="0">
              <a:latin typeface="+mn-lt"/>
            </a:endParaRPr>
          </a:p>
        </p:txBody>
      </p:sp>
      <p:pic>
        <p:nvPicPr>
          <p:cNvPr id="3" name="Picture 2">
            <a:extLst>
              <a:ext uri="{FF2B5EF4-FFF2-40B4-BE49-F238E27FC236}">
                <a16:creationId xmlns:a16="http://schemas.microsoft.com/office/drawing/2014/main" id="{739A80ED-A53A-9131-56E1-13DA9D9FC989}"/>
              </a:ext>
            </a:extLst>
          </p:cNvPr>
          <p:cNvPicPr>
            <a:picLocks noChangeAspect="1"/>
          </p:cNvPicPr>
          <p:nvPr/>
        </p:nvPicPr>
        <p:blipFill>
          <a:blip r:embed="rId2"/>
          <a:stretch>
            <a:fillRect/>
          </a:stretch>
        </p:blipFill>
        <p:spPr>
          <a:xfrm>
            <a:off x="0" y="1524000"/>
            <a:ext cx="9144000" cy="4292557"/>
          </a:xfrm>
          <a:prstGeom prst="rect">
            <a:avLst/>
          </a:prstGeom>
        </p:spPr>
      </p:pic>
    </p:spTree>
    <p:extLst>
      <p:ext uri="{BB962C8B-B14F-4D97-AF65-F5344CB8AC3E}">
        <p14:creationId xmlns:p14="http://schemas.microsoft.com/office/powerpoint/2010/main" val="1883888917"/>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9698</TotalTime>
  <Words>692</Words>
  <Application>Microsoft Office PowerPoint</Application>
  <PresentationFormat>On-screen Show (4:3)</PresentationFormat>
  <Paragraphs>36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Webdings</vt:lpstr>
      <vt:lpstr>Wingdings</vt:lpstr>
      <vt:lpstr>Blank Presentation</vt:lpstr>
      <vt:lpstr>Create a domestic travel request </vt:lpstr>
      <vt:lpstr> On the single sign on page, type in your mycoyote ID and password, hit  enter and then either choose My Employment or, Administrative Systems and click  on the Travel and Corporate card Icon  as shown below:  </vt:lpstr>
      <vt:lpstr>To begin a Travel Request, click on Create, then Start a Request</vt:lpstr>
      <vt:lpstr>Input your travel information on the Request Header. Each required text box is noted by an asterisk on the top of the box.  Use the down arrows and the calendar when available on each box.  After entering all the required information click on Create Request</vt:lpstr>
      <vt:lpstr>Request Header Components</vt:lpstr>
      <vt:lpstr>  Adding Expenses- Click on Add and scroll down to add all the estimated Travel expenses for the trip   </vt:lpstr>
      <vt:lpstr>Alerts: Alerts with the red exclamation ! needs to be cleared. The Warning (triangle) alerts are notifications and won't restrict from submitting the Request. Click on the down arrow to expand and view all of the alerts. </vt:lpstr>
      <vt:lpstr>  When entering your estimated expenses be sure to save after each entry. When all estimated expenses have been entered you will see a summary on the top left corner and the Estimated Total at the right bottom corner. You are now ready to submit your request!   </vt:lpstr>
      <vt:lpstr>Travel Request Workflow Steps:  Approval Flow is now called Request Timeline Please note: each approver has 9 days to approve a Request. If they don’t approve within this timeframe, the Request will time out, and the user will have to resubmit the Request </vt:lpstr>
      <vt:lpstr>Click on Submit.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Amber Schneck</cp:lastModifiedBy>
  <cp:revision>410</cp:revision>
  <cp:lastPrinted>2018-01-23T22:52:57Z</cp:lastPrinted>
  <dcterms:created xsi:type="dcterms:W3CDTF">2014-01-06T17:52:42Z</dcterms:created>
  <dcterms:modified xsi:type="dcterms:W3CDTF">2025-11-13T23:52:23Z</dcterms:modified>
</cp:coreProperties>
</file>