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7" r:id="rId25"/>
    <p:sldId id="289" r:id="rId26"/>
    <p:sldId id="288" r:id="rId27"/>
  </p:sldIdLst>
  <p:sldSz cx="10058400" cy="7772400"/>
  <p:notesSz cx="10058400" cy="7772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794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00487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00487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00487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00487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00487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00487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37839" y="852396"/>
            <a:ext cx="6868795" cy="164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00487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137842" y="2354613"/>
            <a:ext cx="4946650" cy="39554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00487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00400" y="457200"/>
            <a:ext cx="3424152" cy="332441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49644" y="2119409"/>
            <a:ext cx="8346755" cy="2228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36525" algn="ctr">
              <a:lnSpc>
                <a:spcPct val="100000"/>
              </a:lnSpc>
              <a:spcBef>
                <a:spcPts val="100"/>
              </a:spcBef>
              <a:tabLst>
                <a:tab pos="2616835" algn="l"/>
                <a:tab pos="3326765" algn="l"/>
              </a:tabLst>
            </a:pPr>
            <a:r>
              <a:rPr lang="en-US" sz="4800" b="1" spc="-10" dirty="0">
                <a:solidFill>
                  <a:srgbClr val="003C78"/>
                </a:solidFill>
                <a:latin typeface="Arial"/>
                <a:cs typeface="Arial"/>
              </a:rPr>
              <a:t>Intro to </a:t>
            </a:r>
            <a:r>
              <a:rPr sz="4800" b="1" spc="-10" dirty="0">
                <a:solidFill>
                  <a:srgbClr val="003C78"/>
                </a:solidFill>
                <a:latin typeface="Arial"/>
                <a:cs typeface="Arial"/>
              </a:rPr>
              <a:t>Individual</a:t>
            </a:r>
            <a:r>
              <a:rPr lang="en-US" sz="4800" b="1" spc="-10" dirty="0">
                <a:solidFill>
                  <a:srgbClr val="003C78"/>
                </a:solidFill>
              </a:rPr>
              <a:t> </a:t>
            </a:r>
            <a:r>
              <a:rPr sz="4800" b="1" spc="-10" dirty="0">
                <a:solidFill>
                  <a:srgbClr val="003C78"/>
                </a:solidFill>
                <a:latin typeface="Arial"/>
                <a:cs typeface="Arial"/>
              </a:rPr>
              <a:t>Development </a:t>
            </a:r>
            <a:r>
              <a:rPr sz="4800" b="1" dirty="0">
                <a:solidFill>
                  <a:srgbClr val="003C78"/>
                </a:solidFill>
                <a:latin typeface="Arial"/>
                <a:cs typeface="Arial"/>
              </a:rPr>
              <a:t>Plan</a:t>
            </a:r>
            <a:r>
              <a:rPr lang="en-US" sz="4800" b="1" dirty="0">
                <a:solidFill>
                  <a:srgbClr val="003C78"/>
                </a:solidFill>
                <a:latin typeface="Arial"/>
                <a:cs typeface="Arial"/>
              </a:rPr>
              <a:t>s</a:t>
            </a:r>
            <a:r>
              <a:rPr sz="4800" b="1" spc="-130" dirty="0">
                <a:solidFill>
                  <a:srgbClr val="003C78"/>
                </a:solidFill>
                <a:latin typeface="Arial"/>
                <a:cs typeface="Arial"/>
              </a:rPr>
              <a:t> </a:t>
            </a:r>
            <a:r>
              <a:rPr sz="4800" b="1" spc="-25" dirty="0">
                <a:solidFill>
                  <a:srgbClr val="003C78"/>
                </a:solidFill>
                <a:latin typeface="Arial"/>
                <a:cs typeface="Arial"/>
              </a:rPr>
              <a:t>for</a:t>
            </a:r>
            <a:r>
              <a:rPr lang="en-US" sz="4800" b="1" spc="-25" dirty="0">
                <a:solidFill>
                  <a:srgbClr val="003C78"/>
                </a:solidFill>
              </a:rPr>
              <a:t> </a:t>
            </a:r>
            <a:r>
              <a:rPr sz="4800" b="1" spc="-10" dirty="0">
                <a:solidFill>
                  <a:srgbClr val="003C78"/>
                </a:solidFill>
                <a:latin typeface="Arial"/>
                <a:cs typeface="Arial"/>
              </a:rPr>
              <a:t>Undergraduates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55822" y="4901575"/>
            <a:ext cx="8346755" cy="530530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12700" marR="5080" indent="-3810" algn="ctr">
              <a:lnSpc>
                <a:spcPct val="101200"/>
              </a:lnSpc>
              <a:spcBef>
                <a:spcPts val="45"/>
              </a:spcBef>
            </a:pPr>
            <a:r>
              <a:rPr lang="en-US" sz="3600" b="1" dirty="0">
                <a:solidFill>
                  <a:srgbClr val="003C78"/>
                </a:solidFill>
                <a:latin typeface="Arial"/>
                <a:cs typeface="Arial"/>
              </a:rPr>
              <a:t>Adapted from Dr. C. Gita Bosch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04627" y="6176559"/>
            <a:ext cx="456438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004873"/>
                </a:solidFill>
                <a:latin typeface="Arial"/>
                <a:cs typeface="Arial"/>
              </a:rPr>
              <a:t>We</a:t>
            </a:r>
            <a:r>
              <a:rPr sz="2000" spc="-5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4873"/>
                </a:solidFill>
                <a:latin typeface="Arial"/>
                <a:cs typeface="Arial"/>
              </a:rPr>
              <a:t>are</a:t>
            </a:r>
            <a:r>
              <a:rPr sz="2000" spc="-4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4873"/>
                </a:solidFill>
                <a:latin typeface="Arial"/>
                <a:cs typeface="Arial"/>
              </a:rPr>
              <a:t>continually</a:t>
            </a:r>
            <a:r>
              <a:rPr sz="2000" spc="-4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4873"/>
                </a:solidFill>
                <a:latin typeface="Arial"/>
                <a:cs typeface="Arial"/>
              </a:rPr>
              <a:t>faced</a:t>
            </a:r>
            <a:r>
              <a:rPr sz="2000" spc="-5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4873"/>
                </a:solidFill>
                <a:latin typeface="Arial"/>
                <a:cs typeface="Arial"/>
              </a:rPr>
              <a:t>with</a:t>
            </a:r>
            <a:r>
              <a:rPr sz="2000" spc="-4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4873"/>
                </a:solidFill>
                <a:latin typeface="Arial"/>
                <a:cs typeface="Arial"/>
              </a:rPr>
              <a:t>a</a:t>
            </a:r>
            <a:r>
              <a:rPr sz="2000" spc="-4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4873"/>
                </a:solidFill>
                <a:latin typeface="Arial"/>
                <a:cs typeface="Arial"/>
              </a:rPr>
              <a:t>series</a:t>
            </a:r>
            <a:r>
              <a:rPr sz="2000" spc="-5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000" spc="-25" dirty="0">
                <a:solidFill>
                  <a:srgbClr val="004873"/>
                </a:solidFill>
                <a:latin typeface="Arial"/>
                <a:cs typeface="Arial"/>
              </a:rPr>
              <a:t>of </a:t>
            </a:r>
            <a:r>
              <a:rPr sz="2000" dirty="0">
                <a:solidFill>
                  <a:srgbClr val="004873"/>
                </a:solidFill>
                <a:latin typeface="Arial"/>
                <a:cs typeface="Arial"/>
              </a:rPr>
              <a:t>great</a:t>
            </a:r>
            <a:r>
              <a:rPr sz="2000" spc="-4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4873"/>
                </a:solidFill>
                <a:latin typeface="Arial"/>
                <a:cs typeface="Arial"/>
              </a:rPr>
              <a:t>opportunities</a:t>
            </a:r>
            <a:r>
              <a:rPr sz="2000" spc="-4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4873"/>
                </a:solidFill>
                <a:latin typeface="Arial"/>
                <a:cs typeface="Arial"/>
              </a:rPr>
              <a:t>brilliantly</a:t>
            </a:r>
            <a:r>
              <a:rPr sz="2000" spc="-3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04873"/>
                </a:solidFill>
                <a:latin typeface="Arial"/>
                <a:cs typeface="Arial"/>
              </a:rPr>
              <a:t>disguised </a:t>
            </a:r>
            <a:r>
              <a:rPr sz="2000" dirty="0">
                <a:solidFill>
                  <a:srgbClr val="004873"/>
                </a:solidFill>
                <a:latin typeface="Arial"/>
                <a:cs typeface="Arial"/>
              </a:rPr>
              <a:t>as</a:t>
            </a:r>
            <a:r>
              <a:rPr sz="2000" spc="-7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4873"/>
                </a:solidFill>
                <a:latin typeface="Arial"/>
                <a:cs typeface="Arial"/>
              </a:rPr>
              <a:t>insoluble</a:t>
            </a:r>
            <a:r>
              <a:rPr sz="2000" spc="-6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4873"/>
                </a:solidFill>
                <a:latin typeface="Arial"/>
                <a:cs typeface="Arial"/>
              </a:rPr>
              <a:t>problems.</a:t>
            </a:r>
            <a:r>
              <a:rPr sz="2000" spc="-5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900" i="1" dirty="0">
                <a:solidFill>
                  <a:srgbClr val="004873"/>
                </a:solidFill>
                <a:latin typeface="Arial"/>
                <a:cs typeface="Arial"/>
              </a:rPr>
              <a:t>John</a:t>
            </a:r>
            <a:r>
              <a:rPr sz="900" i="1" spc="-3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900" i="1" dirty="0">
                <a:solidFill>
                  <a:srgbClr val="004873"/>
                </a:solidFill>
                <a:latin typeface="Arial"/>
                <a:cs typeface="Arial"/>
              </a:rPr>
              <a:t>W.</a:t>
            </a:r>
            <a:r>
              <a:rPr sz="900" i="1" spc="-3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900" i="1" spc="-10" dirty="0">
                <a:solidFill>
                  <a:srgbClr val="004873"/>
                </a:solidFill>
                <a:latin typeface="Arial"/>
                <a:cs typeface="Arial"/>
              </a:rPr>
              <a:t>Gardner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35953" y="6704741"/>
            <a:ext cx="2416175" cy="588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10"/>
              </a:lnSpc>
            </a:pPr>
            <a:r>
              <a:rPr sz="2000" b="1" i="1" spc="-50" dirty="0">
                <a:solidFill>
                  <a:srgbClr val="7F7F7F"/>
                </a:solidFill>
                <a:latin typeface="Arial"/>
                <a:cs typeface="Arial"/>
              </a:rPr>
              <a:t>B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400" b="1" spc="-10" dirty="0">
                <a:solidFill>
                  <a:srgbClr val="7F7F7F"/>
                </a:solidFill>
                <a:latin typeface="Arial"/>
                <a:cs typeface="Arial"/>
              </a:rPr>
              <a:t>theacademicconsultant.com</a:t>
            </a:r>
            <a:endParaRPr sz="14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10622" y="1048982"/>
            <a:ext cx="377444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Self-</a:t>
            </a:r>
            <a:r>
              <a:rPr spc="-10" dirty="0"/>
              <a:t>assessment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05862" y="2277080"/>
            <a:ext cx="6788150" cy="4187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800" spc="-30" dirty="0">
                <a:solidFill>
                  <a:srgbClr val="004873"/>
                </a:solidFill>
                <a:latin typeface="Calibri"/>
                <a:cs typeface="Calibri"/>
              </a:rPr>
              <a:t>Self-</a:t>
            </a:r>
            <a:r>
              <a:rPr sz="2800" spc="-10" dirty="0">
                <a:solidFill>
                  <a:srgbClr val="004873"/>
                </a:solidFill>
                <a:latin typeface="Calibri"/>
                <a:cs typeface="Calibri"/>
              </a:rPr>
              <a:t>assessment</a:t>
            </a:r>
            <a:r>
              <a:rPr sz="2800" spc="-10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requires</a:t>
            </a:r>
            <a:r>
              <a:rPr sz="2800" spc="-9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careful</a:t>
            </a:r>
            <a:r>
              <a:rPr sz="2800" spc="-9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thought</a:t>
            </a:r>
            <a:r>
              <a:rPr sz="2800" spc="-10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and</a:t>
            </a:r>
            <a:r>
              <a:rPr sz="2800" spc="-9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004873"/>
                </a:solidFill>
                <a:latin typeface="Calibri"/>
                <a:cs typeface="Calibri"/>
              </a:rPr>
              <a:t>it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takes</a:t>
            </a:r>
            <a:r>
              <a:rPr sz="2800" spc="-6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energy;</a:t>
            </a:r>
            <a:r>
              <a:rPr sz="2800" spc="-6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it</a:t>
            </a:r>
            <a:r>
              <a:rPr sz="2800" spc="-6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cannot</a:t>
            </a:r>
            <a:r>
              <a:rPr sz="2800" spc="-6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be</a:t>
            </a:r>
            <a:r>
              <a:rPr sz="2800" spc="-5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done</a:t>
            </a:r>
            <a:r>
              <a:rPr sz="2800" spc="-6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in</a:t>
            </a:r>
            <a:r>
              <a:rPr sz="2800" spc="-6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one</a:t>
            </a:r>
            <a:r>
              <a:rPr sz="2800" spc="-6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4873"/>
                </a:solidFill>
                <a:latin typeface="Calibri"/>
                <a:cs typeface="Calibri"/>
              </a:rPr>
              <a:t>sitting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205"/>
              </a:spcBef>
            </a:pPr>
            <a:endParaRPr sz="2800">
              <a:latin typeface="Calibri"/>
              <a:cs typeface="Calibri"/>
            </a:endParaRPr>
          </a:p>
          <a:p>
            <a:pPr marL="12700" marR="1137285">
              <a:lnSpc>
                <a:spcPct val="100000"/>
              </a:lnSpc>
            </a:pPr>
            <a:r>
              <a:rPr sz="2800" spc="-50" dirty="0">
                <a:solidFill>
                  <a:srgbClr val="004873"/>
                </a:solidFill>
                <a:latin typeface="Calibri"/>
                <a:cs typeface="Calibri"/>
              </a:rPr>
              <a:t>You</a:t>
            </a:r>
            <a:r>
              <a:rPr sz="2800" spc="-5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have</a:t>
            </a:r>
            <a:r>
              <a:rPr sz="2800" spc="-5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to</a:t>
            </a:r>
            <a:r>
              <a:rPr sz="2800" spc="-5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be</a:t>
            </a:r>
            <a:r>
              <a:rPr sz="2800" spc="-5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4873"/>
                </a:solidFill>
                <a:latin typeface="Calibri"/>
                <a:cs typeface="Calibri"/>
              </a:rPr>
              <a:t>introspective,</a:t>
            </a:r>
            <a:r>
              <a:rPr sz="2800" spc="-5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and</a:t>
            </a:r>
            <a:r>
              <a:rPr sz="2800" spc="-5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04873"/>
                </a:solidFill>
                <a:latin typeface="Calibri"/>
                <a:cs typeface="Calibri"/>
              </a:rPr>
              <a:t>more </a:t>
            </a:r>
            <a:r>
              <a:rPr sz="2800" spc="-25" dirty="0">
                <a:solidFill>
                  <a:srgbClr val="004873"/>
                </a:solidFill>
                <a:latin typeface="Calibri"/>
                <a:cs typeface="Calibri"/>
              </a:rPr>
              <a:t>importantly,</a:t>
            </a:r>
            <a:r>
              <a:rPr sz="2800" spc="-5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you</a:t>
            </a:r>
            <a:r>
              <a:rPr sz="2800" spc="-5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have</a:t>
            </a:r>
            <a:r>
              <a:rPr sz="2800" spc="-5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to</a:t>
            </a:r>
            <a:r>
              <a:rPr sz="2800" spc="-5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be</a:t>
            </a:r>
            <a:r>
              <a:rPr sz="2800" spc="-5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4873"/>
                </a:solidFill>
                <a:latin typeface="Calibri"/>
                <a:cs typeface="Calibri"/>
              </a:rPr>
              <a:t>honest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205"/>
              </a:spcBef>
            </a:pPr>
            <a:endParaRPr sz="2800">
              <a:latin typeface="Calibri"/>
              <a:cs typeface="Calibri"/>
            </a:endParaRPr>
          </a:p>
          <a:p>
            <a:pPr marL="12700" marR="455930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Knowing</a:t>
            </a:r>
            <a:r>
              <a:rPr sz="2800" spc="-10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and</a:t>
            </a:r>
            <a:r>
              <a:rPr sz="2800" spc="-9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4873"/>
                </a:solidFill>
                <a:latin typeface="Calibri"/>
                <a:cs typeface="Calibri"/>
              </a:rPr>
              <a:t>understanding</a:t>
            </a:r>
            <a:r>
              <a:rPr sz="2800" spc="-9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your</a:t>
            </a:r>
            <a:r>
              <a:rPr sz="2800" spc="-9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4873"/>
                </a:solidFill>
                <a:latin typeface="Calibri"/>
                <a:cs typeface="Calibri"/>
              </a:rPr>
              <a:t>interests,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values</a:t>
            </a:r>
            <a:r>
              <a:rPr sz="2800" spc="-5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and</a:t>
            </a:r>
            <a:r>
              <a:rPr sz="2800" spc="-5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skills</a:t>
            </a:r>
            <a:r>
              <a:rPr sz="2800" spc="-5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will</a:t>
            </a:r>
            <a:r>
              <a:rPr sz="2800" spc="-5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help</a:t>
            </a:r>
            <a:r>
              <a:rPr sz="2800" spc="-5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you</a:t>
            </a:r>
            <a:r>
              <a:rPr sz="2800" spc="-5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prioritize</a:t>
            </a:r>
            <a:r>
              <a:rPr sz="2800" spc="-5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04873"/>
                </a:solidFill>
                <a:latin typeface="Calibri"/>
                <a:cs typeface="Calibri"/>
              </a:rPr>
              <a:t>your </a:t>
            </a:r>
            <a:r>
              <a:rPr sz="2800" spc="-10" dirty="0">
                <a:solidFill>
                  <a:srgbClr val="004873"/>
                </a:solidFill>
                <a:latin typeface="Calibri"/>
                <a:cs typeface="Calibri"/>
              </a:rPr>
              <a:t>professional</a:t>
            </a:r>
            <a:r>
              <a:rPr sz="2800" spc="-7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and</a:t>
            </a:r>
            <a:r>
              <a:rPr sz="2800" spc="-7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personal</a:t>
            </a:r>
            <a:r>
              <a:rPr sz="2800" spc="-7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4873"/>
                </a:solidFill>
                <a:latin typeface="Calibri"/>
                <a:cs typeface="Calibri"/>
              </a:rPr>
              <a:t>goals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1614" rIns="0" bIns="0" rtlCol="0">
            <a:spAutoFit/>
          </a:bodyPr>
          <a:lstStyle/>
          <a:p>
            <a:pPr marL="145415" marR="5080" algn="ctr">
              <a:lnSpc>
                <a:spcPct val="100299"/>
              </a:lnSpc>
              <a:spcBef>
                <a:spcPts val="85"/>
              </a:spcBef>
            </a:pPr>
            <a:r>
              <a:rPr sz="3200" dirty="0">
                <a:latin typeface="Calibri"/>
                <a:cs typeface="Calibri"/>
              </a:rPr>
              <a:t>What</a:t>
            </a:r>
            <a:r>
              <a:rPr sz="3200" spc="-1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career</a:t>
            </a:r>
            <a:r>
              <a:rPr sz="3200" spc="-1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path</a:t>
            </a:r>
            <a:r>
              <a:rPr sz="3200" spc="-1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are</a:t>
            </a:r>
            <a:r>
              <a:rPr sz="3200" spc="-1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you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thinking</a:t>
            </a:r>
            <a:r>
              <a:rPr sz="3200" spc="-1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about</a:t>
            </a:r>
            <a:r>
              <a:rPr lang="en-US" sz="3200" spc="-10" dirty="0">
                <a:latin typeface="Calibri"/>
                <a:cs typeface="Calibri"/>
              </a:rPr>
              <a:t>?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How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does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this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fit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with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your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self- assessment</a:t>
            </a:r>
            <a:r>
              <a:rPr lang="en-US" sz="3200" spc="-10" dirty="0">
                <a:latin typeface="Calibri"/>
                <a:cs typeface="Calibri"/>
              </a:rPr>
              <a:t>?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12407" y="2669854"/>
            <a:ext cx="2940685" cy="3683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56565" indent="-443865">
              <a:lnSpc>
                <a:spcPct val="100000"/>
              </a:lnSpc>
              <a:spcBef>
                <a:spcPts val="100"/>
              </a:spcBef>
              <a:buClr>
                <a:srgbClr val="0078F0"/>
              </a:buClr>
              <a:buSzPct val="85000"/>
              <a:buFont typeface="Segoe UI Symbol"/>
              <a:buChar char="□"/>
              <a:tabLst>
                <a:tab pos="456565" algn="l"/>
              </a:tabLst>
            </a:pPr>
            <a:r>
              <a:rPr sz="2000" b="1" i="1" spc="-10" dirty="0">
                <a:solidFill>
                  <a:srgbClr val="004873"/>
                </a:solidFill>
                <a:latin typeface="Calibri"/>
                <a:cs typeface="Calibri"/>
              </a:rPr>
              <a:t>Academia</a:t>
            </a:r>
            <a:endParaRPr sz="2000">
              <a:latin typeface="Calibri"/>
              <a:cs typeface="Calibri"/>
            </a:endParaRPr>
          </a:p>
          <a:p>
            <a:pPr marL="354330" lvl="1" indent="-290195">
              <a:lnSpc>
                <a:spcPct val="100000"/>
              </a:lnSpc>
              <a:buClr>
                <a:srgbClr val="0078F0"/>
              </a:buClr>
              <a:buSzPct val="85000"/>
              <a:buFont typeface="Segoe UI Symbol"/>
              <a:buChar char="∙"/>
              <a:tabLst>
                <a:tab pos="354330" algn="l"/>
              </a:tabLst>
            </a:pPr>
            <a:r>
              <a:rPr sz="2000" spc="-20" dirty="0">
                <a:solidFill>
                  <a:srgbClr val="004873"/>
                </a:solidFill>
                <a:latin typeface="Calibri"/>
                <a:cs typeface="Calibri"/>
              </a:rPr>
              <a:t>K-</a:t>
            </a:r>
            <a:r>
              <a:rPr sz="2000" spc="-25" dirty="0">
                <a:solidFill>
                  <a:srgbClr val="004873"/>
                </a:solidFill>
                <a:latin typeface="Calibri"/>
                <a:cs typeface="Calibri"/>
              </a:rPr>
              <a:t>12</a:t>
            </a:r>
            <a:endParaRPr sz="2000">
              <a:latin typeface="Calibri"/>
              <a:cs typeface="Calibri"/>
            </a:endParaRPr>
          </a:p>
          <a:p>
            <a:pPr marL="354330" lvl="1" indent="-290195">
              <a:lnSpc>
                <a:spcPct val="100000"/>
              </a:lnSpc>
              <a:buClr>
                <a:srgbClr val="0078F0"/>
              </a:buClr>
              <a:buSzPct val="85000"/>
              <a:buFont typeface="Segoe UI Symbol"/>
              <a:buChar char="∙"/>
              <a:tabLst>
                <a:tab pos="354330" algn="l"/>
              </a:tabLst>
            </a:pPr>
            <a:r>
              <a:rPr sz="2000" spc="-20" dirty="0">
                <a:solidFill>
                  <a:srgbClr val="004873"/>
                </a:solidFill>
                <a:latin typeface="Calibri"/>
                <a:cs typeface="Calibri"/>
              </a:rPr>
              <a:t>Undergraduate/graduate</a:t>
            </a:r>
            <a:endParaRPr sz="2000">
              <a:latin typeface="Calibri"/>
              <a:cs typeface="Calibri"/>
            </a:endParaRPr>
          </a:p>
          <a:p>
            <a:pPr marL="354330" lvl="1" indent="-290195">
              <a:lnSpc>
                <a:spcPct val="100000"/>
              </a:lnSpc>
              <a:buClr>
                <a:srgbClr val="0078F0"/>
              </a:buClr>
              <a:buSzPct val="85000"/>
              <a:buFont typeface="Segoe UI Symbol"/>
              <a:buChar char="∙"/>
              <a:tabLst>
                <a:tab pos="354330" algn="l"/>
              </a:tabLst>
            </a:pPr>
            <a:r>
              <a:rPr sz="2000" spc="-10" dirty="0">
                <a:solidFill>
                  <a:srgbClr val="004873"/>
                </a:solidFill>
                <a:latin typeface="Calibri"/>
                <a:cs typeface="Calibri"/>
              </a:rPr>
              <a:t>Research</a:t>
            </a:r>
            <a:r>
              <a:rPr sz="2000" spc="-9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4873"/>
                </a:solidFill>
                <a:latin typeface="Calibri"/>
                <a:cs typeface="Calibri"/>
              </a:rPr>
              <a:t>Institute</a:t>
            </a:r>
            <a:endParaRPr sz="2000">
              <a:latin typeface="Calibri"/>
              <a:cs typeface="Calibri"/>
            </a:endParaRPr>
          </a:p>
          <a:p>
            <a:pPr marL="456565" indent="-443865">
              <a:lnSpc>
                <a:spcPct val="100000"/>
              </a:lnSpc>
              <a:buClr>
                <a:srgbClr val="0078F0"/>
              </a:buClr>
              <a:buSzPct val="85000"/>
              <a:buFont typeface="Segoe UI Symbol"/>
              <a:buChar char="□"/>
              <a:tabLst>
                <a:tab pos="456565" algn="l"/>
              </a:tabLst>
            </a:pPr>
            <a:r>
              <a:rPr sz="2000" b="1" i="1" spc="-10" dirty="0">
                <a:solidFill>
                  <a:srgbClr val="004873"/>
                </a:solidFill>
                <a:latin typeface="Calibri"/>
                <a:cs typeface="Calibri"/>
              </a:rPr>
              <a:t>Government/Policy</a:t>
            </a:r>
            <a:endParaRPr sz="2000">
              <a:latin typeface="Calibri"/>
              <a:cs typeface="Calibri"/>
            </a:endParaRPr>
          </a:p>
          <a:p>
            <a:pPr marL="354330" lvl="1" indent="-290195">
              <a:lnSpc>
                <a:spcPct val="100000"/>
              </a:lnSpc>
              <a:buClr>
                <a:srgbClr val="0078F0"/>
              </a:buClr>
              <a:buSzPct val="85000"/>
              <a:buFont typeface="Segoe UI Symbol"/>
              <a:buChar char="∙"/>
              <a:tabLst>
                <a:tab pos="354330" algn="l"/>
              </a:tabLst>
            </a:pPr>
            <a:r>
              <a:rPr sz="2000" spc="-25" dirty="0">
                <a:solidFill>
                  <a:srgbClr val="004873"/>
                </a:solidFill>
                <a:latin typeface="Calibri"/>
                <a:cs typeface="Calibri"/>
              </a:rPr>
              <a:t>NIH</a:t>
            </a:r>
            <a:endParaRPr sz="2000">
              <a:latin typeface="Calibri"/>
              <a:cs typeface="Calibri"/>
            </a:endParaRPr>
          </a:p>
          <a:p>
            <a:pPr marL="354330" lvl="1" indent="-290195">
              <a:lnSpc>
                <a:spcPct val="100000"/>
              </a:lnSpc>
              <a:buClr>
                <a:srgbClr val="0078F0"/>
              </a:buClr>
              <a:buSzPct val="85000"/>
              <a:buFont typeface="Segoe UI Symbol"/>
              <a:buChar char="∙"/>
              <a:tabLst>
                <a:tab pos="354330" algn="l"/>
              </a:tabLst>
            </a:pPr>
            <a:r>
              <a:rPr sz="2000" spc="-20" dirty="0">
                <a:solidFill>
                  <a:srgbClr val="004873"/>
                </a:solidFill>
                <a:latin typeface="Calibri"/>
                <a:cs typeface="Calibri"/>
              </a:rPr>
              <a:t>NASA</a:t>
            </a:r>
            <a:endParaRPr sz="2000">
              <a:latin typeface="Calibri"/>
              <a:cs typeface="Calibri"/>
            </a:endParaRPr>
          </a:p>
          <a:p>
            <a:pPr marL="354330" lvl="1" indent="-290195">
              <a:lnSpc>
                <a:spcPct val="100000"/>
              </a:lnSpc>
              <a:buClr>
                <a:srgbClr val="0078F0"/>
              </a:buClr>
              <a:buSzPct val="85000"/>
              <a:buFont typeface="Segoe UI Symbol"/>
              <a:buChar char="∙"/>
              <a:tabLst>
                <a:tab pos="354330" algn="l"/>
              </a:tabLst>
            </a:pPr>
            <a:r>
              <a:rPr sz="2000" dirty="0">
                <a:solidFill>
                  <a:srgbClr val="004873"/>
                </a:solidFill>
                <a:latin typeface="Calibri"/>
                <a:cs typeface="Calibri"/>
              </a:rPr>
              <a:t>White</a:t>
            </a:r>
            <a:r>
              <a:rPr sz="2000" spc="-9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4873"/>
                </a:solidFill>
                <a:latin typeface="Calibri"/>
                <a:cs typeface="Calibri"/>
              </a:rPr>
              <a:t>House</a:t>
            </a:r>
            <a:endParaRPr sz="2000">
              <a:latin typeface="Calibri"/>
              <a:cs typeface="Calibri"/>
            </a:endParaRPr>
          </a:p>
          <a:p>
            <a:pPr marL="456565" indent="-443865">
              <a:lnSpc>
                <a:spcPct val="100000"/>
              </a:lnSpc>
              <a:buClr>
                <a:srgbClr val="0078F0"/>
              </a:buClr>
              <a:buSzPct val="85000"/>
              <a:buFont typeface="Segoe UI Symbol"/>
              <a:buChar char="□"/>
              <a:tabLst>
                <a:tab pos="456565" algn="l"/>
              </a:tabLst>
            </a:pPr>
            <a:r>
              <a:rPr sz="2000" b="1" i="1" spc="-10" dirty="0">
                <a:solidFill>
                  <a:srgbClr val="004873"/>
                </a:solidFill>
                <a:latin typeface="Calibri"/>
                <a:cs typeface="Calibri"/>
              </a:rPr>
              <a:t>Business</a:t>
            </a:r>
            <a:endParaRPr sz="2000">
              <a:latin typeface="Calibri"/>
              <a:cs typeface="Calibri"/>
            </a:endParaRPr>
          </a:p>
          <a:p>
            <a:pPr marL="354330" lvl="1" indent="-290195">
              <a:lnSpc>
                <a:spcPct val="100000"/>
              </a:lnSpc>
              <a:buClr>
                <a:srgbClr val="0078F0"/>
              </a:buClr>
              <a:buSzPct val="85000"/>
              <a:buFont typeface="Segoe UI Symbol"/>
              <a:buChar char="∙"/>
              <a:tabLst>
                <a:tab pos="354330" algn="l"/>
              </a:tabLst>
            </a:pPr>
            <a:r>
              <a:rPr sz="2000" spc="-20" dirty="0">
                <a:solidFill>
                  <a:srgbClr val="004873"/>
                </a:solidFill>
                <a:latin typeface="Calibri"/>
                <a:cs typeface="Calibri"/>
              </a:rPr>
              <a:t>Tech</a:t>
            </a:r>
            <a:endParaRPr sz="2000">
              <a:latin typeface="Calibri"/>
              <a:cs typeface="Calibri"/>
            </a:endParaRPr>
          </a:p>
          <a:p>
            <a:pPr marL="354330" lvl="1" indent="-290195">
              <a:lnSpc>
                <a:spcPct val="100000"/>
              </a:lnSpc>
              <a:buClr>
                <a:srgbClr val="0078F0"/>
              </a:buClr>
              <a:buSzPct val="85000"/>
              <a:buFont typeface="Segoe UI Symbol"/>
              <a:buChar char="∙"/>
              <a:tabLst>
                <a:tab pos="354330" algn="l"/>
              </a:tabLst>
            </a:pPr>
            <a:r>
              <a:rPr sz="2000" spc="-25" dirty="0">
                <a:solidFill>
                  <a:srgbClr val="004873"/>
                </a:solidFill>
                <a:latin typeface="Calibri"/>
                <a:cs typeface="Calibri"/>
              </a:rPr>
              <a:t>Law</a:t>
            </a:r>
            <a:endParaRPr sz="2000">
              <a:latin typeface="Calibri"/>
              <a:cs typeface="Calibri"/>
            </a:endParaRPr>
          </a:p>
          <a:p>
            <a:pPr marL="354330" lvl="1" indent="-290195">
              <a:lnSpc>
                <a:spcPct val="100000"/>
              </a:lnSpc>
              <a:buClr>
                <a:srgbClr val="0078F0"/>
              </a:buClr>
              <a:buSzPct val="85000"/>
              <a:buFont typeface="Segoe UI Symbol"/>
              <a:buChar char="∙"/>
              <a:tabLst>
                <a:tab pos="354330" algn="l"/>
              </a:tabLst>
            </a:pPr>
            <a:r>
              <a:rPr sz="2000" dirty="0">
                <a:solidFill>
                  <a:srgbClr val="004873"/>
                </a:solidFill>
                <a:latin typeface="Calibri"/>
                <a:cs typeface="Calibri"/>
              </a:rPr>
              <a:t>Journals</a:t>
            </a:r>
            <a:r>
              <a:rPr sz="2000" spc="-7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4873"/>
                </a:solidFill>
                <a:latin typeface="Calibri"/>
                <a:cs typeface="Calibri"/>
              </a:rPr>
              <a:t>(e.g.,</a:t>
            </a:r>
            <a:r>
              <a:rPr sz="2000" spc="-7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4873"/>
                </a:solidFill>
                <a:latin typeface="Calibri"/>
                <a:cs typeface="Calibri"/>
              </a:rPr>
              <a:t>editors)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93742" y="2669854"/>
            <a:ext cx="3133090" cy="1854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56565" indent="-443865">
              <a:lnSpc>
                <a:spcPct val="100000"/>
              </a:lnSpc>
              <a:spcBef>
                <a:spcPts val="100"/>
              </a:spcBef>
              <a:buClr>
                <a:srgbClr val="0078F0"/>
              </a:buClr>
              <a:buSzPct val="85000"/>
              <a:buFont typeface="Segoe UI Symbol"/>
              <a:buChar char="□"/>
              <a:tabLst>
                <a:tab pos="456565" algn="l"/>
              </a:tabLst>
            </a:pPr>
            <a:r>
              <a:rPr sz="2000" b="1" i="1" spc="-10" dirty="0">
                <a:solidFill>
                  <a:srgbClr val="004873"/>
                </a:solidFill>
                <a:latin typeface="Calibri"/>
                <a:cs typeface="Calibri"/>
              </a:rPr>
              <a:t>Industry</a:t>
            </a:r>
            <a:endParaRPr sz="2000" dirty="0">
              <a:latin typeface="Calibri"/>
              <a:cs typeface="Calibri"/>
            </a:endParaRPr>
          </a:p>
          <a:p>
            <a:pPr marL="354965" marR="5080" lvl="1" indent="-291465">
              <a:lnSpc>
                <a:spcPct val="100000"/>
              </a:lnSpc>
              <a:buClr>
                <a:srgbClr val="0078F0"/>
              </a:buClr>
              <a:buSzPct val="85000"/>
              <a:buFont typeface="Segoe UI Symbol"/>
              <a:buChar char="∙"/>
              <a:tabLst>
                <a:tab pos="354965" algn="l"/>
              </a:tabLst>
            </a:pPr>
            <a:r>
              <a:rPr sz="2000" spc="-10" dirty="0">
                <a:solidFill>
                  <a:srgbClr val="004873"/>
                </a:solidFill>
                <a:latin typeface="Calibri"/>
                <a:cs typeface="Calibri"/>
              </a:rPr>
              <a:t>Pharmaceutical</a:t>
            </a:r>
            <a:r>
              <a:rPr sz="2000" spc="-7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4873"/>
                </a:solidFill>
                <a:latin typeface="Calibri"/>
                <a:cs typeface="Calibri"/>
              </a:rPr>
              <a:t>companies </a:t>
            </a:r>
            <a:r>
              <a:rPr sz="2000" dirty="0">
                <a:solidFill>
                  <a:srgbClr val="004873"/>
                </a:solidFill>
                <a:latin typeface="Calibri"/>
                <a:cs typeface="Calibri"/>
              </a:rPr>
              <a:t>(big</a:t>
            </a:r>
            <a:r>
              <a:rPr sz="2000" spc="-5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4873"/>
                </a:solidFill>
                <a:latin typeface="Calibri"/>
                <a:cs typeface="Calibri"/>
              </a:rPr>
              <a:t>pharma)</a:t>
            </a:r>
            <a:endParaRPr sz="2000" dirty="0">
              <a:latin typeface="Calibri"/>
              <a:cs typeface="Calibri"/>
            </a:endParaRPr>
          </a:p>
          <a:p>
            <a:pPr marL="456565" indent="-443865">
              <a:lnSpc>
                <a:spcPct val="100000"/>
              </a:lnSpc>
              <a:buClr>
                <a:srgbClr val="0078F0"/>
              </a:buClr>
              <a:buSzPct val="85000"/>
              <a:buFont typeface="Segoe UI Symbol"/>
              <a:buChar char="□"/>
              <a:tabLst>
                <a:tab pos="456565" algn="l"/>
              </a:tabLst>
            </a:pPr>
            <a:r>
              <a:rPr sz="2000" b="1" i="1" dirty="0">
                <a:solidFill>
                  <a:srgbClr val="004873"/>
                </a:solidFill>
                <a:latin typeface="Calibri"/>
                <a:cs typeface="Calibri"/>
              </a:rPr>
              <a:t>Clinical</a:t>
            </a:r>
            <a:r>
              <a:rPr sz="2000" b="1" i="1" spc="-5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000" b="1" i="1" spc="-10" dirty="0">
                <a:solidFill>
                  <a:srgbClr val="004873"/>
                </a:solidFill>
                <a:latin typeface="Calibri"/>
                <a:cs typeface="Calibri"/>
              </a:rPr>
              <a:t>Practice</a:t>
            </a:r>
            <a:endParaRPr sz="2000" dirty="0">
              <a:latin typeface="Calibri"/>
              <a:cs typeface="Calibri"/>
            </a:endParaRPr>
          </a:p>
          <a:p>
            <a:pPr marL="354965" lvl="1" indent="-290830">
              <a:lnSpc>
                <a:spcPct val="100000"/>
              </a:lnSpc>
              <a:buClr>
                <a:srgbClr val="0078F0"/>
              </a:buClr>
              <a:buSzPct val="85000"/>
              <a:buFont typeface="Segoe UI Symbol"/>
              <a:buChar char="∙"/>
              <a:tabLst>
                <a:tab pos="354965" algn="l"/>
              </a:tabLst>
            </a:pPr>
            <a:r>
              <a:rPr sz="2000" spc="-10" dirty="0">
                <a:solidFill>
                  <a:srgbClr val="004873"/>
                </a:solidFill>
                <a:latin typeface="Calibri"/>
                <a:cs typeface="Calibri"/>
              </a:rPr>
              <a:t>Pediatrician</a:t>
            </a:r>
            <a:endParaRPr sz="2000" dirty="0">
              <a:latin typeface="Calibri"/>
              <a:cs typeface="Calibri"/>
            </a:endParaRPr>
          </a:p>
          <a:p>
            <a:pPr marL="354965" lvl="1" indent="-290830">
              <a:lnSpc>
                <a:spcPct val="100000"/>
              </a:lnSpc>
              <a:buClr>
                <a:srgbClr val="0078F0"/>
              </a:buClr>
              <a:buSzPct val="85000"/>
              <a:buFont typeface="Segoe UI Symbol"/>
              <a:buChar char="∙"/>
              <a:tabLst>
                <a:tab pos="354965" algn="l"/>
              </a:tabLst>
            </a:pPr>
            <a:r>
              <a:rPr sz="2000" spc="-10" dirty="0">
                <a:solidFill>
                  <a:srgbClr val="004873"/>
                </a:solidFill>
                <a:latin typeface="Calibri"/>
                <a:cs typeface="Calibri"/>
              </a:rPr>
              <a:t>Oncologist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53" y="6632585"/>
            <a:ext cx="2416175" cy="593090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sz="2000" b="1" i="1" spc="-50" dirty="0">
                <a:solidFill>
                  <a:srgbClr val="7F7F7F"/>
                </a:solidFill>
                <a:latin typeface="Arial"/>
                <a:cs typeface="Arial"/>
              </a:rPr>
              <a:t>B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1400" b="1" spc="-10" dirty="0">
                <a:solidFill>
                  <a:srgbClr val="7F7F7F"/>
                </a:solidFill>
                <a:latin typeface="Arial"/>
                <a:cs typeface="Arial"/>
              </a:rPr>
              <a:t>theacademicconsultant.com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85664" y="6430645"/>
            <a:ext cx="4201795" cy="7899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I</a:t>
            </a:r>
            <a:r>
              <a:rPr sz="1800" spc="-3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think</a:t>
            </a:r>
            <a:r>
              <a:rPr sz="1800" spc="-2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that</a:t>
            </a:r>
            <a:r>
              <a:rPr sz="1800" spc="-2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4873"/>
                </a:solidFill>
                <a:latin typeface="Arial"/>
                <a:cs typeface="Arial"/>
              </a:rPr>
              <a:t>somehow,</a:t>
            </a:r>
            <a:r>
              <a:rPr sz="1800" spc="-2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we</a:t>
            </a:r>
            <a:r>
              <a:rPr sz="1800" spc="-2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learn</a:t>
            </a:r>
            <a:r>
              <a:rPr sz="1800" spc="-2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who</a:t>
            </a:r>
            <a:r>
              <a:rPr sz="1800" spc="-1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004873"/>
                </a:solidFill>
                <a:latin typeface="Arial"/>
                <a:cs typeface="Arial"/>
              </a:rPr>
              <a:t>we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really</a:t>
            </a:r>
            <a:r>
              <a:rPr sz="1800" spc="-3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are</a:t>
            </a:r>
            <a:r>
              <a:rPr sz="1800" spc="-1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and</a:t>
            </a:r>
            <a:r>
              <a:rPr sz="1800" spc="-1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then</a:t>
            </a:r>
            <a:r>
              <a:rPr sz="1800" spc="-2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live</a:t>
            </a:r>
            <a:r>
              <a:rPr sz="1800" spc="-1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with</a:t>
            </a:r>
            <a:r>
              <a:rPr sz="1800" spc="-1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that</a:t>
            </a:r>
            <a:r>
              <a:rPr sz="1800" spc="-1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4873"/>
                </a:solidFill>
                <a:latin typeface="Arial"/>
                <a:cs typeface="Arial"/>
              </a:rPr>
              <a:t>decision.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400" i="1" dirty="0">
                <a:solidFill>
                  <a:srgbClr val="004873"/>
                </a:solidFill>
                <a:latin typeface="Arial"/>
                <a:cs typeface="Arial"/>
              </a:rPr>
              <a:t>Eleanor</a:t>
            </a:r>
            <a:r>
              <a:rPr sz="1400" i="1" spc="-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400" i="1" spc="-10" dirty="0">
                <a:solidFill>
                  <a:srgbClr val="004873"/>
                </a:solidFill>
                <a:latin typeface="Arial"/>
                <a:cs typeface="Arial"/>
              </a:rPr>
              <a:t>Roosevelt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4498" y="972858"/>
            <a:ext cx="22847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Education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82822" y="972858"/>
            <a:ext cx="157861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10" dirty="0">
                <a:solidFill>
                  <a:srgbClr val="004873"/>
                </a:solidFill>
                <a:latin typeface="Arial"/>
                <a:cs typeface="Arial"/>
              </a:rPr>
              <a:t>Career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32448" y="2283095"/>
            <a:ext cx="7201951" cy="17004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0078F0"/>
              </a:buClr>
              <a:buSzPct val="85000"/>
              <a:buFont typeface="Arial" panose="020B0604020202020204" pitchFamily="34" charset="0"/>
              <a:buChar char="•"/>
              <a:tabLst>
                <a:tab pos="408305" algn="l"/>
              </a:tabLst>
            </a:pPr>
            <a:r>
              <a:rPr lang="en-US" sz="3600" b="1" spc="-10" dirty="0">
                <a:solidFill>
                  <a:srgbClr val="004873"/>
                </a:solidFill>
                <a:latin typeface="Arial"/>
                <a:cs typeface="Arial"/>
              </a:rPr>
              <a:t>Identify w</a:t>
            </a:r>
            <a:r>
              <a:rPr sz="3600" b="1" spc="-10" dirty="0">
                <a:solidFill>
                  <a:srgbClr val="004873"/>
                </a:solidFill>
                <a:latin typeface="Arial"/>
                <a:cs typeface="Arial"/>
              </a:rPr>
              <a:t>hat</a:t>
            </a:r>
            <a:r>
              <a:rPr lang="en-US" sz="3600" b="1" spc="-10" dirty="0">
                <a:solidFill>
                  <a:srgbClr val="004873"/>
                </a:solidFill>
                <a:latin typeface="Arial"/>
                <a:cs typeface="Arial"/>
              </a:rPr>
              <a:t> career</a:t>
            </a: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0078F0"/>
              </a:buClr>
              <a:buSzPct val="85000"/>
              <a:buFont typeface="Arial" panose="020B0604020202020204" pitchFamily="34" charset="0"/>
              <a:buChar char="•"/>
              <a:tabLst>
                <a:tab pos="408305" algn="l"/>
              </a:tabLst>
            </a:pPr>
            <a:r>
              <a:rPr lang="en-US" sz="3600" b="1" spc="-10" dirty="0">
                <a:solidFill>
                  <a:srgbClr val="004873"/>
                </a:solidFill>
                <a:latin typeface="Arial"/>
                <a:cs typeface="Arial"/>
              </a:rPr>
              <a:t>Identify w</a:t>
            </a:r>
            <a:r>
              <a:rPr sz="3600" b="1" spc="-10" dirty="0">
                <a:solidFill>
                  <a:srgbClr val="004873"/>
                </a:solidFill>
                <a:latin typeface="Arial"/>
                <a:cs typeface="Arial"/>
              </a:rPr>
              <a:t>here</a:t>
            </a:r>
            <a:r>
              <a:rPr lang="en-US" sz="3600" b="1" spc="-10" dirty="0">
                <a:solidFill>
                  <a:srgbClr val="004873"/>
                </a:solidFill>
                <a:latin typeface="Arial"/>
                <a:cs typeface="Arial"/>
              </a:rPr>
              <a:t>?</a:t>
            </a: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0078F0"/>
              </a:buClr>
              <a:buSzPct val="85000"/>
              <a:buFont typeface="Arial" panose="020B0604020202020204" pitchFamily="34" charset="0"/>
              <a:buChar char="•"/>
              <a:tabLst>
                <a:tab pos="408305" algn="l"/>
              </a:tabLst>
            </a:pPr>
            <a:r>
              <a:rPr lang="en-US" sz="3600" b="1" spc="-10" dirty="0">
                <a:solidFill>
                  <a:srgbClr val="004873"/>
                </a:solidFill>
                <a:latin typeface="Arial"/>
                <a:cs typeface="Arial"/>
              </a:rPr>
              <a:t>Identify how you will get there.</a:t>
            </a:r>
            <a:endParaRPr sz="3600" dirty="0">
              <a:latin typeface="Arial"/>
              <a:cs typeface="Aria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4040654" y="4488287"/>
            <a:ext cx="1977092" cy="2346793"/>
            <a:chOff x="4495800" y="1830322"/>
            <a:chExt cx="2057398" cy="2436875"/>
          </a:xfrm>
        </p:grpSpPr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495800" y="2532633"/>
              <a:ext cx="507490" cy="775969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948427" y="2495802"/>
              <a:ext cx="352043" cy="744219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756404" y="3144519"/>
              <a:ext cx="495299" cy="970278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817363" y="1938780"/>
              <a:ext cx="414526" cy="504188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969763" y="1830322"/>
              <a:ext cx="821435" cy="845819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47232" y="2685033"/>
              <a:ext cx="505966" cy="775969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750052" y="2648202"/>
              <a:ext cx="352043" cy="744219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798819" y="3296410"/>
              <a:ext cx="495298" cy="970787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818632" y="2091180"/>
              <a:ext cx="414526" cy="504188"/>
            </a:xfrm>
            <a:prstGeom prst="rect">
              <a:avLst/>
            </a:prstGeom>
          </p:spPr>
        </p:pic>
      </p:grpSp>
      <p:sp>
        <p:nvSpPr>
          <p:cNvPr id="20" name="object 20"/>
          <p:cNvSpPr txBox="1"/>
          <p:nvPr/>
        </p:nvSpPr>
        <p:spPr>
          <a:xfrm>
            <a:off x="536019" y="6665723"/>
            <a:ext cx="20891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i="1" spc="-50" dirty="0">
                <a:solidFill>
                  <a:srgbClr val="7F7F7F"/>
                </a:solidFill>
                <a:latin typeface="Arial"/>
                <a:cs typeface="Arial"/>
              </a:rPr>
              <a:t>B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4482848" y="1203200"/>
            <a:ext cx="864235" cy="334010"/>
            <a:chOff x="4482848" y="1203200"/>
            <a:chExt cx="864235" cy="334010"/>
          </a:xfrm>
        </p:grpSpPr>
        <p:sp>
          <p:nvSpPr>
            <p:cNvPr id="22" name="object 22"/>
            <p:cNvSpPr/>
            <p:nvPr/>
          </p:nvSpPr>
          <p:spPr>
            <a:xfrm>
              <a:off x="4495798" y="1216150"/>
              <a:ext cx="838200" cy="307975"/>
            </a:xfrm>
            <a:custGeom>
              <a:avLst/>
              <a:gdLst/>
              <a:ahLst/>
              <a:cxnLst/>
              <a:rect l="l" t="t" r="r" b="b"/>
              <a:pathLst>
                <a:path w="838200" h="307975">
                  <a:moveTo>
                    <a:pt x="684276" y="307847"/>
                  </a:moveTo>
                  <a:lnTo>
                    <a:pt x="684276" y="231647"/>
                  </a:lnTo>
                  <a:lnTo>
                    <a:pt x="0" y="231647"/>
                  </a:lnTo>
                  <a:lnTo>
                    <a:pt x="0" y="76199"/>
                  </a:lnTo>
                  <a:lnTo>
                    <a:pt x="684276" y="76199"/>
                  </a:lnTo>
                  <a:lnTo>
                    <a:pt x="684276" y="0"/>
                  </a:lnTo>
                  <a:lnTo>
                    <a:pt x="838199" y="153923"/>
                  </a:lnTo>
                  <a:lnTo>
                    <a:pt x="684276" y="307847"/>
                  </a:lnTo>
                  <a:close/>
                </a:path>
              </a:pathLst>
            </a:custGeom>
            <a:solidFill>
              <a:srgbClr val="0048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495798" y="1216150"/>
              <a:ext cx="838200" cy="307975"/>
            </a:xfrm>
            <a:custGeom>
              <a:avLst/>
              <a:gdLst/>
              <a:ahLst/>
              <a:cxnLst/>
              <a:rect l="l" t="t" r="r" b="b"/>
              <a:pathLst>
                <a:path w="838200" h="307975">
                  <a:moveTo>
                    <a:pt x="838199" y="153922"/>
                  </a:moveTo>
                  <a:lnTo>
                    <a:pt x="684274" y="307846"/>
                  </a:lnTo>
                  <a:lnTo>
                    <a:pt x="684274" y="231646"/>
                  </a:lnTo>
                  <a:lnTo>
                    <a:pt x="0" y="231646"/>
                  </a:lnTo>
                  <a:lnTo>
                    <a:pt x="0" y="76198"/>
                  </a:lnTo>
                  <a:lnTo>
                    <a:pt x="684274" y="76198"/>
                  </a:lnTo>
                  <a:lnTo>
                    <a:pt x="684274" y="0"/>
                  </a:lnTo>
                  <a:lnTo>
                    <a:pt x="838199" y="153922"/>
                  </a:lnTo>
                  <a:close/>
                </a:path>
              </a:pathLst>
            </a:custGeom>
            <a:ln w="25899">
              <a:solidFill>
                <a:srgbClr val="0055B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535953" y="7045232"/>
            <a:ext cx="2416175" cy="2241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45"/>
              </a:lnSpc>
            </a:pPr>
            <a:r>
              <a:rPr sz="1400" b="1" spc="-10" dirty="0">
                <a:solidFill>
                  <a:srgbClr val="7F7F7F"/>
                </a:solidFill>
                <a:latin typeface="Arial"/>
                <a:cs typeface="Arial"/>
              </a:rPr>
              <a:t>theacademicconsultant.com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35953" y="7045232"/>
            <a:ext cx="2416175" cy="2241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45"/>
              </a:lnSpc>
            </a:pPr>
            <a:r>
              <a:rPr sz="1400" b="1" spc="-10" dirty="0">
                <a:solidFill>
                  <a:srgbClr val="7F7F7F"/>
                </a:solidFill>
                <a:latin typeface="Arial"/>
                <a:cs typeface="Arial"/>
              </a:rPr>
              <a:t>theacademicconsultant.com</a:t>
            </a:r>
            <a:endParaRPr sz="1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6019" y="2431232"/>
            <a:ext cx="8181340" cy="4584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32000" marR="5080" indent="-417830">
              <a:lnSpc>
                <a:spcPct val="100000"/>
              </a:lnSpc>
              <a:spcBef>
                <a:spcPts val="100"/>
              </a:spcBef>
              <a:buClr>
                <a:srgbClr val="0078F0"/>
              </a:buClr>
              <a:buSzPct val="83928"/>
              <a:buFont typeface="Segoe UI Symbol"/>
              <a:buChar char="□"/>
              <a:tabLst>
                <a:tab pos="2032000" algn="l"/>
              </a:tabLst>
            </a:pPr>
            <a:r>
              <a:rPr sz="2800" spc="-30" dirty="0">
                <a:solidFill>
                  <a:srgbClr val="004873"/>
                </a:solidFill>
                <a:latin typeface="Calibri"/>
                <a:cs typeface="Calibri"/>
              </a:rPr>
              <a:t>Trusted</a:t>
            </a:r>
            <a:r>
              <a:rPr sz="2800" spc="-7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mentor</a:t>
            </a:r>
            <a:r>
              <a:rPr sz="2800" spc="-6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to</a:t>
            </a:r>
            <a:r>
              <a:rPr sz="2800" spc="-5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help</a:t>
            </a:r>
            <a:r>
              <a:rPr sz="2800" spc="-6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you</a:t>
            </a:r>
            <a:r>
              <a:rPr sz="2800" spc="-6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identify</a:t>
            </a:r>
            <a:r>
              <a:rPr sz="2800" spc="-5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004873"/>
                </a:solidFill>
                <a:latin typeface="Calibri"/>
                <a:cs typeface="Calibri"/>
              </a:rPr>
              <a:t>the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skills</a:t>
            </a:r>
            <a:r>
              <a:rPr sz="2800" spc="-6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and</a:t>
            </a:r>
            <a:r>
              <a:rPr sz="2800" spc="-6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steps</a:t>
            </a:r>
            <a:r>
              <a:rPr sz="2800" spc="-6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needed</a:t>
            </a:r>
            <a:r>
              <a:rPr sz="2800" spc="-6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to</a:t>
            </a:r>
            <a:r>
              <a:rPr sz="2800" spc="-6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reach</a:t>
            </a:r>
            <a:r>
              <a:rPr sz="2800" spc="-6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your</a:t>
            </a:r>
            <a:r>
              <a:rPr sz="2800" spc="-6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4873"/>
                </a:solidFill>
                <a:latin typeface="Calibri"/>
                <a:cs typeface="Calibri"/>
              </a:rPr>
              <a:t>goals</a:t>
            </a:r>
            <a:endParaRPr sz="2800">
              <a:latin typeface="Calibri"/>
              <a:cs typeface="Calibri"/>
            </a:endParaRPr>
          </a:p>
          <a:p>
            <a:pPr marL="2031364" indent="-417195">
              <a:lnSpc>
                <a:spcPct val="100000"/>
              </a:lnSpc>
              <a:spcBef>
                <a:spcPts val="670"/>
              </a:spcBef>
              <a:buClr>
                <a:srgbClr val="0078F0"/>
              </a:buClr>
              <a:buSzPct val="83928"/>
              <a:buFont typeface="Segoe UI Symbol"/>
              <a:buChar char="□"/>
              <a:tabLst>
                <a:tab pos="2031364" algn="l"/>
              </a:tabLst>
            </a:pP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Seek</a:t>
            </a:r>
            <a:r>
              <a:rPr sz="2800" spc="-2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advice</a:t>
            </a:r>
            <a:r>
              <a:rPr sz="2800" spc="-2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04873"/>
                </a:solidFill>
                <a:latin typeface="Calibri"/>
                <a:cs typeface="Calibri"/>
              </a:rPr>
              <a:t>from</a:t>
            </a:r>
            <a:endParaRPr sz="2800">
              <a:latin typeface="Calibri"/>
              <a:cs typeface="Calibri"/>
            </a:endParaRPr>
          </a:p>
          <a:p>
            <a:pPr marL="2431415" lvl="1" indent="-309880">
              <a:lnSpc>
                <a:spcPct val="100000"/>
              </a:lnSpc>
              <a:spcBef>
                <a:spcPts val="635"/>
              </a:spcBef>
              <a:buClr>
                <a:srgbClr val="0078F0"/>
              </a:buClr>
              <a:buSzPct val="70000"/>
              <a:buFont typeface="Arial"/>
              <a:buChar char="■"/>
              <a:tabLst>
                <a:tab pos="2431415" algn="l"/>
              </a:tabLst>
            </a:pPr>
            <a:r>
              <a:rPr sz="2500" spc="-10" dirty="0">
                <a:solidFill>
                  <a:srgbClr val="004873"/>
                </a:solidFill>
                <a:latin typeface="Calibri"/>
                <a:cs typeface="Calibri"/>
              </a:rPr>
              <a:t>Academic</a:t>
            </a:r>
            <a:r>
              <a:rPr sz="2500" spc="-8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004873"/>
                </a:solidFill>
                <a:latin typeface="Calibri"/>
                <a:cs typeface="Calibri"/>
              </a:rPr>
              <a:t>and</a:t>
            </a:r>
            <a:r>
              <a:rPr sz="2500" spc="-8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004873"/>
                </a:solidFill>
                <a:latin typeface="Calibri"/>
                <a:cs typeface="Calibri"/>
              </a:rPr>
              <a:t>research</a:t>
            </a:r>
            <a:r>
              <a:rPr sz="2500" spc="-8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004873"/>
                </a:solidFill>
                <a:latin typeface="Calibri"/>
                <a:cs typeface="Calibri"/>
              </a:rPr>
              <a:t>advisors</a:t>
            </a:r>
            <a:endParaRPr sz="2500">
              <a:latin typeface="Calibri"/>
              <a:cs typeface="Calibri"/>
            </a:endParaRPr>
          </a:p>
          <a:p>
            <a:pPr marL="2431415" lvl="1" indent="-309880">
              <a:lnSpc>
                <a:spcPct val="100000"/>
              </a:lnSpc>
              <a:spcBef>
                <a:spcPts val="600"/>
              </a:spcBef>
              <a:buClr>
                <a:srgbClr val="0078F0"/>
              </a:buClr>
              <a:buSzPct val="70000"/>
              <a:buFont typeface="Arial"/>
              <a:buChar char="■"/>
              <a:tabLst>
                <a:tab pos="2431415" algn="l"/>
              </a:tabLst>
            </a:pPr>
            <a:r>
              <a:rPr sz="2500" spc="-10" dirty="0">
                <a:solidFill>
                  <a:srgbClr val="004873"/>
                </a:solidFill>
                <a:latin typeface="Calibri"/>
                <a:cs typeface="Calibri"/>
              </a:rPr>
              <a:t>Peers</a:t>
            </a:r>
            <a:endParaRPr sz="2500">
              <a:latin typeface="Calibri"/>
              <a:cs typeface="Calibri"/>
            </a:endParaRPr>
          </a:p>
          <a:p>
            <a:pPr marL="2431415" lvl="1" indent="-309880">
              <a:lnSpc>
                <a:spcPct val="100000"/>
              </a:lnSpc>
              <a:spcBef>
                <a:spcPts val="600"/>
              </a:spcBef>
              <a:buClr>
                <a:srgbClr val="0078F0"/>
              </a:buClr>
              <a:buSzPct val="70000"/>
              <a:buFont typeface="Arial"/>
              <a:buChar char="■"/>
              <a:tabLst>
                <a:tab pos="2431415" algn="l"/>
              </a:tabLst>
            </a:pPr>
            <a:r>
              <a:rPr sz="2500" spc="-10" dirty="0">
                <a:solidFill>
                  <a:srgbClr val="004873"/>
                </a:solidFill>
                <a:latin typeface="Calibri"/>
                <a:cs typeface="Calibri"/>
              </a:rPr>
              <a:t>Professors</a:t>
            </a:r>
            <a:endParaRPr sz="2500">
              <a:latin typeface="Calibri"/>
              <a:cs typeface="Calibri"/>
            </a:endParaRPr>
          </a:p>
          <a:p>
            <a:pPr marL="2432050" marR="1211580" lvl="1" indent="-309880">
              <a:lnSpc>
                <a:spcPct val="100800"/>
              </a:lnSpc>
              <a:spcBef>
                <a:spcPts val="550"/>
              </a:spcBef>
              <a:buClr>
                <a:srgbClr val="0078F0"/>
              </a:buClr>
              <a:buSzPct val="70000"/>
              <a:buFont typeface="Arial"/>
              <a:buChar char="■"/>
              <a:tabLst>
                <a:tab pos="2432050" algn="l"/>
              </a:tabLst>
            </a:pPr>
            <a:r>
              <a:rPr sz="2500" dirty="0">
                <a:solidFill>
                  <a:srgbClr val="004873"/>
                </a:solidFill>
                <a:latin typeface="Calibri"/>
                <a:cs typeface="Calibri"/>
              </a:rPr>
              <a:t>Others</a:t>
            </a:r>
            <a:r>
              <a:rPr sz="2500" spc="-7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004873"/>
                </a:solidFill>
                <a:latin typeface="Calibri"/>
                <a:cs typeface="Calibri"/>
              </a:rPr>
              <a:t>who</a:t>
            </a:r>
            <a:r>
              <a:rPr sz="2500" spc="-7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004873"/>
                </a:solidFill>
                <a:latin typeface="Calibri"/>
                <a:cs typeface="Calibri"/>
              </a:rPr>
              <a:t>have</a:t>
            </a:r>
            <a:r>
              <a:rPr sz="2500" spc="-7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004873"/>
                </a:solidFill>
                <a:latin typeface="Calibri"/>
                <a:cs typeface="Calibri"/>
              </a:rPr>
              <a:t>followed</a:t>
            </a:r>
            <a:r>
              <a:rPr sz="2500" spc="-7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004873"/>
                </a:solidFill>
                <a:latin typeface="Calibri"/>
                <a:cs typeface="Calibri"/>
              </a:rPr>
              <a:t>a</a:t>
            </a:r>
            <a:r>
              <a:rPr sz="2500" spc="-7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004873"/>
                </a:solidFill>
                <a:latin typeface="Calibri"/>
                <a:cs typeface="Calibri"/>
              </a:rPr>
              <a:t>similar </a:t>
            </a:r>
            <a:r>
              <a:rPr sz="2500" spc="-20" dirty="0">
                <a:solidFill>
                  <a:srgbClr val="004873"/>
                </a:solidFill>
                <a:latin typeface="Calibri"/>
                <a:cs typeface="Calibri"/>
              </a:rPr>
              <a:t>career/professional</a:t>
            </a:r>
            <a:r>
              <a:rPr sz="2500" spc="3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500" spc="-20" dirty="0">
                <a:solidFill>
                  <a:srgbClr val="004873"/>
                </a:solidFill>
                <a:latin typeface="Calibri"/>
                <a:cs typeface="Calibri"/>
              </a:rPr>
              <a:t>path</a:t>
            </a:r>
            <a:endParaRPr sz="25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265"/>
              </a:spcBef>
            </a:pPr>
            <a:endParaRPr sz="2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b="1" i="1" spc="-50" dirty="0">
                <a:solidFill>
                  <a:srgbClr val="7F7F7F"/>
                </a:solidFill>
                <a:latin typeface="Arial"/>
                <a:cs typeface="Arial"/>
              </a:rPr>
              <a:t>B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12186" y="1215593"/>
            <a:ext cx="4950614" cy="6129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dirty="0"/>
              <a:t>Get</a:t>
            </a:r>
            <a:r>
              <a:rPr sz="3900" spc="-85" dirty="0"/>
              <a:t> </a:t>
            </a:r>
            <a:r>
              <a:rPr sz="3900" spc="-20" dirty="0"/>
              <a:t>help</a:t>
            </a:r>
            <a:r>
              <a:rPr lang="en-US" sz="3900" spc="-20" dirty="0"/>
              <a:t> from Others</a:t>
            </a:r>
            <a:endParaRPr sz="39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12336" y="1121566"/>
            <a:ext cx="4451985" cy="650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100" dirty="0"/>
              <a:t>Barriers</a:t>
            </a:r>
            <a:r>
              <a:rPr sz="4100" spc="-10" dirty="0"/>
              <a:t> </a:t>
            </a:r>
            <a:r>
              <a:rPr sz="4100" dirty="0"/>
              <a:t>to</a:t>
            </a:r>
            <a:r>
              <a:rPr sz="4100" spc="-5" dirty="0"/>
              <a:t> </a:t>
            </a:r>
            <a:r>
              <a:rPr sz="4100" spc="-10" dirty="0"/>
              <a:t>success</a:t>
            </a:r>
            <a:endParaRPr sz="4100"/>
          </a:p>
        </p:txBody>
      </p:sp>
      <p:sp>
        <p:nvSpPr>
          <p:cNvPr id="3" name="object 3"/>
          <p:cNvSpPr txBox="1"/>
          <p:nvPr/>
        </p:nvSpPr>
        <p:spPr>
          <a:xfrm>
            <a:off x="1913321" y="2073731"/>
            <a:ext cx="7355205" cy="393700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424815" indent="-407670">
              <a:lnSpc>
                <a:spcPct val="100000"/>
              </a:lnSpc>
              <a:spcBef>
                <a:spcPts val="675"/>
              </a:spcBef>
              <a:buClr>
                <a:srgbClr val="0078F0"/>
              </a:buClr>
              <a:buSzPct val="85416"/>
              <a:buFont typeface="Segoe UI Symbol"/>
              <a:buChar char="□"/>
              <a:tabLst>
                <a:tab pos="424815" algn="l"/>
              </a:tabLst>
            </a:pPr>
            <a:r>
              <a:rPr sz="2400" dirty="0">
                <a:solidFill>
                  <a:srgbClr val="004873"/>
                </a:solidFill>
                <a:latin typeface="Arial"/>
                <a:cs typeface="Arial"/>
              </a:rPr>
              <a:t>Academic</a:t>
            </a:r>
            <a:r>
              <a:rPr sz="2400" spc="-9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873"/>
                </a:solidFill>
                <a:latin typeface="Arial"/>
                <a:cs typeface="Arial"/>
              </a:rPr>
              <a:t>and</a:t>
            </a:r>
            <a:r>
              <a:rPr sz="2400" spc="-9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873"/>
                </a:solidFill>
                <a:latin typeface="Arial"/>
                <a:cs typeface="Arial"/>
              </a:rPr>
              <a:t>cultural</a:t>
            </a:r>
            <a:r>
              <a:rPr sz="2400" spc="-9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873"/>
                </a:solidFill>
                <a:latin typeface="Arial"/>
                <a:cs typeface="Arial"/>
              </a:rPr>
              <a:t>isolation</a:t>
            </a:r>
            <a:endParaRPr sz="2400" dirty="0">
              <a:latin typeface="Arial"/>
              <a:cs typeface="Arial"/>
            </a:endParaRPr>
          </a:p>
          <a:p>
            <a:pPr marL="424815" indent="-407670">
              <a:lnSpc>
                <a:spcPct val="100000"/>
              </a:lnSpc>
              <a:spcBef>
                <a:spcPts val="575"/>
              </a:spcBef>
              <a:buClr>
                <a:srgbClr val="0078F0"/>
              </a:buClr>
              <a:buSzPct val="85416"/>
              <a:buFont typeface="Segoe UI Symbol"/>
              <a:buChar char="□"/>
              <a:tabLst>
                <a:tab pos="424815" algn="l"/>
              </a:tabLst>
            </a:pPr>
            <a:r>
              <a:rPr sz="2400" dirty="0">
                <a:solidFill>
                  <a:srgbClr val="004873"/>
                </a:solidFill>
                <a:latin typeface="Arial"/>
                <a:cs typeface="Arial"/>
              </a:rPr>
              <a:t>Low</a:t>
            </a:r>
            <a:r>
              <a:rPr sz="2400" spc="-5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873"/>
                </a:solidFill>
                <a:latin typeface="Arial"/>
                <a:cs typeface="Arial"/>
              </a:rPr>
              <a:t>self-esteem</a:t>
            </a:r>
            <a:endParaRPr sz="2400" dirty="0">
              <a:latin typeface="Arial"/>
              <a:cs typeface="Arial"/>
            </a:endParaRPr>
          </a:p>
          <a:p>
            <a:pPr marL="424815" marR="943610" indent="-408305">
              <a:lnSpc>
                <a:spcPct val="100000"/>
              </a:lnSpc>
              <a:spcBef>
                <a:spcPts val="575"/>
              </a:spcBef>
              <a:buClr>
                <a:srgbClr val="0078F0"/>
              </a:buClr>
              <a:buSzPct val="85416"/>
              <a:buFont typeface="Segoe UI Symbol"/>
              <a:buChar char="□"/>
              <a:tabLst>
                <a:tab pos="424815" algn="l"/>
              </a:tabLst>
            </a:pPr>
            <a:r>
              <a:rPr sz="2400" spc="-10" dirty="0">
                <a:solidFill>
                  <a:srgbClr val="004873"/>
                </a:solidFill>
                <a:latin typeface="Arial"/>
                <a:cs typeface="Arial"/>
              </a:rPr>
              <a:t>Peers/friends/family</a:t>
            </a:r>
            <a:r>
              <a:rPr sz="2400" spc="-4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873"/>
                </a:solidFill>
                <a:latin typeface="Arial"/>
                <a:cs typeface="Arial"/>
              </a:rPr>
              <a:t>who</a:t>
            </a:r>
            <a:r>
              <a:rPr sz="2400" spc="-4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873"/>
                </a:solidFill>
                <a:latin typeface="Arial"/>
                <a:cs typeface="Arial"/>
              </a:rPr>
              <a:t>are</a:t>
            </a:r>
            <a:r>
              <a:rPr sz="2400" spc="-4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873"/>
                </a:solidFill>
                <a:latin typeface="Arial"/>
                <a:cs typeface="Arial"/>
              </a:rPr>
              <a:t>not</a:t>
            </a:r>
            <a:r>
              <a:rPr sz="2400" spc="-4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873"/>
                </a:solidFill>
                <a:latin typeface="Arial"/>
                <a:cs typeface="Arial"/>
              </a:rPr>
              <a:t>emotionally </a:t>
            </a:r>
            <a:r>
              <a:rPr sz="2400" dirty="0">
                <a:solidFill>
                  <a:srgbClr val="004873"/>
                </a:solidFill>
                <a:latin typeface="Arial"/>
                <a:cs typeface="Arial"/>
              </a:rPr>
              <a:t>supportive</a:t>
            </a:r>
            <a:r>
              <a:rPr sz="2400" spc="-9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873"/>
                </a:solidFill>
                <a:latin typeface="Arial"/>
                <a:cs typeface="Arial"/>
              </a:rPr>
              <a:t>of</a:t>
            </a:r>
            <a:r>
              <a:rPr sz="2400" spc="-9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873"/>
                </a:solidFill>
                <a:latin typeface="Arial"/>
                <a:cs typeface="Arial"/>
              </a:rPr>
              <a:t>academic</a:t>
            </a:r>
            <a:r>
              <a:rPr sz="2400" spc="-9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873"/>
                </a:solidFill>
                <a:latin typeface="Arial"/>
                <a:cs typeface="Arial"/>
              </a:rPr>
              <a:t>success</a:t>
            </a:r>
            <a:endParaRPr sz="2400" dirty="0">
              <a:latin typeface="Arial"/>
              <a:cs typeface="Arial"/>
            </a:endParaRPr>
          </a:p>
          <a:p>
            <a:pPr marL="424815" indent="-407670">
              <a:lnSpc>
                <a:spcPct val="100000"/>
              </a:lnSpc>
              <a:spcBef>
                <a:spcPts val="575"/>
              </a:spcBef>
              <a:buClr>
                <a:srgbClr val="0078F0"/>
              </a:buClr>
              <a:buSzPct val="85416"/>
              <a:buFont typeface="Segoe UI Symbol"/>
              <a:buChar char="□"/>
              <a:tabLst>
                <a:tab pos="424815" algn="l"/>
              </a:tabLst>
            </a:pPr>
            <a:r>
              <a:rPr sz="2400" spc="-10" dirty="0">
                <a:solidFill>
                  <a:srgbClr val="004873"/>
                </a:solidFill>
                <a:latin typeface="Arial"/>
                <a:cs typeface="Arial"/>
              </a:rPr>
              <a:t>Discrimination,</a:t>
            </a:r>
            <a:r>
              <a:rPr sz="2400" spc="-9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873"/>
                </a:solidFill>
                <a:latin typeface="Arial"/>
                <a:cs typeface="Arial"/>
              </a:rPr>
              <a:t>whether</a:t>
            </a:r>
            <a:r>
              <a:rPr sz="2400" spc="-8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873"/>
                </a:solidFill>
                <a:latin typeface="Arial"/>
                <a:cs typeface="Arial"/>
              </a:rPr>
              <a:t>perceived</a:t>
            </a:r>
            <a:r>
              <a:rPr sz="2400" spc="-9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873"/>
                </a:solidFill>
                <a:latin typeface="Arial"/>
                <a:cs typeface="Arial"/>
              </a:rPr>
              <a:t>or</a:t>
            </a:r>
            <a:r>
              <a:rPr sz="2400" spc="-8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004873"/>
                </a:solidFill>
                <a:latin typeface="Arial"/>
                <a:cs typeface="Arial"/>
              </a:rPr>
              <a:t>real</a:t>
            </a:r>
            <a:endParaRPr sz="2400" dirty="0">
              <a:latin typeface="Arial"/>
              <a:cs typeface="Arial"/>
            </a:endParaRPr>
          </a:p>
          <a:p>
            <a:pPr marL="424815" indent="-407670">
              <a:lnSpc>
                <a:spcPct val="100000"/>
              </a:lnSpc>
              <a:spcBef>
                <a:spcPts val="580"/>
              </a:spcBef>
              <a:buClr>
                <a:srgbClr val="0078F0"/>
              </a:buClr>
              <a:buSzPct val="85416"/>
              <a:buFont typeface="Segoe UI Symbol"/>
              <a:buChar char="□"/>
              <a:tabLst>
                <a:tab pos="424815" algn="l"/>
              </a:tabLst>
            </a:pPr>
            <a:r>
              <a:rPr sz="2400" spc="-10" dirty="0">
                <a:solidFill>
                  <a:srgbClr val="004873"/>
                </a:solidFill>
                <a:latin typeface="Arial"/>
                <a:cs typeface="Arial"/>
              </a:rPr>
              <a:t>Stereotype</a:t>
            </a:r>
            <a:r>
              <a:rPr sz="2400" spc="-5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873"/>
                </a:solidFill>
                <a:latin typeface="Arial"/>
                <a:cs typeface="Arial"/>
              </a:rPr>
              <a:t>threat</a:t>
            </a:r>
            <a:r>
              <a:rPr sz="2400" spc="-5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873"/>
                </a:solidFill>
                <a:latin typeface="Arial"/>
                <a:cs typeface="Arial"/>
              </a:rPr>
              <a:t>=</a:t>
            </a:r>
            <a:r>
              <a:rPr sz="2400" spc="-5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004873"/>
                </a:solidFill>
                <a:latin typeface="Arial"/>
                <a:cs typeface="Arial"/>
              </a:rPr>
              <a:t>self-</a:t>
            </a:r>
            <a:r>
              <a:rPr sz="2400" dirty="0">
                <a:solidFill>
                  <a:srgbClr val="004873"/>
                </a:solidFill>
                <a:latin typeface="Arial"/>
                <a:cs typeface="Arial"/>
              </a:rPr>
              <a:t>defeating</a:t>
            </a:r>
            <a:r>
              <a:rPr sz="2400" spc="-5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873"/>
                </a:solidFill>
                <a:latin typeface="Arial"/>
                <a:cs typeface="Arial"/>
              </a:rPr>
              <a:t>prophecy</a:t>
            </a:r>
            <a:endParaRPr sz="2400" dirty="0">
              <a:latin typeface="Arial"/>
              <a:cs typeface="Arial"/>
            </a:endParaRPr>
          </a:p>
          <a:p>
            <a:pPr marL="826135" lvl="1" indent="-307340">
              <a:lnSpc>
                <a:spcPct val="100000"/>
              </a:lnSpc>
              <a:spcBef>
                <a:spcPts val="530"/>
              </a:spcBef>
              <a:buClr>
                <a:srgbClr val="0078F0"/>
              </a:buClr>
              <a:buSzPct val="68181"/>
              <a:buChar char="■"/>
              <a:tabLst>
                <a:tab pos="826135" algn="l"/>
              </a:tabLst>
            </a:pPr>
            <a:r>
              <a:rPr sz="2200" dirty="0">
                <a:solidFill>
                  <a:srgbClr val="004873"/>
                </a:solidFill>
                <a:latin typeface="Arial"/>
                <a:cs typeface="Arial"/>
              </a:rPr>
              <a:t>Low</a:t>
            </a:r>
            <a:r>
              <a:rPr sz="2200" spc="-9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004873"/>
                </a:solidFill>
                <a:latin typeface="Arial"/>
                <a:cs typeface="Arial"/>
              </a:rPr>
              <a:t>expectation</a:t>
            </a:r>
            <a:r>
              <a:rPr lang="en-US" sz="2200" dirty="0">
                <a:solidFill>
                  <a:srgbClr val="004873"/>
                </a:solidFill>
                <a:latin typeface="Arial"/>
                <a:cs typeface="Arial"/>
              </a:rPr>
              <a:t>s can lead to </a:t>
            </a:r>
            <a:r>
              <a:rPr lang="en-US" sz="2200" spc="-590" dirty="0">
                <a:solidFill>
                  <a:srgbClr val="004873"/>
                </a:solidFill>
                <a:latin typeface="Segoe UI Symbol"/>
                <a:cs typeface="Arial"/>
              </a:rPr>
              <a:t>    </a:t>
            </a:r>
            <a:r>
              <a:rPr sz="2200" dirty="0">
                <a:solidFill>
                  <a:srgbClr val="004873"/>
                </a:solidFill>
                <a:latin typeface="Arial"/>
                <a:cs typeface="Arial"/>
              </a:rPr>
              <a:t>low</a:t>
            </a:r>
            <a:r>
              <a:rPr sz="2200" spc="-5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004873"/>
                </a:solidFill>
                <a:latin typeface="Arial"/>
                <a:cs typeface="Arial"/>
              </a:rPr>
              <a:t>performance</a:t>
            </a:r>
            <a:endParaRPr sz="2200" dirty="0">
              <a:latin typeface="Arial"/>
              <a:cs typeface="Arial"/>
            </a:endParaRPr>
          </a:p>
          <a:p>
            <a:pPr marL="425450" indent="-412750">
              <a:lnSpc>
                <a:spcPct val="100000"/>
              </a:lnSpc>
              <a:spcBef>
                <a:spcPts val="600"/>
              </a:spcBef>
              <a:buClr>
                <a:srgbClr val="0078F0"/>
              </a:buClr>
              <a:buSzPct val="84615"/>
              <a:buFont typeface="Segoe UI Symbol"/>
              <a:buChar char="□"/>
              <a:tabLst>
                <a:tab pos="425450" algn="l"/>
              </a:tabLst>
            </a:pPr>
            <a:r>
              <a:rPr sz="2600" dirty="0">
                <a:solidFill>
                  <a:srgbClr val="004873"/>
                </a:solidFill>
                <a:latin typeface="Arial"/>
                <a:cs typeface="Arial"/>
              </a:rPr>
              <a:t>Inability</a:t>
            </a:r>
            <a:r>
              <a:rPr sz="2600" spc="-7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4873"/>
                </a:solidFill>
                <a:latin typeface="Arial"/>
                <a:cs typeface="Arial"/>
              </a:rPr>
              <a:t>to</a:t>
            </a:r>
            <a:r>
              <a:rPr sz="2600" spc="-7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600" spc="-10" dirty="0">
                <a:solidFill>
                  <a:srgbClr val="004873"/>
                </a:solidFill>
                <a:latin typeface="Arial"/>
                <a:cs typeface="Arial"/>
              </a:rPr>
              <a:t>acknowledge</a:t>
            </a:r>
            <a:r>
              <a:rPr sz="2600" spc="-7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4873"/>
                </a:solidFill>
                <a:latin typeface="Arial"/>
                <a:cs typeface="Arial"/>
              </a:rPr>
              <a:t>that</a:t>
            </a:r>
            <a:r>
              <a:rPr sz="2600" spc="-7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4873"/>
                </a:solidFill>
                <a:latin typeface="Arial"/>
                <a:cs typeface="Arial"/>
              </a:rPr>
              <a:t>the</a:t>
            </a:r>
            <a:r>
              <a:rPr sz="2600" spc="-7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4873"/>
                </a:solidFill>
                <a:latin typeface="Arial"/>
                <a:cs typeface="Arial"/>
              </a:rPr>
              <a:t>problem</a:t>
            </a:r>
            <a:r>
              <a:rPr sz="2600" spc="-7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600" spc="-10" dirty="0">
                <a:solidFill>
                  <a:srgbClr val="004873"/>
                </a:solidFill>
                <a:latin typeface="Arial"/>
                <a:cs typeface="Arial"/>
              </a:rPr>
              <a:t>exists</a:t>
            </a:r>
            <a:endParaRPr sz="2600" dirty="0">
              <a:latin typeface="Arial"/>
              <a:cs typeface="Arial"/>
            </a:endParaRPr>
          </a:p>
          <a:p>
            <a:pPr marL="425450" indent="-412750">
              <a:lnSpc>
                <a:spcPct val="100000"/>
              </a:lnSpc>
              <a:spcBef>
                <a:spcPts val="625"/>
              </a:spcBef>
              <a:buClr>
                <a:srgbClr val="0078F0"/>
              </a:buClr>
              <a:buSzPct val="84615"/>
              <a:buFont typeface="Segoe UI Symbol"/>
              <a:buChar char="□"/>
              <a:tabLst>
                <a:tab pos="425450" algn="l"/>
              </a:tabLst>
            </a:pPr>
            <a:r>
              <a:rPr sz="2600" dirty="0">
                <a:solidFill>
                  <a:srgbClr val="004873"/>
                </a:solidFill>
                <a:latin typeface="Arial"/>
                <a:cs typeface="Arial"/>
              </a:rPr>
              <a:t>Shame</a:t>
            </a:r>
            <a:r>
              <a:rPr sz="2600" spc="-9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4873"/>
                </a:solidFill>
                <a:latin typeface="Arial"/>
                <a:cs typeface="Arial"/>
              </a:rPr>
              <a:t>about</a:t>
            </a:r>
            <a:r>
              <a:rPr sz="2600" spc="-8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4873"/>
                </a:solidFill>
                <a:latin typeface="Arial"/>
                <a:cs typeface="Arial"/>
              </a:rPr>
              <a:t>where</a:t>
            </a:r>
            <a:r>
              <a:rPr sz="2600" spc="-8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4873"/>
                </a:solidFill>
                <a:latin typeface="Arial"/>
                <a:cs typeface="Arial"/>
              </a:rPr>
              <a:t>they</a:t>
            </a:r>
            <a:r>
              <a:rPr sz="2600" spc="-9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004873"/>
                </a:solidFill>
                <a:latin typeface="Arial"/>
                <a:cs typeface="Arial"/>
              </a:rPr>
              <a:t>come</a:t>
            </a:r>
            <a:r>
              <a:rPr sz="2600" spc="-8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600" spc="-20" dirty="0">
                <a:solidFill>
                  <a:srgbClr val="004873"/>
                </a:solidFill>
                <a:latin typeface="Arial"/>
                <a:cs typeface="Arial"/>
              </a:rPr>
              <a:t>from</a:t>
            </a:r>
            <a:endParaRPr sz="26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53" y="6632585"/>
            <a:ext cx="2416175" cy="593090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sz="2000" b="1" i="1" spc="-50" dirty="0">
                <a:solidFill>
                  <a:srgbClr val="7F7F7F"/>
                </a:solidFill>
                <a:latin typeface="Arial"/>
                <a:cs typeface="Arial"/>
              </a:rPr>
              <a:t>B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1400" b="1" spc="-10" dirty="0">
                <a:solidFill>
                  <a:srgbClr val="7F7F7F"/>
                </a:solidFill>
                <a:latin typeface="Arial"/>
                <a:cs typeface="Arial"/>
              </a:rPr>
              <a:t>theacademicconsultant.com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26863" y="6339203"/>
            <a:ext cx="479044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solidFill>
                  <a:srgbClr val="004873"/>
                </a:solidFill>
                <a:latin typeface="Arial"/>
                <a:cs typeface="Arial"/>
              </a:rPr>
              <a:t>“Toward</a:t>
            </a:r>
            <a:r>
              <a:rPr sz="1800" spc="-3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no</a:t>
            </a:r>
            <a:r>
              <a:rPr sz="1800" spc="-3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crime</a:t>
            </a:r>
            <a:r>
              <a:rPr sz="1800" spc="-2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have</a:t>
            </a:r>
            <a:r>
              <a:rPr sz="1800" spc="-3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men</a:t>
            </a:r>
            <a:r>
              <a:rPr sz="1800" spc="-2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shown</a:t>
            </a:r>
            <a:r>
              <a:rPr sz="1800" spc="-10" dirty="0">
                <a:solidFill>
                  <a:srgbClr val="004873"/>
                </a:solidFill>
                <a:latin typeface="Arial"/>
                <a:cs typeface="Arial"/>
              </a:rPr>
              <a:t> themselves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so</a:t>
            </a:r>
            <a:r>
              <a:rPr sz="1800" spc="-2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cold-bloodedly</a:t>
            </a:r>
            <a:r>
              <a:rPr sz="1800" spc="-1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cruel</a:t>
            </a:r>
            <a:r>
              <a:rPr sz="1800" spc="-1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as</a:t>
            </a:r>
            <a:r>
              <a:rPr sz="1800" spc="-1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in</a:t>
            </a:r>
            <a:r>
              <a:rPr sz="1800" spc="-10" dirty="0">
                <a:solidFill>
                  <a:srgbClr val="004873"/>
                </a:solidFill>
                <a:latin typeface="Arial"/>
                <a:cs typeface="Arial"/>
              </a:rPr>
              <a:t> punishing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differences</a:t>
            </a:r>
            <a:r>
              <a:rPr sz="1800" spc="-3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of</a:t>
            </a:r>
            <a:r>
              <a:rPr sz="1800" spc="-2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belief.”</a:t>
            </a:r>
            <a:r>
              <a:rPr sz="1800" spc="-1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004873"/>
                </a:solidFill>
                <a:latin typeface="Arial"/>
                <a:cs typeface="Arial"/>
              </a:rPr>
              <a:t>James</a:t>
            </a:r>
            <a:r>
              <a:rPr sz="1400" i="1" spc="-2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004873"/>
                </a:solidFill>
                <a:latin typeface="Arial"/>
                <a:cs typeface="Arial"/>
              </a:rPr>
              <a:t>Russell</a:t>
            </a:r>
            <a:r>
              <a:rPr sz="1400" i="1" spc="-1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400" i="1" spc="-10" dirty="0">
                <a:solidFill>
                  <a:srgbClr val="004873"/>
                </a:solidFill>
                <a:latin typeface="Arial"/>
                <a:cs typeface="Arial"/>
              </a:rPr>
              <a:t>Lowell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12336" y="1121566"/>
            <a:ext cx="5927725" cy="650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100" dirty="0"/>
              <a:t>How</a:t>
            </a:r>
            <a:r>
              <a:rPr sz="4100" spc="-35" dirty="0"/>
              <a:t> </a:t>
            </a:r>
            <a:r>
              <a:rPr sz="4100" dirty="0"/>
              <a:t>does</a:t>
            </a:r>
            <a:r>
              <a:rPr sz="4100" spc="-20" dirty="0"/>
              <a:t> </a:t>
            </a:r>
            <a:r>
              <a:rPr sz="4100" dirty="0"/>
              <a:t>mentoring</a:t>
            </a:r>
            <a:r>
              <a:rPr sz="4100" spc="-20" dirty="0"/>
              <a:t> help</a:t>
            </a:r>
            <a:endParaRPr sz="4100"/>
          </a:p>
        </p:txBody>
      </p:sp>
      <p:sp>
        <p:nvSpPr>
          <p:cNvPr id="3" name="object 3"/>
          <p:cNvSpPr txBox="1"/>
          <p:nvPr/>
        </p:nvSpPr>
        <p:spPr>
          <a:xfrm>
            <a:off x="2070422" y="2224822"/>
            <a:ext cx="7038340" cy="3909404"/>
          </a:xfrm>
          <a:prstGeom prst="rect">
            <a:avLst/>
          </a:prstGeom>
        </p:spPr>
        <p:txBody>
          <a:bodyPr vert="horz" wrap="square" lIns="0" tIns="86995" rIns="0" bIns="0" rtlCol="0">
            <a:spAutoFit/>
          </a:bodyPr>
          <a:lstStyle/>
          <a:p>
            <a:pPr marL="421005" indent="-408305">
              <a:lnSpc>
                <a:spcPct val="100000"/>
              </a:lnSpc>
              <a:spcBef>
                <a:spcPts val="685"/>
              </a:spcBef>
              <a:buClr>
                <a:srgbClr val="0078F0"/>
              </a:buClr>
              <a:buSzPct val="85416"/>
              <a:buFont typeface="Segoe UI Symbol"/>
              <a:buChar char="□"/>
              <a:tabLst>
                <a:tab pos="421005" algn="l"/>
              </a:tabLst>
            </a:pPr>
            <a:r>
              <a:rPr sz="2400" dirty="0">
                <a:solidFill>
                  <a:srgbClr val="004873"/>
                </a:solidFill>
                <a:latin typeface="Arial"/>
                <a:cs typeface="Arial"/>
              </a:rPr>
              <a:t>Personal</a:t>
            </a:r>
            <a:r>
              <a:rPr sz="2400" spc="-9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873"/>
                </a:solidFill>
                <a:latin typeface="Arial"/>
                <a:cs typeface="Arial"/>
              </a:rPr>
              <a:t>and</a:t>
            </a:r>
            <a:r>
              <a:rPr sz="2400" spc="-8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873"/>
                </a:solidFill>
                <a:latin typeface="Arial"/>
                <a:cs typeface="Arial"/>
              </a:rPr>
              <a:t>professional</a:t>
            </a:r>
            <a:r>
              <a:rPr sz="2400" spc="-8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873"/>
                </a:solidFill>
                <a:latin typeface="Arial"/>
                <a:cs typeface="Arial"/>
              </a:rPr>
              <a:t>development</a:t>
            </a:r>
            <a:endParaRPr sz="2400" dirty="0">
              <a:latin typeface="Arial"/>
              <a:cs typeface="Arial"/>
            </a:endParaRPr>
          </a:p>
          <a:p>
            <a:pPr marL="821690" lvl="1" indent="-306705">
              <a:lnSpc>
                <a:spcPct val="100000"/>
              </a:lnSpc>
              <a:spcBef>
                <a:spcPts val="509"/>
              </a:spcBef>
              <a:buClr>
                <a:srgbClr val="0078F0"/>
              </a:buClr>
              <a:buSzPct val="69047"/>
              <a:buChar char="■"/>
              <a:tabLst>
                <a:tab pos="821690" algn="l"/>
              </a:tabLst>
            </a:pPr>
            <a:r>
              <a:rPr sz="2100" spc="-10" dirty="0">
                <a:solidFill>
                  <a:srgbClr val="004873"/>
                </a:solidFill>
                <a:latin typeface="Arial"/>
                <a:cs typeface="Arial"/>
              </a:rPr>
              <a:t>Communications</a:t>
            </a:r>
            <a:endParaRPr sz="2100" dirty="0">
              <a:latin typeface="Arial"/>
              <a:cs typeface="Arial"/>
            </a:endParaRPr>
          </a:p>
          <a:p>
            <a:pPr marL="821690" lvl="1" indent="-306705">
              <a:lnSpc>
                <a:spcPct val="100000"/>
              </a:lnSpc>
              <a:spcBef>
                <a:spcPts val="505"/>
              </a:spcBef>
              <a:buClr>
                <a:srgbClr val="0078F0"/>
              </a:buClr>
              <a:buSzPct val="69047"/>
              <a:buChar char="■"/>
              <a:tabLst>
                <a:tab pos="821690" algn="l"/>
              </a:tabLst>
            </a:pPr>
            <a:r>
              <a:rPr sz="2100" dirty="0">
                <a:solidFill>
                  <a:srgbClr val="004873"/>
                </a:solidFill>
                <a:latin typeface="Arial"/>
                <a:cs typeface="Arial"/>
              </a:rPr>
              <a:t>Financial</a:t>
            </a:r>
            <a:r>
              <a:rPr sz="2100" spc="-4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100" spc="-10" dirty="0">
                <a:solidFill>
                  <a:srgbClr val="004873"/>
                </a:solidFill>
                <a:latin typeface="Arial"/>
                <a:cs typeface="Arial"/>
              </a:rPr>
              <a:t>obstacles</a:t>
            </a:r>
            <a:endParaRPr sz="2100" dirty="0">
              <a:latin typeface="Arial"/>
              <a:cs typeface="Arial"/>
            </a:endParaRPr>
          </a:p>
          <a:p>
            <a:pPr marL="421005" indent="-408305">
              <a:lnSpc>
                <a:spcPct val="100000"/>
              </a:lnSpc>
              <a:spcBef>
                <a:spcPts val="570"/>
              </a:spcBef>
              <a:buClr>
                <a:srgbClr val="0078F0"/>
              </a:buClr>
              <a:buSzPct val="85416"/>
              <a:buFont typeface="Segoe UI Symbol"/>
              <a:buChar char="□"/>
              <a:tabLst>
                <a:tab pos="421005" algn="l"/>
              </a:tabLst>
            </a:pPr>
            <a:r>
              <a:rPr sz="2400" dirty="0">
                <a:solidFill>
                  <a:srgbClr val="004873"/>
                </a:solidFill>
                <a:latin typeface="Arial"/>
                <a:cs typeface="Arial"/>
              </a:rPr>
              <a:t>Motivate</a:t>
            </a:r>
            <a:r>
              <a:rPr sz="2400" spc="-6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873"/>
                </a:solidFill>
                <a:latin typeface="Arial"/>
                <a:cs typeface="Arial"/>
              </a:rPr>
              <a:t>and</a:t>
            </a:r>
            <a:r>
              <a:rPr sz="2400" spc="-6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873"/>
                </a:solidFill>
                <a:latin typeface="Arial"/>
                <a:cs typeface="Arial"/>
              </a:rPr>
              <a:t>give</a:t>
            </a:r>
            <a:r>
              <a:rPr sz="2400" spc="-6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873"/>
                </a:solidFill>
                <a:latin typeface="Arial"/>
                <a:cs typeface="Arial"/>
              </a:rPr>
              <a:t>courage</a:t>
            </a:r>
            <a:r>
              <a:rPr sz="2400" spc="-6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873"/>
                </a:solidFill>
                <a:latin typeface="Arial"/>
                <a:cs typeface="Arial"/>
              </a:rPr>
              <a:t>&amp;</a:t>
            </a:r>
            <a:r>
              <a:rPr sz="2400" spc="-6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873"/>
                </a:solidFill>
                <a:latin typeface="Arial"/>
                <a:cs typeface="Arial"/>
              </a:rPr>
              <a:t>confidence</a:t>
            </a:r>
            <a:r>
              <a:rPr sz="2400" spc="-6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873"/>
                </a:solidFill>
                <a:latin typeface="Arial"/>
                <a:cs typeface="Arial"/>
              </a:rPr>
              <a:t>to</a:t>
            </a:r>
            <a:r>
              <a:rPr sz="2400" spc="-6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873"/>
                </a:solidFill>
                <a:latin typeface="Arial"/>
                <a:cs typeface="Arial"/>
              </a:rPr>
              <a:t>go</a:t>
            </a:r>
            <a:r>
              <a:rPr sz="2400" spc="-6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004873"/>
                </a:solidFill>
                <a:latin typeface="Arial"/>
                <a:cs typeface="Arial"/>
              </a:rPr>
              <a:t>on</a:t>
            </a:r>
            <a:endParaRPr sz="2400" dirty="0">
              <a:latin typeface="Arial"/>
              <a:cs typeface="Arial"/>
            </a:endParaRPr>
          </a:p>
          <a:p>
            <a:pPr marL="421005" indent="-408305">
              <a:lnSpc>
                <a:spcPct val="100000"/>
              </a:lnSpc>
              <a:spcBef>
                <a:spcPts val="575"/>
              </a:spcBef>
              <a:buClr>
                <a:srgbClr val="0078F0"/>
              </a:buClr>
              <a:buSzPct val="85416"/>
              <a:buFont typeface="Segoe UI Symbol"/>
              <a:buChar char="□"/>
              <a:tabLst>
                <a:tab pos="421005" algn="l"/>
              </a:tabLst>
            </a:pPr>
            <a:r>
              <a:rPr sz="2400" dirty="0">
                <a:solidFill>
                  <a:srgbClr val="004873"/>
                </a:solidFill>
                <a:latin typeface="Arial"/>
                <a:cs typeface="Arial"/>
              </a:rPr>
              <a:t>Removing</a:t>
            </a:r>
            <a:r>
              <a:rPr sz="2400" spc="-10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873"/>
                </a:solidFill>
                <a:latin typeface="Arial"/>
                <a:cs typeface="Arial"/>
              </a:rPr>
              <a:t>institutional</a:t>
            </a:r>
            <a:r>
              <a:rPr sz="2400" spc="-10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873"/>
                </a:solidFill>
                <a:latin typeface="Arial"/>
                <a:cs typeface="Arial"/>
              </a:rPr>
              <a:t>barriers</a:t>
            </a:r>
            <a:endParaRPr sz="2400" dirty="0">
              <a:latin typeface="Arial"/>
              <a:cs typeface="Arial"/>
            </a:endParaRPr>
          </a:p>
          <a:p>
            <a:pPr marL="421005" indent="-408305">
              <a:lnSpc>
                <a:spcPct val="100000"/>
              </a:lnSpc>
              <a:spcBef>
                <a:spcPts val="575"/>
              </a:spcBef>
              <a:buClr>
                <a:srgbClr val="0078F0"/>
              </a:buClr>
              <a:buSzPct val="85416"/>
              <a:buFont typeface="Segoe UI Symbol"/>
              <a:buChar char="□"/>
              <a:tabLst>
                <a:tab pos="421005" algn="l"/>
              </a:tabLst>
            </a:pPr>
            <a:r>
              <a:rPr sz="2400" dirty="0">
                <a:solidFill>
                  <a:srgbClr val="004873"/>
                </a:solidFill>
                <a:latin typeface="Arial"/>
                <a:cs typeface="Arial"/>
              </a:rPr>
              <a:t>Access</a:t>
            </a:r>
            <a:r>
              <a:rPr sz="2400" spc="-7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873"/>
                </a:solidFill>
                <a:latin typeface="Arial"/>
                <a:cs typeface="Arial"/>
              </a:rPr>
              <a:t>to</a:t>
            </a:r>
            <a:r>
              <a:rPr sz="2400" spc="-7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873"/>
                </a:solidFill>
                <a:latin typeface="Arial"/>
                <a:cs typeface="Arial"/>
              </a:rPr>
              <a:t>informal</a:t>
            </a:r>
            <a:r>
              <a:rPr sz="2400" spc="-7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873"/>
                </a:solidFill>
                <a:latin typeface="Arial"/>
                <a:cs typeface="Arial"/>
              </a:rPr>
              <a:t>networks</a:t>
            </a:r>
            <a:r>
              <a:rPr sz="2400" spc="-7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873"/>
                </a:solidFill>
                <a:latin typeface="Arial"/>
                <a:cs typeface="Arial"/>
              </a:rPr>
              <a:t>and</a:t>
            </a:r>
            <a:r>
              <a:rPr sz="2400" spc="-7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873"/>
                </a:solidFill>
                <a:latin typeface="Arial"/>
                <a:cs typeface="Arial"/>
              </a:rPr>
              <a:t>information</a:t>
            </a:r>
            <a:endParaRPr sz="2400" dirty="0">
              <a:latin typeface="Arial"/>
              <a:cs typeface="Arial"/>
            </a:endParaRPr>
          </a:p>
          <a:p>
            <a:pPr marL="421005" indent="-408305">
              <a:lnSpc>
                <a:spcPct val="100000"/>
              </a:lnSpc>
              <a:spcBef>
                <a:spcPts val="575"/>
              </a:spcBef>
              <a:buClr>
                <a:srgbClr val="0078F0"/>
              </a:buClr>
              <a:buSzPct val="85416"/>
              <a:buFont typeface="Segoe UI Symbol"/>
              <a:buChar char="□"/>
              <a:tabLst>
                <a:tab pos="421005" algn="l"/>
              </a:tabLst>
            </a:pPr>
            <a:r>
              <a:rPr sz="2400" spc="-10" dirty="0">
                <a:solidFill>
                  <a:srgbClr val="004873"/>
                </a:solidFill>
                <a:latin typeface="Arial"/>
                <a:cs typeface="Arial"/>
              </a:rPr>
              <a:t>Avoids</a:t>
            </a:r>
            <a:r>
              <a:rPr lang="en-US" sz="2400" spc="-10" dirty="0">
                <a:solidFill>
                  <a:srgbClr val="004873"/>
                </a:solidFill>
                <a:latin typeface="Arial"/>
                <a:cs typeface="Arial"/>
              </a:rPr>
              <a:t> or </a:t>
            </a:r>
            <a:r>
              <a:rPr sz="2400" spc="-10" dirty="0">
                <a:solidFill>
                  <a:srgbClr val="004873"/>
                </a:solidFill>
                <a:latin typeface="Arial"/>
                <a:cs typeface="Arial"/>
              </a:rPr>
              <a:t>decreases</a:t>
            </a:r>
            <a:r>
              <a:rPr sz="2400" spc="-7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873"/>
                </a:solidFill>
                <a:latin typeface="Arial"/>
                <a:cs typeface="Arial"/>
              </a:rPr>
              <a:t>alienation</a:t>
            </a:r>
            <a:endParaRPr sz="2400" dirty="0">
              <a:latin typeface="Arial"/>
              <a:cs typeface="Arial"/>
            </a:endParaRPr>
          </a:p>
          <a:p>
            <a:pPr marL="421005" indent="-408305">
              <a:lnSpc>
                <a:spcPct val="100000"/>
              </a:lnSpc>
              <a:spcBef>
                <a:spcPts val="575"/>
              </a:spcBef>
              <a:buClr>
                <a:srgbClr val="0078F0"/>
              </a:buClr>
              <a:buSzPct val="85416"/>
              <a:buFont typeface="Segoe UI Symbol"/>
              <a:buChar char="□"/>
              <a:tabLst>
                <a:tab pos="421005" algn="l"/>
              </a:tabLst>
            </a:pPr>
            <a:r>
              <a:rPr lang="en-US" sz="2400" spc="-10" dirty="0">
                <a:solidFill>
                  <a:srgbClr val="004873"/>
                </a:solidFill>
                <a:latin typeface="Arial"/>
                <a:cs typeface="Arial"/>
              </a:rPr>
              <a:t>Improves </a:t>
            </a:r>
            <a:r>
              <a:rPr sz="2400" spc="-10" dirty="0">
                <a:solidFill>
                  <a:srgbClr val="004873"/>
                </a:solidFill>
                <a:latin typeface="Arial"/>
                <a:cs typeface="Arial"/>
              </a:rPr>
              <a:t>Retention</a:t>
            </a:r>
            <a:endParaRPr sz="2400" dirty="0">
              <a:latin typeface="Arial"/>
              <a:cs typeface="Arial"/>
            </a:endParaRPr>
          </a:p>
          <a:p>
            <a:pPr marL="421005" indent="-408305">
              <a:lnSpc>
                <a:spcPct val="100000"/>
              </a:lnSpc>
              <a:spcBef>
                <a:spcPts val="575"/>
              </a:spcBef>
              <a:buClr>
                <a:srgbClr val="0078F0"/>
              </a:buClr>
              <a:buSzPct val="85416"/>
              <a:buFont typeface="Segoe UI Symbol"/>
              <a:buChar char="□"/>
              <a:tabLst>
                <a:tab pos="421005" algn="l"/>
              </a:tabLst>
            </a:pPr>
            <a:r>
              <a:rPr lang="en-US" sz="2400" dirty="0">
                <a:solidFill>
                  <a:srgbClr val="004873"/>
                </a:solidFill>
                <a:latin typeface="Arial"/>
                <a:cs typeface="Arial"/>
              </a:rPr>
              <a:t>Shows d</a:t>
            </a:r>
            <a:r>
              <a:rPr sz="2400" dirty="0">
                <a:solidFill>
                  <a:srgbClr val="004873"/>
                </a:solidFill>
                <a:latin typeface="Arial"/>
                <a:cs typeface="Arial"/>
              </a:rPr>
              <a:t>iversity</a:t>
            </a:r>
            <a:r>
              <a:rPr sz="2400" spc="-6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873"/>
                </a:solidFill>
                <a:latin typeface="Arial"/>
                <a:cs typeface="Arial"/>
              </a:rPr>
              <a:t>in</a:t>
            </a:r>
            <a:r>
              <a:rPr sz="2400" spc="-6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873"/>
                </a:solidFill>
                <a:latin typeface="Arial"/>
                <a:cs typeface="Arial"/>
              </a:rPr>
              <a:t>disciplines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53" y="6632585"/>
            <a:ext cx="2416175" cy="593090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sz="2000" b="1" i="1" spc="-50" dirty="0">
                <a:solidFill>
                  <a:srgbClr val="7F7F7F"/>
                </a:solidFill>
                <a:latin typeface="Arial"/>
                <a:cs typeface="Arial"/>
              </a:rPr>
              <a:t>B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1400" b="1" spc="-10" dirty="0">
                <a:solidFill>
                  <a:srgbClr val="7F7F7F"/>
                </a:solidFill>
                <a:latin typeface="Arial"/>
                <a:cs typeface="Arial"/>
              </a:rPr>
              <a:t>theacademicconsultant.com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793740" y="6339203"/>
            <a:ext cx="356806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“I</a:t>
            </a:r>
            <a:r>
              <a:rPr sz="1800" spc="-3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never</a:t>
            </a:r>
            <a:r>
              <a:rPr sz="1800" spc="-2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teach</a:t>
            </a:r>
            <a:r>
              <a:rPr sz="1800" spc="-2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my</a:t>
            </a:r>
            <a:r>
              <a:rPr sz="1800" spc="-2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pupils.</a:t>
            </a:r>
            <a:r>
              <a:rPr sz="1800" spc="-2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I</a:t>
            </a:r>
            <a:r>
              <a:rPr sz="1800" spc="-20" dirty="0">
                <a:solidFill>
                  <a:srgbClr val="004873"/>
                </a:solidFill>
                <a:latin typeface="Arial"/>
                <a:cs typeface="Arial"/>
              </a:rPr>
              <a:t> only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attempt</a:t>
            </a:r>
            <a:r>
              <a:rPr sz="1800" spc="-3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to</a:t>
            </a:r>
            <a:r>
              <a:rPr sz="1800" spc="-2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provide</a:t>
            </a:r>
            <a:r>
              <a:rPr sz="1800" spc="-2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the</a:t>
            </a:r>
            <a:r>
              <a:rPr sz="1800" spc="-2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conditions</a:t>
            </a:r>
            <a:r>
              <a:rPr sz="1800" spc="-2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004873"/>
                </a:solidFill>
                <a:latin typeface="Arial"/>
                <a:cs typeface="Arial"/>
              </a:rPr>
              <a:t>in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which</a:t>
            </a:r>
            <a:r>
              <a:rPr sz="1800" spc="-2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they</a:t>
            </a:r>
            <a:r>
              <a:rPr sz="1800" spc="-1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can</a:t>
            </a:r>
            <a:r>
              <a:rPr sz="1800" spc="-1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learn.”</a:t>
            </a:r>
            <a:r>
              <a:rPr sz="1800" spc="-1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004873"/>
                </a:solidFill>
                <a:latin typeface="Arial"/>
                <a:cs typeface="Arial"/>
              </a:rPr>
              <a:t>Albert</a:t>
            </a:r>
            <a:r>
              <a:rPr sz="1400" i="1" spc="-10" dirty="0">
                <a:solidFill>
                  <a:srgbClr val="004873"/>
                </a:solidFill>
                <a:latin typeface="Arial"/>
                <a:cs typeface="Arial"/>
              </a:rPr>
              <a:t> Einstein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899872" y="1892183"/>
            <a:ext cx="6683375" cy="4883150"/>
            <a:chOff x="1899872" y="1892183"/>
            <a:chExt cx="6683375" cy="488315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99872" y="1892183"/>
              <a:ext cx="6683298" cy="4882775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91000" y="3124198"/>
              <a:ext cx="1976626" cy="1828799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537379" y="6632585"/>
            <a:ext cx="2416175" cy="593090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sz="2000" b="1" i="1" spc="-50" dirty="0">
                <a:solidFill>
                  <a:srgbClr val="7F7F7F"/>
                </a:solidFill>
                <a:latin typeface="Arial"/>
                <a:cs typeface="Arial"/>
              </a:rPr>
              <a:t>B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1400" b="1" spc="-10" dirty="0">
                <a:solidFill>
                  <a:srgbClr val="7F7F7F"/>
                </a:solidFill>
                <a:latin typeface="Arial"/>
                <a:cs typeface="Arial"/>
              </a:rPr>
              <a:t>theacademicconsultant.com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73627" y="546725"/>
            <a:ext cx="8911146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US" sz="3900" b="1" dirty="0">
                <a:latin typeface="Arial"/>
                <a:cs typeface="Arial"/>
              </a:rPr>
              <a:t>Mentor = </a:t>
            </a:r>
            <a:r>
              <a:rPr sz="3900" b="1" dirty="0">
                <a:latin typeface="Arial"/>
                <a:cs typeface="Arial"/>
              </a:rPr>
              <a:t>Strongest</a:t>
            </a:r>
            <a:r>
              <a:rPr sz="3900" b="1" spc="-200" dirty="0">
                <a:latin typeface="Arial"/>
                <a:cs typeface="Arial"/>
              </a:rPr>
              <a:t> </a:t>
            </a:r>
            <a:r>
              <a:rPr sz="3900" b="1" dirty="0">
                <a:latin typeface="Arial"/>
                <a:cs typeface="Arial"/>
              </a:rPr>
              <a:t>advocate</a:t>
            </a:r>
            <a:r>
              <a:rPr sz="3900" b="1" spc="-200" dirty="0">
                <a:latin typeface="Arial"/>
                <a:cs typeface="Arial"/>
              </a:rPr>
              <a:t> </a:t>
            </a:r>
            <a:r>
              <a:rPr lang="en-US" sz="3900" b="1" spc="-50" dirty="0"/>
              <a:t>&amp; Strongest C</a:t>
            </a:r>
            <a:r>
              <a:rPr sz="3900" b="1" spc="-10" dirty="0">
                <a:latin typeface="Arial"/>
                <a:cs typeface="Arial"/>
              </a:rPr>
              <a:t>ritic</a:t>
            </a:r>
            <a:endParaRPr sz="39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09285" rIns="0" bIns="0" rtlCol="0">
            <a:spAutoFit/>
          </a:bodyPr>
          <a:lstStyle/>
          <a:p>
            <a:pPr marL="85090">
              <a:lnSpc>
                <a:spcPct val="100000"/>
              </a:lnSpc>
              <a:spcBef>
                <a:spcPts val="100"/>
              </a:spcBef>
            </a:pPr>
            <a:r>
              <a:rPr dirty="0"/>
              <a:t>Skills</a:t>
            </a:r>
            <a:r>
              <a:rPr spc="-15" dirty="0"/>
              <a:t> </a:t>
            </a:r>
            <a:r>
              <a:rPr spc="-10" dirty="0"/>
              <a:t>assessment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30929" y="2703450"/>
            <a:ext cx="6845300" cy="1988820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429895" indent="-417195">
              <a:lnSpc>
                <a:spcPct val="100000"/>
              </a:lnSpc>
              <a:spcBef>
                <a:spcPts val="775"/>
              </a:spcBef>
              <a:buClr>
                <a:srgbClr val="0078F0"/>
              </a:buClr>
              <a:buSzPct val="83928"/>
              <a:buFont typeface="Segoe UI Symbol"/>
              <a:buChar char="□"/>
              <a:tabLst>
                <a:tab pos="429895" algn="l"/>
              </a:tabLst>
            </a:pP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Conduct</a:t>
            </a:r>
            <a:r>
              <a:rPr sz="2800" spc="-7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an</a:t>
            </a:r>
            <a:r>
              <a:rPr sz="2800" spc="-7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honest</a:t>
            </a:r>
            <a:r>
              <a:rPr sz="2800" spc="-7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skills</a:t>
            </a:r>
            <a:r>
              <a:rPr sz="2800" spc="-7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4873"/>
                </a:solidFill>
                <a:latin typeface="Calibri"/>
                <a:cs typeface="Calibri"/>
              </a:rPr>
              <a:t>assessment</a:t>
            </a:r>
            <a:endParaRPr sz="2800" dirty="0">
              <a:latin typeface="Calibri"/>
              <a:cs typeface="Calibri"/>
            </a:endParaRPr>
          </a:p>
          <a:p>
            <a:pPr marL="429895" indent="-417195">
              <a:lnSpc>
                <a:spcPct val="100000"/>
              </a:lnSpc>
              <a:spcBef>
                <a:spcPts val="675"/>
              </a:spcBef>
              <a:buClr>
                <a:srgbClr val="0078F0"/>
              </a:buClr>
              <a:buSzPct val="83928"/>
              <a:buFont typeface="Segoe UI Symbol"/>
              <a:buChar char="□"/>
              <a:tabLst>
                <a:tab pos="429895" algn="l"/>
              </a:tabLst>
            </a:pP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Identify</a:t>
            </a:r>
            <a:r>
              <a:rPr sz="2800" spc="-6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the</a:t>
            </a:r>
            <a:r>
              <a:rPr sz="2800" spc="-5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gaps</a:t>
            </a:r>
            <a:r>
              <a:rPr sz="2800" spc="-6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needed</a:t>
            </a:r>
            <a:r>
              <a:rPr sz="2800" spc="-5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to</a:t>
            </a:r>
            <a:r>
              <a:rPr sz="2800" spc="-5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reach</a:t>
            </a:r>
            <a:r>
              <a:rPr sz="2800" spc="-6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4873"/>
                </a:solidFill>
                <a:latin typeface="Calibri"/>
                <a:cs typeface="Calibri"/>
              </a:rPr>
              <a:t>goals</a:t>
            </a:r>
            <a:endParaRPr sz="2800" dirty="0">
              <a:latin typeface="Calibri"/>
              <a:cs typeface="Calibri"/>
            </a:endParaRPr>
          </a:p>
          <a:p>
            <a:pPr marL="429895" marR="468630" indent="-417830">
              <a:lnSpc>
                <a:spcPct val="100000"/>
              </a:lnSpc>
              <a:spcBef>
                <a:spcPts val="670"/>
              </a:spcBef>
              <a:buClr>
                <a:srgbClr val="0078F0"/>
              </a:buClr>
              <a:buSzPct val="83928"/>
              <a:buFont typeface="Segoe UI Symbol"/>
              <a:buChar char="□"/>
              <a:tabLst>
                <a:tab pos="429895" algn="l"/>
              </a:tabLst>
            </a:pP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Craft</a:t>
            </a:r>
            <a:r>
              <a:rPr sz="2800" spc="-7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4873"/>
                </a:solidFill>
                <a:latin typeface="Calibri"/>
                <a:cs typeface="Calibri"/>
              </a:rPr>
              <a:t>effective</a:t>
            </a:r>
            <a:r>
              <a:rPr sz="2800" spc="-7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4873"/>
                </a:solidFill>
                <a:latin typeface="Calibri"/>
                <a:cs typeface="Calibri"/>
              </a:rPr>
              <a:t>strategies</a:t>
            </a:r>
            <a:r>
              <a:rPr sz="2800" spc="-7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to</a:t>
            </a:r>
            <a:r>
              <a:rPr sz="2800" spc="-7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fill</a:t>
            </a:r>
            <a:r>
              <a:rPr sz="2800" spc="-7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those</a:t>
            </a:r>
            <a:r>
              <a:rPr sz="2800" spc="-7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04873"/>
                </a:solidFill>
                <a:latin typeface="Calibri"/>
                <a:cs typeface="Calibri"/>
              </a:rPr>
              <a:t>gaps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within</a:t>
            </a:r>
            <a:r>
              <a:rPr sz="2800" spc="-5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a</a:t>
            </a:r>
            <a:r>
              <a:rPr sz="2800" spc="-5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realistic</a:t>
            </a:r>
            <a:r>
              <a:rPr sz="2800" spc="-4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4873"/>
                </a:solidFill>
                <a:latin typeface="Calibri"/>
                <a:cs typeface="Calibri"/>
              </a:rPr>
              <a:t>timeframe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53" y="6632585"/>
            <a:ext cx="2416175" cy="593090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sz="2000" b="1" i="1" spc="-50" dirty="0">
                <a:solidFill>
                  <a:srgbClr val="7F7F7F"/>
                </a:solidFill>
                <a:latin typeface="Arial"/>
                <a:cs typeface="Arial"/>
              </a:rPr>
              <a:t>B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1400" b="1" spc="-10" dirty="0">
                <a:solidFill>
                  <a:srgbClr val="7F7F7F"/>
                </a:solidFill>
                <a:latin typeface="Arial"/>
                <a:cs typeface="Arial"/>
              </a:rPr>
              <a:t>theacademicconsultant.com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717616" y="6406184"/>
            <a:ext cx="380365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The</a:t>
            </a:r>
            <a:r>
              <a:rPr sz="1800" spc="-2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trouble</a:t>
            </a:r>
            <a:r>
              <a:rPr sz="1800" spc="-1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with</a:t>
            </a:r>
            <a:r>
              <a:rPr sz="1800" spc="-1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most</a:t>
            </a:r>
            <a:r>
              <a:rPr sz="1800" spc="-1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of</a:t>
            </a:r>
            <a:r>
              <a:rPr sz="1800" spc="-1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us</a:t>
            </a:r>
            <a:r>
              <a:rPr sz="1800" spc="-1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is</a:t>
            </a:r>
            <a:r>
              <a:rPr sz="1800" spc="-1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that</a:t>
            </a:r>
            <a:r>
              <a:rPr sz="1800" spc="-1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004873"/>
                </a:solidFill>
                <a:latin typeface="Arial"/>
                <a:cs typeface="Arial"/>
              </a:rPr>
              <a:t>we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would</a:t>
            </a:r>
            <a:r>
              <a:rPr sz="1800" spc="-1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rather</a:t>
            </a:r>
            <a:r>
              <a:rPr sz="1800" spc="-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be</a:t>
            </a:r>
            <a:r>
              <a:rPr sz="1800" spc="-1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ruined</a:t>
            </a:r>
            <a:r>
              <a:rPr sz="1800" spc="-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by</a:t>
            </a:r>
            <a:r>
              <a:rPr sz="1800" spc="-1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praise</a:t>
            </a:r>
            <a:r>
              <a:rPr sz="1800" spc="-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spc="-20" dirty="0">
                <a:solidFill>
                  <a:srgbClr val="004873"/>
                </a:solidFill>
                <a:latin typeface="Arial"/>
                <a:cs typeface="Arial"/>
              </a:rPr>
              <a:t>than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saved</a:t>
            </a:r>
            <a:r>
              <a:rPr sz="1800" spc="-5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by</a:t>
            </a:r>
            <a:r>
              <a:rPr sz="1800" spc="-5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criticism.</a:t>
            </a:r>
            <a:r>
              <a:rPr sz="1800" spc="-3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004873"/>
                </a:solidFill>
                <a:latin typeface="Arial"/>
                <a:cs typeface="Arial"/>
              </a:rPr>
              <a:t>Norman</a:t>
            </a:r>
            <a:r>
              <a:rPr sz="1400" i="1" spc="-4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004873"/>
                </a:solidFill>
                <a:latin typeface="Arial"/>
                <a:cs typeface="Arial"/>
              </a:rPr>
              <a:t>Vincent</a:t>
            </a:r>
            <a:r>
              <a:rPr sz="1400" i="1" spc="-4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400" i="1" spc="-10" dirty="0">
                <a:solidFill>
                  <a:srgbClr val="004873"/>
                </a:solidFill>
                <a:latin typeface="Arial"/>
                <a:cs typeface="Arial"/>
              </a:rPr>
              <a:t>Peale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5638800" y="6680680"/>
            <a:ext cx="3883647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lang="en-US" sz="1800" dirty="0">
                <a:solidFill>
                  <a:srgbClr val="004873"/>
                </a:solidFill>
                <a:latin typeface="Arial"/>
                <a:cs typeface="Arial"/>
              </a:rPr>
              <a:t>Teachers open the door, You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enter</a:t>
            </a:r>
            <a:r>
              <a:rPr sz="1800" spc="-2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by</a:t>
            </a:r>
            <a:r>
              <a:rPr sz="1800" spc="-2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yourself.</a:t>
            </a:r>
            <a:r>
              <a:rPr sz="1800" spc="-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004873"/>
                </a:solidFill>
                <a:latin typeface="Arial"/>
                <a:cs typeface="Arial"/>
              </a:rPr>
              <a:t>Chinese</a:t>
            </a:r>
            <a:r>
              <a:rPr sz="1400" i="1" spc="-1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400" i="1" spc="-10" dirty="0">
                <a:solidFill>
                  <a:srgbClr val="004873"/>
                </a:solidFill>
                <a:latin typeface="Arial"/>
                <a:cs typeface="Arial"/>
              </a:rPr>
              <a:t>Proverb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53" y="7069125"/>
            <a:ext cx="2416175" cy="2241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45"/>
              </a:lnSpc>
            </a:pPr>
            <a:r>
              <a:rPr sz="1400" b="1" spc="-10" dirty="0">
                <a:solidFill>
                  <a:srgbClr val="7F7F7F"/>
                </a:solidFill>
                <a:latin typeface="Arial"/>
                <a:cs typeface="Arial"/>
              </a:rPr>
              <a:t>theacademicconsultant.com</a:t>
            </a:r>
            <a:endParaRPr sz="1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5953" y="6680680"/>
            <a:ext cx="20891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i="1" spc="-50" dirty="0">
                <a:solidFill>
                  <a:srgbClr val="7F7F7F"/>
                </a:solidFill>
                <a:latin typeface="Arial"/>
                <a:cs typeface="Arial"/>
              </a:rPr>
              <a:t>B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71601" y="1541298"/>
            <a:ext cx="7738334" cy="4194738"/>
          </a:xfrm>
          <a:prstGeom prst="rect">
            <a:avLst/>
          </a:prstGeom>
        </p:spPr>
        <p:txBody>
          <a:bodyPr vert="horz" wrap="square" lIns="0" tIns="102870" rIns="0" bIns="0" rtlCol="0">
            <a:spAutoFit/>
          </a:bodyPr>
          <a:lstStyle/>
          <a:p>
            <a:pPr marL="257175" algn="ctr">
              <a:lnSpc>
                <a:spcPct val="100000"/>
              </a:lnSpc>
              <a:spcBef>
                <a:spcPts val="810"/>
              </a:spcBef>
            </a:pPr>
            <a:r>
              <a:rPr sz="3200" dirty="0">
                <a:solidFill>
                  <a:srgbClr val="004873"/>
                </a:solidFill>
                <a:latin typeface="Arial"/>
                <a:cs typeface="Arial"/>
              </a:rPr>
              <a:t>Transferable</a:t>
            </a:r>
            <a:r>
              <a:rPr sz="3200" spc="-18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004873"/>
                </a:solidFill>
                <a:latin typeface="Arial"/>
                <a:cs typeface="Arial"/>
              </a:rPr>
              <a:t>skills</a:t>
            </a:r>
            <a:endParaRPr sz="2500" dirty="0">
              <a:latin typeface="Calibri"/>
              <a:cs typeface="Calibri"/>
            </a:endParaRPr>
          </a:p>
          <a:p>
            <a:pPr marL="442595" indent="-417195">
              <a:lnSpc>
                <a:spcPct val="100000"/>
              </a:lnSpc>
              <a:spcBef>
                <a:spcPts val="575"/>
              </a:spcBef>
              <a:buClr>
                <a:srgbClr val="0078F0"/>
              </a:buClr>
              <a:buSzPct val="83928"/>
              <a:buFont typeface="Segoe UI Symbol"/>
              <a:buChar char="□"/>
              <a:tabLst>
                <a:tab pos="442595" algn="l"/>
              </a:tabLst>
            </a:pPr>
            <a:r>
              <a:rPr sz="2800" spc="-10" dirty="0">
                <a:solidFill>
                  <a:srgbClr val="004873"/>
                </a:solidFill>
                <a:latin typeface="Calibri"/>
                <a:cs typeface="Calibri"/>
              </a:rPr>
              <a:t>Teaching</a:t>
            </a:r>
            <a:endParaRPr sz="2800" dirty="0">
              <a:latin typeface="Calibri"/>
              <a:cs typeface="Calibri"/>
            </a:endParaRPr>
          </a:p>
          <a:p>
            <a:pPr marL="442595" indent="-417195">
              <a:lnSpc>
                <a:spcPct val="100000"/>
              </a:lnSpc>
              <a:spcBef>
                <a:spcPts val="660"/>
              </a:spcBef>
              <a:buClr>
                <a:srgbClr val="0078F0"/>
              </a:buClr>
              <a:buSzPct val="83928"/>
              <a:buFont typeface="Segoe UI Symbol"/>
              <a:buChar char="□"/>
              <a:tabLst>
                <a:tab pos="442595" algn="l"/>
              </a:tabLst>
            </a:pPr>
            <a:r>
              <a:rPr sz="2800" spc="-10" dirty="0">
                <a:solidFill>
                  <a:srgbClr val="004873"/>
                </a:solidFill>
                <a:latin typeface="Calibri"/>
                <a:cs typeface="Calibri"/>
              </a:rPr>
              <a:t>Mentoring/mentee</a:t>
            </a:r>
            <a:endParaRPr sz="2800" dirty="0">
              <a:latin typeface="Calibri"/>
              <a:cs typeface="Calibri"/>
            </a:endParaRPr>
          </a:p>
          <a:p>
            <a:pPr marL="442595" indent="-417195">
              <a:lnSpc>
                <a:spcPct val="100000"/>
              </a:lnSpc>
              <a:buClr>
                <a:srgbClr val="0078F0"/>
              </a:buClr>
              <a:buSzPct val="83928"/>
              <a:buFont typeface="Segoe UI Symbol"/>
              <a:buChar char="□"/>
              <a:tabLst>
                <a:tab pos="442595" algn="l"/>
              </a:tabLst>
            </a:pPr>
            <a:r>
              <a:rPr sz="2800" spc="-10" dirty="0">
                <a:solidFill>
                  <a:srgbClr val="004873"/>
                </a:solidFill>
                <a:latin typeface="Calibri"/>
                <a:cs typeface="Calibri"/>
              </a:rPr>
              <a:t>Networking</a:t>
            </a:r>
            <a:endParaRPr sz="2800" dirty="0">
              <a:latin typeface="Calibri"/>
              <a:cs typeface="Calibri"/>
            </a:endParaRPr>
          </a:p>
          <a:p>
            <a:pPr marL="442595" indent="-417195">
              <a:lnSpc>
                <a:spcPct val="100000"/>
              </a:lnSpc>
              <a:buClr>
                <a:srgbClr val="0078F0"/>
              </a:buClr>
              <a:buSzPct val="83928"/>
              <a:buFont typeface="Segoe UI Symbol"/>
              <a:buChar char="□"/>
              <a:tabLst>
                <a:tab pos="442595" algn="l"/>
              </a:tabLst>
            </a:pPr>
            <a:r>
              <a:rPr sz="2800" spc="-10" dirty="0">
                <a:solidFill>
                  <a:srgbClr val="004873"/>
                </a:solidFill>
                <a:latin typeface="Calibri"/>
                <a:cs typeface="Calibri"/>
              </a:rPr>
              <a:t>Leadership</a:t>
            </a:r>
            <a:endParaRPr sz="2800" dirty="0">
              <a:latin typeface="Calibri"/>
              <a:cs typeface="Calibri"/>
            </a:endParaRPr>
          </a:p>
          <a:p>
            <a:pPr marL="442595" indent="-417195">
              <a:lnSpc>
                <a:spcPct val="100000"/>
              </a:lnSpc>
              <a:buClr>
                <a:srgbClr val="0078F0"/>
              </a:buClr>
              <a:buSzPct val="83928"/>
              <a:buFont typeface="Segoe UI Symbol"/>
              <a:buChar char="□"/>
              <a:tabLst>
                <a:tab pos="442595" algn="l"/>
              </a:tabLst>
            </a:pP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Time</a:t>
            </a:r>
            <a:r>
              <a:rPr sz="2800" spc="-2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4873"/>
                </a:solidFill>
                <a:latin typeface="Calibri"/>
                <a:cs typeface="Calibri"/>
              </a:rPr>
              <a:t>management</a:t>
            </a:r>
            <a:endParaRPr sz="2800" dirty="0">
              <a:latin typeface="Calibri"/>
              <a:cs typeface="Calibri"/>
            </a:endParaRPr>
          </a:p>
          <a:p>
            <a:pPr marL="843280" lvl="1" indent="-309880">
              <a:lnSpc>
                <a:spcPct val="100000"/>
              </a:lnSpc>
              <a:spcBef>
                <a:spcPts val="40"/>
              </a:spcBef>
              <a:buClr>
                <a:srgbClr val="0078F0"/>
              </a:buClr>
              <a:buSzPct val="70000"/>
              <a:buFont typeface="Arial"/>
              <a:buChar char="■"/>
              <a:tabLst>
                <a:tab pos="843280" algn="l"/>
              </a:tabLst>
            </a:pPr>
            <a:r>
              <a:rPr sz="2500" spc="-10" dirty="0">
                <a:solidFill>
                  <a:srgbClr val="004873"/>
                </a:solidFill>
                <a:latin typeface="Calibri"/>
                <a:cs typeface="Calibri"/>
              </a:rPr>
              <a:t>Priorities/goal</a:t>
            </a:r>
            <a:r>
              <a:rPr sz="2500" spc="-8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004873"/>
                </a:solidFill>
                <a:latin typeface="Calibri"/>
                <a:cs typeface="Calibri"/>
              </a:rPr>
              <a:t>setting</a:t>
            </a:r>
            <a:endParaRPr sz="2500" dirty="0">
              <a:latin typeface="Calibri"/>
              <a:cs typeface="Calibri"/>
            </a:endParaRPr>
          </a:p>
          <a:p>
            <a:pPr marL="843280" lvl="1" indent="-309880">
              <a:lnSpc>
                <a:spcPct val="100000"/>
              </a:lnSpc>
              <a:buClr>
                <a:srgbClr val="0078F0"/>
              </a:buClr>
              <a:buSzPct val="70000"/>
              <a:buFont typeface="Arial"/>
              <a:buChar char="■"/>
              <a:tabLst>
                <a:tab pos="843280" algn="l"/>
              </a:tabLst>
            </a:pPr>
            <a:r>
              <a:rPr sz="2500" dirty="0">
                <a:solidFill>
                  <a:srgbClr val="004873"/>
                </a:solidFill>
                <a:latin typeface="Calibri"/>
                <a:cs typeface="Calibri"/>
              </a:rPr>
              <a:t>Meeting</a:t>
            </a:r>
            <a:r>
              <a:rPr sz="2500" spc="-9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004873"/>
                </a:solidFill>
                <a:latin typeface="Calibri"/>
                <a:cs typeface="Calibri"/>
              </a:rPr>
              <a:t>deadlines</a:t>
            </a:r>
            <a:endParaRPr sz="2500" dirty="0">
              <a:latin typeface="Calibri"/>
              <a:cs typeface="Calibri"/>
            </a:endParaRPr>
          </a:p>
          <a:p>
            <a:pPr marL="442595" indent="-417195">
              <a:lnSpc>
                <a:spcPct val="100000"/>
              </a:lnSpc>
              <a:spcBef>
                <a:spcPts val="570"/>
              </a:spcBef>
              <a:buClr>
                <a:srgbClr val="0078F0"/>
              </a:buClr>
              <a:buSzPct val="83928"/>
              <a:buFont typeface="Segoe UI Symbol"/>
              <a:buChar char="□"/>
              <a:tabLst>
                <a:tab pos="442595" algn="l"/>
              </a:tabLst>
            </a:pP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Giving/accepting</a:t>
            </a:r>
            <a:r>
              <a:rPr sz="2800" spc="-7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feedback</a:t>
            </a:r>
            <a:endParaRPr sz="2700" baseline="-12345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51927" y="604675"/>
            <a:ext cx="7154545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spc="-10" dirty="0"/>
              <a:t>Professional/Core</a:t>
            </a:r>
            <a:r>
              <a:rPr sz="3900" spc="-229" dirty="0"/>
              <a:t> </a:t>
            </a:r>
            <a:r>
              <a:rPr sz="3900" spc="-10" dirty="0"/>
              <a:t>competencies</a:t>
            </a:r>
            <a:endParaRPr sz="39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35953" y="6704741"/>
            <a:ext cx="2416175" cy="588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10"/>
              </a:lnSpc>
            </a:pPr>
            <a:r>
              <a:rPr sz="2000" b="1" i="1" spc="-50" dirty="0">
                <a:solidFill>
                  <a:srgbClr val="7F7F7F"/>
                </a:solidFill>
                <a:latin typeface="Arial"/>
                <a:cs typeface="Arial"/>
              </a:rPr>
              <a:t>B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400" b="1" spc="-10" dirty="0">
                <a:solidFill>
                  <a:srgbClr val="7F7F7F"/>
                </a:solidFill>
                <a:latin typeface="Arial"/>
                <a:cs typeface="Arial"/>
              </a:rPr>
              <a:t>theacademicconsultant.com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74816" y="6717488"/>
            <a:ext cx="3166745" cy="610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z="1800" spc="-20" dirty="0">
                <a:solidFill>
                  <a:srgbClr val="004873"/>
                </a:solidFill>
                <a:latin typeface="Arial"/>
                <a:cs typeface="Arial"/>
              </a:rPr>
              <a:t>Teachers</a:t>
            </a:r>
            <a:r>
              <a:rPr sz="1800" spc="-4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open</a:t>
            </a:r>
            <a:r>
              <a:rPr sz="1800" spc="-3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the</a:t>
            </a:r>
            <a:r>
              <a:rPr sz="1800" spc="-4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4873"/>
                </a:solidFill>
                <a:latin typeface="Arial"/>
                <a:cs typeface="Arial"/>
              </a:rPr>
              <a:t>door.</a:t>
            </a:r>
            <a:r>
              <a:rPr sz="1800" spc="-7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004873"/>
                </a:solidFill>
                <a:latin typeface="Arial"/>
                <a:cs typeface="Arial"/>
              </a:rPr>
              <a:t>You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enter</a:t>
            </a:r>
            <a:r>
              <a:rPr sz="1800" spc="-2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by</a:t>
            </a:r>
            <a:r>
              <a:rPr sz="1800" spc="-2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yourself.</a:t>
            </a:r>
            <a:r>
              <a:rPr sz="1800" spc="-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004873"/>
                </a:solidFill>
                <a:latin typeface="Arial"/>
                <a:cs typeface="Arial"/>
              </a:rPr>
              <a:t>Chinese</a:t>
            </a:r>
            <a:r>
              <a:rPr sz="1400" i="1" spc="-1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400" i="1" spc="-10" dirty="0">
                <a:solidFill>
                  <a:srgbClr val="004873"/>
                </a:solidFill>
                <a:latin typeface="Arial"/>
                <a:cs typeface="Arial"/>
              </a:rPr>
              <a:t>Proverb</a:t>
            </a:r>
            <a:endParaRPr sz="14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1927" y="1148323"/>
            <a:ext cx="7154545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spc="-10" dirty="0"/>
              <a:t>Professional/Core</a:t>
            </a:r>
            <a:r>
              <a:rPr sz="3900" spc="-229" dirty="0"/>
              <a:t> </a:t>
            </a:r>
            <a:r>
              <a:rPr sz="3900" spc="-10" dirty="0"/>
              <a:t>competencies</a:t>
            </a:r>
            <a:endParaRPr sz="3900" dirty="0"/>
          </a:p>
        </p:txBody>
      </p:sp>
      <p:sp>
        <p:nvSpPr>
          <p:cNvPr id="3" name="object 3"/>
          <p:cNvSpPr txBox="1"/>
          <p:nvPr/>
        </p:nvSpPr>
        <p:spPr>
          <a:xfrm>
            <a:off x="1830929" y="2200997"/>
            <a:ext cx="4015104" cy="3308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9895" indent="-417195">
              <a:lnSpc>
                <a:spcPct val="100000"/>
              </a:lnSpc>
              <a:spcBef>
                <a:spcPts val="100"/>
              </a:spcBef>
              <a:buClr>
                <a:srgbClr val="0078F0"/>
              </a:buClr>
              <a:buSzPct val="83928"/>
              <a:buFont typeface="Segoe UI Symbol"/>
              <a:buChar char="□"/>
              <a:tabLst>
                <a:tab pos="429895" algn="l"/>
              </a:tabLst>
            </a:pPr>
            <a:r>
              <a:rPr sz="2800" spc="-10" dirty="0">
                <a:solidFill>
                  <a:srgbClr val="004873"/>
                </a:solidFill>
                <a:latin typeface="Calibri"/>
                <a:cs typeface="Calibri"/>
              </a:rPr>
              <a:t>Communications</a:t>
            </a:r>
            <a:endParaRPr sz="2800" dirty="0">
              <a:latin typeface="Calibri"/>
              <a:cs typeface="Calibri"/>
            </a:endParaRPr>
          </a:p>
          <a:p>
            <a:pPr marL="830580" lvl="1" indent="-309880">
              <a:lnSpc>
                <a:spcPct val="100000"/>
              </a:lnSpc>
              <a:spcBef>
                <a:spcPts val="35"/>
              </a:spcBef>
              <a:buClr>
                <a:srgbClr val="0078F0"/>
              </a:buClr>
              <a:buSzPct val="70000"/>
              <a:buFont typeface="Arial"/>
              <a:buChar char="■"/>
              <a:tabLst>
                <a:tab pos="830580" algn="l"/>
              </a:tabLst>
            </a:pPr>
            <a:r>
              <a:rPr sz="2500" spc="-10" dirty="0">
                <a:solidFill>
                  <a:srgbClr val="004873"/>
                </a:solidFill>
                <a:latin typeface="Calibri"/>
                <a:cs typeface="Calibri"/>
              </a:rPr>
              <a:t>Oral/writing</a:t>
            </a:r>
            <a:endParaRPr sz="2500" dirty="0">
              <a:latin typeface="Calibri"/>
              <a:cs typeface="Calibri"/>
            </a:endParaRPr>
          </a:p>
          <a:p>
            <a:pPr marL="830580" lvl="1" indent="-309880">
              <a:lnSpc>
                <a:spcPct val="100000"/>
              </a:lnSpc>
              <a:buClr>
                <a:srgbClr val="0078F0"/>
              </a:buClr>
              <a:buSzPct val="70000"/>
              <a:buFont typeface="Arial"/>
              <a:buChar char="■"/>
              <a:tabLst>
                <a:tab pos="830580" algn="l"/>
              </a:tabLst>
            </a:pPr>
            <a:r>
              <a:rPr sz="2500" spc="-10" dirty="0">
                <a:solidFill>
                  <a:srgbClr val="004873"/>
                </a:solidFill>
                <a:latin typeface="Calibri"/>
                <a:cs typeface="Calibri"/>
              </a:rPr>
              <a:t>Working</a:t>
            </a:r>
            <a:r>
              <a:rPr sz="2500" spc="-8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500" dirty="0">
                <a:solidFill>
                  <a:srgbClr val="004873"/>
                </a:solidFill>
                <a:latin typeface="Calibri"/>
                <a:cs typeface="Calibri"/>
              </a:rPr>
              <a:t>with</a:t>
            </a:r>
            <a:r>
              <a:rPr sz="2500" spc="-7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500" spc="-10" dirty="0">
                <a:solidFill>
                  <a:srgbClr val="004873"/>
                </a:solidFill>
                <a:latin typeface="Calibri"/>
                <a:cs typeface="Calibri"/>
              </a:rPr>
              <a:t>others</a:t>
            </a:r>
            <a:endParaRPr sz="2500" dirty="0">
              <a:latin typeface="Calibri"/>
              <a:cs typeface="Calibri"/>
            </a:endParaRPr>
          </a:p>
          <a:p>
            <a:pPr marL="1229995" lvl="2" indent="-248285">
              <a:lnSpc>
                <a:spcPct val="100000"/>
              </a:lnSpc>
              <a:spcBef>
                <a:spcPts val="35"/>
              </a:spcBef>
              <a:buClr>
                <a:srgbClr val="0078F0"/>
              </a:buClr>
              <a:buSzPct val="68181"/>
              <a:buFont typeface="Segoe UI Symbol"/>
              <a:buChar char="□"/>
              <a:tabLst>
                <a:tab pos="1229995" algn="l"/>
              </a:tabLst>
            </a:pPr>
            <a:r>
              <a:rPr sz="2200" dirty="0">
                <a:solidFill>
                  <a:srgbClr val="004873"/>
                </a:solidFill>
                <a:latin typeface="Calibri"/>
                <a:cs typeface="Calibri"/>
              </a:rPr>
              <a:t>Conflict</a:t>
            </a:r>
            <a:r>
              <a:rPr sz="2200" spc="-5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004873"/>
                </a:solidFill>
                <a:latin typeface="Calibri"/>
                <a:cs typeface="Calibri"/>
              </a:rPr>
              <a:t>resolution</a:t>
            </a:r>
            <a:endParaRPr sz="2200" dirty="0">
              <a:latin typeface="Calibri"/>
              <a:cs typeface="Calibri"/>
            </a:endParaRPr>
          </a:p>
          <a:p>
            <a:pPr marL="1229995" lvl="2" indent="-248285">
              <a:lnSpc>
                <a:spcPct val="100000"/>
              </a:lnSpc>
              <a:buClr>
                <a:srgbClr val="0078F0"/>
              </a:buClr>
              <a:buSzPct val="68181"/>
              <a:buFont typeface="Segoe UI Symbol"/>
              <a:buChar char="□"/>
              <a:tabLst>
                <a:tab pos="1229995" algn="l"/>
              </a:tabLst>
            </a:pPr>
            <a:r>
              <a:rPr sz="2200" spc="-10" dirty="0">
                <a:solidFill>
                  <a:srgbClr val="004873"/>
                </a:solidFill>
                <a:latin typeface="Calibri"/>
                <a:cs typeface="Calibri"/>
              </a:rPr>
              <a:t>Trust</a:t>
            </a:r>
            <a:endParaRPr sz="2200" dirty="0">
              <a:latin typeface="Calibri"/>
              <a:cs typeface="Calibri"/>
            </a:endParaRPr>
          </a:p>
          <a:p>
            <a:pPr marL="1229995" lvl="2" indent="-248285">
              <a:lnSpc>
                <a:spcPct val="100000"/>
              </a:lnSpc>
              <a:spcBef>
                <a:spcPts val="5"/>
              </a:spcBef>
              <a:buClr>
                <a:srgbClr val="0078F0"/>
              </a:buClr>
              <a:buSzPct val="68181"/>
              <a:buFont typeface="Segoe UI Symbol"/>
              <a:buChar char="□"/>
              <a:tabLst>
                <a:tab pos="1229995" algn="l"/>
              </a:tabLst>
            </a:pPr>
            <a:r>
              <a:rPr sz="2200" spc="-10" dirty="0">
                <a:solidFill>
                  <a:srgbClr val="004873"/>
                </a:solidFill>
                <a:latin typeface="Calibri"/>
                <a:cs typeface="Calibri"/>
              </a:rPr>
              <a:t>Reliability</a:t>
            </a:r>
            <a:endParaRPr sz="2200" dirty="0">
              <a:latin typeface="Calibri"/>
              <a:cs typeface="Calibri"/>
            </a:endParaRPr>
          </a:p>
          <a:p>
            <a:pPr marL="1229995" lvl="2" indent="-248285">
              <a:lnSpc>
                <a:spcPct val="100000"/>
              </a:lnSpc>
              <a:buClr>
                <a:srgbClr val="0078F0"/>
              </a:buClr>
              <a:buSzPct val="68181"/>
              <a:buFont typeface="Segoe UI Symbol"/>
              <a:buChar char="□"/>
              <a:tabLst>
                <a:tab pos="1229995" algn="l"/>
              </a:tabLst>
            </a:pPr>
            <a:r>
              <a:rPr sz="2200" dirty="0">
                <a:solidFill>
                  <a:srgbClr val="004873"/>
                </a:solidFill>
                <a:latin typeface="Calibri"/>
                <a:cs typeface="Calibri"/>
              </a:rPr>
              <a:t>Ability</a:t>
            </a:r>
            <a:r>
              <a:rPr sz="2200" spc="-3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4873"/>
                </a:solidFill>
                <a:latin typeface="Calibri"/>
                <a:cs typeface="Calibri"/>
              </a:rPr>
              <a:t>to</a:t>
            </a:r>
            <a:r>
              <a:rPr sz="2200" spc="-3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4873"/>
                </a:solidFill>
                <a:latin typeface="Calibri"/>
                <a:cs typeface="Calibri"/>
              </a:rPr>
              <a:t>work</a:t>
            </a:r>
            <a:r>
              <a:rPr sz="2200" spc="-3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4873"/>
                </a:solidFill>
                <a:latin typeface="Calibri"/>
                <a:cs typeface="Calibri"/>
              </a:rPr>
              <a:t>in</a:t>
            </a:r>
            <a:r>
              <a:rPr sz="2200" spc="-3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004873"/>
                </a:solidFill>
                <a:latin typeface="Calibri"/>
                <a:cs typeface="Calibri"/>
              </a:rPr>
              <a:t>a</a:t>
            </a:r>
            <a:r>
              <a:rPr sz="2200" spc="-3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004873"/>
                </a:solidFill>
                <a:latin typeface="Calibri"/>
                <a:cs typeface="Calibri"/>
              </a:rPr>
              <a:t>team</a:t>
            </a:r>
            <a:endParaRPr sz="2200" dirty="0">
              <a:latin typeface="Calibri"/>
              <a:cs typeface="Calibri"/>
            </a:endParaRPr>
          </a:p>
          <a:p>
            <a:pPr marL="1229995" lvl="2" indent="-248285">
              <a:lnSpc>
                <a:spcPct val="100000"/>
              </a:lnSpc>
              <a:spcBef>
                <a:spcPts val="525"/>
              </a:spcBef>
              <a:buClr>
                <a:srgbClr val="0078F0"/>
              </a:buClr>
              <a:buSzPct val="68181"/>
              <a:buFont typeface="Segoe UI Symbol"/>
              <a:buChar char="□"/>
              <a:tabLst>
                <a:tab pos="1229995" algn="l"/>
              </a:tabLst>
            </a:pPr>
            <a:r>
              <a:rPr sz="2200" spc="-10" dirty="0">
                <a:solidFill>
                  <a:srgbClr val="004873"/>
                </a:solidFill>
                <a:latin typeface="Calibri"/>
                <a:cs typeface="Calibri"/>
              </a:rPr>
              <a:t>Collegiality</a:t>
            </a:r>
            <a:endParaRPr sz="2200" dirty="0">
              <a:latin typeface="Calibri"/>
              <a:cs typeface="Calibri"/>
            </a:endParaRPr>
          </a:p>
          <a:p>
            <a:pPr marL="1229995" lvl="2" indent="-248285">
              <a:lnSpc>
                <a:spcPct val="100000"/>
              </a:lnSpc>
              <a:buClr>
                <a:srgbClr val="0078F0"/>
              </a:buClr>
              <a:buSzPct val="68181"/>
              <a:buFont typeface="Segoe UI Symbol"/>
              <a:buChar char="□"/>
              <a:tabLst>
                <a:tab pos="1229995" algn="l"/>
              </a:tabLst>
            </a:pPr>
            <a:r>
              <a:rPr sz="2200" spc="-10" dirty="0">
                <a:solidFill>
                  <a:srgbClr val="004873"/>
                </a:solidFill>
                <a:latin typeface="Calibri"/>
                <a:cs typeface="Calibri"/>
              </a:rPr>
              <a:t>Collaboration</a:t>
            </a:r>
            <a:endParaRPr sz="2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45123" y="1017603"/>
            <a:ext cx="6868795" cy="1647825"/>
          </a:xfrm>
          <a:prstGeom prst="rect">
            <a:avLst/>
          </a:prstGeom>
        </p:spPr>
        <p:txBody>
          <a:bodyPr vert="horz" wrap="square" lIns="0" tIns="1035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sz="4400" b="1" dirty="0">
                <a:solidFill>
                  <a:srgbClr val="003C78"/>
                </a:solidFill>
                <a:latin typeface="Arial"/>
                <a:cs typeface="Arial"/>
              </a:rPr>
              <a:t>What</a:t>
            </a:r>
            <a:r>
              <a:rPr sz="4400" b="1" spc="-80" dirty="0">
                <a:solidFill>
                  <a:srgbClr val="003C78"/>
                </a:solidFill>
                <a:latin typeface="Arial"/>
                <a:cs typeface="Arial"/>
              </a:rPr>
              <a:t> </a:t>
            </a:r>
            <a:r>
              <a:rPr sz="4400" b="1" dirty="0">
                <a:solidFill>
                  <a:srgbClr val="003C78"/>
                </a:solidFill>
                <a:latin typeface="Arial"/>
                <a:cs typeface="Arial"/>
              </a:rPr>
              <a:t>is</a:t>
            </a:r>
            <a:r>
              <a:rPr sz="4400" b="1" spc="-75" dirty="0">
                <a:solidFill>
                  <a:srgbClr val="003C78"/>
                </a:solidFill>
                <a:latin typeface="Arial"/>
                <a:cs typeface="Arial"/>
              </a:rPr>
              <a:t> </a:t>
            </a:r>
            <a:r>
              <a:rPr sz="4400" b="1" dirty="0">
                <a:solidFill>
                  <a:srgbClr val="003C78"/>
                </a:solidFill>
                <a:latin typeface="Arial"/>
                <a:cs typeface="Arial"/>
              </a:rPr>
              <a:t>your</a:t>
            </a:r>
            <a:r>
              <a:rPr sz="4400" b="1" spc="-75" dirty="0">
                <a:solidFill>
                  <a:srgbClr val="003C78"/>
                </a:solidFill>
                <a:latin typeface="Arial"/>
                <a:cs typeface="Arial"/>
              </a:rPr>
              <a:t> </a:t>
            </a:r>
            <a:r>
              <a:rPr sz="4400" b="1" dirty="0">
                <a:solidFill>
                  <a:srgbClr val="003C78"/>
                </a:solidFill>
                <a:latin typeface="Arial"/>
                <a:cs typeface="Arial"/>
              </a:rPr>
              <a:t>game</a:t>
            </a:r>
            <a:r>
              <a:rPr sz="4400" b="1" spc="-75" dirty="0">
                <a:solidFill>
                  <a:srgbClr val="003C78"/>
                </a:solidFill>
                <a:latin typeface="Arial"/>
                <a:cs typeface="Arial"/>
              </a:rPr>
              <a:t> </a:t>
            </a:r>
            <a:r>
              <a:rPr sz="4400" b="1" spc="-10" dirty="0">
                <a:solidFill>
                  <a:srgbClr val="003C78"/>
                </a:solidFill>
                <a:latin typeface="Arial"/>
                <a:cs typeface="Arial"/>
              </a:rPr>
              <a:t>plan?</a:t>
            </a:r>
            <a:endParaRPr sz="4400" dirty="0">
              <a:latin typeface="Arial"/>
              <a:cs typeface="Arial"/>
            </a:endParaRPr>
          </a:p>
          <a:p>
            <a:pPr marL="163830" marR="5080">
              <a:lnSpc>
                <a:spcPct val="100000"/>
              </a:lnSpc>
              <a:spcBef>
                <a:spcPts val="295"/>
              </a:spcBef>
            </a:pPr>
            <a:r>
              <a:rPr sz="1800" dirty="0"/>
              <a:t>We</a:t>
            </a:r>
            <a:r>
              <a:rPr sz="1800" spc="-25" dirty="0"/>
              <a:t> </a:t>
            </a:r>
            <a:r>
              <a:rPr sz="1800" dirty="0"/>
              <a:t>succeed</a:t>
            </a:r>
            <a:r>
              <a:rPr sz="1800" spc="-20" dirty="0"/>
              <a:t> </a:t>
            </a:r>
            <a:r>
              <a:rPr sz="1800" dirty="0"/>
              <a:t>only</a:t>
            </a:r>
            <a:r>
              <a:rPr sz="1800" spc="-25" dirty="0"/>
              <a:t> </a:t>
            </a:r>
            <a:r>
              <a:rPr sz="1800" dirty="0"/>
              <a:t>as</a:t>
            </a:r>
            <a:r>
              <a:rPr sz="1800" spc="-20" dirty="0"/>
              <a:t> </a:t>
            </a:r>
            <a:r>
              <a:rPr sz="1800" dirty="0"/>
              <a:t>we</a:t>
            </a:r>
            <a:r>
              <a:rPr sz="1800" spc="-25" dirty="0"/>
              <a:t> </a:t>
            </a:r>
            <a:r>
              <a:rPr sz="1800" dirty="0"/>
              <a:t>identify</a:t>
            </a:r>
            <a:r>
              <a:rPr sz="1800" spc="-20" dirty="0"/>
              <a:t> </a:t>
            </a:r>
            <a:r>
              <a:rPr sz="1800" dirty="0"/>
              <a:t>in</a:t>
            </a:r>
            <a:r>
              <a:rPr sz="1800" spc="-20" dirty="0"/>
              <a:t> </a:t>
            </a:r>
            <a:r>
              <a:rPr sz="1800" dirty="0"/>
              <a:t>life,</a:t>
            </a:r>
            <a:r>
              <a:rPr sz="1800" spc="-25" dirty="0"/>
              <a:t> </a:t>
            </a:r>
            <a:r>
              <a:rPr sz="1800" dirty="0"/>
              <a:t>or</a:t>
            </a:r>
            <a:r>
              <a:rPr sz="1800" spc="-20" dirty="0"/>
              <a:t> </a:t>
            </a:r>
            <a:r>
              <a:rPr sz="1800" dirty="0"/>
              <a:t>in</a:t>
            </a:r>
            <a:r>
              <a:rPr sz="1800" spc="-25" dirty="0"/>
              <a:t> </a:t>
            </a:r>
            <a:r>
              <a:rPr sz="1800" dirty="0"/>
              <a:t>war,</a:t>
            </a:r>
            <a:r>
              <a:rPr sz="1800" spc="-20" dirty="0"/>
              <a:t> </a:t>
            </a:r>
            <a:r>
              <a:rPr sz="1800" dirty="0"/>
              <a:t>or</a:t>
            </a:r>
            <a:r>
              <a:rPr sz="1800" spc="-20" dirty="0"/>
              <a:t> </a:t>
            </a:r>
            <a:r>
              <a:rPr sz="1800" dirty="0"/>
              <a:t>in</a:t>
            </a:r>
            <a:r>
              <a:rPr sz="1800" spc="-25" dirty="0"/>
              <a:t> </a:t>
            </a:r>
            <a:r>
              <a:rPr sz="1800" spc="-10" dirty="0"/>
              <a:t>anything </a:t>
            </a:r>
            <a:r>
              <a:rPr sz="1800" dirty="0"/>
              <a:t>else,</a:t>
            </a:r>
            <a:r>
              <a:rPr sz="1800" spc="-30" dirty="0"/>
              <a:t> </a:t>
            </a:r>
            <a:r>
              <a:rPr sz="1800" dirty="0"/>
              <a:t>a</a:t>
            </a:r>
            <a:r>
              <a:rPr sz="1800" spc="-25" dirty="0"/>
              <a:t> </a:t>
            </a:r>
            <a:r>
              <a:rPr sz="1800" dirty="0"/>
              <a:t>single</a:t>
            </a:r>
            <a:r>
              <a:rPr sz="1800" spc="-25" dirty="0"/>
              <a:t> </a:t>
            </a:r>
            <a:r>
              <a:rPr sz="1800" dirty="0"/>
              <a:t>overriding</a:t>
            </a:r>
            <a:r>
              <a:rPr sz="1800" spc="-25" dirty="0"/>
              <a:t> </a:t>
            </a:r>
            <a:r>
              <a:rPr sz="1800" dirty="0"/>
              <a:t>objective,</a:t>
            </a:r>
            <a:r>
              <a:rPr sz="1800" spc="-30" dirty="0"/>
              <a:t> </a:t>
            </a:r>
            <a:r>
              <a:rPr sz="1800" dirty="0"/>
              <a:t>and</a:t>
            </a:r>
            <a:r>
              <a:rPr sz="1800" spc="-25" dirty="0"/>
              <a:t> </a:t>
            </a:r>
            <a:r>
              <a:rPr sz="1800" dirty="0"/>
              <a:t>make</a:t>
            </a:r>
            <a:r>
              <a:rPr sz="1800" spc="-25" dirty="0"/>
              <a:t> </a:t>
            </a:r>
            <a:r>
              <a:rPr sz="1800" dirty="0"/>
              <a:t>all</a:t>
            </a:r>
            <a:r>
              <a:rPr sz="1800" spc="-25" dirty="0"/>
              <a:t> </a:t>
            </a:r>
            <a:r>
              <a:rPr sz="1800" spc="-10" dirty="0"/>
              <a:t>other </a:t>
            </a:r>
            <a:r>
              <a:rPr sz="1800" dirty="0"/>
              <a:t>considerations</a:t>
            </a:r>
            <a:r>
              <a:rPr sz="1800" spc="-35" dirty="0"/>
              <a:t> </a:t>
            </a:r>
            <a:r>
              <a:rPr sz="1800" dirty="0"/>
              <a:t>bend</a:t>
            </a:r>
            <a:r>
              <a:rPr sz="1800" spc="-20" dirty="0"/>
              <a:t> </a:t>
            </a:r>
            <a:r>
              <a:rPr sz="1800" dirty="0"/>
              <a:t>to</a:t>
            </a:r>
            <a:r>
              <a:rPr sz="1800" spc="-25" dirty="0"/>
              <a:t> </a:t>
            </a:r>
            <a:r>
              <a:rPr sz="1800" dirty="0"/>
              <a:t>that</a:t>
            </a:r>
            <a:r>
              <a:rPr sz="1800" spc="-20" dirty="0"/>
              <a:t> </a:t>
            </a:r>
            <a:r>
              <a:rPr sz="1800" dirty="0"/>
              <a:t>one</a:t>
            </a:r>
            <a:r>
              <a:rPr sz="1800" spc="-20" dirty="0"/>
              <a:t> </a:t>
            </a:r>
            <a:r>
              <a:rPr sz="1800" dirty="0"/>
              <a:t>single</a:t>
            </a:r>
            <a:r>
              <a:rPr sz="1800" spc="-25" dirty="0"/>
              <a:t> </a:t>
            </a:r>
            <a:r>
              <a:rPr sz="1800" dirty="0"/>
              <a:t>objective.</a:t>
            </a:r>
            <a:r>
              <a:rPr sz="1800" spc="15" dirty="0"/>
              <a:t> </a:t>
            </a:r>
            <a:r>
              <a:rPr sz="1400" i="1" dirty="0">
                <a:latin typeface="Arial"/>
                <a:cs typeface="Arial"/>
              </a:rPr>
              <a:t>Dwight</a:t>
            </a:r>
            <a:r>
              <a:rPr sz="1400" i="1" spc="-20" dirty="0">
                <a:latin typeface="Arial"/>
                <a:cs typeface="Arial"/>
              </a:rPr>
              <a:t> </a:t>
            </a:r>
            <a:r>
              <a:rPr sz="1400" i="1" dirty="0">
                <a:latin typeface="Arial"/>
                <a:cs typeface="Arial"/>
              </a:rPr>
              <a:t>D.</a:t>
            </a:r>
            <a:r>
              <a:rPr sz="1400" i="1" spc="-15" dirty="0">
                <a:latin typeface="Arial"/>
                <a:cs typeface="Arial"/>
              </a:rPr>
              <a:t> </a:t>
            </a:r>
            <a:r>
              <a:rPr sz="1400" i="1" spc="-10" dirty="0">
                <a:latin typeface="Arial"/>
                <a:cs typeface="Arial"/>
              </a:rPr>
              <a:t>Eisenhower</a:t>
            </a:r>
            <a:endParaRPr sz="1400" dirty="0">
              <a:latin typeface="Arial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68751" y="2873005"/>
            <a:ext cx="4421540" cy="4284538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680540" y="4979720"/>
            <a:ext cx="5073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spc="-25" dirty="0">
                <a:solidFill>
                  <a:srgbClr val="003C78"/>
                </a:solidFill>
                <a:latin typeface="Arial"/>
                <a:cs typeface="Arial"/>
              </a:rPr>
              <a:t>Now You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7379" y="6585249"/>
            <a:ext cx="2218690" cy="706120"/>
          </a:xfrm>
          <a:prstGeom prst="rect">
            <a:avLst/>
          </a:prstGeom>
        </p:spPr>
        <p:txBody>
          <a:bodyPr vert="horz" wrap="square" lIns="0" tIns="1079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0"/>
              </a:spcBef>
            </a:pPr>
            <a:r>
              <a:rPr sz="2000" b="1" i="1" spc="-50" dirty="0">
                <a:solidFill>
                  <a:srgbClr val="7F7F7F"/>
                </a:solidFill>
                <a:latin typeface="Arial"/>
                <a:cs typeface="Arial"/>
              </a:rPr>
              <a:t>B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400" b="1" spc="-10" dirty="0">
                <a:solidFill>
                  <a:srgbClr val="7F7F7F"/>
                </a:solidFill>
                <a:latin typeface="Arial"/>
                <a:cs typeface="Arial"/>
              </a:rPr>
              <a:t>theacademionsultant.com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24140" y="4903597"/>
            <a:ext cx="7366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003C78"/>
                </a:solidFill>
                <a:latin typeface="Arial"/>
                <a:cs typeface="Arial"/>
              </a:rPr>
              <a:t>Future </a:t>
            </a:r>
            <a:r>
              <a:rPr sz="1800" b="1" spc="-25" dirty="0">
                <a:solidFill>
                  <a:srgbClr val="003C78"/>
                </a:solidFill>
                <a:latin typeface="Arial"/>
                <a:cs typeface="Arial"/>
              </a:rPr>
              <a:t>You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35953" y="6704741"/>
            <a:ext cx="2416175" cy="588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10"/>
              </a:lnSpc>
            </a:pPr>
            <a:r>
              <a:rPr sz="2000" b="1" i="1" spc="-50" dirty="0">
                <a:solidFill>
                  <a:srgbClr val="7F7F7F"/>
                </a:solidFill>
                <a:latin typeface="Arial"/>
                <a:cs typeface="Arial"/>
              </a:rPr>
              <a:t>B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400" b="1" spc="-10" dirty="0">
                <a:solidFill>
                  <a:srgbClr val="7F7F7F"/>
                </a:solidFill>
                <a:latin typeface="Arial"/>
                <a:cs typeface="Arial"/>
              </a:rPr>
              <a:t>theacademicconsultant.com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74816" y="6717488"/>
            <a:ext cx="3166745" cy="610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z="1800" spc="-20" dirty="0">
                <a:solidFill>
                  <a:srgbClr val="004873"/>
                </a:solidFill>
                <a:latin typeface="Arial"/>
                <a:cs typeface="Arial"/>
              </a:rPr>
              <a:t>Teachers</a:t>
            </a:r>
            <a:r>
              <a:rPr sz="1800" spc="-4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open</a:t>
            </a:r>
            <a:r>
              <a:rPr sz="1800" spc="-3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the</a:t>
            </a:r>
            <a:r>
              <a:rPr sz="1800" spc="-4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4873"/>
                </a:solidFill>
                <a:latin typeface="Arial"/>
                <a:cs typeface="Arial"/>
              </a:rPr>
              <a:t>door.</a:t>
            </a:r>
            <a:r>
              <a:rPr sz="1800" spc="-7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004873"/>
                </a:solidFill>
                <a:latin typeface="Arial"/>
                <a:cs typeface="Arial"/>
              </a:rPr>
              <a:t>You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enter</a:t>
            </a:r>
            <a:r>
              <a:rPr sz="1800" spc="-2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by</a:t>
            </a:r>
            <a:r>
              <a:rPr sz="1800" spc="-2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yourself.</a:t>
            </a:r>
            <a:r>
              <a:rPr sz="1800" spc="-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004873"/>
                </a:solidFill>
                <a:latin typeface="Arial"/>
                <a:cs typeface="Arial"/>
              </a:rPr>
              <a:t>Chinese</a:t>
            </a:r>
            <a:r>
              <a:rPr sz="1400" i="1" spc="-1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400" i="1" spc="-10" dirty="0">
                <a:solidFill>
                  <a:srgbClr val="004873"/>
                </a:solidFill>
                <a:latin typeface="Arial"/>
                <a:cs typeface="Arial"/>
              </a:rPr>
              <a:t>Proverb</a:t>
            </a:r>
            <a:endParaRPr sz="14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37657" rIns="0" bIns="0" rtlCol="0">
            <a:spAutoFit/>
          </a:bodyPr>
          <a:lstStyle/>
          <a:p>
            <a:pPr marL="8509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Technical</a:t>
            </a:r>
            <a:r>
              <a:rPr spc="-215" dirty="0"/>
              <a:t> </a:t>
            </a:r>
            <a:r>
              <a:rPr spc="-10" dirty="0"/>
              <a:t>competencies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30929" y="2694901"/>
            <a:ext cx="5751830" cy="275653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429895" indent="-417195">
              <a:lnSpc>
                <a:spcPct val="100000"/>
              </a:lnSpc>
              <a:spcBef>
                <a:spcPts val="770"/>
              </a:spcBef>
              <a:buClr>
                <a:srgbClr val="0078F0"/>
              </a:buClr>
              <a:buSzPct val="83928"/>
              <a:buFont typeface="Segoe UI Symbol"/>
              <a:buChar char="□"/>
              <a:tabLst>
                <a:tab pos="429895" algn="l"/>
              </a:tabLst>
            </a:pPr>
            <a:r>
              <a:rPr sz="2800" spc="-10" dirty="0">
                <a:solidFill>
                  <a:srgbClr val="004873"/>
                </a:solidFill>
                <a:latin typeface="Calibri"/>
                <a:cs typeface="Calibri"/>
              </a:rPr>
              <a:t>Creativity/experimental</a:t>
            </a:r>
            <a:r>
              <a:rPr sz="2800" spc="-9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4873"/>
                </a:solidFill>
                <a:latin typeface="Calibri"/>
                <a:cs typeface="Calibri"/>
              </a:rPr>
              <a:t>design</a:t>
            </a:r>
            <a:endParaRPr sz="2800">
              <a:latin typeface="Calibri"/>
              <a:cs typeface="Calibri"/>
            </a:endParaRPr>
          </a:p>
          <a:p>
            <a:pPr marL="429895" indent="-417195">
              <a:lnSpc>
                <a:spcPct val="100000"/>
              </a:lnSpc>
              <a:spcBef>
                <a:spcPts val="675"/>
              </a:spcBef>
              <a:buClr>
                <a:srgbClr val="0078F0"/>
              </a:buClr>
              <a:buSzPct val="83928"/>
              <a:buFont typeface="Segoe UI Symbol"/>
              <a:buChar char="□"/>
              <a:tabLst>
                <a:tab pos="429895" algn="l"/>
              </a:tabLst>
            </a:pP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Critical</a:t>
            </a:r>
            <a:r>
              <a:rPr sz="2800" spc="-6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4873"/>
                </a:solidFill>
                <a:latin typeface="Calibri"/>
                <a:cs typeface="Calibri"/>
              </a:rPr>
              <a:t>analysis/data</a:t>
            </a:r>
            <a:r>
              <a:rPr sz="2800" spc="-6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4873"/>
                </a:solidFill>
                <a:latin typeface="Calibri"/>
                <a:cs typeface="Calibri"/>
              </a:rPr>
              <a:t>analysis</a:t>
            </a:r>
            <a:endParaRPr sz="2800">
              <a:latin typeface="Calibri"/>
              <a:cs typeface="Calibri"/>
            </a:endParaRPr>
          </a:p>
          <a:p>
            <a:pPr marL="429895" indent="-417195">
              <a:lnSpc>
                <a:spcPct val="100000"/>
              </a:lnSpc>
              <a:buClr>
                <a:srgbClr val="0078F0"/>
              </a:buClr>
              <a:buSzPct val="83928"/>
              <a:buFont typeface="Segoe UI Symbol"/>
              <a:buChar char="□"/>
              <a:tabLst>
                <a:tab pos="429895" algn="l"/>
              </a:tabLst>
            </a:pPr>
            <a:r>
              <a:rPr sz="2800" spc="-10" dirty="0">
                <a:solidFill>
                  <a:srgbClr val="004873"/>
                </a:solidFill>
                <a:latin typeface="Calibri"/>
                <a:cs typeface="Calibri"/>
              </a:rPr>
              <a:t>Statistical</a:t>
            </a:r>
            <a:r>
              <a:rPr sz="2800" spc="-8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4873"/>
                </a:solidFill>
                <a:latin typeface="Calibri"/>
                <a:cs typeface="Calibri"/>
              </a:rPr>
              <a:t>analysis</a:t>
            </a:r>
            <a:endParaRPr sz="2800">
              <a:latin typeface="Calibri"/>
              <a:cs typeface="Calibri"/>
            </a:endParaRPr>
          </a:p>
          <a:p>
            <a:pPr marL="429895" indent="-417195">
              <a:lnSpc>
                <a:spcPct val="100000"/>
              </a:lnSpc>
              <a:buClr>
                <a:srgbClr val="0078F0"/>
              </a:buClr>
              <a:buSzPct val="83928"/>
              <a:buFont typeface="Segoe UI Symbol"/>
              <a:buChar char="□"/>
              <a:tabLst>
                <a:tab pos="429895" algn="l"/>
              </a:tabLst>
            </a:pPr>
            <a:r>
              <a:rPr sz="2800" spc="-10" dirty="0">
                <a:solidFill>
                  <a:srgbClr val="004873"/>
                </a:solidFill>
                <a:latin typeface="Calibri"/>
                <a:cs typeface="Calibri"/>
              </a:rPr>
              <a:t>Computer</a:t>
            </a:r>
            <a:r>
              <a:rPr sz="2800" spc="-8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4873"/>
                </a:solidFill>
                <a:latin typeface="Calibri"/>
                <a:cs typeface="Calibri"/>
              </a:rPr>
              <a:t>skills</a:t>
            </a:r>
            <a:endParaRPr sz="2800">
              <a:latin typeface="Calibri"/>
              <a:cs typeface="Calibri"/>
            </a:endParaRPr>
          </a:p>
          <a:p>
            <a:pPr marL="429895" indent="-417195">
              <a:lnSpc>
                <a:spcPct val="100000"/>
              </a:lnSpc>
              <a:buClr>
                <a:srgbClr val="0078F0"/>
              </a:buClr>
              <a:buSzPct val="83928"/>
              <a:buFont typeface="Segoe UI Symbol"/>
              <a:buChar char="□"/>
              <a:tabLst>
                <a:tab pos="429895" algn="l"/>
              </a:tabLst>
            </a:pP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Problem</a:t>
            </a:r>
            <a:r>
              <a:rPr sz="2800" spc="-10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4873"/>
                </a:solidFill>
                <a:latin typeface="Calibri"/>
                <a:cs typeface="Calibri"/>
              </a:rPr>
              <a:t>solving</a:t>
            </a:r>
            <a:endParaRPr sz="2800">
              <a:latin typeface="Calibri"/>
              <a:cs typeface="Calibri"/>
            </a:endParaRPr>
          </a:p>
          <a:p>
            <a:pPr marL="429895" indent="-417195">
              <a:lnSpc>
                <a:spcPct val="100000"/>
              </a:lnSpc>
              <a:buClr>
                <a:srgbClr val="0078F0"/>
              </a:buClr>
              <a:buSzPct val="83928"/>
              <a:buFont typeface="Segoe UI Symbol"/>
              <a:buChar char="□"/>
              <a:tabLst>
                <a:tab pos="429895" algn="l"/>
              </a:tabLst>
            </a:pP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Critical</a:t>
            </a:r>
            <a:r>
              <a:rPr sz="2800" spc="-7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reading</a:t>
            </a:r>
            <a:r>
              <a:rPr sz="2800" spc="-7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of</a:t>
            </a:r>
            <a:r>
              <a:rPr sz="2800" spc="-6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scientific</a:t>
            </a:r>
            <a:r>
              <a:rPr sz="2800" spc="-7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4873"/>
                </a:solidFill>
                <a:latin typeface="Calibri"/>
                <a:cs typeface="Calibri"/>
              </a:rPr>
              <a:t>literature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35953" y="6704741"/>
            <a:ext cx="2416175" cy="588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10"/>
              </a:lnSpc>
            </a:pPr>
            <a:r>
              <a:rPr sz="2000" b="1" i="1" spc="-50" dirty="0">
                <a:solidFill>
                  <a:srgbClr val="7F7F7F"/>
                </a:solidFill>
                <a:latin typeface="Arial"/>
                <a:cs typeface="Arial"/>
              </a:rPr>
              <a:t>B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400" b="1" spc="-10" dirty="0">
                <a:solidFill>
                  <a:srgbClr val="7F7F7F"/>
                </a:solidFill>
                <a:latin typeface="Arial"/>
                <a:cs typeface="Arial"/>
              </a:rPr>
              <a:t>theacademicconsultant.com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74816" y="6717488"/>
            <a:ext cx="3166745" cy="610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z="1800" spc="-20" dirty="0">
                <a:solidFill>
                  <a:srgbClr val="004873"/>
                </a:solidFill>
                <a:latin typeface="Arial"/>
                <a:cs typeface="Arial"/>
              </a:rPr>
              <a:t>Teachers</a:t>
            </a:r>
            <a:r>
              <a:rPr sz="1800" spc="-4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open</a:t>
            </a:r>
            <a:r>
              <a:rPr sz="1800" spc="-3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the</a:t>
            </a:r>
            <a:r>
              <a:rPr sz="1800" spc="-4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4873"/>
                </a:solidFill>
                <a:latin typeface="Arial"/>
                <a:cs typeface="Arial"/>
              </a:rPr>
              <a:t>door.</a:t>
            </a:r>
            <a:r>
              <a:rPr sz="1800" spc="-7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004873"/>
                </a:solidFill>
                <a:latin typeface="Arial"/>
                <a:cs typeface="Arial"/>
              </a:rPr>
              <a:t>You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enter</a:t>
            </a:r>
            <a:r>
              <a:rPr sz="1800" spc="-2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by</a:t>
            </a:r>
            <a:r>
              <a:rPr sz="1800" spc="-2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yourself.</a:t>
            </a:r>
            <a:r>
              <a:rPr sz="1800" spc="-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004873"/>
                </a:solidFill>
                <a:latin typeface="Arial"/>
                <a:cs typeface="Arial"/>
              </a:rPr>
              <a:t>Chinese</a:t>
            </a:r>
            <a:r>
              <a:rPr sz="1400" i="1" spc="-1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400" i="1" spc="-10" dirty="0">
                <a:solidFill>
                  <a:srgbClr val="004873"/>
                </a:solidFill>
                <a:latin typeface="Arial"/>
                <a:cs typeface="Arial"/>
              </a:rPr>
              <a:t>Proverb</a:t>
            </a:r>
            <a:endParaRPr sz="14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37657" rIns="0" bIns="0" rtlCol="0">
            <a:spAutoFit/>
          </a:bodyPr>
          <a:lstStyle/>
          <a:p>
            <a:pPr marL="85090">
              <a:lnSpc>
                <a:spcPct val="100000"/>
              </a:lnSpc>
              <a:spcBef>
                <a:spcPts val="100"/>
              </a:spcBef>
            </a:pPr>
            <a:r>
              <a:rPr dirty="0"/>
              <a:t>Foundation</a:t>
            </a:r>
            <a:r>
              <a:rPr spc="-60" dirty="0"/>
              <a:t> </a:t>
            </a:r>
            <a:r>
              <a:rPr spc="-10" dirty="0"/>
              <a:t>knowledge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30929" y="2694901"/>
            <a:ext cx="3101975" cy="318325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429895" indent="-417195">
              <a:lnSpc>
                <a:spcPct val="100000"/>
              </a:lnSpc>
              <a:spcBef>
                <a:spcPts val="770"/>
              </a:spcBef>
              <a:buClr>
                <a:srgbClr val="0078F0"/>
              </a:buClr>
              <a:buSzPct val="83928"/>
              <a:buFont typeface="Segoe UI Symbol"/>
              <a:buChar char="□"/>
              <a:tabLst>
                <a:tab pos="429895" algn="l"/>
              </a:tabLst>
            </a:pP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Biological</a:t>
            </a:r>
            <a:r>
              <a:rPr sz="2800" spc="-7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4873"/>
                </a:solidFill>
                <a:latin typeface="Calibri"/>
                <a:cs typeface="Calibri"/>
              </a:rPr>
              <a:t>sciences</a:t>
            </a:r>
            <a:endParaRPr sz="2800">
              <a:latin typeface="Calibri"/>
              <a:cs typeface="Calibri"/>
            </a:endParaRPr>
          </a:p>
          <a:p>
            <a:pPr marL="429895" indent="-417195">
              <a:lnSpc>
                <a:spcPct val="100000"/>
              </a:lnSpc>
              <a:spcBef>
                <a:spcPts val="675"/>
              </a:spcBef>
              <a:buClr>
                <a:srgbClr val="0078F0"/>
              </a:buClr>
              <a:buSzPct val="83928"/>
              <a:buFont typeface="Segoe UI Symbol"/>
              <a:buChar char="□"/>
              <a:tabLst>
                <a:tab pos="429895" algn="l"/>
              </a:tabLst>
            </a:pP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Chemical</a:t>
            </a:r>
            <a:r>
              <a:rPr sz="2800" spc="-6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4873"/>
                </a:solidFill>
                <a:latin typeface="Calibri"/>
                <a:cs typeface="Calibri"/>
              </a:rPr>
              <a:t>sciences</a:t>
            </a:r>
            <a:endParaRPr sz="2800">
              <a:latin typeface="Calibri"/>
              <a:cs typeface="Calibri"/>
            </a:endParaRPr>
          </a:p>
          <a:p>
            <a:pPr marL="429895" indent="-417195">
              <a:lnSpc>
                <a:spcPct val="100000"/>
              </a:lnSpc>
              <a:buClr>
                <a:srgbClr val="0078F0"/>
              </a:buClr>
              <a:buSzPct val="83928"/>
              <a:buFont typeface="Segoe UI Symbol"/>
              <a:buChar char="□"/>
              <a:tabLst>
                <a:tab pos="429895" algn="l"/>
              </a:tabLst>
            </a:pPr>
            <a:r>
              <a:rPr sz="2800" spc="-10" dirty="0">
                <a:solidFill>
                  <a:srgbClr val="004873"/>
                </a:solidFill>
                <a:latin typeface="Calibri"/>
                <a:cs typeface="Calibri"/>
              </a:rPr>
              <a:t>Physics</a:t>
            </a:r>
            <a:endParaRPr sz="2800">
              <a:latin typeface="Calibri"/>
              <a:cs typeface="Calibri"/>
            </a:endParaRPr>
          </a:p>
          <a:p>
            <a:pPr marL="429895" indent="-417195">
              <a:lnSpc>
                <a:spcPct val="100000"/>
              </a:lnSpc>
              <a:buClr>
                <a:srgbClr val="0078F0"/>
              </a:buClr>
              <a:buSzPct val="83928"/>
              <a:buFont typeface="Segoe UI Symbol"/>
              <a:buChar char="□"/>
              <a:tabLst>
                <a:tab pos="429895" algn="l"/>
              </a:tabLst>
            </a:pPr>
            <a:r>
              <a:rPr sz="2800" spc="-10" dirty="0">
                <a:solidFill>
                  <a:srgbClr val="004873"/>
                </a:solidFill>
                <a:latin typeface="Calibri"/>
                <a:cs typeface="Calibri"/>
              </a:rPr>
              <a:t>Computer</a:t>
            </a:r>
            <a:r>
              <a:rPr sz="2800" spc="-8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4873"/>
                </a:solidFill>
                <a:latin typeface="Calibri"/>
                <a:cs typeface="Calibri"/>
              </a:rPr>
              <a:t>science</a:t>
            </a:r>
            <a:endParaRPr sz="2800">
              <a:latin typeface="Calibri"/>
              <a:cs typeface="Calibri"/>
            </a:endParaRPr>
          </a:p>
          <a:p>
            <a:pPr marL="429895" indent="-417195">
              <a:lnSpc>
                <a:spcPct val="100000"/>
              </a:lnSpc>
              <a:buClr>
                <a:srgbClr val="0078F0"/>
              </a:buClr>
              <a:buSzPct val="83928"/>
              <a:buFont typeface="Segoe UI Symbol"/>
              <a:buChar char="□"/>
              <a:tabLst>
                <a:tab pos="429895" algn="l"/>
              </a:tabLst>
            </a:pPr>
            <a:r>
              <a:rPr sz="2800" spc="-10" dirty="0">
                <a:solidFill>
                  <a:srgbClr val="004873"/>
                </a:solidFill>
                <a:latin typeface="Calibri"/>
                <a:cs typeface="Calibri"/>
              </a:rPr>
              <a:t>Engineering</a:t>
            </a:r>
            <a:endParaRPr sz="2800">
              <a:latin typeface="Calibri"/>
              <a:cs typeface="Calibri"/>
            </a:endParaRPr>
          </a:p>
          <a:p>
            <a:pPr marL="429895" indent="-417195">
              <a:lnSpc>
                <a:spcPct val="100000"/>
              </a:lnSpc>
              <a:buClr>
                <a:srgbClr val="0078F0"/>
              </a:buClr>
              <a:buSzPct val="83928"/>
              <a:buFont typeface="Segoe UI Symbol"/>
              <a:buChar char="□"/>
              <a:tabLst>
                <a:tab pos="429895" algn="l"/>
              </a:tabLst>
            </a:pPr>
            <a:r>
              <a:rPr sz="2800" spc="-10" dirty="0">
                <a:solidFill>
                  <a:srgbClr val="004873"/>
                </a:solidFill>
                <a:latin typeface="Calibri"/>
                <a:cs typeface="Calibri"/>
              </a:rPr>
              <a:t>Mathematics</a:t>
            </a:r>
            <a:endParaRPr sz="2800">
              <a:latin typeface="Calibri"/>
              <a:cs typeface="Calibri"/>
            </a:endParaRPr>
          </a:p>
          <a:p>
            <a:pPr marL="429895" indent="-417195">
              <a:lnSpc>
                <a:spcPct val="100000"/>
              </a:lnSpc>
              <a:buClr>
                <a:srgbClr val="0078F0"/>
              </a:buClr>
              <a:buSzPct val="83928"/>
              <a:buFont typeface="Segoe UI Symbol"/>
              <a:buChar char="□"/>
              <a:tabLst>
                <a:tab pos="429895" algn="l"/>
              </a:tabLst>
            </a:pPr>
            <a:r>
              <a:rPr sz="2800" spc="-10" dirty="0">
                <a:solidFill>
                  <a:srgbClr val="004873"/>
                </a:solidFill>
                <a:latin typeface="Calibri"/>
                <a:cs typeface="Calibri"/>
              </a:rPr>
              <a:t>English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80666" y="746396"/>
            <a:ext cx="5697067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199765" algn="l"/>
              </a:tabLst>
            </a:pPr>
            <a:r>
              <a:rPr sz="3900" dirty="0">
                <a:solidFill>
                  <a:srgbClr val="003C78"/>
                </a:solidFill>
              </a:rPr>
              <a:t>Setting</a:t>
            </a:r>
            <a:r>
              <a:rPr sz="3900" spc="-160" dirty="0">
                <a:solidFill>
                  <a:srgbClr val="003C78"/>
                </a:solidFill>
              </a:rPr>
              <a:t> </a:t>
            </a:r>
            <a:r>
              <a:rPr sz="3900" spc="-10" dirty="0">
                <a:solidFill>
                  <a:srgbClr val="003C78"/>
                </a:solidFill>
              </a:rPr>
              <a:t>goals</a:t>
            </a:r>
            <a:r>
              <a:rPr lang="en-US" sz="3900" spc="-10" dirty="0">
                <a:solidFill>
                  <a:srgbClr val="003C78"/>
                </a:solidFill>
              </a:rPr>
              <a:t> for</a:t>
            </a:r>
            <a:r>
              <a:rPr sz="3900" dirty="0">
                <a:solidFill>
                  <a:srgbClr val="003C78"/>
                </a:solidFill>
              </a:rPr>
              <a:t>	</a:t>
            </a:r>
            <a:r>
              <a:rPr sz="3900" spc="-10" dirty="0">
                <a:solidFill>
                  <a:srgbClr val="003C78"/>
                </a:solidFill>
              </a:rPr>
              <a:t>Success</a:t>
            </a:r>
            <a:endParaRPr sz="3900" dirty="0"/>
          </a:p>
        </p:txBody>
      </p:sp>
      <p:sp>
        <p:nvSpPr>
          <p:cNvPr id="3" name="object 3"/>
          <p:cNvSpPr txBox="1"/>
          <p:nvPr/>
        </p:nvSpPr>
        <p:spPr>
          <a:xfrm>
            <a:off x="2213248" y="2048722"/>
            <a:ext cx="6751955" cy="4878705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429895" indent="-417195">
              <a:lnSpc>
                <a:spcPct val="100000"/>
              </a:lnSpc>
              <a:spcBef>
                <a:spcPts val="800"/>
              </a:spcBef>
              <a:buClr>
                <a:srgbClr val="0078F0"/>
              </a:buClr>
              <a:buSzPct val="83928"/>
              <a:buFont typeface="Segoe UI Symbol"/>
              <a:buChar char="□"/>
              <a:tabLst>
                <a:tab pos="429895" algn="l"/>
              </a:tabLst>
            </a:pPr>
            <a:r>
              <a:rPr sz="2800" b="1" spc="-10" dirty="0">
                <a:solidFill>
                  <a:srgbClr val="003C78"/>
                </a:solidFill>
                <a:latin typeface="Arial"/>
                <a:cs typeface="Arial"/>
              </a:rPr>
              <a:t>S</a:t>
            </a:r>
            <a:r>
              <a:rPr sz="2800" spc="-10" dirty="0">
                <a:solidFill>
                  <a:srgbClr val="003C78"/>
                </a:solidFill>
                <a:latin typeface="Arial"/>
                <a:cs typeface="Arial"/>
              </a:rPr>
              <a:t>pecific</a:t>
            </a:r>
            <a:endParaRPr sz="2800" dirty="0">
              <a:latin typeface="Arial"/>
              <a:cs typeface="Arial"/>
            </a:endParaRPr>
          </a:p>
          <a:p>
            <a:pPr marL="831215" lvl="1" indent="-309880">
              <a:lnSpc>
                <a:spcPct val="100000"/>
              </a:lnSpc>
              <a:spcBef>
                <a:spcPts val="630"/>
              </a:spcBef>
              <a:buClr>
                <a:srgbClr val="0078F0"/>
              </a:buClr>
              <a:buSzPct val="70000"/>
              <a:buChar char="■"/>
              <a:tabLst>
                <a:tab pos="831215" algn="l"/>
              </a:tabLst>
            </a:pPr>
            <a:r>
              <a:rPr sz="2500" dirty="0">
                <a:solidFill>
                  <a:srgbClr val="003C78"/>
                </a:solidFill>
                <a:latin typeface="Arial"/>
                <a:cs typeface="Arial"/>
              </a:rPr>
              <a:t>Define</a:t>
            </a:r>
            <a:r>
              <a:rPr sz="2500" spc="-25" dirty="0">
                <a:solidFill>
                  <a:srgbClr val="003C78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003C78"/>
                </a:solidFill>
                <a:latin typeface="Arial"/>
                <a:cs typeface="Arial"/>
              </a:rPr>
              <a:t>precisely</a:t>
            </a:r>
            <a:r>
              <a:rPr sz="2500" spc="-20" dirty="0">
                <a:solidFill>
                  <a:srgbClr val="003C78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003C78"/>
                </a:solidFill>
                <a:latin typeface="Arial"/>
                <a:cs typeface="Arial"/>
              </a:rPr>
              <a:t>what</a:t>
            </a:r>
            <a:r>
              <a:rPr sz="2500" spc="-20" dirty="0">
                <a:solidFill>
                  <a:srgbClr val="003C78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003C78"/>
                </a:solidFill>
                <a:latin typeface="Arial"/>
                <a:cs typeface="Arial"/>
              </a:rPr>
              <a:t>you</a:t>
            </a:r>
            <a:r>
              <a:rPr sz="2500" spc="-20" dirty="0">
                <a:solidFill>
                  <a:srgbClr val="003C78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003C78"/>
                </a:solidFill>
                <a:latin typeface="Arial"/>
                <a:cs typeface="Arial"/>
              </a:rPr>
              <a:t>want</a:t>
            </a:r>
            <a:r>
              <a:rPr sz="2500" spc="-20" dirty="0">
                <a:solidFill>
                  <a:srgbClr val="003C78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003C78"/>
                </a:solidFill>
                <a:latin typeface="Arial"/>
                <a:cs typeface="Arial"/>
              </a:rPr>
              <a:t>to</a:t>
            </a:r>
            <a:r>
              <a:rPr sz="2500" spc="-20" dirty="0">
                <a:solidFill>
                  <a:srgbClr val="003C78"/>
                </a:solidFill>
                <a:latin typeface="Arial"/>
                <a:cs typeface="Arial"/>
              </a:rPr>
              <a:t> </a:t>
            </a:r>
            <a:r>
              <a:rPr sz="2500" spc="-10" dirty="0">
                <a:solidFill>
                  <a:srgbClr val="003C78"/>
                </a:solidFill>
                <a:latin typeface="Arial"/>
                <a:cs typeface="Arial"/>
              </a:rPr>
              <a:t>achieve</a:t>
            </a:r>
            <a:endParaRPr sz="2500" dirty="0">
              <a:latin typeface="Arial"/>
              <a:cs typeface="Arial"/>
            </a:endParaRPr>
          </a:p>
          <a:p>
            <a:pPr marL="429895" indent="-417195">
              <a:lnSpc>
                <a:spcPct val="100000"/>
              </a:lnSpc>
              <a:spcBef>
                <a:spcPts val="645"/>
              </a:spcBef>
              <a:buClr>
                <a:srgbClr val="0078F0"/>
              </a:buClr>
              <a:buSzPct val="83928"/>
              <a:buFont typeface="Segoe UI Symbol"/>
              <a:buChar char="□"/>
              <a:tabLst>
                <a:tab pos="429895" algn="l"/>
              </a:tabLst>
            </a:pPr>
            <a:r>
              <a:rPr sz="2800" b="1" spc="-10" dirty="0">
                <a:solidFill>
                  <a:srgbClr val="003C78"/>
                </a:solidFill>
                <a:latin typeface="Arial"/>
                <a:cs typeface="Arial"/>
              </a:rPr>
              <a:t>M</a:t>
            </a:r>
            <a:r>
              <a:rPr sz="2800" spc="-10" dirty="0">
                <a:solidFill>
                  <a:srgbClr val="003C78"/>
                </a:solidFill>
                <a:latin typeface="Arial"/>
                <a:cs typeface="Arial"/>
              </a:rPr>
              <a:t>easurable</a:t>
            </a:r>
            <a:endParaRPr sz="2800" dirty="0">
              <a:latin typeface="Arial"/>
              <a:cs typeface="Arial"/>
            </a:endParaRPr>
          </a:p>
          <a:p>
            <a:pPr marL="831215" lvl="1" indent="-309880">
              <a:lnSpc>
                <a:spcPct val="100000"/>
              </a:lnSpc>
              <a:spcBef>
                <a:spcPts val="625"/>
              </a:spcBef>
              <a:buClr>
                <a:srgbClr val="0078F0"/>
              </a:buClr>
              <a:buSzPct val="70000"/>
              <a:buChar char="■"/>
              <a:tabLst>
                <a:tab pos="831215" algn="l"/>
              </a:tabLst>
            </a:pPr>
            <a:r>
              <a:rPr sz="2500" dirty="0">
                <a:solidFill>
                  <a:srgbClr val="003C78"/>
                </a:solidFill>
                <a:latin typeface="Arial"/>
                <a:cs typeface="Arial"/>
              </a:rPr>
              <a:t>Demonstrate</a:t>
            </a:r>
            <a:r>
              <a:rPr sz="2500" spc="-30" dirty="0">
                <a:solidFill>
                  <a:srgbClr val="003C78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003C78"/>
                </a:solidFill>
                <a:latin typeface="Arial"/>
                <a:cs typeface="Arial"/>
              </a:rPr>
              <a:t>that</a:t>
            </a:r>
            <a:r>
              <a:rPr sz="2500" spc="-30" dirty="0">
                <a:solidFill>
                  <a:srgbClr val="003C78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003C78"/>
                </a:solidFill>
                <a:latin typeface="Arial"/>
                <a:cs typeface="Arial"/>
              </a:rPr>
              <a:t>the</a:t>
            </a:r>
            <a:r>
              <a:rPr sz="2500" spc="-30" dirty="0">
                <a:solidFill>
                  <a:srgbClr val="003C78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003C78"/>
                </a:solidFill>
                <a:latin typeface="Arial"/>
                <a:cs typeface="Arial"/>
              </a:rPr>
              <a:t>goal</a:t>
            </a:r>
            <a:r>
              <a:rPr sz="2500" spc="-30" dirty="0">
                <a:solidFill>
                  <a:srgbClr val="003C78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003C78"/>
                </a:solidFill>
                <a:latin typeface="Arial"/>
                <a:cs typeface="Arial"/>
              </a:rPr>
              <a:t>has</a:t>
            </a:r>
            <a:r>
              <a:rPr sz="2500" spc="-30" dirty="0">
                <a:solidFill>
                  <a:srgbClr val="003C78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003C78"/>
                </a:solidFill>
                <a:latin typeface="Arial"/>
                <a:cs typeface="Arial"/>
              </a:rPr>
              <a:t>been</a:t>
            </a:r>
            <a:r>
              <a:rPr sz="2500" spc="-30" dirty="0">
                <a:solidFill>
                  <a:srgbClr val="003C78"/>
                </a:solidFill>
                <a:latin typeface="Arial"/>
                <a:cs typeface="Arial"/>
              </a:rPr>
              <a:t> </a:t>
            </a:r>
            <a:r>
              <a:rPr sz="2500" spc="-25" dirty="0">
                <a:solidFill>
                  <a:srgbClr val="003C78"/>
                </a:solidFill>
                <a:latin typeface="Arial"/>
                <a:cs typeface="Arial"/>
              </a:rPr>
              <a:t>met</a:t>
            </a:r>
            <a:endParaRPr sz="2500" dirty="0">
              <a:latin typeface="Arial"/>
              <a:cs typeface="Arial"/>
            </a:endParaRPr>
          </a:p>
          <a:p>
            <a:pPr marL="429895" indent="-417195">
              <a:lnSpc>
                <a:spcPct val="100000"/>
              </a:lnSpc>
              <a:spcBef>
                <a:spcPts val="645"/>
              </a:spcBef>
              <a:buClr>
                <a:srgbClr val="0078F0"/>
              </a:buClr>
              <a:buSzPct val="83928"/>
              <a:buFont typeface="Segoe UI Symbol"/>
              <a:buChar char="□"/>
              <a:tabLst>
                <a:tab pos="429895" algn="l"/>
              </a:tabLst>
            </a:pPr>
            <a:r>
              <a:rPr sz="2800" b="1" spc="-10" dirty="0">
                <a:solidFill>
                  <a:srgbClr val="003C78"/>
                </a:solidFill>
                <a:latin typeface="Arial"/>
                <a:cs typeface="Arial"/>
              </a:rPr>
              <a:t>A</a:t>
            </a:r>
            <a:r>
              <a:rPr sz="2800" spc="-10" dirty="0">
                <a:solidFill>
                  <a:srgbClr val="003C78"/>
                </a:solidFill>
                <a:latin typeface="Arial"/>
                <a:cs typeface="Arial"/>
              </a:rPr>
              <a:t>ttainable</a:t>
            </a:r>
            <a:endParaRPr sz="2800" dirty="0">
              <a:latin typeface="Arial"/>
              <a:cs typeface="Arial"/>
            </a:endParaRPr>
          </a:p>
          <a:p>
            <a:pPr marL="831215" lvl="1" indent="-309880">
              <a:lnSpc>
                <a:spcPct val="100000"/>
              </a:lnSpc>
              <a:spcBef>
                <a:spcPts val="630"/>
              </a:spcBef>
              <a:buClr>
                <a:srgbClr val="0078F0"/>
              </a:buClr>
              <a:buSzPct val="70000"/>
              <a:buChar char="■"/>
              <a:tabLst>
                <a:tab pos="831215" algn="l"/>
              </a:tabLst>
            </a:pPr>
            <a:r>
              <a:rPr sz="2500" dirty="0">
                <a:solidFill>
                  <a:srgbClr val="003C78"/>
                </a:solidFill>
                <a:latin typeface="Arial"/>
                <a:cs typeface="Arial"/>
              </a:rPr>
              <a:t>Within</a:t>
            </a:r>
            <a:r>
              <a:rPr sz="2500" spc="-25" dirty="0">
                <a:solidFill>
                  <a:srgbClr val="003C78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003C78"/>
                </a:solidFill>
                <a:latin typeface="Arial"/>
                <a:cs typeface="Arial"/>
              </a:rPr>
              <a:t>your</a:t>
            </a:r>
            <a:r>
              <a:rPr sz="2500" spc="-20" dirty="0">
                <a:solidFill>
                  <a:srgbClr val="003C78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003C78"/>
                </a:solidFill>
                <a:latin typeface="Arial"/>
                <a:cs typeface="Arial"/>
              </a:rPr>
              <a:t>ability</a:t>
            </a:r>
            <a:r>
              <a:rPr sz="2500" spc="-20" dirty="0">
                <a:solidFill>
                  <a:srgbClr val="003C78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003C78"/>
                </a:solidFill>
                <a:latin typeface="Arial"/>
                <a:cs typeface="Arial"/>
              </a:rPr>
              <a:t>and</a:t>
            </a:r>
            <a:r>
              <a:rPr sz="2500" spc="-20" dirty="0">
                <a:solidFill>
                  <a:srgbClr val="003C78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003C78"/>
                </a:solidFill>
                <a:latin typeface="Arial"/>
                <a:cs typeface="Arial"/>
              </a:rPr>
              <a:t>control</a:t>
            </a:r>
            <a:r>
              <a:rPr sz="2500" spc="-20" dirty="0">
                <a:solidFill>
                  <a:srgbClr val="003C78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003C78"/>
                </a:solidFill>
                <a:latin typeface="Arial"/>
                <a:cs typeface="Arial"/>
              </a:rPr>
              <a:t>to</a:t>
            </a:r>
            <a:r>
              <a:rPr sz="2500" spc="-20" dirty="0">
                <a:solidFill>
                  <a:srgbClr val="003C78"/>
                </a:solidFill>
                <a:latin typeface="Arial"/>
                <a:cs typeface="Arial"/>
              </a:rPr>
              <a:t> </a:t>
            </a:r>
            <a:r>
              <a:rPr sz="2500" spc="-10" dirty="0">
                <a:solidFill>
                  <a:srgbClr val="003C78"/>
                </a:solidFill>
                <a:latin typeface="Arial"/>
                <a:cs typeface="Arial"/>
              </a:rPr>
              <a:t>achieve</a:t>
            </a:r>
            <a:endParaRPr sz="2500" dirty="0">
              <a:latin typeface="Arial"/>
              <a:cs typeface="Arial"/>
            </a:endParaRPr>
          </a:p>
          <a:p>
            <a:pPr marL="429895" indent="-417195">
              <a:lnSpc>
                <a:spcPct val="100000"/>
              </a:lnSpc>
              <a:spcBef>
                <a:spcPts val="645"/>
              </a:spcBef>
              <a:buClr>
                <a:srgbClr val="0078F0"/>
              </a:buClr>
              <a:buSzPct val="83928"/>
              <a:buFont typeface="Segoe UI Symbol"/>
              <a:buChar char="□"/>
              <a:tabLst>
                <a:tab pos="429895" algn="l"/>
              </a:tabLst>
            </a:pPr>
            <a:r>
              <a:rPr sz="2800" b="1" spc="-10" dirty="0">
                <a:solidFill>
                  <a:srgbClr val="003C78"/>
                </a:solidFill>
                <a:latin typeface="Arial"/>
                <a:cs typeface="Arial"/>
              </a:rPr>
              <a:t>R</a:t>
            </a:r>
            <a:r>
              <a:rPr sz="2800" spc="-10" dirty="0">
                <a:solidFill>
                  <a:srgbClr val="003C78"/>
                </a:solidFill>
                <a:latin typeface="Arial"/>
                <a:cs typeface="Arial"/>
              </a:rPr>
              <a:t>elevant</a:t>
            </a:r>
            <a:endParaRPr sz="2800" dirty="0">
              <a:latin typeface="Arial"/>
              <a:cs typeface="Arial"/>
            </a:endParaRPr>
          </a:p>
          <a:p>
            <a:pPr marL="831215" lvl="1" indent="-309880">
              <a:lnSpc>
                <a:spcPct val="100000"/>
              </a:lnSpc>
              <a:spcBef>
                <a:spcPts val="625"/>
              </a:spcBef>
              <a:buClr>
                <a:srgbClr val="0078F0"/>
              </a:buClr>
              <a:buSzPct val="70000"/>
              <a:buChar char="■"/>
              <a:tabLst>
                <a:tab pos="831215" algn="l"/>
              </a:tabLst>
            </a:pPr>
            <a:r>
              <a:rPr sz="2500" dirty="0">
                <a:solidFill>
                  <a:srgbClr val="003C78"/>
                </a:solidFill>
                <a:latin typeface="Arial"/>
                <a:cs typeface="Arial"/>
              </a:rPr>
              <a:t>Alignment</a:t>
            </a:r>
            <a:r>
              <a:rPr sz="2500" spc="-35" dirty="0">
                <a:solidFill>
                  <a:srgbClr val="003C78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003C78"/>
                </a:solidFill>
                <a:latin typeface="Arial"/>
                <a:cs typeface="Arial"/>
              </a:rPr>
              <a:t>with</a:t>
            </a:r>
            <a:r>
              <a:rPr sz="2500" spc="-25" dirty="0">
                <a:solidFill>
                  <a:srgbClr val="003C78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003C78"/>
                </a:solidFill>
                <a:latin typeface="Arial"/>
                <a:cs typeface="Arial"/>
              </a:rPr>
              <a:t>your</a:t>
            </a:r>
            <a:r>
              <a:rPr sz="2500" spc="-20" dirty="0">
                <a:solidFill>
                  <a:srgbClr val="003C78"/>
                </a:solidFill>
                <a:latin typeface="Arial"/>
                <a:cs typeface="Arial"/>
              </a:rPr>
              <a:t> </a:t>
            </a:r>
            <a:r>
              <a:rPr sz="2500" spc="-10" dirty="0">
                <a:solidFill>
                  <a:srgbClr val="003C78"/>
                </a:solidFill>
                <a:latin typeface="Arial"/>
                <a:cs typeface="Arial"/>
              </a:rPr>
              <a:t>mission</a:t>
            </a:r>
            <a:endParaRPr sz="2500" dirty="0">
              <a:latin typeface="Arial"/>
              <a:cs typeface="Arial"/>
            </a:endParaRPr>
          </a:p>
          <a:p>
            <a:pPr marL="429895" indent="-417195">
              <a:lnSpc>
                <a:spcPct val="100000"/>
              </a:lnSpc>
              <a:spcBef>
                <a:spcPts val="645"/>
              </a:spcBef>
              <a:buClr>
                <a:srgbClr val="0078F0"/>
              </a:buClr>
              <a:buSzPct val="83928"/>
              <a:buFont typeface="Segoe UI Symbol"/>
              <a:buChar char="□"/>
              <a:tabLst>
                <a:tab pos="429895" algn="l"/>
              </a:tabLst>
            </a:pPr>
            <a:r>
              <a:rPr sz="2800" b="1" spc="-25" dirty="0">
                <a:solidFill>
                  <a:srgbClr val="003C78"/>
                </a:solidFill>
                <a:latin typeface="Arial"/>
                <a:cs typeface="Arial"/>
              </a:rPr>
              <a:t>T</a:t>
            </a:r>
            <a:r>
              <a:rPr sz="2800" spc="-25" dirty="0">
                <a:solidFill>
                  <a:srgbClr val="003C78"/>
                </a:solidFill>
                <a:latin typeface="Arial"/>
                <a:cs typeface="Arial"/>
              </a:rPr>
              <a:t>ime-</a:t>
            </a:r>
            <a:r>
              <a:rPr sz="2800" spc="-10" dirty="0">
                <a:solidFill>
                  <a:srgbClr val="003C78"/>
                </a:solidFill>
                <a:latin typeface="Arial"/>
                <a:cs typeface="Arial"/>
              </a:rPr>
              <a:t>bound</a:t>
            </a:r>
            <a:endParaRPr sz="2800" dirty="0">
              <a:latin typeface="Arial"/>
              <a:cs typeface="Arial"/>
            </a:endParaRPr>
          </a:p>
          <a:p>
            <a:pPr marL="831215" lvl="1" indent="-309880">
              <a:lnSpc>
                <a:spcPct val="100000"/>
              </a:lnSpc>
              <a:spcBef>
                <a:spcPts val="625"/>
              </a:spcBef>
              <a:buClr>
                <a:srgbClr val="0078F0"/>
              </a:buClr>
              <a:buSzPct val="70000"/>
              <a:buChar char="■"/>
              <a:tabLst>
                <a:tab pos="831215" algn="l"/>
              </a:tabLst>
            </a:pPr>
            <a:r>
              <a:rPr sz="2500" dirty="0">
                <a:solidFill>
                  <a:srgbClr val="003C78"/>
                </a:solidFill>
                <a:latin typeface="Arial"/>
                <a:cs typeface="Arial"/>
              </a:rPr>
              <a:t>Establish</a:t>
            </a:r>
            <a:r>
              <a:rPr sz="2500" spc="-35" dirty="0">
                <a:solidFill>
                  <a:srgbClr val="003C78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003C78"/>
                </a:solidFill>
                <a:latin typeface="Arial"/>
                <a:cs typeface="Arial"/>
              </a:rPr>
              <a:t>milestones</a:t>
            </a:r>
            <a:r>
              <a:rPr sz="2500" spc="-20" dirty="0">
                <a:solidFill>
                  <a:srgbClr val="003C78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003C78"/>
                </a:solidFill>
                <a:latin typeface="Arial"/>
                <a:cs typeface="Arial"/>
              </a:rPr>
              <a:t>and</a:t>
            </a:r>
            <a:r>
              <a:rPr sz="2500" spc="-20" dirty="0">
                <a:solidFill>
                  <a:srgbClr val="003C78"/>
                </a:solidFill>
                <a:latin typeface="Arial"/>
                <a:cs typeface="Arial"/>
              </a:rPr>
              <a:t> </a:t>
            </a:r>
            <a:r>
              <a:rPr sz="2500" spc="-10" dirty="0">
                <a:solidFill>
                  <a:srgbClr val="003C78"/>
                </a:solidFill>
                <a:latin typeface="Arial"/>
                <a:cs typeface="Arial"/>
              </a:rPr>
              <a:t>timelines</a:t>
            </a:r>
            <a:endParaRPr sz="25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6019" y="6665723"/>
            <a:ext cx="20891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i="1" spc="-50" dirty="0">
                <a:solidFill>
                  <a:srgbClr val="7F7F7F"/>
                </a:solidFill>
                <a:latin typeface="Arial"/>
                <a:cs typeface="Arial"/>
              </a:rPr>
              <a:t>B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53" y="6990533"/>
            <a:ext cx="241617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10" dirty="0">
                <a:solidFill>
                  <a:srgbClr val="7F7F7F"/>
                </a:solidFill>
                <a:latin typeface="Arial"/>
                <a:cs typeface="Arial"/>
              </a:rPr>
              <a:t>theacademicconsultant.com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1" y="681557"/>
            <a:ext cx="82296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Individual</a:t>
            </a:r>
            <a:r>
              <a:rPr spc="-120" dirty="0"/>
              <a:t> </a:t>
            </a:r>
            <a:r>
              <a:rPr spc="-10" dirty="0"/>
              <a:t>Development</a:t>
            </a:r>
            <a:r>
              <a:rPr spc="-120" dirty="0"/>
              <a:t> </a:t>
            </a:r>
            <a:r>
              <a:rPr spc="-20" dirty="0"/>
              <a:t>Plan</a:t>
            </a:r>
            <a:r>
              <a:rPr lang="en-US" spc="-20" dirty="0"/>
              <a:t> Steps </a:t>
            </a:r>
            <a:endParaRPr spc="-20" dirty="0"/>
          </a:p>
        </p:txBody>
      </p:sp>
      <p:sp>
        <p:nvSpPr>
          <p:cNvPr id="3" name="object 3"/>
          <p:cNvSpPr txBox="1"/>
          <p:nvPr/>
        </p:nvSpPr>
        <p:spPr>
          <a:xfrm>
            <a:off x="535953" y="6632585"/>
            <a:ext cx="2416175" cy="593090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sz="2000" b="1" i="1" spc="-50" dirty="0">
                <a:solidFill>
                  <a:srgbClr val="7F7F7F"/>
                </a:solidFill>
                <a:latin typeface="Arial"/>
                <a:cs typeface="Arial"/>
              </a:rPr>
              <a:t>B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1400" b="1" spc="-10" dirty="0">
                <a:solidFill>
                  <a:srgbClr val="7F7F7F"/>
                </a:solidFill>
                <a:latin typeface="Arial"/>
                <a:cs typeface="Arial"/>
              </a:rPr>
              <a:t>theacademicconsultant.com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6340" y="6406184"/>
            <a:ext cx="557149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The</a:t>
            </a:r>
            <a:r>
              <a:rPr sz="1800" spc="-1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reason</a:t>
            </a:r>
            <a:r>
              <a:rPr sz="1800" spc="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most</a:t>
            </a:r>
            <a:r>
              <a:rPr sz="1800" spc="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people</a:t>
            </a:r>
            <a:r>
              <a:rPr sz="1800" spc="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never</a:t>
            </a:r>
            <a:r>
              <a:rPr sz="1800" spc="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reach</a:t>
            </a:r>
            <a:r>
              <a:rPr sz="1800" spc="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their</a:t>
            </a:r>
            <a:r>
              <a:rPr sz="1800" spc="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goals</a:t>
            </a:r>
            <a:r>
              <a:rPr sz="1800" spc="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is</a:t>
            </a:r>
            <a:r>
              <a:rPr sz="1800" spc="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spc="-20" dirty="0">
                <a:solidFill>
                  <a:srgbClr val="004873"/>
                </a:solidFill>
                <a:latin typeface="Arial"/>
                <a:cs typeface="Arial"/>
              </a:rPr>
              <a:t>that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they</a:t>
            </a:r>
            <a:r>
              <a:rPr sz="1800" spc="-1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don't</a:t>
            </a:r>
            <a:r>
              <a:rPr sz="1800" spc="-1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define</a:t>
            </a:r>
            <a:r>
              <a:rPr sz="1800" spc="-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them,</a:t>
            </a:r>
            <a:r>
              <a:rPr sz="1800" spc="-1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or</a:t>
            </a:r>
            <a:r>
              <a:rPr sz="1800" spc="-1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ever</a:t>
            </a:r>
            <a:r>
              <a:rPr sz="1800" spc="-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seriously</a:t>
            </a:r>
            <a:r>
              <a:rPr sz="1800" spc="-1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consider</a:t>
            </a:r>
            <a:r>
              <a:rPr sz="1800" spc="-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spc="-20" dirty="0">
                <a:solidFill>
                  <a:srgbClr val="004873"/>
                </a:solidFill>
                <a:latin typeface="Arial"/>
                <a:cs typeface="Arial"/>
              </a:rPr>
              <a:t>them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as</a:t>
            </a:r>
            <a:r>
              <a:rPr sz="1800" spc="-2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believable</a:t>
            </a:r>
            <a:r>
              <a:rPr sz="1800" spc="-2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or</a:t>
            </a:r>
            <a:r>
              <a:rPr sz="1800" spc="-2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achievable. </a:t>
            </a:r>
            <a:r>
              <a:rPr sz="1400" i="1" dirty="0">
                <a:solidFill>
                  <a:srgbClr val="004873"/>
                </a:solidFill>
                <a:latin typeface="Arial"/>
                <a:cs typeface="Arial"/>
              </a:rPr>
              <a:t>Denis</a:t>
            </a:r>
            <a:r>
              <a:rPr sz="1400" i="1" spc="-2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400" i="1" spc="-10" dirty="0">
                <a:solidFill>
                  <a:srgbClr val="004873"/>
                </a:solidFill>
                <a:latin typeface="Arial"/>
                <a:cs typeface="Arial"/>
              </a:rPr>
              <a:t>Watley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2132841" y="1579628"/>
            <a:ext cx="1664335" cy="1009015"/>
            <a:chOff x="2132841" y="1579628"/>
            <a:chExt cx="1664335" cy="1009015"/>
          </a:xfrm>
        </p:grpSpPr>
        <p:sp>
          <p:nvSpPr>
            <p:cNvPr id="6" name="object 6"/>
            <p:cNvSpPr/>
            <p:nvPr/>
          </p:nvSpPr>
          <p:spPr>
            <a:xfrm>
              <a:off x="2145791" y="1592578"/>
              <a:ext cx="1638300" cy="982980"/>
            </a:xfrm>
            <a:custGeom>
              <a:avLst/>
              <a:gdLst/>
              <a:ahLst/>
              <a:cxnLst/>
              <a:rect l="l" t="t" r="r" b="b"/>
              <a:pathLst>
                <a:path w="1638300" h="982980">
                  <a:moveTo>
                    <a:pt x="1539239" y="982979"/>
                  </a:moveTo>
                  <a:lnTo>
                    <a:pt x="97534" y="982979"/>
                  </a:lnTo>
                  <a:lnTo>
                    <a:pt x="59792" y="975239"/>
                  </a:lnTo>
                  <a:lnTo>
                    <a:pt x="28764" y="954213"/>
                  </a:lnTo>
                  <a:lnTo>
                    <a:pt x="7738" y="923185"/>
                  </a:lnTo>
                  <a:lnTo>
                    <a:pt x="0" y="885443"/>
                  </a:lnTo>
                  <a:lnTo>
                    <a:pt x="0" y="99059"/>
                  </a:lnTo>
                  <a:lnTo>
                    <a:pt x="7738" y="60435"/>
                  </a:lnTo>
                  <a:lnTo>
                    <a:pt x="28764" y="28955"/>
                  </a:lnTo>
                  <a:lnTo>
                    <a:pt x="59792" y="7761"/>
                  </a:lnTo>
                  <a:lnTo>
                    <a:pt x="97534" y="0"/>
                  </a:lnTo>
                  <a:lnTo>
                    <a:pt x="1539239" y="0"/>
                  </a:lnTo>
                  <a:lnTo>
                    <a:pt x="1577862" y="7761"/>
                  </a:lnTo>
                  <a:lnTo>
                    <a:pt x="1609343" y="28954"/>
                  </a:lnTo>
                  <a:lnTo>
                    <a:pt x="1630536" y="60435"/>
                  </a:lnTo>
                  <a:lnTo>
                    <a:pt x="1638298" y="99059"/>
                  </a:lnTo>
                  <a:lnTo>
                    <a:pt x="1638298" y="885443"/>
                  </a:lnTo>
                  <a:lnTo>
                    <a:pt x="1630536" y="923185"/>
                  </a:lnTo>
                  <a:lnTo>
                    <a:pt x="1609343" y="954213"/>
                  </a:lnTo>
                  <a:lnTo>
                    <a:pt x="1577862" y="975239"/>
                  </a:lnTo>
                  <a:lnTo>
                    <a:pt x="1539239" y="982979"/>
                  </a:lnTo>
                  <a:close/>
                </a:path>
              </a:pathLst>
            </a:custGeom>
            <a:solidFill>
              <a:srgbClr val="0078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145791" y="1592578"/>
              <a:ext cx="1638300" cy="982980"/>
            </a:xfrm>
            <a:custGeom>
              <a:avLst/>
              <a:gdLst/>
              <a:ahLst/>
              <a:cxnLst/>
              <a:rect l="l" t="t" r="r" b="b"/>
              <a:pathLst>
                <a:path w="1638300" h="982980">
                  <a:moveTo>
                    <a:pt x="0" y="99058"/>
                  </a:moveTo>
                  <a:lnTo>
                    <a:pt x="7738" y="60435"/>
                  </a:lnTo>
                  <a:lnTo>
                    <a:pt x="28764" y="28954"/>
                  </a:lnTo>
                  <a:lnTo>
                    <a:pt x="59792" y="7761"/>
                  </a:lnTo>
                  <a:lnTo>
                    <a:pt x="97534" y="0"/>
                  </a:lnTo>
                  <a:lnTo>
                    <a:pt x="1539238" y="0"/>
                  </a:lnTo>
                  <a:lnTo>
                    <a:pt x="1577862" y="7761"/>
                  </a:lnTo>
                  <a:lnTo>
                    <a:pt x="1609342" y="28954"/>
                  </a:lnTo>
                  <a:lnTo>
                    <a:pt x="1630536" y="60435"/>
                  </a:lnTo>
                  <a:lnTo>
                    <a:pt x="1638298" y="99058"/>
                  </a:lnTo>
                  <a:lnTo>
                    <a:pt x="1638298" y="885442"/>
                  </a:lnTo>
                  <a:lnTo>
                    <a:pt x="1630536" y="923185"/>
                  </a:lnTo>
                  <a:lnTo>
                    <a:pt x="1609342" y="954213"/>
                  </a:lnTo>
                  <a:lnTo>
                    <a:pt x="1577862" y="975239"/>
                  </a:lnTo>
                  <a:lnTo>
                    <a:pt x="1539238" y="982978"/>
                  </a:lnTo>
                  <a:lnTo>
                    <a:pt x="97534" y="982978"/>
                  </a:lnTo>
                  <a:lnTo>
                    <a:pt x="59792" y="975239"/>
                  </a:lnTo>
                  <a:lnTo>
                    <a:pt x="28764" y="954213"/>
                  </a:lnTo>
                  <a:lnTo>
                    <a:pt x="7738" y="923185"/>
                  </a:lnTo>
                  <a:lnTo>
                    <a:pt x="0" y="885442"/>
                  </a:lnTo>
                  <a:lnTo>
                    <a:pt x="0" y="99058"/>
                  </a:lnTo>
                  <a:close/>
                </a:path>
              </a:pathLst>
            </a:custGeom>
            <a:ln w="258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2448636" y="1819021"/>
            <a:ext cx="1028065" cy="584835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 marR="5080" indent="115570">
              <a:lnSpc>
                <a:spcPct val="103899"/>
              </a:lnSpc>
              <a:spcBef>
                <a:spcPts val="15"/>
              </a:spcBef>
            </a:pP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Mission statement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928871" y="1882138"/>
            <a:ext cx="346075" cy="405765"/>
          </a:xfrm>
          <a:custGeom>
            <a:avLst/>
            <a:gdLst/>
            <a:ahLst/>
            <a:cxnLst/>
            <a:rect l="l" t="t" r="r" b="b"/>
            <a:pathLst>
              <a:path w="346075" h="405764">
                <a:moveTo>
                  <a:pt x="172211" y="405384"/>
                </a:moveTo>
                <a:lnTo>
                  <a:pt x="172211" y="324612"/>
                </a:lnTo>
                <a:lnTo>
                  <a:pt x="0" y="324612"/>
                </a:lnTo>
                <a:lnTo>
                  <a:pt x="0" y="80772"/>
                </a:lnTo>
                <a:lnTo>
                  <a:pt x="172211" y="80772"/>
                </a:lnTo>
                <a:lnTo>
                  <a:pt x="172211" y="0"/>
                </a:lnTo>
                <a:lnTo>
                  <a:pt x="345948" y="202692"/>
                </a:lnTo>
                <a:lnTo>
                  <a:pt x="172211" y="405384"/>
                </a:lnTo>
                <a:close/>
              </a:path>
            </a:pathLst>
          </a:custGeom>
          <a:solidFill>
            <a:srgbClr val="AABEF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426460" y="1579628"/>
            <a:ext cx="1664335" cy="1009015"/>
            <a:chOff x="4426460" y="1579628"/>
            <a:chExt cx="1664335" cy="1009015"/>
          </a:xfrm>
        </p:grpSpPr>
        <p:sp>
          <p:nvSpPr>
            <p:cNvPr id="11" name="object 11"/>
            <p:cNvSpPr/>
            <p:nvPr/>
          </p:nvSpPr>
          <p:spPr>
            <a:xfrm>
              <a:off x="4439410" y="1592578"/>
              <a:ext cx="1638300" cy="982980"/>
            </a:xfrm>
            <a:custGeom>
              <a:avLst/>
              <a:gdLst/>
              <a:ahLst/>
              <a:cxnLst/>
              <a:rect l="l" t="t" r="r" b="b"/>
              <a:pathLst>
                <a:path w="1638300" h="982980">
                  <a:moveTo>
                    <a:pt x="1539238" y="982979"/>
                  </a:moveTo>
                  <a:lnTo>
                    <a:pt x="97535" y="982979"/>
                  </a:lnTo>
                  <a:lnTo>
                    <a:pt x="59792" y="975239"/>
                  </a:lnTo>
                  <a:lnTo>
                    <a:pt x="28765" y="954213"/>
                  </a:lnTo>
                  <a:lnTo>
                    <a:pt x="7738" y="923185"/>
                  </a:lnTo>
                  <a:lnTo>
                    <a:pt x="0" y="885443"/>
                  </a:lnTo>
                  <a:lnTo>
                    <a:pt x="0" y="99059"/>
                  </a:lnTo>
                  <a:lnTo>
                    <a:pt x="7738" y="60435"/>
                  </a:lnTo>
                  <a:lnTo>
                    <a:pt x="28765" y="28955"/>
                  </a:lnTo>
                  <a:lnTo>
                    <a:pt x="59792" y="7761"/>
                  </a:lnTo>
                  <a:lnTo>
                    <a:pt x="97535" y="0"/>
                  </a:lnTo>
                  <a:lnTo>
                    <a:pt x="1539238" y="0"/>
                  </a:lnTo>
                  <a:lnTo>
                    <a:pt x="1577862" y="7761"/>
                  </a:lnTo>
                  <a:lnTo>
                    <a:pt x="1609342" y="28954"/>
                  </a:lnTo>
                  <a:lnTo>
                    <a:pt x="1630536" y="60435"/>
                  </a:lnTo>
                  <a:lnTo>
                    <a:pt x="1638299" y="99059"/>
                  </a:lnTo>
                  <a:lnTo>
                    <a:pt x="1638299" y="885443"/>
                  </a:lnTo>
                  <a:lnTo>
                    <a:pt x="1630536" y="923185"/>
                  </a:lnTo>
                  <a:lnTo>
                    <a:pt x="1609343" y="954213"/>
                  </a:lnTo>
                  <a:lnTo>
                    <a:pt x="1577862" y="975239"/>
                  </a:lnTo>
                  <a:lnTo>
                    <a:pt x="1539238" y="982979"/>
                  </a:lnTo>
                  <a:close/>
                </a:path>
              </a:pathLst>
            </a:custGeom>
            <a:solidFill>
              <a:srgbClr val="0078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439410" y="1592578"/>
              <a:ext cx="1638300" cy="982980"/>
            </a:xfrm>
            <a:custGeom>
              <a:avLst/>
              <a:gdLst/>
              <a:ahLst/>
              <a:cxnLst/>
              <a:rect l="l" t="t" r="r" b="b"/>
              <a:pathLst>
                <a:path w="1638300" h="982980">
                  <a:moveTo>
                    <a:pt x="0" y="99058"/>
                  </a:moveTo>
                  <a:lnTo>
                    <a:pt x="7738" y="60435"/>
                  </a:lnTo>
                  <a:lnTo>
                    <a:pt x="28765" y="28954"/>
                  </a:lnTo>
                  <a:lnTo>
                    <a:pt x="59792" y="7761"/>
                  </a:lnTo>
                  <a:lnTo>
                    <a:pt x="97534" y="0"/>
                  </a:lnTo>
                  <a:lnTo>
                    <a:pt x="1539238" y="0"/>
                  </a:lnTo>
                  <a:lnTo>
                    <a:pt x="1577862" y="7761"/>
                  </a:lnTo>
                  <a:lnTo>
                    <a:pt x="1609342" y="28954"/>
                  </a:lnTo>
                  <a:lnTo>
                    <a:pt x="1630536" y="60435"/>
                  </a:lnTo>
                  <a:lnTo>
                    <a:pt x="1638298" y="99058"/>
                  </a:lnTo>
                  <a:lnTo>
                    <a:pt x="1638298" y="885442"/>
                  </a:lnTo>
                  <a:lnTo>
                    <a:pt x="1630536" y="923185"/>
                  </a:lnTo>
                  <a:lnTo>
                    <a:pt x="1609342" y="954213"/>
                  </a:lnTo>
                  <a:lnTo>
                    <a:pt x="1577862" y="975239"/>
                  </a:lnTo>
                  <a:lnTo>
                    <a:pt x="1539238" y="982978"/>
                  </a:lnTo>
                  <a:lnTo>
                    <a:pt x="97534" y="982978"/>
                  </a:lnTo>
                  <a:lnTo>
                    <a:pt x="59792" y="975239"/>
                  </a:lnTo>
                  <a:lnTo>
                    <a:pt x="28765" y="954213"/>
                  </a:lnTo>
                  <a:lnTo>
                    <a:pt x="7738" y="923185"/>
                  </a:lnTo>
                  <a:lnTo>
                    <a:pt x="0" y="885442"/>
                  </a:lnTo>
                  <a:lnTo>
                    <a:pt x="0" y="99058"/>
                  </a:lnTo>
                  <a:close/>
                </a:path>
              </a:pathLst>
            </a:custGeom>
            <a:ln w="258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635422" y="1819021"/>
            <a:ext cx="1243330" cy="584835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 marR="5080" indent="373380">
              <a:lnSpc>
                <a:spcPct val="103899"/>
              </a:lnSpc>
              <a:spcBef>
                <a:spcPts val="15"/>
              </a:spcBef>
            </a:pP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Self- assessment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222491" y="1882138"/>
            <a:ext cx="347980" cy="405765"/>
          </a:xfrm>
          <a:custGeom>
            <a:avLst/>
            <a:gdLst/>
            <a:ahLst/>
            <a:cxnLst/>
            <a:rect l="l" t="t" r="r" b="b"/>
            <a:pathLst>
              <a:path w="347979" h="405764">
                <a:moveTo>
                  <a:pt x="173736" y="405384"/>
                </a:moveTo>
                <a:lnTo>
                  <a:pt x="173736" y="324612"/>
                </a:lnTo>
                <a:lnTo>
                  <a:pt x="0" y="324612"/>
                </a:lnTo>
                <a:lnTo>
                  <a:pt x="0" y="80772"/>
                </a:lnTo>
                <a:lnTo>
                  <a:pt x="173736" y="80772"/>
                </a:lnTo>
                <a:lnTo>
                  <a:pt x="173736" y="0"/>
                </a:lnTo>
                <a:lnTo>
                  <a:pt x="347472" y="202692"/>
                </a:lnTo>
                <a:lnTo>
                  <a:pt x="173736" y="405384"/>
                </a:lnTo>
                <a:close/>
              </a:path>
            </a:pathLst>
          </a:custGeom>
          <a:solidFill>
            <a:srgbClr val="AABEF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5" name="object 15"/>
          <p:cNvGrpSpPr/>
          <p:nvPr/>
        </p:nvGrpSpPr>
        <p:grpSpPr>
          <a:xfrm>
            <a:off x="6720082" y="1579628"/>
            <a:ext cx="1664335" cy="1009015"/>
            <a:chOff x="6720082" y="1579628"/>
            <a:chExt cx="1664335" cy="1009015"/>
          </a:xfrm>
        </p:grpSpPr>
        <p:sp>
          <p:nvSpPr>
            <p:cNvPr id="16" name="object 16"/>
            <p:cNvSpPr/>
            <p:nvPr/>
          </p:nvSpPr>
          <p:spPr>
            <a:xfrm>
              <a:off x="6733032" y="1592578"/>
              <a:ext cx="1638300" cy="982980"/>
            </a:xfrm>
            <a:custGeom>
              <a:avLst/>
              <a:gdLst/>
              <a:ahLst/>
              <a:cxnLst/>
              <a:rect l="l" t="t" r="r" b="b"/>
              <a:pathLst>
                <a:path w="1638300" h="982980">
                  <a:moveTo>
                    <a:pt x="1540763" y="982979"/>
                  </a:moveTo>
                  <a:lnTo>
                    <a:pt x="99060" y="982979"/>
                  </a:lnTo>
                  <a:lnTo>
                    <a:pt x="60435" y="975239"/>
                  </a:lnTo>
                  <a:lnTo>
                    <a:pt x="28956" y="954213"/>
                  </a:lnTo>
                  <a:lnTo>
                    <a:pt x="7761" y="923185"/>
                  </a:lnTo>
                  <a:lnTo>
                    <a:pt x="0" y="885443"/>
                  </a:lnTo>
                  <a:lnTo>
                    <a:pt x="0" y="99059"/>
                  </a:lnTo>
                  <a:lnTo>
                    <a:pt x="7761" y="60435"/>
                  </a:lnTo>
                  <a:lnTo>
                    <a:pt x="28956" y="28955"/>
                  </a:lnTo>
                  <a:lnTo>
                    <a:pt x="60435" y="7761"/>
                  </a:lnTo>
                  <a:lnTo>
                    <a:pt x="99060" y="0"/>
                  </a:lnTo>
                  <a:lnTo>
                    <a:pt x="1540763" y="0"/>
                  </a:lnTo>
                  <a:lnTo>
                    <a:pt x="1578506" y="7761"/>
                  </a:lnTo>
                  <a:lnTo>
                    <a:pt x="1609533" y="28954"/>
                  </a:lnTo>
                  <a:lnTo>
                    <a:pt x="1630560" y="60435"/>
                  </a:lnTo>
                  <a:lnTo>
                    <a:pt x="1638299" y="99059"/>
                  </a:lnTo>
                  <a:lnTo>
                    <a:pt x="1638299" y="885443"/>
                  </a:lnTo>
                  <a:lnTo>
                    <a:pt x="1630560" y="923185"/>
                  </a:lnTo>
                  <a:lnTo>
                    <a:pt x="1609533" y="954213"/>
                  </a:lnTo>
                  <a:lnTo>
                    <a:pt x="1578506" y="975239"/>
                  </a:lnTo>
                  <a:lnTo>
                    <a:pt x="1540763" y="982979"/>
                  </a:lnTo>
                  <a:close/>
                </a:path>
              </a:pathLst>
            </a:custGeom>
            <a:solidFill>
              <a:srgbClr val="0078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733032" y="1592578"/>
              <a:ext cx="1638300" cy="982980"/>
            </a:xfrm>
            <a:custGeom>
              <a:avLst/>
              <a:gdLst/>
              <a:ahLst/>
              <a:cxnLst/>
              <a:rect l="l" t="t" r="r" b="b"/>
              <a:pathLst>
                <a:path w="1638300" h="982980">
                  <a:moveTo>
                    <a:pt x="0" y="99058"/>
                  </a:moveTo>
                  <a:lnTo>
                    <a:pt x="7761" y="60435"/>
                  </a:lnTo>
                  <a:lnTo>
                    <a:pt x="28954" y="28954"/>
                  </a:lnTo>
                  <a:lnTo>
                    <a:pt x="60435" y="7761"/>
                  </a:lnTo>
                  <a:lnTo>
                    <a:pt x="99058" y="0"/>
                  </a:lnTo>
                  <a:lnTo>
                    <a:pt x="1540762" y="0"/>
                  </a:lnTo>
                  <a:lnTo>
                    <a:pt x="1578506" y="7761"/>
                  </a:lnTo>
                  <a:lnTo>
                    <a:pt x="1609533" y="28954"/>
                  </a:lnTo>
                  <a:lnTo>
                    <a:pt x="1630560" y="60435"/>
                  </a:lnTo>
                  <a:lnTo>
                    <a:pt x="1638299" y="99058"/>
                  </a:lnTo>
                  <a:lnTo>
                    <a:pt x="1638299" y="885442"/>
                  </a:lnTo>
                  <a:lnTo>
                    <a:pt x="1630560" y="923185"/>
                  </a:lnTo>
                  <a:lnTo>
                    <a:pt x="1609533" y="954213"/>
                  </a:lnTo>
                  <a:lnTo>
                    <a:pt x="1578506" y="975239"/>
                  </a:lnTo>
                  <a:lnTo>
                    <a:pt x="1540762" y="982978"/>
                  </a:lnTo>
                  <a:lnTo>
                    <a:pt x="99058" y="982978"/>
                  </a:lnTo>
                  <a:lnTo>
                    <a:pt x="60435" y="975239"/>
                  </a:lnTo>
                  <a:lnTo>
                    <a:pt x="28954" y="954213"/>
                  </a:lnTo>
                  <a:lnTo>
                    <a:pt x="7761" y="923185"/>
                  </a:lnTo>
                  <a:lnTo>
                    <a:pt x="0" y="885442"/>
                  </a:lnTo>
                  <a:lnTo>
                    <a:pt x="0" y="99058"/>
                  </a:lnTo>
                  <a:close/>
                </a:path>
              </a:pathLst>
            </a:custGeom>
            <a:ln w="258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6929196" y="1819021"/>
            <a:ext cx="1243330" cy="584835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 marR="5080" indent="342900">
              <a:lnSpc>
                <a:spcPct val="103899"/>
              </a:lnSpc>
              <a:spcBef>
                <a:spcPts val="15"/>
              </a:spcBef>
            </a:pP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Skills assessment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348728" y="2720338"/>
            <a:ext cx="407034" cy="347980"/>
          </a:xfrm>
          <a:custGeom>
            <a:avLst/>
            <a:gdLst/>
            <a:ahLst/>
            <a:cxnLst/>
            <a:rect l="l" t="t" r="r" b="b"/>
            <a:pathLst>
              <a:path w="407034" h="347980">
                <a:moveTo>
                  <a:pt x="204215" y="347471"/>
                </a:moveTo>
                <a:lnTo>
                  <a:pt x="0" y="173735"/>
                </a:lnTo>
                <a:lnTo>
                  <a:pt x="82296" y="173735"/>
                </a:lnTo>
                <a:lnTo>
                  <a:pt x="82296" y="0"/>
                </a:lnTo>
                <a:lnTo>
                  <a:pt x="326135" y="0"/>
                </a:lnTo>
                <a:lnTo>
                  <a:pt x="326135" y="173735"/>
                </a:lnTo>
                <a:lnTo>
                  <a:pt x="406906" y="173735"/>
                </a:lnTo>
                <a:lnTo>
                  <a:pt x="204215" y="347471"/>
                </a:lnTo>
                <a:close/>
              </a:path>
            </a:pathLst>
          </a:custGeom>
          <a:solidFill>
            <a:srgbClr val="AABEF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0" name="object 20"/>
          <p:cNvGrpSpPr/>
          <p:nvPr/>
        </p:nvGrpSpPr>
        <p:grpSpPr>
          <a:xfrm>
            <a:off x="6720082" y="3217928"/>
            <a:ext cx="1664335" cy="1009015"/>
            <a:chOff x="6720082" y="3217928"/>
            <a:chExt cx="1664335" cy="1009015"/>
          </a:xfrm>
        </p:grpSpPr>
        <p:sp>
          <p:nvSpPr>
            <p:cNvPr id="21" name="object 21"/>
            <p:cNvSpPr/>
            <p:nvPr/>
          </p:nvSpPr>
          <p:spPr>
            <a:xfrm>
              <a:off x="6733032" y="3230878"/>
              <a:ext cx="1638300" cy="982980"/>
            </a:xfrm>
            <a:custGeom>
              <a:avLst/>
              <a:gdLst/>
              <a:ahLst/>
              <a:cxnLst/>
              <a:rect l="l" t="t" r="r" b="b"/>
              <a:pathLst>
                <a:path w="1638300" h="982979">
                  <a:moveTo>
                    <a:pt x="1540763" y="982980"/>
                  </a:moveTo>
                  <a:lnTo>
                    <a:pt x="99060" y="982980"/>
                  </a:lnTo>
                  <a:lnTo>
                    <a:pt x="60435" y="975240"/>
                  </a:lnTo>
                  <a:lnTo>
                    <a:pt x="28956" y="954215"/>
                  </a:lnTo>
                  <a:lnTo>
                    <a:pt x="7761" y="923186"/>
                  </a:lnTo>
                  <a:lnTo>
                    <a:pt x="0" y="885444"/>
                  </a:lnTo>
                  <a:lnTo>
                    <a:pt x="0" y="99059"/>
                  </a:lnTo>
                  <a:lnTo>
                    <a:pt x="7761" y="60436"/>
                  </a:lnTo>
                  <a:lnTo>
                    <a:pt x="28956" y="28955"/>
                  </a:lnTo>
                  <a:lnTo>
                    <a:pt x="60435" y="7761"/>
                  </a:lnTo>
                  <a:lnTo>
                    <a:pt x="99060" y="0"/>
                  </a:lnTo>
                  <a:lnTo>
                    <a:pt x="1540763" y="0"/>
                  </a:lnTo>
                  <a:lnTo>
                    <a:pt x="1578506" y="7761"/>
                  </a:lnTo>
                  <a:lnTo>
                    <a:pt x="1609533" y="28954"/>
                  </a:lnTo>
                  <a:lnTo>
                    <a:pt x="1630560" y="60436"/>
                  </a:lnTo>
                  <a:lnTo>
                    <a:pt x="1638299" y="99059"/>
                  </a:lnTo>
                  <a:lnTo>
                    <a:pt x="1638299" y="885444"/>
                  </a:lnTo>
                  <a:lnTo>
                    <a:pt x="1630560" y="923186"/>
                  </a:lnTo>
                  <a:lnTo>
                    <a:pt x="1609533" y="954215"/>
                  </a:lnTo>
                  <a:lnTo>
                    <a:pt x="1578506" y="975240"/>
                  </a:lnTo>
                  <a:lnTo>
                    <a:pt x="1540763" y="982980"/>
                  </a:lnTo>
                  <a:close/>
                </a:path>
              </a:pathLst>
            </a:custGeom>
            <a:solidFill>
              <a:srgbClr val="0078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733032" y="3230878"/>
              <a:ext cx="1638300" cy="982980"/>
            </a:xfrm>
            <a:custGeom>
              <a:avLst/>
              <a:gdLst/>
              <a:ahLst/>
              <a:cxnLst/>
              <a:rect l="l" t="t" r="r" b="b"/>
              <a:pathLst>
                <a:path w="1638300" h="982979">
                  <a:moveTo>
                    <a:pt x="0" y="99059"/>
                  </a:moveTo>
                  <a:lnTo>
                    <a:pt x="7761" y="60436"/>
                  </a:lnTo>
                  <a:lnTo>
                    <a:pt x="28954" y="28954"/>
                  </a:lnTo>
                  <a:lnTo>
                    <a:pt x="60435" y="7761"/>
                  </a:lnTo>
                  <a:lnTo>
                    <a:pt x="99058" y="0"/>
                  </a:lnTo>
                  <a:lnTo>
                    <a:pt x="1540762" y="0"/>
                  </a:lnTo>
                  <a:lnTo>
                    <a:pt x="1578506" y="7761"/>
                  </a:lnTo>
                  <a:lnTo>
                    <a:pt x="1609533" y="28954"/>
                  </a:lnTo>
                  <a:lnTo>
                    <a:pt x="1630560" y="60436"/>
                  </a:lnTo>
                  <a:lnTo>
                    <a:pt x="1638299" y="99059"/>
                  </a:lnTo>
                  <a:lnTo>
                    <a:pt x="1638299" y="885443"/>
                  </a:lnTo>
                  <a:lnTo>
                    <a:pt x="1630560" y="923186"/>
                  </a:lnTo>
                  <a:lnTo>
                    <a:pt x="1609533" y="954215"/>
                  </a:lnTo>
                  <a:lnTo>
                    <a:pt x="1578506" y="975240"/>
                  </a:lnTo>
                  <a:lnTo>
                    <a:pt x="1540762" y="982979"/>
                  </a:lnTo>
                  <a:lnTo>
                    <a:pt x="99058" y="982979"/>
                  </a:lnTo>
                  <a:lnTo>
                    <a:pt x="60435" y="975240"/>
                  </a:lnTo>
                  <a:lnTo>
                    <a:pt x="28954" y="954215"/>
                  </a:lnTo>
                  <a:lnTo>
                    <a:pt x="7761" y="923186"/>
                  </a:lnTo>
                  <a:lnTo>
                    <a:pt x="0" y="885443"/>
                  </a:lnTo>
                  <a:lnTo>
                    <a:pt x="0" y="99059"/>
                  </a:lnTo>
                  <a:close/>
                </a:path>
              </a:pathLst>
            </a:custGeom>
            <a:ln w="258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6820323" y="3310049"/>
            <a:ext cx="1465580" cy="782907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12065" marR="5080" indent="1270" algn="ctr">
              <a:lnSpc>
                <a:spcPts val="1870"/>
              </a:lnSpc>
              <a:spcBef>
                <a:spcPts val="405"/>
              </a:spcBef>
            </a:pPr>
            <a:r>
              <a:rPr sz="1800" b="1" spc="-15" dirty="0">
                <a:solidFill>
                  <a:srgbClr val="FFFFFF"/>
                </a:solidFill>
                <a:latin typeface="Arial"/>
                <a:cs typeface="Arial"/>
              </a:rPr>
              <a:t>Long-</a:t>
            </a:r>
            <a:r>
              <a:rPr sz="1800" b="1" spc="-20" dirty="0">
                <a:solidFill>
                  <a:srgbClr val="FFFFFF"/>
                </a:solidFill>
                <a:latin typeface="Arial"/>
                <a:cs typeface="Arial"/>
              </a:rPr>
              <a:t>term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goals,</a:t>
            </a:r>
            <a:r>
              <a:rPr sz="18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1800" b="1" spc="-25" dirty="0">
                <a:solidFill>
                  <a:srgbClr val="FFFFFF"/>
                </a:solidFill>
                <a:latin typeface="Arial"/>
                <a:cs typeface="Arial"/>
              </a:rPr>
              <a:t>0+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years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240779" y="3520440"/>
            <a:ext cx="347980" cy="405765"/>
          </a:xfrm>
          <a:custGeom>
            <a:avLst/>
            <a:gdLst/>
            <a:ahLst/>
            <a:cxnLst/>
            <a:rect l="l" t="t" r="r" b="b"/>
            <a:pathLst>
              <a:path w="347979" h="405764">
                <a:moveTo>
                  <a:pt x="173736" y="405384"/>
                </a:moveTo>
                <a:lnTo>
                  <a:pt x="0" y="202692"/>
                </a:lnTo>
                <a:lnTo>
                  <a:pt x="173736" y="0"/>
                </a:lnTo>
                <a:lnTo>
                  <a:pt x="173736" y="80771"/>
                </a:lnTo>
                <a:lnTo>
                  <a:pt x="347473" y="80771"/>
                </a:lnTo>
                <a:lnTo>
                  <a:pt x="347473" y="324612"/>
                </a:lnTo>
                <a:lnTo>
                  <a:pt x="173736" y="324612"/>
                </a:lnTo>
                <a:lnTo>
                  <a:pt x="173736" y="405384"/>
                </a:lnTo>
                <a:close/>
              </a:path>
            </a:pathLst>
          </a:custGeom>
          <a:solidFill>
            <a:srgbClr val="AABEF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5" name="object 25"/>
          <p:cNvGrpSpPr/>
          <p:nvPr/>
        </p:nvGrpSpPr>
        <p:grpSpPr>
          <a:xfrm>
            <a:off x="4426460" y="3217928"/>
            <a:ext cx="1664335" cy="1009015"/>
            <a:chOff x="4426460" y="3217928"/>
            <a:chExt cx="1664335" cy="1009015"/>
          </a:xfrm>
        </p:grpSpPr>
        <p:sp>
          <p:nvSpPr>
            <p:cNvPr id="26" name="object 26"/>
            <p:cNvSpPr/>
            <p:nvPr/>
          </p:nvSpPr>
          <p:spPr>
            <a:xfrm>
              <a:off x="4439410" y="3230878"/>
              <a:ext cx="1638300" cy="982980"/>
            </a:xfrm>
            <a:custGeom>
              <a:avLst/>
              <a:gdLst/>
              <a:ahLst/>
              <a:cxnLst/>
              <a:rect l="l" t="t" r="r" b="b"/>
              <a:pathLst>
                <a:path w="1638300" h="982979">
                  <a:moveTo>
                    <a:pt x="1539238" y="982980"/>
                  </a:moveTo>
                  <a:lnTo>
                    <a:pt x="97535" y="982980"/>
                  </a:lnTo>
                  <a:lnTo>
                    <a:pt x="59792" y="975240"/>
                  </a:lnTo>
                  <a:lnTo>
                    <a:pt x="28765" y="954215"/>
                  </a:lnTo>
                  <a:lnTo>
                    <a:pt x="7738" y="923186"/>
                  </a:lnTo>
                  <a:lnTo>
                    <a:pt x="0" y="885444"/>
                  </a:lnTo>
                  <a:lnTo>
                    <a:pt x="0" y="99059"/>
                  </a:lnTo>
                  <a:lnTo>
                    <a:pt x="7738" y="60436"/>
                  </a:lnTo>
                  <a:lnTo>
                    <a:pt x="28765" y="28955"/>
                  </a:lnTo>
                  <a:lnTo>
                    <a:pt x="59792" y="7761"/>
                  </a:lnTo>
                  <a:lnTo>
                    <a:pt x="97535" y="0"/>
                  </a:lnTo>
                  <a:lnTo>
                    <a:pt x="1539238" y="0"/>
                  </a:lnTo>
                  <a:lnTo>
                    <a:pt x="1577862" y="7761"/>
                  </a:lnTo>
                  <a:lnTo>
                    <a:pt x="1609342" y="28954"/>
                  </a:lnTo>
                  <a:lnTo>
                    <a:pt x="1630536" y="60436"/>
                  </a:lnTo>
                  <a:lnTo>
                    <a:pt x="1638299" y="99059"/>
                  </a:lnTo>
                  <a:lnTo>
                    <a:pt x="1638299" y="885444"/>
                  </a:lnTo>
                  <a:lnTo>
                    <a:pt x="1630536" y="923186"/>
                  </a:lnTo>
                  <a:lnTo>
                    <a:pt x="1609343" y="954215"/>
                  </a:lnTo>
                  <a:lnTo>
                    <a:pt x="1577862" y="975240"/>
                  </a:lnTo>
                  <a:lnTo>
                    <a:pt x="1539238" y="982980"/>
                  </a:lnTo>
                  <a:close/>
                </a:path>
              </a:pathLst>
            </a:custGeom>
            <a:solidFill>
              <a:srgbClr val="0078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439410" y="3230878"/>
              <a:ext cx="1638300" cy="982980"/>
            </a:xfrm>
            <a:custGeom>
              <a:avLst/>
              <a:gdLst/>
              <a:ahLst/>
              <a:cxnLst/>
              <a:rect l="l" t="t" r="r" b="b"/>
              <a:pathLst>
                <a:path w="1638300" h="982979">
                  <a:moveTo>
                    <a:pt x="0" y="99059"/>
                  </a:moveTo>
                  <a:lnTo>
                    <a:pt x="7738" y="60436"/>
                  </a:lnTo>
                  <a:lnTo>
                    <a:pt x="28765" y="28954"/>
                  </a:lnTo>
                  <a:lnTo>
                    <a:pt x="59792" y="7761"/>
                  </a:lnTo>
                  <a:lnTo>
                    <a:pt x="97534" y="0"/>
                  </a:lnTo>
                  <a:lnTo>
                    <a:pt x="1539238" y="0"/>
                  </a:lnTo>
                  <a:lnTo>
                    <a:pt x="1577862" y="7761"/>
                  </a:lnTo>
                  <a:lnTo>
                    <a:pt x="1609342" y="28954"/>
                  </a:lnTo>
                  <a:lnTo>
                    <a:pt x="1630536" y="60436"/>
                  </a:lnTo>
                  <a:lnTo>
                    <a:pt x="1638298" y="99059"/>
                  </a:lnTo>
                  <a:lnTo>
                    <a:pt x="1638298" y="885443"/>
                  </a:lnTo>
                  <a:lnTo>
                    <a:pt x="1630536" y="923186"/>
                  </a:lnTo>
                  <a:lnTo>
                    <a:pt x="1609342" y="954215"/>
                  </a:lnTo>
                  <a:lnTo>
                    <a:pt x="1577862" y="975240"/>
                  </a:lnTo>
                  <a:lnTo>
                    <a:pt x="1539238" y="982979"/>
                  </a:lnTo>
                  <a:lnTo>
                    <a:pt x="97534" y="982979"/>
                  </a:lnTo>
                  <a:lnTo>
                    <a:pt x="59792" y="975240"/>
                  </a:lnTo>
                  <a:lnTo>
                    <a:pt x="28765" y="954215"/>
                  </a:lnTo>
                  <a:lnTo>
                    <a:pt x="7738" y="923186"/>
                  </a:lnTo>
                  <a:lnTo>
                    <a:pt x="0" y="885443"/>
                  </a:lnTo>
                  <a:lnTo>
                    <a:pt x="0" y="99059"/>
                  </a:lnTo>
                  <a:close/>
                </a:path>
              </a:pathLst>
            </a:custGeom>
            <a:ln w="258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4547027" y="3361743"/>
            <a:ext cx="1428115" cy="81788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 indent="2540" algn="ctr">
              <a:lnSpc>
                <a:spcPct val="102899"/>
              </a:lnSpc>
              <a:spcBef>
                <a:spcPts val="40"/>
              </a:spcBef>
            </a:pPr>
            <a:r>
              <a:rPr sz="1700" b="1" spc="-10" dirty="0">
                <a:solidFill>
                  <a:srgbClr val="FFFFFF"/>
                </a:solidFill>
                <a:latin typeface="Arial"/>
                <a:cs typeface="Arial"/>
              </a:rPr>
              <a:t>Intermediate- </a:t>
            </a:r>
            <a:r>
              <a:rPr sz="1700" b="1" dirty="0">
                <a:solidFill>
                  <a:srgbClr val="FFFFFF"/>
                </a:solidFill>
                <a:latin typeface="Arial"/>
                <a:cs typeface="Arial"/>
              </a:rPr>
              <a:t>term</a:t>
            </a:r>
            <a:r>
              <a:rPr sz="17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dirty="0">
                <a:solidFill>
                  <a:srgbClr val="FFFFFF"/>
                </a:solidFill>
                <a:latin typeface="Arial"/>
                <a:cs typeface="Arial"/>
              </a:rPr>
              <a:t>goals,</a:t>
            </a:r>
            <a:r>
              <a:rPr sz="17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25" dirty="0">
                <a:solidFill>
                  <a:srgbClr val="FFFFFF"/>
                </a:solidFill>
                <a:latin typeface="Arial"/>
                <a:cs typeface="Arial"/>
              </a:rPr>
              <a:t>5-</a:t>
            </a:r>
            <a:endParaRPr sz="17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60"/>
              </a:spcBef>
            </a:pPr>
            <a:r>
              <a:rPr sz="1700" b="1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lang="en-US" sz="1700" b="1" dirty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sz="17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700" b="1" spc="-10" dirty="0">
                <a:solidFill>
                  <a:srgbClr val="FFFFFF"/>
                </a:solidFill>
                <a:latin typeface="Arial"/>
                <a:cs typeface="Arial"/>
              </a:rPr>
              <a:t>years</a:t>
            </a:r>
            <a:endParaRPr sz="1700" dirty="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947159" y="3520440"/>
            <a:ext cx="347980" cy="405765"/>
          </a:xfrm>
          <a:custGeom>
            <a:avLst/>
            <a:gdLst/>
            <a:ahLst/>
            <a:cxnLst/>
            <a:rect l="l" t="t" r="r" b="b"/>
            <a:pathLst>
              <a:path w="347979" h="405764">
                <a:moveTo>
                  <a:pt x="173736" y="405384"/>
                </a:moveTo>
                <a:lnTo>
                  <a:pt x="0" y="202692"/>
                </a:lnTo>
                <a:lnTo>
                  <a:pt x="173736" y="0"/>
                </a:lnTo>
                <a:lnTo>
                  <a:pt x="173736" y="80771"/>
                </a:lnTo>
                <a:lnTo>
                  <a:pt x="347472" y="80771"/>
                </a:lnTo>
                <a:lnTo>
                  <a:pt x="347472" y="324612"/>
                </a:lnTo>
                <a:lnTo>
                  <a:pt x="173736" y="324612"/>
                </a:lnTo>
                <a:lnTo>
                  <a:pt x="173736" y="405384"/>
                </a:lnTo>
                <a:close/>
              </a:path>
            </a:pathLst>
          </a:custGeom>
          <a:solidFill>
            <a:srgbClr val="AABEF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0" name="object 30"/>
          <p:cNvGrpSpPr/>
          <p:nvPr/>
        </p:nvGrpSpPr>
        <p:grpSpPr>
          <a:xfrm>
            <a:off x="2132841" y="3217928"/>
            <a:ext cx="1664335" cy="1009015"/>
            <a:chOff x="2132841" y="3217928"/>
            <a:chExt cx="1664335" cy="1009015"/>
          </a:xfrm>
        </p:grpSpPr>
        <p:sp>
          <p:nvSpPr>
            <p:cNvPr id="31" name="object 31"/>
            <p:cNvSpPr/>
            <p:nvPr/>
          </p:nvSpPr>
          <p:spPr>
            <a:xfrm>
              <a:off x="2145791" y="3230878"/>
              <a:ext cx="1638300" cy="982980"/>
            </a:xfrm>
            <a:custGeom>
              <a:avLst/>
              <a:gdLst/>
              <a:ahLst/>
              <a:cxnLst/>
              <a:rect l="l" t="t" r="r" b="b"/>
              <a:pathLst>
                <a:path w="1638300" h="982979">
                  <a:moveTo>
                    <a:pt x="1539239" y="982980"/>
                  </a:moveTo>
                  <a:lnTo>
                    <a:pt x="97534" y="982980"/>
                  </a:lnTo>
                  <a:lnTo>
                    <a:pt x="59792" y="975240"/>
                  </a:lnTo>
                  <a:lnTo>
                    <a:pt x="28764" y="954215"/>
                  </a:lnTo>
                  <a:lnTo>
                    <a:pt x="7738" y="923186"/>
                  </a:lnTo>
                  <a:lnTo>
                    <a:pt x="0" y="885444"/>
                  </a:lnTo>
                  <a:lnTo>
                    <a:pt x="0" y="99059"/>
                  </a:lnTo>
                  <a:lnTo>
                    <a:pt x="7738" y="60436"/>
                  </a:lnTo>
                  <a:lnTo>
                    <a:pt x="28764" y="28955"/>
                  </a:lnTo>
                  <a:lnTo>
                    <a:pt x="59792" y="7761"/>
                  </a:lnTo>
                  <a:lnTo>
                    <a:pt x="97534" y="0"/>
                  </a:lnTo>
                  <a:lnTo>
                    <a:pt x="1539239" y="0"/>
                  </a:lnTo>
                  <a:lnTo>
                    <a:pt x="1577862" y="7761"/>
                  </a:lnTo>
                  <a:lnTo>
                    <a:pt x="1609343" y="28954"/>
                  </a:lnTo>
                  <a:lnTo>
                    <a:pt x="1630536" y="60436"/>
                  </a:lnTo>
                  <a:lnTo>
                    <a:pt x="1638298" y="99059"/>
                  </a:lnTo>
                  <a:lnTo>
                    <a:pt x="1638298" y="885444"/>
                  </a:lnTo>
                  <a:lnTo>
                    <a:pt x="1630536" y="923186"/>
                  </a:lnTo>
                  <a:lnTo>
                    <a:pt x="1609343" y="954215"/>
                  </a:lnTo>
                  <a:lnTo>
                    <a:pt x="1577862" y="975240"/>
                  </a:lnTo>
                  <a:lnTo>
                    <a:pt x="1539239" y="982980"/>
                  </a:lnTo>
                  <a:close/>
                </a:path>
              </a:pathLst>
            </a:custGeom>
            <a:solidFill>
              <a:srgbClr val="0078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145791" y="3230878"/>
              <a:ext cx="1638300" cy="982980"/>
            </a:xfrm>
            <a:custGeom>
              <a:avLst/>
              <a:gdLst/>
              <a:ahLst/>
              <a:cxnLst/>
              <a:rect l="l" t="t" r="r" b="b"/>
              <a:pathLst>
                <a:path w="1638300" h="982979">
                  <a:moveTo>
                    <a:pt x="0" y="99059"/>
                  </a:moveTo>
                  <a:lnTo>
                    <a:pt x="7738" y="60436"/>
                  </a:lnTo>
                  <a:lnTo>
                    <a:pt x="28764" y="28954"/>
                  </a:lnTo>
                  <a:lnTo>
                    <a:pt x="59792" y="7761"/>
                  </a:lnTo>
                  <a:lnTo>
                    <a:pt x="97534" y="0"/>
                  </a:lnTo>
                  <a:lnTo>
                    <a:pt x="1539238" y="0"/>
                  </a:lnTo>
                  <a:lnTo>
                    <a:pt x="1577862" y="7761"/>
                  </a:lnTo>
                  <a:lnTo>
                    <a:pt x="1609342" y="28954"/>
                  </a:lnTo>
                  <a:lnTo>
                    <a:pt x="1630536" y="60436"/>
                  </a:lnTo>
                  <a:lnTo>
                    <a:pt x="1638298" y="99059"/>
                  </a:lnTo>
                  <a:lnTo>
                    <a:pt x="1638298" y="885443"/>
                  </a:lnTo>
                  <a:lnTo>
                    <a:pt x="1630536" y="923186"/>
                  </a:lnTo>
                  <a:lnTo>
                    <a:pt x="1609342" y="954215"/>
                  </a:lnTo>
                  <a:lnTo>
                    <a:pt x="1577862" y="975240"/>
                  </a:lnTo>
                  <a:lnTo>
                    <a:pt x="1539238" y="982979"/>
                  </a:lnTo>
                  <a:lnTo>
                    <a:pt x="97534" y="982979"/>
                  </a:lnTo>
                  <a:lnTo>
                    <a:pt x="59792" y="975240"/>
                  </a:lnTo>
                  <a:lnTo>
                    <a:pt x="28764" y="954215"/>
                  </a:lnTo>
                  <a:lnTo>
                    <a:pt x="7738" y="923186"/>
                  </a:lnTo>
                  <a:lnTo>
                    <a:pt x="0" y="885443"/>
                  </a:lnTo>
                  <a:lnTo>
                    <a:pt x="0" y="99059"/>
                  </a:lnTo>
                  <a:close/>
                </a:path>
              </a:pathLst>
            </a:custGeom>
            <a:ln w="258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2262893" y="3310049"/>
            <a:ext cx="1408430" cy="762838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12700" marR="5080" indent="-1270" algn="ctr">
              <a:lnSpc>
                <a:spcPts val="1870"/>
              </a:lnSpc>
              <a:spcBef>
                <a:spcPts val="405"/>
              </a:spcBef>
            </a:pP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Short-</a:t>
            </a:r>
            <a:r>
              <a:rPr sz="1400" b="1" spc="-20" dirty="0">
                <a:solidFill>
                  <a:srgbClr val="FFFFFF"/>
                </a:solidFill>
                <a:latin typeface="Arial"/>
                <a:cs typeface="Arial"/>
              </a:rPr>
              <a:t>term </a:t>
            </a: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goals,</a:t>
            </a: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400" b="1" spc="-10" dirty="0">
                <a:solidFill>
                  <a:srgbClr val="FFFFFF"/>
                </a:solidFill>
                <a:latin typeface="Arial"/>
                <a:cs typeface="Arial"/>
              </a:rPr>
              <a:t>~1</a:t>
            </a: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400" b="1" spc="-50" dirty="0">
                <a:solidFill>
                  <a:srgbClr val="FFFFFF"/>
                </a:solidFill>
                <a:latin typeface="Arial"/>
                <a:cs typeface="Arial"/>
              </a:rPr>
              <a:t>5 </a:t>
            </a: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years</a:t>
            </a:r>
            <a:r>
              <a:rPr lang="en-US" sz="1400" b="1" spc="-10" dirty="0">
                <a:solidFill>
                  <a:srgbClr val="FFFFFF"/>
                </a:solidFill>
                <a:latin typeface="Arial"/>
                <a:cs typeface="Arial"/>
              </a:rPr>
              <a:t> from now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2740150" y="4355591"/>
            <a:ext cx="407034" cy="350520"/>
          </a:xfrm>
          <a:custGeom>
            <a:avLst/>
            <a:gdLst/>
            <a:ahLst/>
            <a:cxnLst/>
            <a:rect l="l" t="t" r="r" b="b"/>
            <a:pathLst>
              <a:path w="407035" h="350520">
                <a:moveTo>
                  <a:pt x="199643" y="350519"/>
                </a:moveTo>
                <a:lnTo>
                  <a:pt x="0" y="170687"/>
                </a:lnTo>
                <a:lnTo>
                  <a:pt x="82295" y="173735"/>
                </a:lnTo>
                <a:lnTo>
                  <a:pt x="86867" y="0"/>
                </a:lnTo>
                <a:lnTo>
                  <a:pt x="329183" y="6095"/>
                </a:lnTo>
                <a:lnTo>
                  <a:pt x="326135" y="179831"/>
                </a:lnTo>
                <a:lnTo>
                  <a:pt x="406906" y="181355"/>
                </a:lnTo>
                <a:lnTo>
                  <a:pt x="199643" y="350519"/>
                </a:lnTo>
                <a:close/>
              </a:path>
            </a:pathLst>
          </a:custGeom>
          <a:solidFill>
            <a:srgbClr val="AABEF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5" name="object 35"/>
          <p:cNvGrpSpPr/>
          <p:nvPr/>
        </p:nvGrpSpPr>
        <p:grpSpPr>
          <a:xfrm>
            <a:off x="2132841" y="4856229"/>
            <a:ext cx="1569720" cy="1338580"/>
            <a:chOff x="2132841" y="4856229"/>
            <a:chExt cx="1569720" cy="1338580"/>
          </a:xfrm>
        </p:grpSpPr>
        <p:sp>
          <p:nvSpPr>
            <p:cNvPr id="36" name="object 36"/>
            <p:cNvSpPr/>
            <p:nvPr/>
          </p:nvSpPr>
          <p:spPr>
            <a:xfrm>
              <a:off x="2145791" y="4869179"/>
              <a:ext cx="1544320" cy="1312545"/>
            </a:xfrm>
            <a:custGeom>
              <a:avLst/>
              <a:gdLst/>
              <a:ahLst/>
              <a:cxnLst/>
              <a:rect l="l" t="t" r="r" b="b"/>
              <a:pathLst>
                <a:path w="1544320" h="1312545">
                  <a:moveTo>
                    <a:pt x="1412746" y="1312164"/>
                  </a:moveTo>
                  <a:lnTo>
                    <a:pt x="131062" y="1312164"/>
                  </a:lnTo>
                  <a:lnTo>
                    <a:pt x="79723" y="1301756"/>
                  </a:lnTo>
                  <a:lnTo>
                    <a:pt x="38099" y="1273491"/>
                  </a:lnTo>
                  <a:lnTo>
                    <a:pt x="10190" y="1231796"/>
                  </a:lnTo>
                  <a:lnTo>
                    <a:pt x="0" y="1181099"/>
                  </a:lnTo>
                  <a:lnTo>
                    <a:pt x="0" y="131064"/>
                  </a:lnTo>
                  <a:lnTo>
                    <a:pt x="10190" y="80366"/>
                  </a:lnTo>
                  <a:lnTo>
                    <a:pt x="38099" y="38671"/>
                  </a:lnTo>
                  <a:lnTo>
                    <a:pt x="79723" y="10405"/>
                  </a:lnTo>
                  <a:lnTo>
                    <a:pt x="131062" y="0"/>
                  </a:lnTo>
                  <a:lnTo>
                    <a:pt x="1412746" y="0"/>
                  </a:lnTo>
                  <a:lnTo>
                    <a:pt x="1464086" y="10405"/>
                  </a:lnTo>
                  <a:lnTo>
                    <a:pt x="1505710" y="38671"/>
                  </a:lnTo>
                  <a:lnTo>
                    <a:pt x="1533619" y="80366"/>
                  </a:lnTo>
                  <a:lnTo>
                    <a:pt x="1543810" y="131064"/>
                  </a:lnTo>
                  <a:lnTo>
                    <a:pt x="1543810" y="1181099"/>
                  </a:lnTo>
                  <a:lnTo>
                    <a:pt x="1533619" y="1231796"/>
                  </a:lnTo>
                  <a:lnTo>
                    <a:pt x="1505710" y="1273491"/>
                  </a:lnTo>
                  <a:lnTo>
                    <a:pt x="1464086" y="1301756"/>
                  </a:lnTo>
                  <a:lnTo>
                    <a:pt x="1412746" y="1312164"/>
                  </a:lnTo>
                  <a:close/>
                </a:path>
              </a:pathLst>
            </a:custGeom>
            <a:solidFill>
              <a:srgbClr val="0078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2145791" y="4869179"/>
              <a:ext cx="1544320" cy="1312545"/>
            </a:xfrm>
            <a:custGeom>
              <a:avLst/>
              <a:gdLst/>
              <a:ahLst/>
              <a:cxnLst/>
              <a:rect l="l" t="t" r="r" b="b"/>
              <a:pathLst>
                <a:path w="1544320" h="1312545">
                  <a:moveTo>
                    <a:pt x="0" y="131062"/>
                  </a:moveTo>
                  <a:lnTo>
                    <a:pt x="10190" y="80366"/>
                  </a:lnTo>
                  <a:lnTo>
                    <a:pt x="38098" y="38671"/>
                  </a:lnTo>
                  <a:lnTo>
                    <a:pt x="79723" y="10405"/>
                  </a:lnTo>
                  <a:lnTo>
                    <a:pt x="131062" y="0"/>
                  </a:lnTo>
                  <a:lnTo>
                    <a:pt x="1412746" y="0"/>
                  </a:lnTo>
                  <a:lnTo>
                    <a:pt x="1464086" y="10405"/>
                  </a:lnTo>
                  <a:lnTo>
                    <a:pt x="1505710" y="38671"/>
                  </a:lnTo>
                  <a:lnTo>
                    <a:pt x="1533619" y="80366"/>
                  </a:lnTo>
                  <a:lnTo>
                    <a:pt x="1543810" y="131062"/>
                  </a:lnTo>
                  <a:lnTo>
                    <a:pt x="1543810" y="1181098"/>
                  </a:lnTo>
                  <a:lnTo>
                    <a:pt x="1533619" y="1231796"/>
                  </a:lnTo>
                  <a:lnTo>
                    <a:pt x="1505710" y="1273491"/>
                  </a:lnTo>
                  <a:lnTo>
                    <a:pt x="1464086" y="1301756"/>
                  </a:lnTo>
                  <a:lnTo>
                    <a:pt x="1412746" y="1312162"/>
                  </a:lnTo>
                  <a:lnTo>
                    <a:pt x="131062" y="1312162"/>
                  </a:lnTo>
                  <a:lnTo>
                    <a:pt x="79723" y="1301756"/>
                  </a:lnTo>
                  <a:lnTo>
                    <a:pt x="38098" y="1273491"/>
                  </a:lnTo>
                  <a:lnTo>
                    <a:pt x="10190" y="1231796"/>
                  </a:lnTo>
                  <a:lnTo>
                    <a:pt x="0" y="1181098"/>
                  </a:lnTo>
                  <a:lnTo>
                    <a:pt x="0" y="131062"/>
                  </a:lnTo>
                  <a:close/>
                </a:path>
              </a:pathLst>
            </a:custGeom>
            <a:ln w="258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 txBox="1"/>
          <p:nvPr/>
        </p:nvSpPr>
        <p:spPr>
          <a:xfrm>
            <a:off x="2239685" y="4947867"/>
            <a:ext cx="1496655" cy="1062278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 marR="135890">
              <a:lnSpc>
                <a:spcPct val="103899"/>
              </a:lnSpc>
              <a:spcBef>
                <a:spcPts val="15"/>
              </a:spcBef>
            </a:pPr>
            <a:r>
              <a:rPr lang="en-US" sz="1800" b="1" dirty="0">
                <a:solidFill>
                  <a:srgbClr val="FFFFFF"/>
                </a:solidFill>
                <a:latin typeface="Arial"/>
                <a:cs typeface="Arial"/>
              </a:rPr>
              <a:t>Immediate Goals</a:t>
            </a:r>
            <a:endParaRPr sz="1800" dirty="0">
              <a:latin typeface="Arial"/>
              <a:cs typeface="Arial"/>
            </a:endParaRPr>
          </a:p>
          <a:p>
            <a:pPr marL="126364" marR="5080" indent="-88265">
              <a:lnSpc>
                <a:spcPts val="1450"/>
              </a:lnSpc>
              <a:spcBef>
                <a:spcPts val="869"/>
              </a:spcBef>
              <a:buChar char="•"/>
              <a:tabLst>
                <a:tab pos="126364" algn="l"/>
              </a:tabLst>
            </a:pPr>
            <a:r>
              <a:rPr sz="1100" b="1" spc="-2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100" b="1" spc="-20" dirty="0">
                <a:solidFill>
                  <a:srgbClr val="FFFFFF"/>
                </a:solidFill>
                <a:latin typeface="Arial"/>
                <a:cs typeface="Arial"/>
              </a:rPr>
              <a:t>ow to ~6 month-1 year from now</a:t>
            </a:r>
            <a:endParaRPr sz="11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35953" y="6735281"/>
            <a:ext cx="2416175" cy="588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10"/>
              </a:lnSpc>
            </a:pPr>
            <a:r>
              <a:rPr sz="2000" b="1" i="1" spc="-50" dirty="0">
                <a:solidFill>
                  <a:srgbClr val="7F7F7F"/>
                </a:solidFill>
                <a:latin typeface="Arial"/>
                <a:cs typeface="Arial"/>
              </a:rPr>
              <a:t>B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400" b="1" spc="-10" dirty="0">
                <a:solidFill>
                  <a:srgbClr val="7F7F7F"/>
                </a:solidFill>
                <a:latin typeface="Arial"/>
                <a:cs typeface="Arial"/>
              </a:rPr>
              <a:t>theacademicconsultant.com</a:t>
            </a:r>
            <a:endParaRPr sz="14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54" y="685800"/>
            <a:ext cx="9446246" cy="6129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900" dirty="0"/>
              <a:t>Questions to help guide IDP Development</a:t>
            </a:r>
            <a:endParaRPr sz="3900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685799" y="1466195"/>
            <a:ext cx="8686800" cy="5806077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4B4B4B"/>
                </a:solidFill>
                <a:effectLst/>
                <a:latin typeface="proxima-nova"/>
              </a:rPr>
              <a:t>What is your Mission Statement?</a:t>
            </a:r>
          </a:p>
          <a:p>
            <a:pPr algn="l"/>
            <a:endParaRPr lang="en-US" b="0" i="0" dirty="0">
              <a:solidFill>
                <a:srgbClr val="4B4B4B"/>
              </a:solidFill>
              <a:effectLst/>
              <a:latin typeface="proxima-nova"/>
            </a:endParaRPr>
          </a:p>
          <a:p>
            <a:pPr algn="l"/>
            <a:r>
              <a:rPr lang="en-US" b="0" i="0" dirty="0">
                <a:solidFill>
                  <a:srgbClr val="4B4B4B"/>
                </a:solidFill>
                <a:effectLst/>
                <a:latin typeface="proxima-nova"/>
              </a:rPr>
              <a:t>2. What competencies and skills will you need to successfully reach your goals?</a:t>
            </a:r>
          </a:p>
          <a:p>
            <a:pPr algn="l">
              <a:buFont typeface="+mj-lt"/>
              <a:buAutoNum type="arabicPeriod"/>
            </a:pPr>
            <a:endParaRPr lang="en-US" b="0" i="0" dirty="0">
              <a:solidFill>
                <a:srgbClr val="4B4B4B"/>
              </a:solidFill>
              <a:effectLst/>
              <a:latin typeface="proxima-nova"/>
            </a:endParaRPr>
          </a:p>
          <a:p>
            <a:pPr algn="l"/>
            <a:r>
              <a:rPr lang="en-US" dirty="0">
                <a:solidFill>
                  <a:srgbClr val="4B4B4B"/>
                </a:solidFill>
                <a:latin typeface="proxima-nova"/>
              </a:rPr>
              <a:t>3. </a:t>
            </a:r>
            <a:r>
              <a:rPr lang="en-US" b="0" i="0" dirty="0">
                <a:solidFill>
                  <a:srgbClr val="4B4B4B"/>
                </a:solidFill>
                <a:effectLst/>
                <a:latin typeface="proxima-nova"/>
              </a:rPr>
              <a:t>What activities and experiences will you engage in to gain the competencies and skills?</a:t>
            </a:r>
          </a:p>
          <a:p>
            <a:pPr algn="l"/>
            <a:endParaRPr lang="en-US" b="0" i="0" dirty="0">
              <a:solidFill>
                <a:srgbClr val="4B4B4B"/>
              </a:solidFill>
              <a:effectLst/>
              <a:latin typeface="proxima-nova"/>
            </a:endParaRPr>
          </a:p>
          <a:p>
            <a:pPr algn="l"/>
            <a:r>
              <a:rPr lang="en-US" dirty="0">
                <a:solidFill>
                  <a:srgbClr val="4B4B4B"/>
                </a:solidFill>
                <a:latin typeface="proxima-nova"/>
              </a:rPr>
              <a:t>4. </a:t>
            </a:r>
            <a:r>
              <a:rPr lang="en-US" b="0" i="0" dirty="0">
                <a:solidFill>
                  <a:srgbClr val="4B4B4B"/>
                </a:solidFill>
                <a:effectLst/>
                <a:latin typeface="proxima-nova"/>
              </a:rPr>
              <a:t>How will you assess your progress in mastering these competencies and skills?</a:t>
            </a:r>
          </a:p>
          <a:p>
            <a:pPr algn="l"/>
            <a:endParaRPr lang="en-US" b="0" i="0" dirty="0">
              <a:solidFill>
                <a:srgbClr val="4B4B4B"/>
              </a:solidFill>
              <a:effectLst/>
              <a:latin typeface="proxima-nova"/>
            </a:endParaRPr>
          </a:p>
          <a:p>
            <a:pPr algn="l"/>
            <a:r>
              <a:rPr lang="en-US" dirty="0">
                <a:solidFill>
                  <a:srgbClr val="4B4B4B"/>
                </a:solidFill>
                <a:latin typeface="proxima-nova"/>
              </a:rPr>
              <a:t>5. </a:t>
            </a:r>
            <a:r>
              <a:rPr lang="en-US" b="0" i="0" dirty="0">
                <a:solidFill>
                  <a:srgbClr val="4B4B4B"/>
                </a:solidFill>
                <a:effectLst/>
                <a:latin typeface="proxima-nova"/>
              </a:rPr>
              <a:t>Who will help you reach your goals and how?</a:t>
            </a:r>
          </a:p>
          <a:p>
            <a:pPr marL="12700">
              <a:lnSpc>
                <a:spcPct val="100000"/>
              </a:lnSpc>
              <a:spcBef>
                <a:spcPts val="795"/>
              </a:spcBef>
              <a:buClr>
                <a:srgbClr val="0078F0"/>
              </a:buClr>
              <a:buSzPct val="83928"/>
              <a:tabLst>
                <a:tab pos="429895" algn="l"/>
              </a:tabLst>
            </a:pPr>
            <a:endParaRPr spc="-1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35953" y="6735281"/>
            <a:ext cx="2416175" cy="588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10"/>
              </a:lnSpc>
            </a:pPr>
            <a:r>
              <a:rPr sz="2000" b="1" i="1" spc="-50" dirty="0">
                <a:solidFill>
                  <a:srgbClr val="7F7F7F"/>
                </a:solidFill>
                <a:latin typeface="Arial"/>
                <a:cs typeface="Arial"/>
              </a:rPr>
              <a:t>B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400" b="1" spc="-10" dirty="0">
                <a:solidFill>
                  <a:srgbClr val="7F7F7F"/>
                </a:solidFill>
                <a:latin typeface="Arial"/>
                <a:cs typeface="Arial"/>
              </a:rPr>
              <a:t>theacademicconsultant.com</a:t>
            </a:r>
            <a:endParaRPr sz="14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04377" y="685800"/>
            <a:ext cx="6049645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dirty="0"/>
              <a:t>Assess,</a:t>
            </a:r>
            <a:r>
              <a:rPr sz="3900" spc="-160" dirty="0"/>
              <a:t> </a:t>
            </a:r>
            <a:r>
              <a:rPr sz="3900" spc="-20" dirty="0"/>
              <a:t>review,</a:t>
            </a:r>
            <a:r>
              <a:rPr sz="3900" spc="-155" dirty="0"/>
              <a:t> </a:t>
            </a:r>
            <a:r>
              <a:rPr sz="3900" dirty="0"/>
              <a:t>and</a:t>
            </a:r>
            <a:r>
              <a:rPr sz="3900" spc="-155" dirty="0"/>
              <a:t> </a:t>
            </a:r>
            <a:r>
              <a:rPr sz="3900" spc="-10" dirty="0"/>
              <a:t>update</a:t>
            </a:r>
            <a:endParaRPr sz="3900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685799" y="1466195"/>
            <a:ext cx="8686800" cy="5108450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429895" indent="-417195">
              <a:lnSpc>
                <a:spcPct val="100000"/>
              </a:lnSpc>
              <a:spcBef>
                <a:spcPts val="795"/>
              </a:spcBef>
              <a:buClr>
                <a:srgbClr val="0078F0"/>
              </a:buClr>
              <a:buSzPct val="83928"/>
              <a:buFont typeface="Segoe UI Symbol"/>
              <a:buChar char="□"/>
              <a:tabLst>
                <a:tab pos="429895" algn="l"/>
              </a:tabLst>
            </a:pPr>
            <a:r>
              <a:rPr lang="en-US" spc="-10" dirty="0"/>
              <a:t>Once you complete the IDP, establish when you will review and update it</a:t>
            </a:r>
          </a:p>
          <a:p>
            <a:pPr marL="12700">
              <a:lnSpc>
                <a:spcPct val="100000"/>
              </a:lnSpc>
              <a:spcBef>
                <a:spcPts val="795"/>
              </a:spcBef>
              <a:buClr>
                <a:srgbClr val="0078F0"/>
              </a:buClr>
              <a:buSzPct val="83928"/>
              <a:tabLst>
                <a:tab pos="429895" algn="l"/>
              </a:tabLst>
            </a:pPr>
            <a:endParaRPr lang="en-US" spc="-10" dirty="0"/>
          </a:p>
          <a:p>
            <a:pPr marL="429895" indent="-417195">
              <a:lnSpc>
                <a:spcPct val="100000"/>
              </a:lnSpc>
              <a:spcBef>
                <a:spcPts val="795"/>
              </a:spcBef>
              <a:buClr>
                <a:srgbClr val="0078F0"/>
              </a:buClr>
              <a:buSzPct val="83928"/>
              <a:buFont typeface="Segoe UI Symbol"/>
              <a:buChar char="□"/>
              <a:tabLst>
                <a:tab pos="429895" algn="l"/>
              </a:tabLst>
            </a:pPr>
            <a:r>
              <a:rPr spc="-10" dirty="0"/>
              <a:t>Frequency</a:t>
            </a:r>
          </a:p>
          <a:p>
            <a:pPr marL="829944" lvl="1" indent="-309880">
              <a:lnSpc>
                <a:spcPct val="100000"/>
              </a:lnSpc>
              <a:spcBef>
                <a:spcPts val="620"/>
              </a:spcBef>
              <a:buClr>
                <a:srgbClr val="0078F0"/>
              </a:buClr>
              <a:buSzPct val="70000"/>
              <a:buChar char="■"/>
              <a:tabLst>
                <a:tab pos="829944" algn="l"/>
              </a:tabLst>
            </a:pPr>
            <a:r>
              <a:rPr lang="en-US" sz="2500" dirty="0">
                <a:latin typeface="Arial"/>
                <a:cs typeface="Arial"/>
              </a:rPr>
              <a:t>Every 6-12 months is recommended</a:t>
            </a:r>
            <a:endParaRPr sz="2500" dirty="0"/>
          </a:p>
          <a:p>
            <a:pPr marL="429895" indent="-417195">
              <a:lnSpc>
                <a:spcPct val="100000"/>
              </a:lnSpc>
              <a:buClr>
                <a:srgbClr val="0078F0"/>
              </a:buClr>
              <a:buSzPct val="83928"/>
              <a:buFont typeface="Segoe UI Symbol"/>
              <a:buChar char="□"/>
              <a:tabLst>
                <a:tab pos="429895" algn="l"/>
              </a:tabLst>
            </a:pPr>
            <a:endParaRPr lang="en-US" dirty="0"/>
          </a:p>
          <a:p>
            <a:pPr marL="429895" indent="-417195">
              <a:lnSpc>
                <a:spcPct val="100000"/>
              </a:lnSpc>
              <a:buClr>
                <a:srgbClr val="0078F0"/>
              </a:buClr>
              <a:buSzPct val="83928"/>
              <a:buFont typeface="Segoe UI Symbol"/>
              <a:buChar char="□"/>
              <a:tabLst>
                <a:tab pos="429895" algn="l"/>
              </a:tabLst>
            </a:pPr>
            <a:r>
              <a:rPr dirty="0"/>
              <a:t>Did</a:t>
            </a:r>
            <a:r>
              <a:rPr spc="-65" dirty="0"/>
              <a:t> </a:t>
            </a:r>
            <a:r>
              <a:rPr lang="en-US" spc="-65" dirty="0"/>
              <a:t>things go as planned</a:t>
            </a:r>
            <a:r>
              <a:rPr spc="-10" dirty="0"/>
              <a:t>?</a:t>
            </a:r>
            <a:r>
              <a:rPr lang="en-US" spc="-10" dirty="0"/>
              <a:t> Did you meet your deadlines</a:t>
            </a:r>
            <a:endParaRPr spc="-10" dirty="0"/>
          </a:p>
          <a:p>
            <a:pPr marL="829944" lvl="1" indent="-309880">
              <a:lnSpc>
                <a:spcPct val="100000"/>
              </a:lnSpc>
              <a:spcBef>
                <a:spcPts val="625"/>
              </a:spcBef>
              <a:buClr>
                <a:srgbClr val="0078F0"/>
              </a:buClr>
              <a:buSzPct val="70000"/>
              <a:buChar char="■"/>
              <a:tabLst>
                <a:tab pos="829944" algn="l"/>
              </a:tabLst>
            </a:pPr>
            <a:r>
              <a:rPr sz="2500" dirty="0">
                <a:solidFill>
                  <a:srgbClr val="004873"/>
                </a:solidFill>
                <a:latin typeface="Arial"/>
                <a:cs typeface="Arial"/>
              </a:rPr>
              <a:t>If</a:t>
            </a:r>
            <a:r>
              <a:rPr sz="2500" spc="-3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004873"/>
                </a:solidFill>
                <a:latin typeface="Arial"/>
                <a:cs typeface="Arial"/>
              </a:rPr>
              <a:t>not,</a:t>
            </a:r>
            <a:r>
              <a:rPr sz="2500" spc="-3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004873"/>
                </a:solidFill>
                <a:latin typeface="Arial"/>
                <a:cs typeface="Arial"/>
              </a:rPr>
              <a:t>why</a:t>
            </a:r>
            <a:r>
              <a:rPr sz="2500" spc="-3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500" spc="-20" dirty="0">
                <a:solidFill>
                  <a:srgbClr val="004873"/>
                </a:solidFill>
                <a:latin typeface="Arial"/>
                <a:cs typeface="Arial"/>
              </a:rPr>
              <a:t>not?</a:t>
            </a:r>
            <a:endParaRPr sz="2500" dirty="0"/>
          </a:p>
          <a:p>
            <a:pPr marL="429895" indent="-417195">
              <a:lnSpc>
                <a:spcPct val="100000"/>
              </a:lnSpc>
              <a:buClr>
                <a:srgbClr val="0078F0"/>
              </a:buClr>
              <a:buSzPct val="83928"/>
              <a:buFont typeface="Segoe UI Symbol"/>
              <a:buChar char="□"/>
              <a:tabLst>
                <a:tab pos="429895" algn="l"/>
              </a:tabLst>
            </a:pPr>
            <a:endParaRPr lang="en-US" spc="-10" dirty="0"/>
          </a:p>
          <a:p>
            <a:pPr marL="429895" indent="-417195">
              <a:lnSpc>
                <a:spcPct val="100000"/>
              </a:lnSpc>
              <a:buClr>
                <a:srgbClr val="0078F0"/>
              </a:buClr>
              <a:buSzPct val="83928"/>
              <a:buFont typeface="Segoe UI Symbol"/>
              <a:buChar char="□"/>
              <a:tabLst>
                <a:tab pos="429895" algn="l"/>
              </a:tabLst>
            </a:pPr>
            <a:r>
              <a:rPr spc="-10" dirty="0"/>
              <a:t>Update</a:t>
            </a:r>
            <a:r>
              <a:rPr lang="en-US" spc="-10" dirty="0"/>
              <a:t> and adjust IDP based on review</a:t>
            </a:r>
            <a:endParaRPr spc="-10" dirty="0"/>
          </a:p>
        </p:txBody>
      </p:sp>
    </p:spTree>
    <p:extLst>
      <p:ext uri="{BB962C8B-B14F-4D97-AF65-F5344CB8AC3E}">
        <p14:creationId xmlns:p14="http://schemas.microsoft.com/office/powerpoint/2010/main" val="26777636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35953" y="6735281"/>
            <a:ext cx="2416175" cy="588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10"/>
              </a:lnSpc>
            </a:pPr>
            <a:r>
              <a:rPr sz="2000" b="1" i="1" spc="-50" dirty="0">
                <a:solidFill>
                  <a:srgbClr val="7F7F7F"/>
                </a:solidFill>
                <a:latin typeface="Arial"/>
                <a:cs typeface="Arial"/>
              </a:rPr>
              <a:t>B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400" b="1" spc="-10" dirty="0">
                <a:solidFill>
                  <a:srgbClr val="7F7F7F"/>
                </a:solidFill>
                <a:latin typeface="Arial"/>
                <a:cs typeface="Arial"/>
              </a:rPr>
              <a:t>theacademicconsultant.com</a:t>
            </a:r>
            <a:endParaRPr sz="14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64881" y="2387472"/>
            <a:ext cx="6861809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Arial"/>
                <a:cs typeface="Arial"/>
              </a:rPr>
              <a:t>Do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not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be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spectator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your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life,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be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the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driver; </a:t>
            </a:r>
            <a:r>
              <a:rPr sz="2400" b="1" dirty="0">
                <a:latin typeface="Arial"/>
                <a:cs typeface="Arial"/>
              </a:rPr>
              <a:t>take</a:t>
            </a:r>
            <a:r>
              <a:rPr sz="2400" b="1" spc="-8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ownership,</a:t>
            </a:r>
            <a:r>
              <a:rPr sz="2400" b="1" spc="-7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responsibility,</a:t>
            </a:r>
            <a:r>
              <a:rPr sz="2400" b="1" spc="-80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and </a:t>
            </a:r>
            <a:r>
              <a:rPr sz="2400" b="1" dirty="0">
                <a:latin typeface="Arial"/>
                <a:cs typeface="Arial"/>
              </a:rPr>
              <a:t>accountability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for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your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future.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85963" y="4582033"/>
            <a:ext cx="671004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Creating</a:t>
            </a:r>
            <a:r>
              <a:rPr sz="2400" b="1" spc="-7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an</a:t>
            </a:r>
            <a:r>
              <a:rPr sz="2400" b="1" spc="-6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effective</a:t>
            </a:r>
            <a:r>
              <a:rPr sz="2400" b="1" spc="-6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IDP</a:t>
            </a:r>
            <a:r>
              <a:rPr sz="2400" b="1" spc="-11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requires</a:t>
            </a:r>
            <a:r>
              <a:rPr sz="2400" b="1" spc="-6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you</a:t>
            </a:r>
            <a:r>
              <a:rPr sz="2400" b="1" spc="-6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to</a:t>
            </a:r>
            <a:r>
              <a:rPr sz="2400" b="1" spc="-1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04873"/>
                </a:solidFill>
                <a:latin typeface="Arial"/>
                <a:cs typeface="Arial"/>
              </a:rPr>
              <a:t>think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about</a:t>
            </a:r>
            <a:r>
              <a:rPr sz="2400" b="1" spc="-3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your</a:t>
            </a:r>
            <a:r>
              <a:rPr sz="2400" b="1" spc="-2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big</a:t>
            </a:r>
            <a:r>
              <a:rPr sz="2400" b="1" spc="-2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audacious</a:t>
            </a:r>
            <a:r>
              <a:rPr sz="2400" b="1" spc="-2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goals</a:t>
            </a:r>
            <a:r>
              <a:rPr sz="2400" b="1" spc="-2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and</a:t>
            </a:r>
            <a:r>
              <a:rPr sz="2400" b="1" spc="-2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how</a:t>
            </a:r>
            <a:r>
              <a:rPr sz="2400" b="1" spc="-2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spc="-25" dirty="0">
                <a:solidFill>
                  <a:srgbClr val="004873"/>
                </a:solidFill>
                <a:latin typeface="Arial"/>
                <a:cs typeface="Arial"/>
              </a:rPr>
              <a:t>to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realistically</a:t>
            </a:r>
            <a:r>
              <a:rPr sz="2400" b="1" spc="-8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reach</a:t>
            </a:r>
            <a:r>
              <a:rPr sz="2400" b="1" spc="-7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04873"/>
                </a:solidFill>
                <a:latin typeface="Arial"/>
                <a:cs typeface="Arial"/>
              </a:rPr>
              <a:t>them.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8463" y="956550"/>
            <a:ext cx="3521075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dirty="0"/>
              <a:t>Path</a:t>
            </a:r>
            <a:r>
              <a:rPr sz="3900" spc="-75" dirty="0"/>
              <a:t> </a:t>
            </a:r>
            <a:r>
              <a:rPr sz="3900" dirty="0"/>
              <a:t>to</a:t>
            </a:r>
            <a:r>
              <a:rPr sz="3900" spc="-70" dirty="0"/>
              <a:t> </a:t>
            </a:r>
            <a:r>
              <a:rPr sz="3900" spc="-10" dirty="0"/>
              <a:t>success</a:t>
            </a:r>
            <a:endParaRPr sz="3900"/>
          </a:p>
        </p:txBody>
      </p:sp>
      <p:sp>
        <p:nvSpPr>
          <p:cNvPr id="3" name="object 3"/>
          <p:cNvSpPr/>
          <p:nvPr/>
        </p:nvSpPr>
        <p:spPr>
          <a:xfrm>
            <a:off x="2058922" y="3753610"/>
            <a:ext cx="1522730" cy="1885314"/>
          </a:xfrm>
          <a:custGeom>
            <a:avLst/>
            <a:gdLst/>
            <a:ahLst/>
            <a:cxnLst/>
            <a:rect l="l" t="t" r="r" b="b"/>
            <a:pathLst>
              <a:path w="1522729" h="1885314">
                <a:moveTo>
                  <a:pt x="0" y="1885186"/>
                </a:moveTo>
                <a:lnTo>
                  <a:pt x="1522475" y="0"/>
                </a:lnTo>
              </a:path>
            </a:pathLst>
          </a:custGeom>
          <a:ln w="56374">
            <a:solidFill>
              <a:srgbClr val="0075F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943600" y="3602735"/>
            <a:ext cx="1637030" cy="1739264"/>
          </a:xfrm>
          <a:custGeom>
            <a:avLst/>
            <a:gdLst/>
            <a:ahLst/>
            <a:cxnLst/>
            <a:rect l="l" t="t" r="r" b="b"/>
            <a:pathLst>
              <a:path w="1637029" h="1739264">
                <a:moveTo>
                  <a:pt x="0" y="1726691"/>
                </a:moveTo>
                <a:lnTo>
                  <a:pt x="14858" y="1720142"/>
                </a:lnTo>
                <a:lnTo>
                  <a:pt x="29717" y="1713166"/>
                </a:lnTo>
                <a:lnTo>
                  <a:pt x="44576" y="1707617"/>
                </a:lnTo>
                <a:lnTo>
                  <a:pt x="120440" y="1708266"/>
                </a:lnTo>
                <a:lnTo>
                  <a:pt x="164713" y="1714194"/>
                </a:lnTo>
                <a:lnTo>
                  <a:pt x="215492" y="1729251"/>
                </a:lnTo>
                <a:lnTo>
                  <a:pt x="228217" y="1735453"/>
                </a:lnTo>
                <a:lnTo>
                  <a:pt x="236645" y="1738822"/>
                </a:lnTo>
                <a:lnTo>
                  <a:pt x="243884" y="1737892"/>
                </a:lnTo>
                <a:lnTo>
                  <a:pt x="253044" y="1731202"/>
                </a:lnTo>
                <a:lnTo>
                  <a:pt x="267233" y="1717287"/>
                </a:lnTo>
                <a:lnTo>
                  <a:pt x="289558" y="1694686"/>
                </a:lnTo>
                <a:lnTo>
                  <a:pt x="274894" y="1664861"/>
                </a:lnTo>
                <a:lnTo>
                  <a:pt x="268819" y="1651824"/>
                </a:lnTo>
                <a:lnTo>
                  <a:pt x="268208" y="1650217"/>
                </a:lnTo>
                <a:lnTo>
                  <a:pt x="269938" y="1654682"/>
                </a:lnTo>
                <a:lnTo>
                  <a:pt x="270881" y="1659861"/>
                </a:lnTo>
                <a:lnTo>
                  <a:pt x="267913" y="1660396"/>
                </a:lnTo>
                <a:lnTo>
                  <a:pt x="257909" y="1650932"/>
                </a:lnTo>
                <a:lnTo>
                  <a:pt x="237742" y="1626107"/>
                </a:lnTo>
                <a:lnTo>
                  <a:pt x="232267" y="1616701"/>
                </a:lnTo>
                <a:lnTo>
                  <a:pt x="228217" y="1605723"/>
                </a:lnTo>
                <a:lnTo>
                  <a:pt x="223599" y="1595032"/>
                </a:lnTo>
                <a:lnTo>
                  <a:pt x="216406" y="1586482"/>
                </a:lnTo>
                <a:lnTo>
                  <a:pt x="201429" y="1576791"/>
                </a:lnTo>
                <a:lnTo>
                  <a:pt x="184594" y="1569528"/>
                </a:lnTo>
                <a:lnTo>
                  <a:pt x="166901" y="1563122"/>
                </a:lnTo>
                <a:lnTo>
                  <a:pt x="149351" y="1556002"/>
                </a:lnTo>
                <a:lnTo>
                  <a:pt x="117347" y="1540762"/>
                </a:lnTo>
                <a:lnTo>
                  <a:pt x="83819" y="1525522"/>
                </a:lnTo>
                <a:lnTo>
                  <a:pt x="81747" y="1516141"/>
                </a:lnTo>
                <a:lnTo>
                  <a:pt x="62530" y="1463062"/>
                </a:lnTo>
                <a:lnTo>
                  <a:pt x="54101" y="1446846"/>
                </a:lnTo>
                <a:lnTo>
                  <a:pt x="57101" y="1431487"/>
                </a:lnTo>
                <a:lnTo>
                  <a:pt x="79246" y="1409698"/>
                </a:lnTo>
                <a:lnTo>
                  <a:pt x="87724" y="1405246"/>
                </a:lnTo>
                <a:lnTo>
                  <a:pt x="96772" y="1402650"/>
                </a:lnTo>
                <a:lnTo>
                  <a:pt x="105821" y="1400912"/>
                </a:lnTo>
                <a:lnTo>
                  <a:pt x="114299" y="1399030"/>
                </a:lnTo>
                <a:lnTo>
                  <a:pt x="153327" y="1407913"/>
                </a:lnTo>
                <a:lnTo>
                  <a:pt x="180783" y="1414080"/>
                </a:lnTo>
                <a:lnTo>
                  <a:pt x="206240" y="1421105"/>
                </a:lnTo>
                <a:lnTo>
                  <a:pt x="247506" y="1436011"/>
                </a:lnTo>
                <a:lnTo>
                  <a:pt x="304884" y="1466332"/>
                </a:lnTo>
                <a:lnTo>
                  <a:pt x="328044" y="1480759"/>
                </a:lnTo>
                <a:lnTo>
                  <a:pt x="326172" y="1480692"/>
                </a:lnTo>
                <a:lnTo>
                  <a:pt x="320038" y="1478469"/>
                </a:lnTo>
                <a:lnTo>
                  <a:pt x="313174" y="1476109"/>
                </a:lnTo>
                <a:lnTo>
                  <a:pt x="309109" y="1475632"/>
                </a:lnTo>
                <a:lnTo>
                  <a:pt x="311370" y="1479059"/>
                </a:lnTo>
                <a:lnTo>
                  <a:pt x="323490" y="1488412"/>
                </a:lnTo>
                <a:lnTo>
                  <a:pt x="357020" y="1510021"/>
                </a:lnTo>
                <a:lnTo>
                  <a:pt x="408788" y="1530452"/>
                </a:lnTo>
                <a:lnTo>
                  <a:pt x="462461" y="1549454"/>
                </a:lnTo>
                <a:lnTo>
                  <a:pt x="472439" y="1552954"/>
                </a:lnTo>
                <a:lnTo>
                  <a:pt x="491204" y="1570171"/>
                </a:lnTo>
                <a:lnTo>
                  <a:pt x="511682" y="1584387"/>
                </a:lnTo>
                <a:lnTo>
                  <a:pt x="535019" y="1587459"/>
                </a:lnTo>
                <a:lnTo>
                  <a:pt x="562355" y="1571242"/>
                </a:lnTo>
                <a:lnTo>
                  <a:pt x="565642" y="1562909"/>
                </a:lnTo>
                <a:lnTo>
                  <a:pt x="563498" y="1552573"/>
                </a:lnTo>
                <a:lnTo>
                  <a:pt x="538352" y="1510473"/>
                </a:lnTo>
                <a:lnTo>
                  <a:pt x="529637" y="1500543"/>
                </a:lnTo>
                <a:lnTo>
                  <a:pt x="521207" y="1490470"/>
                </a:lnTo>
                <a:lnTo>
                  <a:pt x="519231" y="1469754"/>
                </a:lnTo>
                <a:lnTo>
                  <a:pt x="517969" y="1448179"/>
                </a:lnTo>
                <a:lnTo>
                  <a:pt x="514134" y="1428320"/>
                </a:lnTo>
                <a:lnTo>
                  <a:pt x="478250" y="1389982"/>
                </a:lnTo>
                <a:lnTo>
                  <a:pt x="405383" y="1354834"/>
                </a:lnTo>
                <a:lnTo>
                  <a:pt x="348804" y="1329117"/>
                </a:lnTo>
                <a:lnTo>
                  <a:pt x="338327" y="1324354"/>
                </a:lnTo>
                <a:lnTo>
                  <a:pt x="316490" y="1305019"/>
                </a:lnTo>
                <a:lnTo>
                  <a:pt x="306513" y="1296541"/>
                </a:lnTo>
                <a:lnTo>
                  <a:pt x="295679" y="1290922"/>
                </a:lnTo>
                <a:lnTo>
                  <a:pt x="271270" y="1280159"/>
                </a:lnTo>
                <a:lnTo>
                  <a:pt x="281822" y="1252175"/>
                </a:lnTo>
                <a:lnTo>
                  <a:pt x="297334" y="1213569"/>
                </a:lnTo>
                <a:lnTo>
                  <a:pt x="314813" y="1191393"/>
                </a:lnTo>
                <a:lnTo>
                  <a:pt x="321281" y="1191484"/>
                </a:lnTo>
                <a:lnTo>
                  <a:pt x="328977" y="1194464"/>
                </a:lnTo>
                <a:lnTo>
                  <a:pt x="338452" y="1199822"/>
                </a:lnTo>
                <a:lnTo>
                  <a:pt x="350247" y="1207046"/>
                </a:lnTo>
                <a:lnTo>
                  <a:pt x="364911" y="1215624"/>
                </a:lnTo>
                <a:lnTo>
                  <a:pt x="405029" y="1234799"/>
                </a:lnTo>
                <a:lnTo>
                  <a:pt x="463170" y="1253255"/>
                </a:lnTo>
                <a:lnTo>
                  <a:pt x="543707" y="1266901"/>
                </a:lnTo>
                <a:lnTo>
                  <a:pt x="593737" y="1270641"/>
                </a:lnTo>
                <a:lnTo>
                  <a:pt x="651004" y="1271645"/>
                </a:lnTo>
                <a:lnTo>
                  <a:pt x="716054" y="1269399"/>
                </a:lnTo>
                <a:lnTo>
                  <a:pt x="789431" y="1263394"/>
                </a:lnTo>
                <a:lnTo>
                  <a:pt x="813052" y="1225485"/>
                </a:lnTo>
                <a:lnTo>
                  <a:pt x="818387" y="1188718"/>
                </a:lnTo>
                <a:lnTo>
                  <a:pt x="817221" y="1165859"/>
                </a:lnTo>
                <a:lnTo>
                  <a:pt x="815911" y="1142998"/>
                </a:lnTo>
                <a:lnTo>
                  <a:pt x="814316" y="1120138"/>
                </a:lnTo>
                <a:lnTo>
                  <a:pt x="812291" y="1097278"/>
                </a:lnTo>
                <a:lnTo>
                  <a:pt x="811506" y="1087468"/>
                </a:lnTo>
                <a:lnTo>
                  <a:pt x="789074" y="1050963"/>
                </a:lnTo>
                <a:lnTo>
                  <a:pt x="736925" y="1031104"/>
                </a:lnTo>
                <a:lnTo>
                  <a:pt x="682766" y="1023034"/>
                </a:lnTo>
                <a:lnTo>
                  <a:pt x="639176" y="1014870"/>
                </a:lnTo>
                <a:lnTo>
                  <a:pt x="595502" y="1006791"/>
                </a:lnTo>
                <a:lnTo>
                  <a:pt x="552591" y="1002903"/>
                </a:lnTo>
                <a:lnTo>
                  <a:pt x="511287" y="1007313"/>
                </a:lnTo>
                <a:lnTo>
                  <a:pt x="472439" y="1024126"/>
                </a:lnTo>
                <a:lnTo>
                  <a:pt x="463367" y="1054130"/>
                </a:lnTo>
                <a:lnTo>
                  <a:pt x="463867" y="1112137"/>
                </a:lnTo>
                <a:lnTo>
                  <a:pt x="470939" y="1177574"/>
                </a:lnTo>
                <a:lnTo>
                  <a:pt x="481583" y="1229866"/>
                </a:lnTo>
                <a:lnTo>
                  <a:pt x="486608" y="1243344"/>
                </a:lnTo>
                <a:lnTo>
                  <a:pt x="492061" y="1256536"/>
                </a:lnTo>
                <a:lnTo>
                  <a:pt x="497227" y="1269729"/>
                </a:lnTo>
                <a:lnTo>
                  <a:pt x="501395" y="1283207"/>
                </a:lnTo>
                <a:lnTo>
                  <a:pt x="516709" y="1341594"/>
                </a:lnTo>
                <a:lnTo>
                  <a:pt x="520391" y="1362967"/>
                </a:lnTo>
                <a:lnTo>
                  <a:pt x="517634" y="1355298"/>
                </a:lnTo>
                <a:lnTo>
                  <a:pt x="513636" y="1326561"/>
                </a:lnTo>
                <a:lnTo>
                  <a:pt x="513587" y="1284730"/>
                </a:lnTo>
                <a:lnTo>
                  <a:pt x="514134" y="1282754"/>
                </a:lnTo>
                <a:lnTo>
                  <a:pt x="515683" y="1297494"/>
                </a:lnTo>
                <a:lnTo>
                  <a:pt x="518088" y="1318807"/>
                </a:lnTo>
                <a:lnTo>
                  <a:pt x="528827" y="1363788"/>
                </a:lnTo>
                <a:lnTo>
                  <a:pt x="547734" y="1397816"/>
                </a:lnTo>
                <a:lnTo>
                  <a:pt x="564594" y="1410246"/>
                </a:lnTo>
                <a:lnTo>
                  <a:pt x="573023" y="1417318"/>
                </a:lnTo>
                <a:lnTo>
                  <a:pt x="595530" y="1444263"/>
                </a:lnTo>
                <a:lnTo>
                  <a:pt x="603479" y="1456577"/>
                </a:lnTo>
                <a:lnTo>
                  <a:pt x="609014" y="1461210"/>
                </a:lnTo>
                <a:lnTo>
                  <a:pt x="624279" y="1465111"/>
                </a:lnTo>
                <a:lnTo>
                  <a:pt x="661415" y="1475230"/>
                </a:lnTo>
                <a:lnTo>
                  <a:pt x="671536" y="1483184"/>
                </a:lnTo>
                <a:lnTo>
                  <a:pt x="681799" y="1491994"/>
                </a:lnTo>
                <a:lnTo>
                  <a:pt x="692919" y="1499662"/>
                </a:lnTo>
                <a:lnTo>
                  <a:pt x="705611" y="1504186"/>
                </a:lnTo>
                <a:lnTo>
                  <a:pt x="780704" y="1512505"/>
                </a:lnTo>
                <a:lnTo>
                  <a:pt x="831877" y="1517394"/>
                </a:lnTo>
                <a:lnTo>
                  <a:pt x="867727" y="1518474"/>
                </a:lnTo>
                <a:lnTo>
                  <a:pt x="896844" y="1515362"/>
                </a:lnTo>
                <a:lnTo>
                  <a:pt x="927826" y="1507679"/>
                </a:lnTo>
                <a:lnTo>
                  <a:pt x="969263" y="1495042"/>
                </a:lnTo>
                <a:lnTo>
                  <a:pt x="973335" y="1485898"/>
                </a:lnTo>
                <a:lnTo>
                  <a:pt x="977836" y="1476754"/>
                </a:lnTo>
                <a:lnTo>
                  <a:pt x="981479" y="1467610"/>
                </a:lnTo>
                <a:lnTo>
                  <a:pt x="982979" y="1458466"/>
                </a:lnTo>
                <a:lnTo>
                  <a:pt x="984456" y="1425582"/>
                </a:lnTo>
                <a:lnTo>
                  <a:pt x="984503" y="1393125"/>
                </a:lnTo>
                <a:lnTo>
                  <a:pt x="983408" y="1360954"/>
                </a:lnTo>
                <a:lnTo>
                  <a:pt x="980241" y="1318663"/>
                </a:lnTo>
                <a:lnTo>
                  <a:pt x="958269" y="1263097"/>
                </a:lnTo>
                <a:lnTo>
                  <a:pt x="943522" y="1244130"/>
                </a:lnTo>
                <a:lnTo>
                  <a:pt x="940815" y="1245897"/>
                </a:lnTo>
                <a:lnTo>
                  <a:pt x="939887" y="1251516"/>
                </a:lnTo>
                <a:lnTo>
                  <a:pt x="939736" y="1258251"/>
                </a:lnTo>
                <a:lnTo>
                  <a:pt x="939363" y="1263367"/>
                </a:lnTo>
                <a:lnTo>
                  <a:pt x="915646" y="1212923"/>
                </a:lnTo>
                <a:lnTo>
                  <a:pt x="899159" y="1168907"/>
                </a:lnTo>
                <a:lnTo>
                  <a:pt x="882014" y="1121853"/>
                </a:lnTo>
                <a:lnTo>
                  <a:pt x="871727" y="1075942"/>
                </a:lnTo>
                <a:lnTo>
                  <a:pt x="861059" y="1007553"/>
                </a:lnTo>
                <a:lnTo>
                  <a:pt x="854154" y="971144"/>
                </a:lnTo>
                <a:lnTo>
                  <a:pt x="845819" y="944878"/>
                </a:lnTo>
                <a:lnTo>
                  <a:pt x="836818" y="924138"/>
                </a:lnTo>
                <a:lnTo>
                  <a:pt x="828674" y="902397"/>
                </a:lnTo>
                <a:lnTo>
                  <a:pt x="804671" y="865630"/>
                </a:lnTo>
                <a:lnTo>
                  <a:pt x="765452" y="829578"/>
                </a:lnTo>
                <a:lnTo>
                  <a:pt x="731591" y="806052"/>
                </a:lnTo>
                <a:lnTo>
                  <a:pt x="694943" y="794002"/>
                </a:lnTo>
                <a:lnTo>
                  <a:pt x="728638" y="783739"/>
                </a:lnTo>
                <a:lnTo>
                  <a:pt x="742759" y="787335"/>
                </a:lnTo>
                <a:lnTo>
                  <a:pt x="757737" y="811791"/>
                </a:lnTo>
                <a:lnTo>
                  <a:pt x="794002" y="864107"/>
                </a:lnTo>
                <a:lnTo>
                  <a:pt x="838199" y="880870"/>
                </a:lnTo>
                <a:lnTo>
                  <a:pt x="860297" y="876703"/>
                </a:lnTo>
                <a:lnTo>
                  <a:pt x="903350" y="862654"/>
                </a:lnTo>
                <a:lnTo>
                  <a:pt x="930019" y="828864"/>
                </a:lnTo>
                <a:lnTo>
                  <a:pt x="932735" y="818839"/>
                </a:lnTo>
                <a:lnTo>
                  <a:pt x="935735" y="809242"/>
                </a:lnTo>
                <a:lnTo>
                  <a:pt x="936759" y="776572"/>
                </a:lnTo>
                <a:lnTo>
                  <a:pt x="939355" y="743329"/>
                </a:lnTo>
                <a:lnTo>
                  <a:pt x="939379" y="710659"/>
                </a:lnTo>
                <a:lnTo>
                  <a:pt x="932687" y="679702"/>
                </a:lnTo>
                <a:lnTo>
                  <a:pt x="921162" y="662129"/>
                </a:lnTo>
                <a:lnTo>
                  <a:pt x="904493" y="648841"/>
                </a:lnTo>
                <a:lnTo>
                  <a:pt x="885539" y="637269"/>
                </a:lnTo>
                <a:lnTo>
                  <a:pt x="867155" y="624838"/>
                </a:lnTo>
                <a:lnTo>
                  <a:pt x="859369" y="617314"/>
                </a:lnTo>
                <a:lnTo>
                  <a:pt x="851725" y="609217"/>
                </a:lnTo>
                <a:lnTo>
                  <a:pt x="843794" y="601693"/>
                </a:lnTo>
                <a:lnTo>
                  <a:pt x="835151" y="595882"/>
                </a:lnTo>
                <a:lnTo>
                  <a:pt x="823698" y="591572"/>
                </a:lnTo>
                <a:lnTo>
                  <a:pt x="809815" y="586548"/>
                </a:lnTo>
                <a:lnTo>
                  <a:pt x="800219" y="582382"/>
                </a:lnTo>
                <a:lnTo>
                  <a:pt x="801623" y="580642"/>
                </a:lnTo>
                <a:lnTo>
                  <a:pt x="827651" y="584167"/>
                </a:lnTo>
                <a:lnTo>
                  <a:pt x="853249" y="589405"/>
                </a:lnTo>
                <a:lnTo>
                  <a:pt x="878562" y="595216"/>
                </a:lnTo>
                <a:lnTo>
                  <a:pt x="903731" y="600454"/>
                </a:lnTo>
                <a:lnTo>
                  <a:pt x="913447" y="607336"/>
                </a:lnTo>
                <a:lnTo>
                  <a:pt x="924305" y="613218"/>
                </a:lnTo>
                <a:lnTo>
                  <a:pt x="932878" y="619957"/>
                </a:lnTo>
                <a:lnTo>
                  <a:pt x="935735" y="629410"/>
                </a:lnTo>
                <a:lnTo>
                  <a:pt x="931783" y="634102"/>
                </a:lnTo>
                <a:lnTo>
                  <a:pt x="922400" y="630363"/>
                </a:lnTo>
                <a:lnTo>
                  <a:pt x="893159" y="601764"/>
                </a:lnTo>
                <a:lnTo>
                  <a:pt x="879062" y="574094"/>
                </a:lnTo>
                <a:lnTo>
                  <a:pt x="871727" y="560830"/>
                </a:lnTo>
                <a:lnTo>
                  <a:pt x="869013" y="550782"/>
                </a:lnTo>
                <a:lnTo>
                  <a:pt x="866012" y="541018"/>
                </a:lnTo>
                <a:lnTo>
                  <a:pt x="863584" y="531255"/>
                </a:lnTo>
                <a:lnTo>
                  <a:pt x="870513" y="487774"/>
                </a:lnTo>
                <a:lnTo>
                  <a:pt x="928997" y="480391"/>
                </a:lnTo>
                <a:lnTo>
                  <a:pt x="980383" y="480679"/>
                </a:lnTo>
                <a:lnTo>
                  <a:pt x="1031938" y="482916"/>
                </a:lnTo>
                <a:lnTo>
                  <a:pt x="1083619" y="486042"/>
                </a:lnTo>
                <a:lnTo>
                  <a:pt x="1135387" y="488998"/>
                </a:lnTo>
                <a:lnTo>
                  <a:pt x="1187195" y="490726"/>
                </a:lnTo>
                <a:lnTo>
                  <a:pt x="1195077" y="481797"/>
                </a:lnTo>
                <a:lnTo>
                  <a:pt x="1204531" y="473010"/>
                </a:lnTo>
                <a:lnTo>
                  <a:pt x="1211413" y="463937"/>
                </a:lnTo>
                <a:lnTo>
                  <a:pt x="1211579" y="454150"/>
                </a:lnTo>
                <a:lnTo>
                  <a:pt x="1200078" y="436553"/>
                </a:lnTo>
                <a:lnTo>
                  <a:pt x="1183576" y="423099"/>
                </a:lnTo>
                <a:lnTo>
                  <a:pt x="1165074" y="411074"/>
                </a:lnTo>
                <a:lnTo>
                  <a:pt x="1147571" y="397762"/>
                </a:lnTo>
                <a:lnTo>
                  <a:pt x="1121312" y="375614"/>
                </a:lnTo>
                <a:lnTo>
                  <a:pt x="1110091" y="366020"/>
                </a:lnTo>
                <a:lnTo>
                  <a:pt x="1108942" y="365107"/>
                </a:lnTo>
                <a:lnTo>
                  <a:pt x="1112900" y="368997"/>
                </a:lnTo>
                <a:lnTo>
                  <a:pt x="1117002" y="373816"/>
                </a:lnTo>
                <a:lnTo>
                  <a:pt x="1116282" y="375688"/>
                </a:lnTo>
                <a:lnTo>
                  <a:pt x="1080515" y="355091"/>
                </a:lnTo>
                <a:lnTo>
                  <a:pt x="1048511" y="327659"/>
                </a:lnTo>
                <a:lnTo>
                  <a:pt x="1039177" y="305941"/>
                </a:lnTo>
                <a:lnTo>
                  <a:pt x="1034581" y="295512"/>
                </a:lnTo>
                <a:lnTo>
                  <a:pt x="1028699" y="286510"/>
                </a:lnTo>
                <a:lnTo>
                  <a:pt x="1020889" y="281343"/>
                </a:lnTo>
                <a:lnTo>
                  <a:pt x="1011935" y="278319"/>
                </a:lnTo>
                <a:lnTo>
                  <a:pt x="1002982" y="275582"/>
                </a:lnTo>
                <a:lnTo>
                  <a:pt x="995171" y="271270"/>
                </a:lnTo>
                <a:lnTo>
                  <a:pt x="986504" y="265055"/>
                </a:lnTo>
                <a:lnTo>
                  <a:pt x="978407" y="258126"/>
                </a:lnTo>
                <a:lnTo>
                  <a:pt x="970311" y="250911"/>
                </a:lnTo>
                <a:lnTo>
                  <a:pt x="961643" y="243838"/>
                </a:lnTo>
                <a:lnTo>
                  <a:pt x="951094" y="236099"/>
                </a:lnTo>
                <a:lnTo>
                  <a:pt x="940117" y="228789"/>
                </a:lnTo>
                <a:lnTo>
                  <a:pt x="928854" y="221764"/>
                </a:lnTo>
                <a:lnTo>
                  <a:pt x="917447" y="214882"/>
                </a:lnTo>
                <a:lnTo>
                  <a:pt x="908113" y="216121"/>
                </a:lnTo>
                <a:lnTo>
                  <a:pt x="897635" y="216787"/>
                </a:lnTo>
                <a:lnTo>
                  <a:pt x="888301" y="219169"/>
                </a:lnTo>
                <a:lnTo>
                  <a:pt x="882394" y="225550"/>
                </a:lnTo>
                <a:lnTo>
                  <a:pt x="882515" y="237742"/>
                </a:lnTo>
                <a:lnTo>
                  <a:pt x="886777" y="249934"/>
                </a:lnTo>
                <a:lnTo>
                  <a:pt x="894183" y="259841"/>
                </a:lnTo>
                <a:lnTo>
                  <a:pt x="903731" y="265174"/>
                </a:lnTo>
                <a:lnTo>
                  <a:pt x="923424" y="268270"/>
                </a:lnTo>
                <a:lnTo>
                  <a:pt x="943546" y="265936"/>
                </a:lnTo>
                <a:lnTo>
                  <a:pt x="963953" y="261317"/>
                </a:lnTo>
                <a:lnTo>
                  <a:pt x="984503" y="257554"/>
                </a:lnTo>
                <a:lnTo>
                  <a:pt x="992766" y="255054"/>
                </a:lnTo>
                <a:lnTo>
                  <a:pt x="1001458" y="252411"/>
                </a:lnTo>
                <a:lnTo>
                  <a:pt x="1010435" y="250054"/>
                </a:lnTo>
                <a:lnTo>
                  <a:pt x="1019555" y="248410"/>
                </a:lnTo>
                <a:lnTo>
                  <a:pt x="1042868" y="244029"/>
                </a:lnTo>
                <a:lnTo>
                  <a:pt x="1066609" y="240791"/>
                </a:lnTo>
                <a:lnTo>
                  <a:pt x="1090064" y="236409"/>
                </a:lnTo>
                <a:lnTo>
                  <a:pt x="1112519" y="228598"/>
                </a:lnTo>
                <a:lnTo>
                  <a:pt x="1123973" y="221812"/>
                </a:lnTo>
                <a:lnTo>
                  <a:pt x="1135569" y="214311"/>
                </a:lnTo>
                <a:lnTo>
                  <a:pt x="1147452" y="208239"/>
                </a:lnTo>
                <a:lnTo>
                  <a:pt x="1159763" y="205738"/>
                </a:lnTo>
                <a:lnTo>
                  <a:pt x="1211572" y="204504"/>
                </a:lnTo>
                <a:lnTo>
                  <a:pt x="1263339" y="205005"/>
                </a:lnTo>
                <a:lnTo>
                  <a:pt x="1315021" y="206691"/>
                </a:lnTo>
                <a:lnTo>
                  <a:pt x="1366576" y="209012"/>
                </a:lnTo>
                <a:lnTo>
                  <a:pt x="1417962" y="211418"/>
                </a:lnTo>
                <a:lnTo>
                  <a:pt x="1469135" y="213359"/>
                </a:lnTo>
                <a:lnTo>
                  <a:pt x="1487163" y="208310"/>
                </a:lnTo>
                <a:lnTo>
                  <a:pt x="1504759" y="202691"/>
                </a:lnTo>
                <a:lnTo>
                  <a:pt x="1522071" y="197071"/>
                </a:lnTo>
                <a:lnTo>
                  <a:pt x="1539239" y="192022"/>
                </a:lnTo>
                <a:lnTo>
                  <a:pt x="1554289" y="190166"/>
                </a:lnTo>
                <a:lnTo>
                  <a:pt x="1569338" y="189736"/>
                </a:lnTo>
                <a:lnTo>
                  <a:pt x="1583817" y="188166"/>
                </a:lnTo>
                <a:lnTo>
                  <a:pt x="1622107" y="149541"/>
                </a:lnTo>
                <a:lnTo>
                  <a:pt x="1636775" y="108202"/>
                </a:lnTo>
                <a:lnTo>
                  <a:pt x="1629346" y="65816"/>
                </a:lnTo>
                <a:lnTo>
                  <a:pt x="1624202" y="40003"/>
                </a:lnTo>
                <a:lnTo>
                  <a:pt x="1612772" y="21620"/>
                </a:lnTo>
                <a:lnTo>
                  <a:pt x="1586483" y="1522"/>
                </a:lnTo>
                <a:lnTo>
                  <a:pt x="1583435" y="0"/>
                </a:lnTo>
                <a:lnTo>
                  <a:pt x="1578863" y="1522"/>
                </a:lnTo>
                <a:lnTo>
                  <a:pt x="1575815" y="1522"/>
                </a:lnTo>
              </a:path>
            </a:pathLst>
          </a:custGeom>
          <a:ln w="56374">
            <a:solidFill>
              <a:srgbClr val="0055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638394" y="2465578"/>
            <a:ext cx="2860675" cy="11830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004873"/>
                </a:solidFill>
                <a:latin typeface="Arial"/>
                <a:cs typeface="Arial"/>
              </a:rPr>
              <a:t>What</a:t>
            </a:r>
            <a:r>
              <a:rPr sz="2000" spc="-4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4873"/>
                </a:solidFill>
                <a:latin typeface="Arial"/>
                <a:cs typeface="Arial"/>
              </a:rPr>
              <a:t>it</a:t>
            </a:r>
            <a:r>
              <a:rPr sz="2000" spc="-4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4873"/>
                </a:solidFill>
                <a:latin typeface="Arial"/>
                <a:cs typeface="Arial"/>
              </a:rPr>
              <a:t>actually</a:t>
            </a:r>
            <a:r>
              <a:rPr sz="2000" spc="-4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4873"/>
                </a:solidFill>
                <a:latin typeface="Arial"/>
                <a:cs typeface="Arial"/>
              </a:rPr>
              <a:t>looks</a:t>
            </a:r>
            <a:r>
              <a:rPr sz="2000" spc="-3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000" spc="-20" dirty="0">
                <a:solidFill>
                  <a:srgbClr val="004873"/>
                </a:solidFill>
                <a:latin typeface="Arial"/>
                <a:cs typeface="Arial"/>
              </a:rPr>
              <a:t>like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90"/>
              </a:spcBef>
            </a:pPr>
            <a:endParaRPr sz="2000">
              <a:latin typeface="Arial"/>
              <a:cs typeface="Arial"/>
            </a:endParaRPr>
          </a:p>
          <a:p>
            <a:pPr marL="1586230" marR="643255">
              <a:lnSpc>
                <a:spcPct val="100000"/>
              </a:lnSpc>
            </a:pPr>
            <a:r>
              <a:rPr sz="1800" b="1" spc="-10" dirty="0">
                <a:solidFill>
                  <a:srgbClr val="004873"/>
                </a:solidFill>
                <a:latin typeface="Arial"/>
                <a:cs typeface="Arial"/>
              </a:rPr>
              <a:t>There </a:t>
            </a:r>
            <a:r>
              <a:rPr sz="1800" b="1" spc="-20" dirty="0">
                <a:solidFill>
                  <a:srgbClr val="004873"/>
                </a:solidFill>
                <a:latin typeface="Arial"/>
                <a:cs typeface="Arial"/>
              </a:rPr>
              <a:t>Then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18486" y="5555793"/>
            <a:ext cx="5340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spc="-20" dirty="0">
                <a:solidFill>
                  <a:srgbClr val="004873"/>
                </a:solidFill>
                <a:latin typeface="Arial"/>
                <a:cs typeface="Arial"/>
              </a:rPr>
              <a:t>Here </a:t>
            </a:r>
            <a:r>
              <a:rPr sz="1800" b="1" spc="-25" dirty="0">
                <a:solidFill>
                  <a:srgbClr val="004873"/>
                </a:solidFill>
                <a:latin typeface="Arial"/>
                <a:cs typeface="Arial"/>
              </a:rPr>
              <a:t>Now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48939" y="2465578"/>
            <a:ext cx="3496310" cy="1329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004873"/>
                </a:solidFill>
                <a:latin typeface="Arial"/>
                <a:cs typeface="Arial"/>
              </a:rPr>
              <a:t>What</a:t>
            </a:r>
            <a:r>
              <a:rPr sz="2000" spc="-4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4873"/>
                </a:solidFill>
                <a:latin typeface="Arial"/>
                <a:cs typeface="Arial"/>
              </a:rPr>
              <a:t>people</a:t>
            </a:r>
            <a:r>
              <a:rPr sz="2000" spc="-3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4873"/>
                </a:solidFill>
                <a:latin typeface="Arial"/>
                <a:cs typeface="Arial"/>
              </a:rPr>
              <a:t>thinks</a:t>
            </a:r>
            <a:r>
              <a:rPr sz="2000" spc="-3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4873"/>
                </a:solidFill>
                <a:latin typeface="Arial"/>
                <a:cs typeface="Arial"/>
              </a:rPr>
              <a:t>it</a:t>
            </a:r>
            <a:r>
              <a:rPr sz="2000" spc="-3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004873"/>
                </a:solidFill>
                <a:latin typeface="Arial"/>
                <a:cs typeface="Arial"/>
              </a:rPr>
              <a:t>looks</a:t>
            </a:r>
            <a:r>
              <a:rPr sz="2000" spc="-3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000" spc="-20" dirty="0">
                <a:solidFill>
                  <a:srgbClr val="004873"/>
                </a:solidFill>
                <a:latin typeface="Arial"/>
                <a:cs typeface="Arial"/>
              </a:rPr>
              <a:t>like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240"/>
              </a:spcBef>
            </a:pPr>
            <a:endParaRPr sz="2000">
              <a:latin typeface="Arial"/>
              <a:cs typeface="Arial"/>
            </a:endParaRPr>
          </a:p>
          <a:p>
            <a:pPr marL="1842770" marR="1022985">
              <a:lnSpc>
                <a:spcPct val="100000"/>
              </a:lnSpc>
            </a:pPr>
            <a:r>
              <a:rPr sz="1800" b="1" spc="-10" dirty="0">
                <a:solidFill>
                  <a:srgbClr val="004873"/>
                </a:solidFill>
                <a:latin typeface="Arial"/>
                <a:cs typeface="Arial"/>
              </a:rPr>
              <a:t>There </a:t>
            </a:r>
            <a:r>
              <a:rPr sz="1800" b="1" spc="-20" dirty="0">
                <a:solidFill>
                  <a:srgbClr val="004873"/>
                </a:solidFill>
                <a:latin typeface="Arial"/>
                <a:cs typeface="Arial"/>
              </a:rPr>
              <a:t>Then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41263" y="5272328"/>
            <a:ext cx="5340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spc="-20" dirty="0">
                <a:solidFill>
                  <a:srgbClr val="004873"/>
                </a:solidFill>
                <a:latin typeface="Arial"/>
                <a:cs typeface="Arial"/>
              </a:rPr>
              <a:t>Here </a:t>
            </a:r>
            <a:r>
              <a:rPr sz="1800" b="1" spc="-25" dirty="0">
                <a:solidFill>
                  <a:srgbClr val="004873"/>
                </a:solidFill>
                <a:latin typeface="Arial"/>
                <a:cs typeface="Arial"/>
              </a:rPr>
              <a:t>Now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2087878" y="4059554"/>
            <a:ext cx="692150" cy="869315"/>
            <a:chOff x="2087878" y="4059554"/>
            <a:chExt cx="692150" cy="869315"/>
          </a:xfrm>
        </p:grpSpPr>
        <p:sp>
          <p:nvSpPr>
            <p:cNvPr id="10" name="object 10"/>
            <p:cNvSpPr/>
            <p:nvPr/>
          </p:nvSpPr>
          <p:spPr>
            <a:xfrm>
              <a:off x="2087867" y="4059554"/>
              <a:ext cx="692150" cy="869315"/>
            </a:xfrm>
            <a:custGeom>
              <a:avLst/>
              <a:gdLst/>
              <a:ahLst/>
              <a:cxnLst/>
              <a:rect l="l" t="t" r="r" b="b"/>
              <a:pathLst>
                <a:path w="692150" h="869314">
                  <a:moveTo>
                    <a:pt x="342900" y="827913"/>
                  </a:moveTo>
                  <a:lnTo>
                    <a:pt x="33528" y="573405"/>
                  </a:lnTo>
                  <a:lnTo>
                    <a:pt x="0" y="614553"/>
                  </a:lnTo>
                  <a:lnTo>
                    <a:pt x="309372" y="869061"/>
                  </a:lnTo>
                  <a:lnTo>
                    <a:pt x="342900" y="827913"/>
                  </a:lnTo>
                  <a:close/>
                </a:path>
                <a:path w="692150" h="869314">
                  <a:moveTo>
                    <a:pt x="544639" y="529450"/>
                  </a:moveTo>
                  <a:lnTo>
                    <a:pt x="544068" y="516636"/>
                  </a:lnTo>
                  <a:lnTo>
                    <a:pt x="535216" y="475830"/>
                  </a:lnTo>
                  <a:lnTo>
                    <a:pt x="512064" y="431673"/>
                  </a:lnTo>
                  <a:lnTo>
                    <a:pt x="494322" y="409879"/>
                  </a:lnTo>
                  <a:lnTo>
                    <a:pt x="494322" y="535597"/>
                  </a:lnTo>
                  <a:lnTo>
                    <a:pt x="493585" y="545592"/>
                  </a:lnTo>
                  <a:lnTo>
                    <a:pt x="474916" y="590931"/>
                  </a:lnTo>
                  <a:lnTo>
                    <a:pt x="399288" y="686181"/>
                  </a:lnTo>
                  <a:lnTo>
                    <a:pt x="163068" y="491109"/>
                  </a:lnTo>
                  <a:lnTo>
                    <a:pt x="216408" y="425577"/>
                  </a:lnTo>
                  <a:lnTo>
                    <a:pt x="243840" y="395668"/>
                  </a:lnTo>
                  <a:lnTo>
                    <a:pt x="281254" y="371767"/>
                  </a:lnTo>
                  <a:lnTo>
                    <a:pt x="314921" y="367195"/>
                  </a:lnTo>
                  <a:lnTo>
                    <a:pt x="333756" y="369189"/>
                  </a:lnTo>
                  <a:lnTo>
                    <a:pt x="397192" y="395986"/>
                  </a:lnTo>
                  <a:lnTo>
                    <a:pt x="437540" y="428231"/>
                  </a:lnTo>
                  <a:lnTo>
                    <a:pt x="463918" y="457327"/>
                  </a:lnTo>
                  <a:lnTo>
                    <a:pt x="487870" y="498729"/>
                  </a:lnTo>
                  <a:lnTo>
                    <a:pt x="494322" y="535597"/>
                  </a:lnTo>
                  <a:lnTo>
                    <a:pt x="494322" y="409879"/>
                  </a:lnTo>
                  <a:lnTo>
                    <a:pt x="455676" y="372237"/>
                  </a:lnTo>
                  <a:lnTo>
                    <a:pt x="393954" y="332384"/>
                  </a:lnTo>
                  <a:lnTo>
                    <a:pt x="351929" y="317804"/>
                  </a:lnTo>
                  <a:lnTo>
                    <a:pt x="310159" y="314477"/>
                  </a:lnTo>
                  <a:lnTo>
                    <a:pt x="259842" y="326326"/>
                  </a:lnTo>
                  <a:lnTo>
                    <a:pt x="220154" y="352450"/>
                  </a:lnTo>
                  <a:lnTo>
                    <a:pt x="181356" y="395097"/>
                  </a:lnTo>
                  <a:lnTo>
                    <a:pt x="92964" y="501777"/>
                  </a:lnTo>
                  <a:lnTo>
                    <a:pt x="402336" y="756285"/>
                  </a:lnTo>
                  <a:lnTo>
                    <a:pt x="459955" y="686181"/>
                  </a:lnTo>
                  <a:lnTo>
                    <a:pt x="493776" y="645033"/>
                  </a:lnTo>
                  <a:lnTo>
                    <a:pt x="522287" y="604532"/>
                  </a:lnTo>
                  <a:lnTo>
                    <a:pt x="539305" y="565404"/>
                  </a:lnTo>
                  <a:lnTo>
                    <a:pt x="544639" y="529450"/>
                  </a:lnTo>
                  <a:close/>
                </a:path>
                <a:path w="692150" h="869314">
                  <a:moveTo>
                    <a:pt x="691896" y="404241"/>
                  </a:moveTo>
                  <a:lnTo>
                    <a:pt x="566928" y="300609"/>
                  </a:lnTo>
                  <a:lnTo>
                    <a:pt x="592137" y="270129"/>
                  </a:lnTo>
                  <a:lnTo>
                    <a:pt x="530352" y="270129"/>
                  </a:lnTo>
                  <a:lnTo>
                    <a:pt x="420624" y="178689"/>
                  </a:lnTo>
                  <a:lnTo>
                    <a:pt x="484632" y="100965"/>
                  </a:lnTo>
                  <a:lnTo>
                    <a:pt x="513359" y="69888"/>
                  </a:lnTo>
                  <a:lnTo>
                    <a:pt x="548411" y="53682"/>
                  </a:lnTo>
                  <a:lnTo>
                    <a:pt x="657517" y="53682"/>
                  </a:lnTo>
                  <a:lnTo>
                    <a:pt x="651421" y="44945"/>
                  </a:lnTo>
                  <a:lnTo>
                    <a:pt x="622274" y="19291"/>
                  </a:lnTo>
                  <a:lnTo>
                    <a:pt x="583692" y="3429"/>
                  </a:lnTo>
                  <a:lnTo>
                    <a:pt x="570268" y="863"/>
                  </a:lnTo>
                  <a:lnTo>
                    <a:pt x="557403" y="0"/>
                  </a:lnTo>
                  <a:lnTo>
                    <a:pt x="510540" y="12954"/>
                  </a:lnTo>
                  <a:lnTo>
                    <a:pt x="479107" y="37325"/>
                  </a:lnTo>
                  <a:lnTo>
                    <a:pt x="446532" y="73533"/>
                  </a:lnTo>
                  <a:lnTo>
                    <a:pt x="350520" y="190881"/>
                  </a:lnTo>
                  <a:lnTo>
                    <a:pt x="658368" y="445389"/>
                  </a:lnTo>
                  <a:lnTo>
                    <a:pt x="691896" y="404241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618229" y="4113227"/>
              <a:ext cx="149351" cy="216455"/>
            </a:xfrm>
            <a:prstGeom prst="rect">
              <a:avLst/>
            </a:prstGeom>
          </p:spPr>
        </p:pic>
      </p:grpSp>
      <p:grpSp>
        <p:nvGrpSpPr>
          <p:cNvPr id="12" name="object 12"/>
          <p:cNvGrpSpPr/>
          <p:nvPr/>
        </p:nvGrpSpPr>
        <p:grpSpPr>
          <a:xfrm>
            <a:off x="5635752" y="3502509"/>
            <a:ext cx="1155700" cy="1537970"/>
            <a:chOff x="5635752" y="3502509"/>
            <a:chExt cx="1155700" cy="1537970"/>
          </a:xfrm>
        </p:grpSpPr>
        <p:sp>
          <p:nvSpPr>
            <p:cNvPr id="13" name="object 13"/>
            <p:cNvSpPr/>
            <p:nvPr/>
          </p:nvSpPr>
          <p:spPr>
            <a:xfrm>
              <a:off x="5635752" y="4638103"/>
              <a:ext cx="336550" cy="401955"/>
            </a:xfrm>
            <a:custGeom>
              <a:avLst/>
              <a:gdLst/>
              <a:ahLst/>
              <a:cxnLst/>
              <a:rect l="l" t="t" r="r" b="b"/>
              <a:pathLst>
                <a:path w="336550" h="401954">
                  <a:moveTo>
                    <a:pt x="266700" y="369760"/>
                  </a:moveTo>
                  <a:lnTo>
                    <a:pt x="21336" y="212788"/>
                  </a:lnTo>
                  <a:lnTo>
                    <a:pt x="0" y="244792"/>
                  </a:lnTo>
                  <a:lnTo>
                    <a:pt x="245351" y="401764"/>
                  </a:lnTo>
                  <a:lnTo>
                    <a:pt x="266700" y="369760"/>
                  </a:lnTo>
                  <a:close/>
                </a:path>
                <a:path w="336550" h="401954">
                  <a:moveTo>
                    <a:pt x="336321" y="261556"/>
                  </a:moveTo>
                  <a:lnTo>
                    <a:pt x="295643" y="261556"/>
                  </a:lnTo>
                  <a:lnTo>
                    <a:pt x="108191" y="141160"/>
                  </a:lnTo>
                  <a:lnTo>
                    <a:pt x="141732" y="89344"/>
                  </a:lnTo>
                  <a:lnTo>
                    <a:pt x="166585" y="57200"/>
                  </a:lnTo>
                  <a:lnTo>
                    <a:pt x="206946" y="39039"/>
                  </a:lnTo>
                  <a:lnTo>
                    <a:pt x="322110" y="39039"/>
                  </a:lnTo>
                  <a:lnTo>
                    <a:pt x="309359" y="29908"/>
                  </a:lnTo>
                  <a:lnTo>
                    <a:pt x="261353" y="6769"/>
                  </a:lnTo>
                  <a:lnTo>
                    <a:pt x="229616" y="177"/>
                  </a:lnTo>
                  <a:lnTo>
                    <a:pt x="214299" y="0"/>
                  </a:lnTo>
                  <a:lnTo>
                    <a:pt x="173494" y="8915"/>
                  </a:lnTo>
                  <a:lnTo>
                    <a:pt x="137629" y="36766"/>
                  </a:lnTo>
                  <a:lnTo>
                    <a:pt x="112763" y="71056"/>
                  </a:lnTo>
                  <a:lnTo>
                    <a:pt x="57912" y="154876"/>
                  </a:lnTo>
                  <a:lnTo>
                    <a:pt x="303263" y="313372"/>
                  </a:lnTo>
                  <a:lnTo>
                    <a:pt x="336321" y="261556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842705" y="4677132"/>
              <a:ext cx="180424" cy="222526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5853684" y="4390072"/>
              <a:ext cx="265430" cy="313055"/>
            </a:xfrm>
            <a:custGeom>
              <a:avLst/>
              <a:gdLst/>
              <a:ahLst/>
              <a:cxnLst/>
              <a:rect l="l" t="t" r="r" b="b"/>
              <a:pathLst>
                <a:path w="265429" h="313054">
                  <a:moveTo>
                    <a:pt x="243839" y="312990"/>
                  </a:moveTo>
                  <a:lnTo>
                    <a:pt x="0" y="156018"/>
                  </a:lnTo>
                  <a:lnTo>
                    <a:pt x="73533" y="42672"/>
                  </a:lnTo>
                  <a:lnTo>
                    <a:pt x="100011" y="14286"/>
                  </a:lnTo>
                  <a:lnTo>
                    <a:pt x="142397" y="0"/>
                  </a:lnTo>
                  <a:lnTo>
                    <a:pt x="152399" y="570"/>
                  </a:lnTo>
                  <a:lnTo>
                    <a:pt x="181331" y="9143"/>
                  </a:lnTo>
                  <a:lnTo>
                    <a:pt x="216026" y="38289"/>
                  </a:lnTo>
                  <a:lnTo>
                    <a:pt x="216243" y="38670"/>
                  </a:lnTo>
                  <a:lnTo>
                    <a:pt x="138683" y="38670"/>
                  </a:lnTo>
                  <a:lnTo>
                    <a:pt x="123823" y="42480"/>
                  </a:lnTo>
                  <a:lnTo>
                    <a:pt x="96463" y="69508"/>
                  </a:lnTo>
                  <a:lnTo>
                    <a:pt x="89915" y="79818"/>
                  </a:lnTo>
                  <a:lnTo>
                    <a:pt x="48767" y="142302"/>
                  </a:lnTo>
                  <a:lnTo>
                    <a:pt x="137160" y="198690"/>
                  </a:lnTo>
                  <a:lnTo>
                    <a:pt x="177712" y="198690"/>
                  </a:lnTo>
                  <a:lnTo>
                    <a:pt x="166115" y="216979"/>
                  </a:lnTo>
                  <a:lnTo>
                    <a:pt x="265175" y="280986"/>
                  </a:lnTo>
                  <a:lnTo>
                    <a:pt x="243839" y="31299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990844" y="4428743"/>
              <a:ext cx="94939" cy="160019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138672" y="4145279"/>
              <a:ext cx="179830" cy="179831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6245352" y="3502520"/>
              <a:ext cx="546100" cy="591185"/>
            </a:xfrm>
            <a:custGeom>
              <a:avLst/>
              <a:gdLst/>
              <a:ahLst/>
              <a:cxnLst/>
              <a:rect l="l" t="t" r="r" b="b"/>
              <a:pathLst>
                <a:path w="546100" h="591185">
                  <a:moveTo>
                    <a:pt x="175260" y="238899"/>
                  </a:moveTo>
                  <a:lnTo>
                    <a:pt x="140208" y="216039"/>
                  </a:lnTo>
                  <a:lnTo>
                    <a:pt x="120396" y="246519"/>
                  </a:lnTo>
                  <a:lnTo>
                    <a:pt x="155448" y="267855"/>
                  </a:lnTo>
                  <a:lnTo>
                    <a:pt x="175260" y="238899"/>
                  </a:lnTo>
                  <a:close/>
                </a:path>
                <a:path w="546100" h="591185">
                  <a:moveTo>
                    <a:pt x="344411" y="438543"/>
                  </a:moveTo>
                  <a:lnTo>
                    <a:pt x="315468" y="418731"/>
                  </a:lnTo>
                  <a:lnTo>
                    <a:pt x="237744" y="540651"/>
                  </a:lnTo>
                  <a:lnTo>
                    <a:pt x="21336" y="400443"/>
                  </a:lnTo>
                  <a:lnTo>
                    <a:pt x="0" y="433971"/>
                  </a:lnTo>
                  <a:lnTo>
                    <a:pt x="245351" y="590943"/>
                  </a:lnTo>
                  <a:lnTo>
                    <a:pt x="278041" y="540651"/>
                  </a:lnTo>
                  <a:lnTo>
                    <a:pt x="344411" y="438543"/>
                  </a:lnTo>
                  <a:close/>
                </a:path>
                <a:path w="546100" h="591185">
                  <a:moveTo>
                    <a:pt x="385572" y="373011"/>
                  </a:moveTo>
                  <a:lnTo>
                    <a:pt x="207251" y="258711"/>
                  </a:lnTo>
                  <a:lnTo>
                    <a:pt x="188976" y="289191"/>
                  </a:lnTo>
                  <a:lnTo>
                    <a:pt x="365747" y="403491"/>
                  </a:lnTo>
                  <a:lnTo>
                    <a:pt x="385572" y="373011"/>
                  </a:lnTo>
                  <a:close/>
                </a:path>
                <a:path w="546100" h="591185">
                  <a:moveTo>
                    <a:pt x="438912" y="290715"/>
                  </a:moveTo>
                  <a:lnTo>
                    <a:pt x="331292" y="222135"/>
                  </a:lnTo>
                  <a:lnTo>
                    <a:pt x="283464" y="191655"/>
                  </a:lnTo>
                  <a:lnTo>
                    <a:pt x="293852" y="176415"/>
                  </a:lnTo>
                  <a:lnTo>
                    <a:pt x="306324" y="158127"/>
                  </a:lnTo>
                  <a:lnTo>
                    <a:pt x="283464" y="142887"/>
                  </a:lnTo>
                  <a:lnTo>
                    <a:pt x="260591" y="176415"/>
                  </a:lnTo>
                  <a:lnTo>
                    <a:pt x="227545" y="151396"/>
                  </a:lnTo>
                  <a:lnTo>
                    <a:pt x="224015" y="139839"/>
                  </a:lnTo>
                  <a:lnTo>
                    <a:pt x="227076" y="132219"/>
                  </a:lnTo>
                  <a:lnTo>
                    <a:pt x="236220" y="118503"/>
                  </a:lnTo>
                  <a:lnTo>
                    <a:pt x="245351" y="106311"/>
                  </a:lnTo>
                  <a:lnTo>
                    <a:pt x="222491" y="84975"/>
                  </a:lnTo>
                  <a:lnTo>
                    <a:pt x="196037" y="121539"/>
                  </a:lnTo>
                  <a:lnTo>
                    <a:pt x="188976" y="147459"/>
                  </a:lnTo>
                  <a:lnTo>
                    <a:pt x="189534" y="155181"/>
                  </a:lnTo>
                  <a:lnTo>
                    <a:pt x="214185" y="189255"/>
                  </a:lnTo>
                  <a:lnTo>
                    <a:pt x="222491" y="194703"/>
                  </a:lnTo>
                  <a:lnTo>
                    <a:pt x="240792" y="206895"/>
                  </a:lnTo>
                  <a:lnTo>
                    <a:pt x="224015" y="232803"/>
                  </a:lnTo>
                  <a:lnTo>
                    <a:pt x="248412" y="248043"/>
                  </a:lnTo>
                  <a:lnTo>
                    <a:pt x="265176" y="222135"/>
                  </a:lnTo>
                  <a:lnTo>
                    <a:pt x="419100" y="321195"/>
                  </a:lnTo>
                  <a:lnTo>
                    <a:pt x="438912" y="290715"/>
                  </a:lnTo>
                  <a:close/>
                </a:path>
                <a:path w="546100" h="591185">
                  <a:moveTo>
                    <a:pt x="545579" y="101739"/>
                  </a:moveTo>
                  <a:lnTo>
                    <a:pt x="543039" y="87172"/>
                  </a:lnTo>
                  <a:lnTo>
                    <a:pt x="537768" y="73164"/>
                  </a:lnTo>
                  <a:lnTo>
                    <a:pt x="529945" y="59740"/>
                  </a:lnTo>
                  <a:lnTo>
                    <a:pt x="519671" y="46875"/>
                  </a:lnTo>
                  <a:lnTo>
                    <a:pt x="496811" y="75831"/>
                  </a:lnTo>
                  <a:lnTo>
                    <a:pt x="503072" y="84975"/>
                  </a:lnTo>
                  <a:lnTo>
                    <a:pt x="507873" y="93929"/>
                  </a:lnTo>
                  <a:lnTo>
                    <a:pt x="510959" y="102628"/>
                  </a:lnTo>
                  <a:lnTo>
                    <a:pt x="512051" y="110883"/>
                  </a:lnTo>
                  <a:lnTo>
                    <a:pt x="512076" y="120027"/>
                  </a:lnTo>
                  <a:lnTo>
                    <a:pt x="510336" y="128409"/>
                  </a:lnTo>
                  <a:lnTo>
                    <a:pt x="485965" y="162890"/>
                  </a:lnTo>
                  <a:lnTo>
                    <a:pt x="450430" y="173583"/>
                  </a:lnTo>
                  <a:lnTo>
                    <a:pt x="436994" y="172034"/>
                  </a:lnTo>
                  <a:lnTo>
                    <a:pt x="422998" y="167347"/>
                  </a:lnTo>
                  <a:lnTo>
                    <a:pt x="408419" y="159651"/>
                  </a:lnTo>
                  <a:lnTo>
                    <a:pt x="419150" y="142887"/>
                  </a:lnTo>
                  <a:lnTo>
                    <a:pt x="489483" y="32905"/>
                  </a:lnTo>
                  <a:lnTo>
                    <a:pt x="492252" y="28587"/>
                  </a:lnTo>
                  <a:lnTo>
                    <a:pt x="489191" y="25539"/>
                  </a:lnTo>
                  <a:lnTo>
                    <a:pt x="486143" y="24015"/>
                  </a:lnTo>
                  <a:lnTo>
                    <a:pt x="484619" y="22491"/>
                  </a:lnTo>
                  <a:lnTo>
                    <a:pt x="463194" y="10807"/>
                  </a:lnTo>
                  <a:lnTo>
                    <a:pt x="448043" y="5321"/>
                  </a:lnTo>
                  <a:lnTo>
                    <a:pt x="448043" y="43827"/>
                  </a:lnTo>
                  <a:lnTo>
                    <a:pt x="384048" y="142887"/>
                  </a:lnTo>
                  <a:lnTo>
                    <a:pt x="356616" y="103263"/>
                  </a:lnTo>
                  <a:lnTo>
                    <a:pt x="355473" y="91833"/>
                  </a:lnTo>
                  <a:lnTo>
                    <a:pt x="356616" y="80594"/>
                  </a:lnTo>
                  <a:lnTo>
                    <a:pt x="382892" y="40970"/>
                  </a:lnTo>
                  <a:lnTo>
                    <a:pt x="416331" y="32905"/>
                  </a:lnTo>
                  <a:lnTo>
                    <a:pt x="426326" y="34493"/>
                  </a:lnTo>
                  <a:lnTo>
                    <a:pt x="436905" y="38100"/>
                  </a:lnTo>
                  <a:lnTo>
                    <a:pt x="448043" y="43827"/>
                  </a:lnTo>
                  <a:lnTo>
                    <a:pt x="448043" y="5321"/>
                  </a:lnTo>
                  <a:lnTo>
                    <a:pt x="442341" y="3251"/>
                  </a:lnTo>
                  <a:lnTo>
                    <a:pt x="422046" y="0"/>
                  </a:lnTo>
                  <a:lnTo>
                    <a:pt x="384022" y="6324"/>
                  </a:lnTo>
                  <a:lnTo>
                    <a:pt x="341376" y="43827"/>
                  </a:lnTo>
                  <a:lnTo>
                    <a:pt x="325361" y="81356"/>
                  </a:lnTo>
                  <a:lnTo>
                    <a:pt x="324218" y="100622"/>
                  </a:lnTo>
                  <a:lnTo>
                    <a:pt x="327647" y="120027"/>
                  </a:lnTo>
                  <a:lnTo>
                    <a:pt x="345757" y="156413"/>
                  </a:lnTo>
                  <a:lnTo>
                    <a:pt x="381000" y="187083"/>
                  </a:lnTo>
                  <a:lnTo>
                    <a:pt x="423291" y="206324"/>
                  </a:lnTo>
                  <a:lnTo>
                    <a:pt x="443572" y="209588"/>
                  </a:lnTo>
                  <a:lnTo>
                    <a:pt x="463283" y="208419"/>
                  </a:lnTo>
                  <a:lnTo>
                    <a:pt x="498716" y="192227"/>
                  </a:lnTo>
                  <a:lnTo>
                    <a:pt x="542150" y="130886"/>
                  </a:lnTo>
                  <a:lnTo>
                    <a:pt x="545579" y="101739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537379" y="6704741"/>
            <a:ext cx="2416175" cy="588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10"/>
              </a:lnSpc>
            </a:pPr>
            <a:r>
              <a:rPr sz="2000" b="1" i="1" spc="-50" dirty="0">
                <a:solidFill>
                  <a:srgbClr val="7F7F7F"/>
                </a:solidFill>
                <a:latin typeface="Arial"/>
                <a:cs typeface="Arial"/>
              </a:rPr>
              <a:t>B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400" b="1" spc="-10" dirty="0">
                <a:solidFill>
                  <a:srgbClr val="7F7F7F"/>
                </a:solidFill>
                <a:latin typeface="Arial"/>
                <a:cs typeface="Arial"/>
              </a:rPr>
              <a:t>theacademicconsultant.com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48487" y="471071"/>
            <a:ext cx="5975350" cy="1052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3700" dirty="0"/>
              <a:t>Individual</a:t>
            </a:r>
            <a:r>
              <a:rPr sz="3700" spc="-190" dirty="0"/>
              <a:t> </a:t>
            </a:r>
            <a:r>
              <a:rPr sz="3700" spc="-10" dirty="0"/>
              <a:t>Development</a:t>
            </a:r>
            <a:r>
              <a:rPr sz="3700" spc="-185" dirty="0"/>
              <a:t> </a:t>
            </a:r>
            <a:r>
              <a:rPr sz="3700" spc="-20" dirty="0"/>
              <a:t>Plan</a:t>
            </a:r>
            <a:endParaRPr sz="3700"/>
          </a:p>
          <a:p>
            <a:pPr marL="1270" algn="ctr">
              <a:lnSpc>
                <a:spcPct val="100000"/>
              </a:lnSpc>
              <a:spcBef>
                <a:spcPts val="40"/>
              </a:spcBef>
            </a:pPr>
            <a:r>
              <a:rPr sz="3000" dirty="0"/>
              <a:t>A</a:t>
            </a:r>
            <a:r>
              <a:rPr sz="3000" spc="-190" dirty="0"/>
              <a:t> </a:t>
            </a:r>
            <a:r>
              <a:rPr sz="3000" dirty="0"/>
              <a:t>living</a:t>
            </a:r>
            <a:r>
              <a:rPr sz="3000" spc="-15" dirty="0"/>
              <a:t> </a:t>
            </a:r>
            <a:r>
              <a:rPr sz="3000" spc="-10" dirty="0"/>
              <a:t>document</a:t>
            </a:r>
            <a:endParaRPr sz="3000"/>
          </a:p>
        </p:txBody>
      </p:sp>
      <p:grpSp>
        <p:nvGrpSpPr>
          <p:cNvPr id="3" name="object 3"/>
          <p:cNvGrpSpPr/>
          <p:nvPr/>
        </p:nvGrpSpPr>
        <p:grpSpPr>
          <a:xfrm>
            <a:off x="4590985" y="3409885"/>
            <a:ext cx="2021205" cy="2021205"/>
            <a:chOff x="4590985" y="3409885"/>
            <a:chExt cx="2021205" cy="2021205"/>
          </a:xfrm>
        </p:grpSpPr>
        <p:sp>
          <p:nvSpPr>
            <p:cNvPr id="4" name="object 4"/>
            <p:cNvSpPr/>
            <p:nvPr/>
          </p:nvSpPr>
          <p:spPr>
            <a:xfrm>
              <a:off x="4604004" y="3422904"/>
              <a:ext cx="1995170" cy="1995170"/>
            </a:xfrm>
            <a:custGeom>
              <a:avLst/>
              <a:gdLst/>
              <a:ahLst/>
              <a:cxnLst/>
              <a:rect l="l" t="t" r="r" b="b"/>
              <a:pathLst>
                <a:path w="1995170" h="1995170">
                  <a:moveTo>
                    <a:pt x="996695" y="1994915"/>
                  </a:moveTo>
                  <a:lnTo>
                    <a:pt x="948428" y="1993765"/>
                  </a:lnTo>
                  <a:lnTo>
                    <a:pt x="900752" y="1990349"/>
                  </a:lnTo>
                  <a:lnTo>
                    <a:pt x="853719" y="1984720"/>
                  </a:lnTo>
                  <a:lnTo>
                    <a:pt x="807380" y="1976929"/>
                  </a:lnTo>
                  <a:lnTo>
                    <a:pt x="761790" y="1967030"/>
                  </a:lnTo>
                  <a:lnTo>
                    <a:pt x="716998" y="1955073"/>
                  </a:lnTo>
                  <a:lnTo>
                    <a:pt x="673058" y="1941111"/>
                  </a:lnTo>
                  <a:lnTo>
                    <a:pt x="630023" y="1925197"/>
                  </a:lnTo>
                  <a:lnTo>
                    <a:pt x="587944" y="1907382"/>
                  </a:lnTo>
                  <a:lnTo>
                    <a:pt x="546874" y="1887718"/>
                  </a:lnTo>
                  <a:lnTo>
                    <a:pt x="506866" y="1866258"/>
                  </a:lnTo>
                  <a:lnTo>
                    <a:pt x="467972" y="1843053"/>
                  </a:lnTo>
                  <a:lnTo>
                    <a:pt x="430242" y="1818156"/>
                  </a:lnTo>
                  <a:lnTo>
                    <a:pt x="393732" y="1791619"/>
                  </a:lnTo>
                  <a:lnTo>
                    <a:pt x="358493" y="1763494"/>
                  </a:lnTo>
                  <a:lnTo>
                    <a:pt x="324576" y="1733832"/>
                  </a:lnTo>
                  <a:lnTo>
                    <a:pt x="292035" y="1702688"/>
                  </a:lnTo>
                  <a:lnTo>
                    <a:pt x="260922" y="1670111"/>
                  </a:lnTo>
                  <a:lnTo>
                    <a:pt x="231288" y="1636154"/>
                  </a:lnTo>
                  <a:lnTo>
                    <a:pt x="203188" y="1600872"/>
                  </a:lnTo>
                  <a:lnTo>
                    <a:pt x="176672" y="1564313"/>
                  </a:lnTo>
                  <a:lnTo>
                    <a:pt x="151793" y="1526529"/>
                  </a:lnTo>
                  <a:lnTo>
                    <a:pt x="128604" y="1487576"/>
                  </a:lnTo>
                  <a:lnTo>
                    <a:pt x="107156" y="1447503"/>
                  </a:lnTo>
                  <a:lnTo>
                    <a:pt x="87503" y="1406363"/>
                  </a:lnTo>
                  <a:lnTo>
                    <a:pt x="69697" y="1364209"/>
                  </a:lnTo>
                  <a:lnTo>
                    <a:pt x="53788" y="1321092"/>
                  </a:lnTo>
                  <a:lnTo>
                    <a:pt x="39832" y="1277065"/>
                  </a:lnTo>
                  <a:lnTo>
                    <a:pt x="27878" y="1232178"/>
                  </a:lnTo>
                  <a:lnTo>
                    <a:pt x="17981" y="1186486"/>
                  </a:lnTo>
                  <a:lnTo>
                    <a:pt x="10192" y="1140040"/>
                  </a:lnTo>
                  <a:lnTo>
                    <a:pt x="4565" y="1092890"/>
                  </a:lnTo>
                  <a:lnTo>
                    <a:pt x="1149" y="1045091"/>
                  </a:lnTo>
                  <a:lnTo>
                    <a:pt x="0" y="996695"/>
                  </a:lnTo>
                  <a:lnTo>
                    <a:pt x="1149" y="948428"/>
                  </a:lnTo>
                  <a:lnTo>
                    <a:pt x="4565" y="900752"/>
                  </a:lnTo>
                  <a:lnTo>
                    <a:pt x="10192" y="853719"/>
                  </a:lnTo>
                  <a:lnTo>
                    <a:pt x="17981" y="807380"/>
                  </a:lnTo>
                  <a:lnTo>
                    <a:pt x="27878" y="761790"/>
                  </a:lnTo>
                  <a:lnTo>
                    <a:pt x="39832" y="716998"/>
                  </a:lnTo>
                  <a:lnTo>
                    <a:pt x="53788" y="673058"/>
                  </a:lnTo>
                  <a:lnTo>
                    <a:pt x="69697" y="630023"/>
                  </a:lnTo>
                  <a:lnTo>
                    <a:pt x="87503" y="587944"/>
                  </a:lnTo>
                  <a:lnTo>
                    <a:pt x="107156" y="546874"/>
                  </a:lnTo>
                  <a:lnTo>
                    <a:pt x="128604" y="506866"/>
                  </a:lnTo>
                  <a:lnTo>
                    <a:pt x="151793" y="467972"/>
                  </a:lnTo>
                  <a:lnTo>
                    <a:pt x="176672" y="430242"/>
                  </a:lnTo>
                  <a:lnTo>
                    <a:pt x="203188" y="393732"/>
                  </a:lnTo>
                  <a:lnTo>
                    <a:pt x="231288" y="358493"/>
                  </a:lnTo>
                  <a:lnTo>
                    <a:pt x="260922" y="324576"/>
                  </a:lnTo>
                  <a:lnTo>
                    <a:pt x="292035" y="292035"/>
                  </a:lnTo>
                  <a:lnTo>
                    <a:pt x="324576" y="260922"/>
                  </a:lnTo>
                  <a:lnTo>
                    <a:pt x="358493" y="231288"/>
                  </a:lnTo>
                  <a:lnTo>
                    <a:pt x="393732" y="203188"/>
                  </a:lnTo>
                  <a:lnTo>
                    <a:pt x="430242" y="176672"/>
                  </a:lnTo>
                  <a:lnTo>
                    <a:pt x="467972" y="151793"/>
                  </a:lnTo>
                  <a:lnTo>
                    <a:pt x="506866" y="128604"/>
                  </a:lnTo>
                  <a:lnTo>
                    <a:pt x="546874" y="107156"/>
                  </a:lnTo>
                  <a:lnTo>
                    <a:pt x="587944" y="87503"/>
                  </a:lnTo>
                  <a:lnTo>
                    <a:pt x="630023" y="69697"/>
                  </a:lnTo>
                  <a:lnTo>
                    <a:pt x="673058" y="53788"/>
                  </a:lnTo>
                  <a:lnTo>
                    <a:pt x="716998" y="39832"/>
                  </a:lnTo>
                  <a:lnTo>
                    <a:pt x="761790" y="27878"/>
                  </a:lnTo>
                  <a:lnTo>
                    <a:pt x="807380" y="17981"/>
                  </a:lnTo>
                  <a:lnTo>
                    <a:pt x="853719" y="10192"/>
                  </a:lnTo>
                  <a:lnTo>
                    <a:pt x="900752" y="4565"/>
                  </a:lnTo>
                  <a:lnTo>
                    <a:pt x="948428" y="1149"/>
                  </a:lnTo>
                  <a:lnTo>
                    <a:pt x="996695" y="0"/>
                  </a:lnTo>
                  <a:lnTo>
                    <a:pt x="1045091" y="1149"/>
                  </a:lnTo>
                  <a:lnTo>
                    <a:pt x="1092890" y="4565"/>
                  </a:lnTo>
                  <a:lnTo>
                    <a:pt x="1140040" y="10192"/>
                  </a:lnTo>
                  <a:lnTo>
                    <a:pt x="1186486" y="17981"/>
                  </a:lnTo>
                  <a:lnTo>
                    <a:pt x="1232178" y="27878"/>
                  </a:lnTo>
                  <a:lnTo>
                    <a:pt x="1277065" y="39832"/>
                  </a:lnTo>
                  <a:lnTo>
                    <a:pt x="1321092" y="53788"/>
                  </a:lnTo>
                  <a:lnTo>
                    <a:pt x="1364209" y="69697"/>
                  </a:lnTo>
                  <a:lnTo>
                    <a:pt x="1406363" y="87503"/>
                  </a:lnTo>
                  <a:lnTo>
                    <a:pt x="1447503" y="107156"/>
                  </a:lnTo>
                  <a:lnTo>
                    <a:pt x="1487576" y="128604"/>
                  </a:lnTo>
                  <a:lnTo>
                    <a:pt x="1526529" y="151793"/>
                  </a:lnTo>
                  <a:lnTo>
                    <a:pt x="1564313" y="176672"/>
                  </a:lnTo>
                  <a:lnTo>
                    <a:pt x="1600872" y="203188"/>
                  </a:lnTo>
                  <a:lnTo>
                    <a:pt x="1636154" y="231288"/>
                  </a:lnTo>
                  <a:lnTo>
                    <a:pt x="1670111" y="260922"/>
                  </a:lnTo>
                  <a:lnTo>
                    <a:pt x="1702688" y="292035"/>
                  </a:lnTo>
                  <a:lnTo>
                    <a:pt x="1733832" y="324576"/>
                  </a:lnTo>
                  <a:lnTo>
                    <a:pt x="1763494" y="358493"/>
                  </a:lnTo>
                  <a:lnTo>
                    <a:pt x="1791619" y="393732"/>
                  </a:lnTo>
                  <a:lnTo>
                    <a:pt x="1818156" y="430242"/>
                  </a:lnTo>
                  <a:lnTo>
                    <a:pt x="1843053" y="467972"/>
                  </a:lnTo>
                  <a:lnTo>
                    <a:pt x="1866258" y="506866"/>
                  </a:lnTo>
                  <a:lnTo>
                    <a:pt x="1887718" y="546874"/>
                  </a:lnTo>
                  <a:lnTo>
                    <a:pt x="1907382" y="587944"/>
                  </a:lnTo>
                  <a:lnTo>
                    <a:pt x="1925197" y="630023"/>
                  </a:lnTo>
                  <a:lnTo>
                    <a:pt x="1941111" y="673058"/>
                  </a:lnTo>
                  <a:lnTo>
                    <a:pt x="1955073" y="716998"/>
                  </a:lnTo>
                  <a:lnTo>
                    <a:pt x="1967030" y="761790"/>
                  </a:lnTo>
                  <a:lnTo>
                    <a:pt x="1976930" y="807380"/>
                  </a:lnTo>
                  <a:lnTo>
                    <a:pt x="1984720" y="853719"/>
                  </a:lnTo>
                  <a:lnTo>
                    <a:pt x="1990349" y="900752"/>
                  </a:lnTo>
                  <a:lnTo>
                    <a:pt x="1993764" y="948428"/>
                  </a:lnTo>
                  <a:lnTo>
                    <a:pt x="1994915" y="996695"/>
                  </a:lnTo>
                  <a:lnTo>
                    <a:pt x="1993764" y="1045091"/>
                  </a:lnTo>
                  <a:lnTo>
                    <a:pt x="1990349" y="1092890"/>
                  </a:lnTo>
                  <a:lnTo>
                    <a:pt x="1984720" y="1140040"/>
                  </a:lnTo>
                  <a:lnTo>
                    <a:pt x="1976930" y="1186486"/>
                  </a:lnTo>
                  <a:lnTo>
                    <a:pt x="1967030" y="1232178"/>
                  </a:lnTo>
                  <a:lnTo>
                    <a:pt x="1955073" y="1277065"/>
                  </a:lnTo>
                  <a:lnTo>
                    <a:pt x="1941111" y="1321092"/>
                  </a:lnTo>
                  <a:lnTo>
                    <a:pt x="1925197" y="1364209"/>
                  </a:lnTo>
                  <a:lnTo>
                    <a:pt x="1907382" y="1406363"/>
                  </a:lnTo>
                  <a:lnTo>
                    <a:pt x="1887718" y="1447503"/>
                  </a:lnTo>
                  <a:lnTo>
                    <a:pt x="1866258" y="1487576"/>
                  </a:lnTo>
                  <a:lnTo>
                    <a:pt x="1843053" y="1526529"/>
                  </a:lnTo>
                  <a:lnTo>
                    <a:pt x="1818156" y="1564313"/>
                  </a:lnTo>
                  <a:lnTo>
                    <a:pt x="1791619" y="1600872"/>
                  </a:lnTo>
                  <a:lnTo>
                    <a:pt x="1763494" y="1636154"/>
                  </a:lnTo>
                  <a:lnTo>
                    <a:pt x="1733832" y="1670111"/>
                  </a:lnTo>
                  <a:lnTo>
                    <a:pt x="1702688" y="1702688"/>
                  </a:lnTo>
                  <a:lnTo>
                    <a:pt x="1670111" y="1733832"/>
                  </a:lnTo>
                  <a:lnTo>
                    <a:pt x="1636154" y="1763494"/>
                  </a:lnTo>
                  <a:lnTo>
                    <a:pt x="1600872" y="1791619"/>
                  </a:lnTo>
                  <a:lnTo>
                    <a:pt x="1564313" y="1818156"/>
                  </a:lnTo>
                  <a:lnTo>
                    <a:pt x="1526529" y="1843053"/>
                  </a:lnTo>
                  <a:lnTo>
                    <a:pt x="1487576" y="1866258"/>
                  </a:lnTo>
                  <a:lnTo>
                    <a:pt x="1447503" y="1887718"/>
                  </a:lnTo>
                  <a:lnTo>
                    <a:pt x="1406363" y="1907382"/>
                  </a:lnTo>
                  <a:lnTo>
                    <a:pt x="1364209" y="1925197"/>
                  </a:lnTo>
                  <a:lnTo>
                    <a:pt x="1321092" y="1941111"/>
                  </a:lnTo>
                  <a:lnTo>
                    <a:pt x="1277065" y="1955073"/>
                  </a:lnTo>
                  <a:lnTo>
                    <a:pt x="1232178" y="1967030"/>
                  </a:lnTo>
                  <a:lnTo>
                    <a:pt x="1186486" y="1976929"/>
                  </a:lnTo>
                  <a:lnTo>
                    <a:pt x="1140040" y="1984720"/>
                  </a:lnTo>
                  <a:lnTo>
                    <a:pt x="1092890" y="1990349"/>
                  </a:lnTo>
                  <a:lnTo>
                    <a:pt x="1045091" y="1993765"/>
                  </a:lnTo>
                  <a:lnTo>
                    <a:pt x="996695" y="1994915"/>
                  </a:lnTo>
                  <a:close/>
                </a:path>
              </a:pathLst>
            </a:custGeom>
            <a:solidFill>
              <a:srgbClr val="0078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604003" y="3422903"/>
              <a:ext cx="1995170" cy="1995170"/>
            </a:xfrm>
            <a:custGeom>
              <a:avLst/>
              <a:gdLst/>
              <a:ahLst/>
              <a:cxnLst/>
              <a:rect l="l" t="t" r="r" b="b"/>
              <a:pathLst>
                <a:path w="1995170" h="1995170">
                  <a:moveTo>
                    <a:pt x="0" y="996694"/>
                  </a:moveTo>
                  <a:lnTo>
                    <a:pt x="1149" y="948428"/>
                  </a:lnTo>
                  <a:lnTo>
                    <a:pt x="4564" y="900752"/>
                  </a:lnTo>
                  <a:lnTo>
                    <a:pt x="10192" y="853719"/>
                  </a:lnTo>
                  <a:lnTo>
                    <a:pt x="17981" y="807380"/>
                  </a:lnTo>
                  <a:lnTo>
                    <a:pt x="27878" y="761789"/>
                  </a:lnTo>
                  <a:lnTo>
                    <a:pt x="39832" y="716998"/>
                  </a:lnTo>
                  <a:lnTo>
                    <a:pt x="53789" y="673058"/>
                  </a:lnTo>
                  <a:lnTo>
                    <a:pt x="69696" y="630023"/>
                  </a:lnTo>
                  <a:lnTo>
                    <a:pt x="87503" y="587944"/>
                  </a:lnTo>
                  <a:lnTo>
                    <a:pt x="107156" y="546874"/>
                  </a:lnTo>
                  <a:lnTo>
                    <a:pt x="128604" y="506866"/>
                  </a:lnTo>
                  <a:lnTo>
                    <a:pt x="151793" y="467971"/>
                  </a:lnTo>
                  <a:lnTo>
                    <a:pt x="176673" y="430242"/>
                  </a:lnTo>
                  <a:lnTo>
                    <a:pt x="203189" y="393732"/>
                  </a:lnTo>
                  <a:lnTo>
                    <a:pt x="231289" y="358493"/>
                  </a:lnTo>
                  <a:lnTo>
                    <a:pt x="260923" y="324576"/>
                  </a:lnTo>
                  <a:lnTo>
                    <a:pt x="292035" y="292035"/>
                  </a:lnTo>
                  <a:lnTo>
                    <a:pt x="324576" y="260923"/>
                  </a:lnTo>
                  <a:lnTo>
                    <a:pt x="358493" y="231289"/>
                  </a:lnTo>
                  <a:lnTo>
                    <a:pt x="393732" y="203189"/>
                  </a:lnTo>
                  <a:lnTo>
                    <a:pt x="430242" y="176673"/>
                  </a:lnTo>
                  <a:lnTo>
                    <a:pt x="467971" y="151793"/>
                  </a:lnTo>
                  <a:lnTo>
                    <a:pt x="506866" y="128604"/>
                  </a:lnTo>
                  <a:lnTo>
                    <a:pt x="546874" y="107156"/>
                  </a:lnTo>
                  <a:lnTo>
                    <a:pt x="587944" y="87503"/>
                  </a:lnTo>
                  <a:lnTo>
                    <a:pt x="630023" y="69696"/>
                  </a:lnTo>
                  <a:lnTo>
                    <a:pt x="673058" y="53789"/>
                  </a:lnTo>
                  <a:lnTo>
                    <a:pt x="716998" y="39832"/>
                  </a:lnTo>
                  <a:lnTo>
                    <a:pt x="761789" y="27878"/>
                  </a:lnTo>
                  <a:lnTo>
                    <a:pt x="807380" y="17981"/>
                  </a:lnTo>
                  <a:lnTo>
                    <a:pt x="853719" y="10192"/>
                  </a:lnTo>
                  <a:lnTo>
                    <a:pt x="900752" y="4564"/>
                  </a:lnTo>
                  <a:lnTo>
                    <a:pt x="948428" y="1149"/>
                  </a:lnTo>
                  <a:lnTo>
                    <a:pt x="996694" y="0"/>
                  </a:lnTo>
                  <a:lnTo>
                    <a:pt x="1045091" y="1149"/>
                  </a:lnTo>
                  <a:lnTo>
                    <a:pt x="1092891" y="4564"/>
                  </a:lnTo>
                  <a:lnTo>
                    <a:pt x="1140039" y="10192"/>
                  </a:lnTo>
                  <a:lnTo>
                    <a:pt x="1186486" y="17981"/>
                  </a:lnTo>
                  <a:lnTo>
                    <a:pt x="1232178" y="27878"/>
                  </a:lnTo>
                  <a:lnTo>
                    <a:pt x="1277064" y="39832"/>
                  </a:lnTo>
                  <a:lnTo>
                    <a:pt x="1321092" y="53789"/>
                  </a:lnTo>
                  <a:lnTo>
                    <a:pt x="1364209" y="69696"/>
                  </a:lnTo>
                  <a:lnTo>
                    <a:pt x="1406364" y="87503"/>
                  </a:lnTo>
                  <a:lnTo>
                    <a:pt x="1447503" y="107156"/>
                  </a:lnTo>
                  <a:lnTo>
                    <a:pt x="1487575" y="128604"/>
                  </a:lnTo>
                  <a:lnTo>
                    <a:pt x="1526529" y="151793"/>
                  </a:lnTo>
                  <a:lnTo>
                    <a:pt x="1564311" y="176673"/>
                  </a:lnTo>
                  <a:lnTo>
                    <a:pt x="1600871" y="203189"/>
                  </a:lnTo>
                  <a:lnTo>
                    <a:pt x="1636154" y="231289"/>
                  </a:lnTo>
                  <a:lnTo>
                    <a:pt x="1670111" y="260923"/>
                  </a:lnTo>
                  <a:lnTo>
                    <a:pt x="1702687" y="292035"/>
                  </a:lnTo>
                  <a:lnTo>
                    <a:pt x="1733832" y="324576"/>
                  </a:lnTo>
                  <a:lnTo>
                    <a:pt x="1763494" y="358493"/>
                  </a:lnTo>
                  <a:lnTo>
                    <a:pt x="1791619" y="393732"/>
                  </a:lnTo>
                  <a:lnTo>
                    <a:pt x="1818156" y="430242"/>
                  </a:lnTo>
                  <a:lnTo>
                    <a:pt x="1843053" y="467971"/>
                  </a:lnTo>
                  <a:lnTo>
                    <a:pt x="1866258" y="506866"/>
                  </a:lnTo>
                  <a:lnTo>
                    <a:pt x="1887718" y="546874"/>
                  </a:lnTo>
                  <a:lnTo>
                    <a:pt x="1907382" y="587944"/>
                  </a:lnTo>
                  <a:lnTo>
                    <a:pt x="1925198" y="630023"/>
                  </a:lnTo>
                  <a:lnTo>
                    <a:pt x="1941111" y="673058"/>
                  </a:lnTo>
                  <a:lnTo>
                    <a:pt x="1955074" y="716998"/>
                  </a:lnTo>
                  <a:lnTo>
                    <a:pt x="1967031" y="761789"/>
                  </a:lnTo>
                  <a:lnTo>
                    <a:pt x="1976929" y="807380"/>
                  </a:lnTo>
                  <a:lnTo>
                    <a:pt x="1984721" y="853719"/>
                  </a:lnTo>
                  <a:lnTo>
                    <a:pt x="1990349" y="900752"/>
                  </a:lnTo>
                  <a:lnTo>
                    <a:pt x="1993764" y="948428"/>
                  </a:lnTo>
                  <a:lnTo>
                    <a:pt x="1994914" y="996694"/>
                  </a:lnTo>
                  <a:lnTo>
                    <a:pt x="1993764" y="1045091"/>
                  </a:lnTo>
                  <a:lnTo>
                    <a:pt x="1990349" y="1092891"/>
                  </a:lnTo>
                  <a:lnTo>
                    <a:pt x="1984721" y="1140039"/>
                  </a:lnTo>
                  <a:lnTo>
                    <a:pt x="1976929" y="1186486"/>
                  </a:lnTo>
                  <a:lnTo>
                    <a:pt x="1967031" y="1232178"/>
                  </a:lnTo>
                  <a:lnTo>
                    <a:pt x="1955074" y="1277064"/>
                  </a:lnTo>
                  <a:lnTo>
                    <a:pt x="1941111" y="1321092"/>
                  </a:lnTo>
                  <a:lnTo>
                    <a:pt x="1925198" y="1364209"/>
                  </a:lnTo>
                  <a:lnTo>
                    <a:pt x="1907382" y="1406364"/>
                  </a:lnTo>
                  <a:lnTo>
                    <a:pt x="1887718" y="1447503"/>
                  </a:lnTo>
                  <a:lnTo>
                    <a:pt x="1866258" y="1487575"/>
                  </a:lnTo>
                  <a:lnTo>
                    <a:pt x="1843053" y="1526529"/>
                  </a:lnTo>
                  <a:lnTo>
                    <a:pt x="1818156" y="1564311"/>
                  </a:lnTo>
                  <a:lnTo>
                    <a:pt x="1791619" y="1600871"/>
                  </a:lnTo>
                  <a:lnTo>
                    <a:pt x="1763494" y="1636154"/>
                  </a:lnTo>
                  <a:lnTo>
                    <a:pt x="1733832" y="1670111"/>
                  </a:lnTo>
                  <a:lnTo>
                    <a:pt x="1702687" y="1702687"/>
                  </a:lnTo>
                  <a:lnTo>
                    <a:pt x="1670111" y="1733832"/>
                  </a:lnTo>
                  <a:lnTo>
                    <a:pt x="1636154" y="1763494"/>
                  </a:lnTo>
                  <a:lnTo>
                    <a:pt x="1600871" y="1791619"/>
                  </a:lnTo>
                  <a:lnTo>
                    <a:pt x="1564311" y="1818156"/>
                  </a:lnTo>
                  <a:lnTo>
                    <a:pt x="1526529" y="1843053"/>
                  </a:lnTo>
                  <a:lnTo>
                    <a:pt x="1487575" y="1866258"/>
                  </a:lnTo>
                  <a:lnTo>
                    <a:pt x="1447503" y="1887718"/>
                  </a:lnTo>
                  <a:lnTo>
                    <a:pt x="1406364" y="1907382"/>
                  </a:lnTo>
                  <a:lnTo>
                    <a:pt x="1364209" y="1925198"/>
                  </a:lnTo>
                  <a:lnTo>
                    <a:pt x="1321092" y="1941111"/>
                  </a:lnTo>
                  <a:lnTo>
                    <a:pt x="1277064" y="1955073"/>
                  </a:lnTo>
                  <a:lnTo>
                    <a:pt x="1232178" y="1967030"/>
                  </a:lnTo>
                  <a:lnTo>
                    <a:pt x="1186486" y="1976929"/>
                  </a:lnTo>
                  <a:lnTo>
                    <a:pt x="1140039" y="1984720"/>
                  </a:lnTo>
                  <a:lnTo>
                    <a:pt x="1092891" y="1990349"/>
                  </a:lnTo>
                  <a:lnTo>
                    <a:pt x="1045091" y="1993764"/>
                  </a:lnTo>
                  <a:lnTo>
                    <a:pt x="996694" y="1994914"/>
                  </a:lnTo>
                  <a:lnTo>
                    <a:pt x="948428" y="1993764"/>
                  </a:lnTo>
                  <a:lnTo>
                    <a:pt x="900752" y="1990349"/>
                  </a:lnTo>
                  <a:lnTo>
                    <a:pt x="853719" y="1984720"/>
                  </a:lnTo>
                  <a:lnTo>
                    <a:pt x="807380" y="1976929"/>
                  </a:lnTo>
                  <a:lnTo>
                    <a:pt x="761789" y="1967030"/>
                  </a:lnTo>
                  <a:lnTo>
                    <a:pt x="716998" y="1955073"/>
                  </a:lnTo>
                  <a:lnTo>
                    <a:pt x="673058" y="1941111"/>
                  </a:lnTo>
                  <a:lnTo>
                    <a:pt x="630023" y="1925198"/>
                  </a:lnTo>
                  <a:lnTo>
                    <a:pt x="587944" y="1907382"/>
                  </a:lnTo>
                  <a:lnTo>
                    <a:pt x="546874" y="1887718"/>
                  </a:lnTo>
                  <a:lnTo>
                    <a:pt x="506866" y="1866258"/>
                  </a:lnTo>
                  <a:lnTo>
                    <a:pt x="467971" y="1843053"/>
                  </a:lnTo>
                  <a:lnTo>
                    <a:pt x="430242" y="1818156"/>
                  </a:lnTo>
                  <a:lnTo>
                    <a:pt x="393732" y="1791619"/>
                  </a:lnTo>
                  <a:lnTo>
                    <a:pt x="358493" y="1763494"/>
                  </a:lnTo>
                  <a:lnTo>
                    <a:pt x="324576" y="1733832"/>
                  </a:lnTo>
                  <a:lnTo>
                    <a:pt x="292035" y="1702687"/>
                  </a:lnTo>
                  <a:lnTo>
                    <a:pt x="260923" y="1670111"/>
                  </a:lnTo>
                  <a:lnTo>
                    <a:pt x="231289" y="1636154"/>
                  </a:lnTo>
                  <a:lnTo>
                    <a:pt x="203189" y="1600871"/>
                  </a:lnTo>
                  <a:lnTo>
                    <a:pt x="176673" y="1564311"/>
                  </a:lnTo>
                  <a:lnTo>
                    <a:pt x="151793" y="1526529"/>
                  </a:lnTo>
                  <a:lnTo>
                    <a:pt x="128604" y="1487575"/>
                  </a:lnTo>
                  <a:lnTo>
                    <a:pt x="107156" y="1447503"/>
                  </a:lnTo>
                  <a:lnTo>
                    <a:pt x="87503" y="1406364"/>
                  </a:lnTo>
                  <a:lnTo>
                    <a:pt x="69696" y="1364209"/>
                  </a:lnTo>
                  <a:lnTo>
                    <a:pt x="53789" y="1321092"/>
                  </a:lnTo>
                  <a:lnTo>
                    <a:pt x="39832" y="1277064"/>
                  </a:lnTo>
                  <a:lnTo>
                    <a:pt x="27878" y="1232178"/>
                  </a:lnTo>
                  <a:lnTo>
                    <a:pt x="17981" y="1186486"/>
                  </a:lnTo>
                  <a:lnTo>
                    <a:pt x="10192" y="1140039"/>
                  </a:lnTo>
                  <a:lnTo>
                    <a:pt x="4564" y="1092891"/>
                  </a:lnTo>
                  <a:lnTo>
                    <a:pt x="1149" y="1045091"/>
                  </a:lnTo>
                  <a:lnTo>
                    <a:pt x="0" y="996694"/>
                  </a:lnTo>
                </a:path>
              </a:pathLst>
            </a:custGeom>
            <a:ln w="258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5142973" y="4178783"/>
            <a:ext cx="916305" cy="52260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 indent="100330">
              <a:lnSpc>
                <a:spcPct val="103699"/>
              </a:lnSpc>
              <a:spcBef>
                <a:spcPts val="25"/>
              </a:spcBef>
            </a:pP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Mission statement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787582" y="1645094"/>
            <a:ext cx="1626235" cy="1741805"/>
            <a:chOff x="4787582" y="1645094"/>
            <a:chExt cx="1626235" cy="1741805"/>
          </a:xfrm>
        </p:grpSpPr>
        <p:sp>
          <p:nvSpPr>
            <p:cNvPr id="8" name="object 8"/>
            <p:cNvSpPr/>
            <p:nvPr/>
          </p:nvSpPr>
          <p:spPr>
            <a:xfrm>
              <a:off x="5362955" y="3299460"/>
              <a:ext cx="477520" cy="86995"/>
            </a:xfrm>
            <a:custGeom>
              <a:avLst/>
              <a:gdLst/>
              <a:ahLst/>
              <a:cxnLst/>
              <a:rect l="l" t="t" r="r" b="b"/>
              <a:pathLst>
                <a:path w="477520" h="86995">
                  <a:moveTo>
                    <a:pt x="380999" y="86866"/>
                  </a:moveTo>
                  <a:lnTo>
                    <a:pt x="96012" y="86866"/>
                  </a:lnTo>
                  <a:lnTo>
                    <a:pt x="96012" y="44194"/>
                  </a:lnTo>
                  <a:lnTo>
                    <a:pt x="0" y="44194"/>
                  </a:lnTo>
                  <a:lnTo>
                    <a:pt x="237744" y="0"/>
                  </a:lnTo>
                  <a:lnTo>
                    <a:pt x="477012" y="44194"/>
                  </a:lnTo>
                  <a:lnTo>
                    <a:pt x="380999" y="44194"/>
                  </a:lnTo>
                  <a:lnTo>
                    <a:pt x="380999" y="86866"/>
                  </a:lnTo>
                  <a:close/>
                </a:path>
              </a:pathLst>
            </a:custGeom>
            <a:solidFill>
              <a:srgbClr val="AABE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00600" y="1658112"/>
              <a:ext cx="1600200" cy="1600200"/>
            </a:xfrm>
            <a:custGeom>
              <a:avLst/>
              <a:gdLst/>
              <a:ahLst/>
              <a:cxnLst/>
              <a:rect l="l" t="t" r="r" b="b"/>
              <a:pathLst>
                <a:path w="1600200" h="1600200">
                  <a:moveTo>
                    <a:pt x="800099" y="1600199"/>
                  </a:moveTo>
                  <a:lnTo>
                    <a:pt x="751508" y="1598739"/>
                  </a:lnTo>
                  <a:lnTo>
                    <a:pt x="703667" y="1594415"/>
                  </a:lnTo>
                  <a:lnTo>
                    <a:pt x="656661" y="1587310"/>
                  </a:lnTo>
                  <a:lnTo>
                    <a:pt x="610574" y="1577509"/>
                  </a:lnTo>
                  <a:lnTo>
                    <a:pt x="565494" y="1565095"/>
                  </a:lnTo>
                  <a:lnTo>
                    <a:pt x="521501" y="1550151"/>
                  </a:lnTo>
                  <a:lnTo>
                    <a:pt x="478685" y="1532761"/>
                  </a:lnTo>
                  <a:lnTo>
                    <a:pt x="437128" y="1513009"/>
                  </a:lnTo>
                  <a:lnTo>
                    <a:pt x="396917" y="1490978"/>
                  </a:lnTo>
                  <a:lnTo>
                    <a:pt x="358134" y="1466753"/>
                  </a:lnTo>
                  <a:lnTo>
                    <a:pt x="320867" y="1440415"/>
                  </a:lnTo>
                  <a:lnTo>
                    <a:pt x="285201" y="1412050"/>
                  </a:lnTo>
                  <a:lnTo>
                    <a:pt x="251219" y="1381741"/>
                  </a:lnTo>
                  <a:lnTo>
                    <a:pt x="219005" y="1349571"/>
                  </a:lnTo>
                  <a:lnTo>
                    <a:pt x="188648" y="1315624"/>
                  </a:lnTo>
                  <a:lnTo>
                    <a:pt x="160231" y="1279984"/>
                  </a:lnTo>
                  <a:lnTo>
                    <a:pt x="133839" y="1242734"/>
                  </a:lnTo>
                  <a:lnTo>
                    <a:pt x="109557" y="1203959"/>
                  </a:lnTo>
                  <a:lnTo>
                    <a:pt x="87470" y="1163740"/>
                  </a:lnTo>
                  <a:lnTo>
                    <a:pt x="67663" y="1122163"/>
                  </a:lnTo>
                  <a:lnTo>
                    <a:pt x="50222" y="1079310"/>
                  </a:lnTo>
                  <a:lnTo>
                    <a:pt x="35230" y="1035266"/>
                  </a:lnTo>
                  <a:lnTo>
                    <a:pt x="22773" y="990114"/>
                  </a:lnTo>
                  <a:lnTo>
                    <a:pt x="12937" y="943938"/>
                  </a:lnTo>
                  <a:lnTo>
                    <a:pt x="5806" y="896821"/>
                  </a:lnTo>
                  <a:lnTo>
                    <a:pt x="1464" y="848846"/>
                  </a:lnTo>
                  <a:lnTo>
                    <a:pt x="0" y="800099"/>
                  </a:lnTo>
                  <a:lnTo>
                    <a:pt x="1464" y="751351"/>
                  </a:lnTo>
                  <a:lnTo>
                    <a:pt x="5806" y="703376"/>
                  </a:lnTo>
                  <a:lnTo>
                    <a:pt x="12937" y="656259"/>
                  </a:lnTo>
                  <a:lnTo>
                    <a:pt x="22773" y="610083"/>
                  </a:lnTo>
                  <a:lnTo>
                    <a:pt x="35230" y="564931"/>
                  </a:lnTo>
                  <a:lnTo>
                    <a:pt x="50222" y="520887"/>
                  </a:lnTo>
                  <a:lnTo>
                    <a:pt x="67663" y="478034"/>
                  </a:lnTo>
                  <a:lnTo>
                    <a:pt x="87470" y="436457"/>
                  </a:lnTo>
                  <a:lnTo>
                    <a:pt x="109557" y="396238"/>
                  </a:lnTo>
                  <a:lnTo>
                    <a:pt x="133839" y="357463"/>
                  </a:lnTo>
                  <a:lnTo>
                    <a:pt x="160231" y="320213"/>
                  </a:lnTo>
                  <a:lnTo>
                    <a:pt x="188648" y="284573"/>
                  </a:lnTo>
                  <a:lnTo>
                    <a:pt x="219005" y="250626"/>
                  </a:lnTo>
                  <a:lnTo>
                    <a:pt x="251219" y="218456"/>
                  </a:lnTo>
                  <a:lnTo>
                    <a:pt x="285201" y="188147"/>
                  </a:lnTo>
                  <a:lnTo>
                    <a:pt x="320867" y="159782"/>
                  </a:lnTo>
                  <a:lnTo>
                    <a:pt x="358134" y="133444"/>
                  </a:lnTo>
                  <a:lnTo>
                    <a:pt x="396917" y="109219"/>
                  </a:lnTo>
                  <a:lnTo>
                    <a:pt x="437128" y="87188"/>
                  </a:lnTo>
                  <a:lnTo>
                    <a:pt x="478685" y="67436"/>
                  </a:lnTo>
                  <a:lnTo>
                    <a:pt x="521501" y="50046"/>
                  </a:lnTo>
                  <a:lnTo>
                    <a:pt x="565494" y="35102"/>
                  </a:lnTo>
                  <a:lnTo>
                    <a:pt x="610574" y="22688"/>
                  </a:lnTo>
                  <a:lnTo>
                    <a:pt x="656661" y="12887"/>
                  </a:lnTo>
                  <a:lnTo>
                    <a:pt x="703667" y="5782"/>
                  </a:lnTo>
                  <a:lnTo>
                    <a:pt x="751508" y="1458"/>
                  </a:lnTo>
                  <a:lnTo>
                    <a:pt x="800099" y="0"/>
                  </a:lnTo>
                  <a:lnTo>
                    <a:pt x="848846" y="1458"/>
                  </a:lnTo>
                  <a:lnTo>
                    <a:pt x="896821" y="5782"/>
                  </a:lnTo>
                  <a:lnTo>
                    <a:pt x="943938" y="12887"/>
                  </a:lnTo>
                  <a:lnTo>
                    <a:pt x="990114" y="22688"/>
                  </a:lnTo>
                  <a:lnTo>
                    <a:pt x="1035267" y="35102"/>
                  </a:lnTo>
                  <a:lnTo>
                    <a:pt x="1079310" y="50046"/>
                  </a:lnTo>
                  <a:lnTo>
                    <a:pt x="1122163" y="67436"/>
                  </a:lnTo>
                  <a:lnTo>
                    <a:pt x="1163740" y="87188"/>
                  </a:lnTo>
                  <a:lnTo>
                    <a:pt x="1203959" y="109219"/>
                  </a:lnTo>
                  <a:lnTo>
                    <a:pt x="1242734" y="133444"/>
                  </a:lnTo>
                  <a:lnTo>
                    <a:pt x="1279984" y="159782"/>
                  </a:lnTo>
                  <a:lnTo>
                    <a:pt x="1315624" y="188147"/>
                  </a:lnTo>
                  <a:lnTo>
                    <a:pt x="1349571" y="218456"/>
                  </a:lnTo>
                  <a:lnTo>
                    <a:pt x="1381742" y="250626"/>
                  </a:lnTo>
                  <a:lnTo>
                    <a:pt x="1412051" y="284573"/>
                  </a:lnTo>
                  <a:lnTo>
                    <a:pt x="1440415" y="320213"/>
                  </a:lnTo>
                  <a:lnTo>
                    <a:pt x="1466753" y="357463"/>
                  </a:lnTo>
                  <a:lnTo>
                    <a:pt x="1490978" y="396238"/>
                  </a:lnTo>
                  <a:lnTo>
                    <a:pt x="1513009" y="436457"/>
                  </a:lnTo>
                  <a:lnTo>
                    <a:pt x="1532761" y="478034"/>
                  </a:lnTo>
                  <a:lnTo>
                    <a:pt x="1550151" y="520887"/>
                  </a:lnTo>
                  <a:lnTo>
                    <a:pt x="1565095" y="564931"/>
                  </a:lnTo>
                  <a:lnTo>
                    <a:pt x="1577509" y="610083"/>
                  </a:lnTo>
                  <a:lnTo>
                    <a:pt x="1587310" y="656259"/>
                  </a:lnTo>
                  <a:lnTo>
                    <a:pt x="1594415" y="703376"/>
                  </a:lnTo>
                  <a:lnTo>
                    <a:pt x="1598739" y="751351"/>
                  </a:lnTo>
                  <a:lnTo>
                    <a:pt x="1600199" y="800099"/>
                  </a:lnTo>
                  <a:lnTo>
                    <a:pt x="1598739" y="848846"/>
                  </a:lnTo>
                  <a:lnTo>
                    <a:pt x="1594415" y="896821"/>
                  </a:lnTo>
                  <a:lnTo>
                    <a:pt x="1587310" y="943938"/>
                  </a:lnTo>
                  <a:lnTo>
                    <a:pt x="1577509" y="990114"/>
                  </a:lnTo>
                  <a:lnTo>
                    <a:pt x="1565095" y="1035266"/>
                  </a:lnTo>
                  <a:lnTo>
                    <a:pt x="1550151" y="1079310"/>
                  </a:lnTo>
                  <a:lnTo>
                    <a:pt x="1532761" y="1122163"/>
                  </a:lnTo>
                  <a:lnTo>
                    <a:pt x="1513009" y="1163740"/>
                  </a:lnTo>
                  <a:lnTo>
                    <a:pt x="1490978" y="1203959"/>
                  </a:lnTo>
                  <a:lnTo>
                    <a:pt x="1466753" y="1242734"/>
                  </a:lnTo>
                  <a:lnTo>
                    <a:pt x="1440415" y="1279984"/>
                  </a:lnTo>
                  <a:lnTo>
                    <a:pt x="1412051" y="1315624"/>
                  </a:lnTo>
                  <a:lnTo>
                    <a:pt x="1381742" y="1349571"/>
                  </a:lnTo>
                  <a:lnTo>
                    <a:pt x="1349571" y="1381741"/>
                  </a:lnTo>
                  <a:lnTo>
                    <a:pt x="1315624" y="1412050"/>
                  </a:lnTo>
                  <a:lnTo>
                    <a:pt x="1279984" y="1440415"/>
                  </a:lnTo>
                  <a:lnTo>
                    <a:pt x="1242734" y="1466753"/>
                  </a:lnTo>
                  <a:lnTo>
                    <a:pt x="1203959" y="1490978"/>
                  </a:lnTo>
                  <a:lnTo>
                    <a:pt x="1163740" y="1513009"/>
                  </a:lnTo>
                  <a:lnTo>
                    <a:pt x="1122163" y="1532761"/>
                  </a:lnTo>
                  <a:lnTo>
                    <a:pt x="1079310" y="1550151"/>
                  </a:lnTo>
                  <a:lnTo>
                    <a:pt x="1035267" y="1565095"/>
                  </a:lnTo>
                  <a:lnTo>
                    <a:pt x="990114" y="1577509"/>
                  </a:lnTo>
                  <a:lnTo>
                    <a:pt x="943938" y="1587310"/>
                  </a:lnTo>
                  <a:lnTo>
                    <a:pt x="896821" y="1594415"/>
                  </a:lnTo>
                  <a:lnTo>
                    <a:pt x="848846" y="1598739"/>
                  </a:lnTo>
                  <a:lnTo>
                    <a:pt x="800099" y="1600199"/>
                  </a:lnTo>
                  <a:close/>
                </a:path>
              </a:pathLst>
            </a:custGeom>
            <a:solidFill>
              <a:srgbClr val="0078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800600" y="1658112"/>
              <a:ext cx="1600200" cy="1600200"/>
            </a:xfrm>
            <a:custGeom>
              <a:avLst/>
              <a:gdLst/>
              <a:ahLst/>
              <a:cxnLst/>
              <a:rect l="l" t="t" r="r" b="b"/>
              <a:pathLst>
                <a:path w="1600200" h="1600200">
                  <a:moveTo>
                    <a:pt x="0" y="800098"/>
                  </a:moveTo>
                  <a:lnTo>
                    <a:pt x="1464" y="751351"/>
                  </a:lnTo>
                  <a:lnTo>
                    <a:pt x="5806" y="703376"/>
                  </a:lnTo>
                  <a:lnTo>
                    <a:pt x="12937" y="656259"/>
                  </a:lnTo>
                  <a:lnTo>
                    <a:pt x="22773" y="610083"/>
                  </a:lnTo>
                  <a:lnTo>
                    <a:pt x="35230" y="564931"/>
                  </a:lnTo>
                  <a:lnTo>
                    <a:pt x="50222" y="520887"/>
                  </a:lnTo>
                  <a:lnTo>
                    <a:pt x="67663" y="478034"/>
                  </a:lnTo>
                  <a:lnTo>
                    <a:pt x="87470" y="436457"/>
                  </a:lnTo>
                  <a:lnTo>
                    <a:pt x="109557" y="396238"/>
                  </a:lnTo>
                  <a:lnTo>
                    <a:pt x="133839" y="357463"/>
                  </a:lnTo>
                  <a:lnTo>
                    <a:pt x="160231" y="320213"/>
                  </a:lnTo>
                  <a:lnTo>
                    <a:pt x="188648" y="284573"/>
                  </a:lnTo>
                  <a:lnTo>
                    <a:pt x="219005" y="250626"/>
                  </a:lnTo>
                  <a:lnTo>
                    <a:pt x="251219" y="218456"/>
                  </a:lnTo>
                  <a:lnTo>
                    <a:pt x="285201" y="188147"/>
                  </a:lnTo>
                  <a:lnTo>
                    <a:pt x="320867" y="159782"/>
                  </a:lnTo>
                  <a:lnTo>
                    <a:pt x="358134" y="133444"/>
                  </a:lnTo>
                  <a:lnTo>
                    <a:pt x="396917" y="109218"/>
                  </a:lnTo>
                  <a:lnTo>
                    <a:pt x="437128" y="87188"/>
                  </a:lnTo>
                  <a:lnTo>
                    <a:pt x="478685" y="67436"/>
                  </a:lnTo>
                  <a:lnTo>
                    <a:pt x="521501" y="50046"/>
                  </a:lnTo>
                  <a:lnTo>
                    <a:pt x="565494" y="35102"/>
                  </a:lnTo>
                  <a:lnTo>
                    <a:pt x="610574" y="22688"/>
                  </a:lnTo>
                  <a:lnTo>
                    <a:pt x="656661" y="12887"/>
                  </a:lnTo>
                  <a:lnTo>
                    <a:pt x="703667" y="5782"/>
                  </a:lnTo>
                  <a:lnTo>
                    <a:pt x="751508" y="1458"/>
                  </a:lnTo>
                  <a:lnTo>
                    <a:pt x="800098" y="0"/>
                  </a:lnTo>
                  <a:lnTo>
                    <a:pt x="848846" y="1458"/>
                  </a:lnTo>
                  <a:lnTo>
                    <a:pt x="896821" y="5782"/>
                  </a:lnTo>
                  <a:lnTo>
                    <a:pt x="943938" y="12887"/>
                  </a:lnTo>
                  <a:lnTo>
                    <a:pt x="990114" y="22688"/>
                  </a:lnTo>
                  <a:lnTo>
                    <a:pt x="1035267" y="35102"/>
                  </a:lnTo>
                  <a:lnTo>
                    <a:pt x="1079310" y="50046"/>
                  </a:lnTo>
                  <a:lnTo>
                    <a:pt x="1122163" y="67436"/>
                  </a:lnTo>
                  <a:lnTo>
                    <a:pt x="1163740" y="87188"/>
                  </a:lnTo>
                  <a:lnTo>
                    <a:pt x="1203958" y="109218"/>
                  </a:lnTo>
                  <a:lnTo>
                    <a:pt x="1242734" y="133444"/>
                  </a:lnTo>
                  <a:lnTo>
                    <a:pt x="1279984" y="159782"/>
                  </a:lnTo>
                  <a:lnTo>
                    <a:pt x="1315624" y="188147"/>
                  </a:lnTo>
                  <a:lnTo>
                    <a:pt x="1349571" y="218456"/>
                  </a:lnTo>
                  <a:lnTo>
                    <a:pt x="1381742" y="250626"/>
                  </a:lnTo>
                  <a:lnTo>
                    <a:pt x="1412051" y="284573"/>
                  </a:lnTo>
                  <a:lnTo>
                    <a:pt x="1440415" y="320213"/>
                  </a:lnTo>
                  <a:lnTo>
                    <a:pt x="1466753" y="357463"/>
                  </a:lnTo>
                  <a:lnTo>
                    <a:pt x="1490978" y="396238"/>
                  </a:lnTo>
                  <a:lnTo>
                    <a:pt x="1513009" y="436457"/>
                  </a:lnTo>
                  <a:lnTo>
                    <a:pt x="1532761" y="478034"/>
                  </a:lnTo>
                  <a:lnTo>
                    <a:pt x="1550151" y="520887"/>
                  </a:lnTo>
                  <a:lnTo>
                    <a:pt x="1565095" y="564931"/>
                  </a:lnTo>
                  <a:lnTo>
                    <a:pt x="1577509" y="610083"/>
                  </a:lnTo>
                  <a:lnTo>
                    <a:pt x="1587310" y="656259"/>
                  </a:lnTo>
                  <a:lnTo>
                    <a:pt x="1594415" y="703376"/>
                  </a:lnTo>
                  <a:lnTo>
                    <a:pt x="1598739" y="751351"/>
                  </a:lnTo>
                  <a:lnTo>
                    <a:pt x="1600198" y="800098"/>
                  </a:lnTo>
                  <a:lnTo>
                    <a:pt x="1598739" y="848846"/>
                  </a:lnTo>
                  <a:lnTo>
                    <a:pt x="1594415" y="896821"/>
                  </a:lnTo>
                  <a:lnTo>
                    <a:pt x="1587310" y="943938"/>
                  </a:lnTo>
                  <a:lnTo>
                    <a:pt x="1577509" y="990114"/>
                  </a:lnTo>
                  <a:lnTo>
                    <a:pt x="1565095" y="1035266"/>
                  </a:lnTo>
                  <a:lnTo>
                    <a:pt x="1550151" y="1079310"/>
                  </a:lnTo>
                  <a:lnTo>
                    <a:pt x="1532761" y="1122163"/>
                  </a:lnTo>
                  <a:lnTo>
                    <a:pt x="1513009" y="1163740"/>
                  </a:lnTo>
                  <a:lnTo>
                    <a:pt x="1490978" y="1203958"/>
                  </a:lnTo>
                  <a:lnTo>
                    <a:pt x="1466753" y="1242734"/>
                  </a:lnTo>
                  <a:lnTo>
                    <a:pt x="1440415" y="1279984"/>
                  </a:lnTo>
                  <a:lnTo>
                    <a:pt x="1412051" y="1315624"/>
                  </a:lnTo>
                  <a:lnTo>
                    <a:pt x="1381742" y="1349571"/>
                  </a:lnTo>
                  <a:lnTo>
                    <a:pt x="1349571" y="1381741"/>
                  </a:lnTo>
                  <a:lnTo>
                    <a:pt x="1315624" y="1412050"/>
                  </a:lnTo>
                  <a:lnTo>
                    <a:pt x="1279984" y="1440415"/>
                  </a:lnTo>
                  <a:lnTo>
                    <a:pt x="1242734" y="1466753"/>
                  </a:lnTo>
                  <a:lnTo>
                    <a:pt x="1203958" y="1490978"/>
                  </a:lnTo>
                  <a:lnTo>
                    <a:pt x="1163740" y="1513009"/>
                  </a:lnTo>
                  <a:lnTo>
                    <a:pt x="1122163" y="1532761"/>
                  </a:lnTo>
                  <a:lnTo>
                    <a:pt x="1079310" y="1550151"/>
                  </a:lnTo>
                  <a:lnTo>
                    <a:pt x="1035267" y="1565095"/>
                  </a:lnTo>
                  <a:lnTo>
                    <a:pt x="990114" y="1577509"/>
                  </a:lnTo>
                  <a:lnTo>
                    <a:pt x="943938" y="1587310"/>
                  </a:lnTo>
                  <a:lnTo>
                    <a:pt x="896821" y="1594415"/>
                  </a:lnTo>
                  <a:lnTo>
                    <a:pt x="848846" y="1598739"/>
                  </a:lnTo>
                  <a:lnTo>
                    <a:pt x="800098" y="1600198"/>
                  </a:lnTo>
                  <a:lnTo>
                    <a:pt x="751508" y="1598739"/>
                  </a:lnTo>
                  <a:lnTo>
                    <a:pt x="703667" y="1594415"/>
                  </a:lnTo>
                  <a:lnTo>
                    <a:pt x="656661" y="1587310"/>
                  </a:lnTo>
                  <a:lnTo>
                    <a:pt x="610574" y="1577509"/>
                  </a:lnTo>
                  <a:lnTo>
                    <a:pt x="565494" y="1565095"/>
                  </a:lnTo>
                  <a:lnTo>
                    <a:pt x="521501" y="1550151"/>
                  </a:lnTo>
                  <a:lnTo>
                    <a:pt x="478685" y="1532761"/>
                  </a:lnTo>
                  <a:lnTo>
                    <a:pt x="437128" y="1513009"/>
                  </a:lnTo>
                  <a:lnTo>
                    <a:pt x="396917" y="1490978"/>
                  </a:lnTo>
                  <a:lnTo>
                    <a:pt x="358134" y="1466753"/>
                  </a:lnTo>
                  <a:lnTo>
                    <a:pt x="320867" y="1440415"/>
                  </a:lnTo>
                  <a:lnTo>
                    <a:pt x="285201" y="1412050"/>
                  </a:lnTo>
                  <a:lnTo>
                    <a:pt x="251219" y="1381741"/>
                  </a:lnTo>
                  <a:lnTo>
                    <a:pt x="219005" y="1349571"/>
                  </a:lnTo>
                  <a:lnTo>
                    <a:pt x="188648" y="1315624"/>
                  </a:lnTo>
                  <a:lnTo>
                    <a:pt x="160231" y="1279984"/>
                  </a:lnTo>
                  <a:lnTo>
                    <a:pt x="133839" y="1242734"/>
                  </a:lnTo>
                  <a:lnTo>
                    <a:pt x="109557" y="1203958"/>
                  </a:lnTo>
                  <a:lnTo>
                    <a:pt x="87470" y="1163740"/>
                  </a:lnTo>
                  <a:lnTo>
                    <a:pt x="67663" y="1122163"/>
                  </a:lnTo>
                  <a:lnTo>
                    <a:pt x="50222" y="1079310"/>
                  </a:lnTo>
                  <a:lnTo>
                    <a:pt x="35230" y="1035266"/>
                  </a:lnTo>
                  <a:lnTo>
                    <a:pt x="22773" y="990114"/>
                  </a:lnTo>
                  <a:lnTo>
                    <a:pt x="12937" y="943938"/>
                  </a:lnTo>
                  <a:lnTo>
                    <a:pt x="5806" y="896821"/>
                  </a:lnTo>
                  <a:lnTo>
                    <a:pt x="1464" y="848846"/>
                  </a:lnTo>
                  <a:lnTo>
                    <a:pt x="0" y="800098"/>
                  </a:lnTo>
                </a:path>
              </a:pathLst>
            </a:custGeom>
            <a:ln w="258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5045478" y="2217332"/>
            <a:ext cx="1108075" cy="52260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 indent="367030">
              <a:lnSpc>
                <a:spcPct val="103800"/>
              </a:lnSpc>
              <a:spcBef>
                <a:spcPts val="25"/>
              </a:spcBef>
            </a:pPr>
            <a:r>
              <a:rPr sz="1600" spc="-20" dirty="0">
                <a:solidFill>
                  <a:srgbClr val="FFFFFF"/>
                </a:solidFill>
                <a:latin typeface="Arial"/>
                <a:cs typeface="Arial"/>
              </a:rPr>
              <a:t>Self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assessment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707122" y="4181854"/>
            <a:ext cx="257810" cy="477520"/>
          </a:xfrm>
          <a:custGeom>
            <a:avLst/>
            <a:gdLst/>
            <a:ahLst/>
            <a:cxnLst/>
            <a:rect l="l" t="t" r="r" b="b"/>
            <a:pathLst>
              <a:path w="257809" h="477520">
                <a:moveTo>
                  <a:pt x="128017" y="477012"/>
                </a:moveTo>
                <a:lnTo>
                  <a:pt x="128017" y="380999"/>
                </a:lnTo>
                <a:lnTo>
                  <a:pt x="0" y="380999"/>
                </a:lnTo>
                <a:lnTo>
                  <a:pt x="0" y="96012"/>
                </a:lnTo>
                <a:lnTo>
                  <a:pt x="128017" y="96012"/>
                </a:lnTo>
                <a:lnTo>
                  <a:pt x="128017" y="0"/>
                </a:lnTo>
                <a:lnTo>
                  <a:pt x="257556" y="237743"/>
                </a:lnTo>
                <a:lnTo>
                  <a:pt x="128017" y="477012"/>
                </a:lnTo>
                <a:close/>
              </a:path>
            </a:pathLst>
          </a:custGeom>
          <a:solidFill>
            <a:srgbClr val="AABEF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7073648" y="3606548"/>
            <a:ext cx="1626235" cy="1626235"/>
            <a:chOff x="7073648" y="3606548"/>
            <a:chExt cx="1626235" cy="1626235"/>
          </a:xfrm>
        </p:grpSpPr>
        <p:sp>
          <p:nvSpPr>
            <p:cNvPr id="14" name="object 14"/>
            <p:cNvSpPr/>
            <p:nvPr/>
          </p:nvSpPr>
          <p:spPr>
            <a:xfrm>
              <a:off x="7086598" y="3619498"/>
              <a:ext cx="1600200" cy="1600200"/>
            </a:xfrm>
            <a:custGeom>
              <a:avLst/>
              <a:gdLst/>
              <a:ahLst/>
              <a:cxnLst/>
              <a:rect l="l" t="t" r="r" b="b"/>
              <a:pathLst>
                <a:path w="1600200" h="1600200">
                  <a:moveTo>
                    <a:pt x="800099" y="1600199"/>
                  </a:moveTo>
                  <a:lnTo>
                    <a:pt x="751508" y="1598740"/>
                  </a:lnTo>
                  <a:lnTo>
                    <a:pt x="703668" y="1594416"/>
                  </a:lnTo>
                  <a:lnTo>
                    <a:pt x="656661" y="1587311"/>
                  </a:lnTo>
                  <a:lnTo>
                    <a:pt x="610574" y="1577510"/>
                  </a:lnTo>
                  <a:lnTo>
                    <a:pt x="565493" y="1565096"/>
                  </a:lnTo>
                  <a:lnTo>
                    <a:pt x="521501" y="1550152"/>
                  </a:lnTo>
                  <a:lnTo>
                    <a:pt x="478685" y="1532762"/>
                  </a:lnTo>
                  <a:lnTo>
                    <a:pt x="437128" y="1513010"/>
                  </a:lnTo>
                  <a:lnTo>
                    <a:pt x="396916" y="1490980"/>
                  </a:lnTo>
                  <a:lnTo>
                    <a:pt x="358135" y="1466754"/>
                  </a:lnTo>
                  <a:lnTo>
                    <a:pt x="320868" y="1440416"/>
                  </a:lnTo>
                  <a:lnTo>
                    <a:pt x="285200" y="1412051"/>
                  </a:lnTo>
                  <a:lnTo>
                    <a:pt x="251218" y="1381742"/>
                  </a:lnTo>
                  <a:lnTo>
                    <a:pt x="219005" y="1349572"/>
                  </a:lnTo>
                  <a:lnTo>
                    <a:pt x="188648" y="1315624"/>
                  </a:lnTo>
                  <a:lnTo>
                    <a:pt x="160231" y="1279985"/>
                  </a:lnTo>
                  <a:lnTo>
                    <a:pt x="133839" y="1242735"/>
                  </a:lnTo>
                  <a:lnTo>
                    <a:pt x="109557" y="1203958"/>
                  </a:lnTo>
                  <a:lnTo>
                    <a:pt x="87470" y="1163741"/>
                  </a:lnTo>
                  <a:lnTo>
                    <a:pt x="67663" y="1122164"/>
                  </a:lnTo>
                  <a:lnTo>
                    <a:pt x="50222" y="1079311"/>
                  </a:lnTo>
                  <a:lnTo>
                    <a:pt x="35230" y="1035267"/>
                  </a:lnTo>
                  <a:lnTo>
                    <a:pt x="22773" y="990115"/>
                  </a:lnTo>
                  <a:lnTo>
                    <a:pt x="12937" y="943939"/>
                  </a:lnTo>
                  <a:lnTo>
                    <a:pt x="5806" y="896822"/>
                  </a:lnTo>
                  <a:lnTo>
                    <a:pt x="1464" y="848847"/>
                  </a:lnTo>
                  <a:lnTo>
                    <a:pt x="0" y="800099"/>
                  </a:lnTo>
                  <a:lnTo>
                    <a:pt x="1464" y="751508"/>
                  </a:lnTo>
                  <a:lnTo>
                    <a:pt x="5806" y="703668"/>
                  </a:lnTo>
                  <a:lnTo>
                    <a:pt x="12937" y="656662"/>
                  </a:lnTo>
                  <a:lnTo>
                    <a:pt x="22773" y="610574"/>
                  </a:lnTo>
                  <a:lnTo>
                    <a:pt x="35230" y="565494"/>
                  </a:lnTo>
                  <a:lnTo>
                    <a:pt x="50222" y="521502"/>
                  </a:lnTo>
                  <a:lnTo>
                    <a:pt x="67663" y="478686"/>
                  </a:lnTo>
                  <a:lnTo>
                    <a:pt x="87470" y="437129"/>
                  </a:lnTo>
                  <a:lnTo>
                    <a:pt x="109557" y="396917"/>
                  </a:lnTo>
                  <a:lnTo>
                    <a:pt x="133839" y="358135"/>
                  </a:lnTo>
                  <a:lnTo>
                    <a:pt x="160231" y="320868"/>
                  </a:lnTo>
                  <a:lnTo>
                    <a:pt x="188648" y="285201"/>
                  </a:lnTo>
                  <a:lnTo>
                    <a:pt x="219005" y="251219"/>
                  </a:lnTo>
                  <a:lnTo>
                    <a:pt x="251218" y="219006"/>
                  </a:lnTo>
                  <a:lnTo>
                    <a:pt x="285200" y="188649"/>
                  </a:lnTo>
                  <a:lnTo>
                    <a:pt x="320868" y="160231"/>
                  </a:lnTo>
                  <a:lnTo>
                    <a:pt x="358135" y="133840"/>
                  </a:lnTo>
                  <a:lnTo>
                    <a:pt x="396916" y="109558"/>
                  </a:lnTo>
                  <a:lnTo>
                    <a:pt x="437128" y="87471"/>
                  </a:lnTo>
                  <a:lnTo>
                    <a:pt x="478685" y="67664"/>
                  </a:lnTo>
                  <a:lnTo>
                    <a:pt x="521501" y="50223"/>
                  </a:lnTo>
                  <a:lnTo>
                    <a:pt x="565493" y="35231"/>
                  </a:lnTo>
                  <a:lnTo>
                    <a:pt x="610574" y="22774"/>
                  </a:lnTo>
                  <a:lnTo>
                    <a:pt x="656661" y="12938"/>
                  </a:lnTo>
                  <a:lnTo>
                    <a:pt x="703668" y="5806"/>
                  </a:lnTo>
                  <a:lnTo>
                    <a:pt x="751508" y="1465"/>
                  </a:lnTo>
                  <a:lnTo>
                    <a:pt x="800099" y="0"/>
                  </a:lnTo>
                  <a:lnTo>
                    <a:pt x="848846" y="1465"/>
                  </a:lnTo>
                  <a:lnTo>
                    <a:pt x="896821" y="5806"/>
                  </a:lnTo>
                  <a:lnTo>
                    <a:pt x="943938" y="12938"/>
                  </a:lnTo>
                  <a:lnTo>
                    <a:pt x="990114" y="22774"/>
                  </a:lnTo>
                  <a:lnTo>
                    <a:pt x="1035266" y="35231"/>
                  </a:lnTo>
                  <a:lnTo>
                    <a:pt x="1079310" y="50223"/>
                  </a:lnTo>
                  <a:lnTo>
                    <a:pt x="1122163" y="67664"/>
                  </a:lnTo>
                  <a:lnTo>
                    <a:pt x="1163740" y="87471"/>
                  </a:lnTo>
                  <a:lnTo>
                    <a:pt x="1203958" y="109558"/>
                  </a:lnTo>
                  <a:lnTo>
                    <a:pt x="1242735" y="133840"/>
                  </a:lnTo>
                  <a:lnTo>
                    <a:pt x="1279985" y="160231"/>
                  </a:lnTo>
                  <a:lnTo>
                    <a:pt x="1315624" y="188649"/>
                  </a:lnTo>
                  <a:lnTo>
                    <a:pt x="1349571" y="219006"/>
                  </a:lnTo>
                  <a:lnTo>
                    <a:pt x="1381741" y="251219"/>
                  </a:lnTo>
                  <a:lnTo>
                    <a:pt x="1412050" y="285201"/>
                  </a:lnTo>
                  <a:lnTo>
                    <a:pt x="1440415" y="320868"/>
                  </a:lnTo>
                  <a:lnTo>
                    <a:pt x="1466753" y="358135"/>
                  </a:lnTo>
                  <a:lnTo>
                    <a:pt x="1490978" y="396917"/>
                  </a:lnTo>
                  <a:lnTo>
                    <a:pt x="1513010" y="437129"/>
                  </a:lnTo>
                  <a:lnTo>
                    <a:pt x="1532761" y="478686"/>
                  </a:lnTo>
                  <a:lnTo>
                    <a:pt x="1550151" y="521502"/>
                  </a:lnTo>
                  <a:lnTo>
                    <a:pt x="1565095" y="565494"/>
                  </a:lnTo>
                  <a:lnTo>
                    <a:pt x="1577510" y="610574"/>
                  </a:lnTo>
                  <a:lnTo>
                    <a:pt x="1587310" y="656662"/>
                  </a:lnTo>
                  <a:lnTo>
                    <a:pt x="1594415" y="703668"/>
                  </a:lnTo>
                  <a:lnTo>
                    <a:pt x="1598739" y="751508"/>
                  </a:lnTo>
                  <a:lnTo>
                    <a:pt x="1600199" y="800099"/>
                  </a:lnTo>
                  <a:lnTo>
                    <a:pt x="1598739" y="848847"/>
                  </a:lnTo>
                  <a:lnTo>
                    <a:pt x="1594415" y="896822"/>
                  </a:lnTo>
                  <a:lnTo>
                    <a:pt x="1587310" y="943939"/>
                  </a:lnTo>
                  <a:lnTo>
                    <a:pt x="1577510" y="990115"/>
                  </a:lnTo>
                  <a:lnTo>
                    <a:pt x="1565095" y="1035267"/>
                  </a:lnTo>
                  <a:lnTo>
                    <a:pt x="1550151" y="1079311"/>
                  </a:lnTo>
                  <a:lnTo>
                    <a:pt x="1532761" y="1122164"/>
                  </a:lnTo>
                  <a:lnTo>
                    <a:pt x="1513010" y="1163741"/>
                  </a:lnTo>
                  <a:lnTo>
                    <a:pt x="1490979" y="1203960"/>
                  </a:lnTo>
                  <a:lnTo>
                    <a:pt x="1466753" y="1242735"/>
                  </a:lnTo>
                  <a:lnTo>
                    <a:pt x="1440415" y="1279985"/>
                  </a:lnTo>
                  <a:lnTo>
                    <a:pt x="1412050" y="1315624"/>
                  </a:lnTo>
                  <a:lnTo>
                    <a:pt x="1381741" y="1349572"/>
                  </a:lnTo>
                  <a:lnTo>
                    <a:pt x="1349571" y="1381742"/>
                  </a:lnTo>
                  <a:lnTo>
                    <a:pt x="1315624" y="1412051"/>
                  </a:lnTo>
                  <a:lnTo>
                    <a:pt x="1279985" y="1440416"/>
                  </a:lnTo>
                  <a:lnTo>
                    <a:pt x="1242735" y="1466754"/>
                  </a:lnTo>
                  <a:lnTo>
                    <a:pt x="1203958" y="1490980"/>
                  </a:lnTo>
                  <a:lnTo>
                    <a:pt x="1163740" y="1513010"/>
                  </a:lnTo>
                  <a:lnTo>
                    <a:pt x="1122163" y="1532762"/>
                  </a:lnTo>
                  <a:lnTo>
                    <a:pt x="1079310" y="1550152"/>
                  </a:lnTo>
                  <a:lnTo>
                    <a:pt x="1035266" y="1565096"/>
                  </a:lnTo>
                  <a:lnTo>
                    <a:pt x="990114" y="1577510"/>
                  </a:lnTo>
                  <a:lnTo>
                    <a:pt x="943938" y="1587311"/>
                  </a:lnTo>
                  <a:lnTo>
                    <a:pt x="896821" y="1594416"/>
                  </a:lnTo>
                  <a:lnTo>
                    <a:pt x="848846" y="1598740"/>
                  </a:lnTo>
                  <a:lnTo>
                    <a:pt x="800099" y="1600199"/>
                  </a:lnTo>
                  <a:close/>
                </a:path>
              </a:pathLst>
            </a:custGeom>
            <a:solidFill>
              <a:srgbClr val="0078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7086598" y="3619498"/>
              <a:ext cx="1600200" cy="1600200"/>
            </a:xfrm>
            <a:custGeom>
              <a:avLst/>
              <a:gdLst/>
              <a:ahLst/>
              <a:cxnLst/>
              <a:rect l="l" t="t" r="r" b="b"/>
              <a:pathLst>
                <a:path w="1600200" h="1600200">
                  <a:moveTo>
                    <a:pt x="0" y="800099"/>
                  </a:moveTo>
                  <a:lnTo>
                    <a:pt x="1464" y="751508"/>
                  </a:lnTo>
                  <a:lnTo>
                    <a:pt x="5806" y="703668"/>
                  </a:lnTo>
                  <a:lnTo>
                    <a:pt x="12937" y="656662"/>
                  </a:lnTo>
                  <a:lnTo>
                    <a:pt x="22773" y="610574"/>
                  </a:lnTo>
                  <a:lnTo>
                    <a:pt x="35230" y="565494"/>
                  </a:lnTo>
                  <a:lnTo>
                    <a:pt x="50222" y="521502"/>
                  </a:lnTo>
                  <a:lnTo>
                    <a:pt x="67663" y="478686"/>
                  </a:lnTo>
                  <a:lnTo>
                    <a:pt x="87470" y="437129"/>
                  </a:lnTo>
                  <a:lnTo>
                    <a:pt x="109557" y="396917"/>
                  </a:lnTo>
                  <a:lnTo>
                    <a:pt x="133839" y="358135"/>
                  </a:lnTo>
                  <a:lnTo>
                    <a:pt x="160231" y="320868"/>
                  </a:lnTo>
                  <a:lnTo>
                    <a:pt x="188648" y="285201"/>
                  </a:lnTo>
                  <a:lnTo>
                    <a:pt x="219005" y="251219"/>
                  </a:lnTo>
                  <a:lnTo>
                    <a:pt x="251218" y="219006"/>
                  </a:lnTo>
                  <a:lnTo>
                    <a:pt x="285200" y="188649"/>
                  </a:lnTo>
                  <a:lnTo>
                    <a:pt x="320868" y="160231"/>
                  </a:lnTo>
                  <a:lnTo>
                    <a:pt x="358135" y="133840"/>
                  </a:lnTo>
                  <a:lnTo>
                    <a:pt x="396916" y="109558"/>
                  </a:lnTo>
                  <a:lnTo>
                    <a:pt x="437128" y="87471"/>
                  </a:lnTo>
                  <a:lnTo>
                    <a:pt x="478685" y="67664"/>
                  </a:lnTo>
                  <a:lnTo>
                    <a:pt x="521501" y="50223"/>
                  </a:lnTo>
                  <a:lnTo>
                    <a:pt x="565493" y="35231"/>
                  </a:lnTo>
                  <a:lnTo>
                    <a:pt x="610574" y="22774"/>
                  </a:lnTo>
                  <a:lnTo>
                    <a:pt x="656661" y="12938"/>
                  </a:lnTo>
                  <a:lnTo>
                    <a:pt x="703668" y="5806"/>
                  </a:lnTo>
                  <a:lnTo>
                    <a:pt x="751508" y="1465"/>
                  </a:lnTo>
                  <a:lnTo>
                    <a:pt x="800098" y="0"/>
                  </a:lnTo>
                  <a:lnTo>
                    <a:pt x="848846" y="1465"/>
                  </a:lnTo>
                  <a:lnTo>
                    <a:pt x="896821" y="5806"/>
                  </a:lnTo>
                  <a:lnTo>
                    <a:pt x="943938" y="12938"/>
                  </a:lnTo>
                  <a:lnTo>
                    <a:pt x="990114" y="22774"/>
                  </a:lnTo>
                  <a:lnTo>
                    <a:pt x="1035266" y="35231"/>
                  </a:lnTo>
                  <a:lnTo>
                    <a:pt x="1079310" y="50223"/>
                  </a:lnTo>
                  <a:lnTo>
                    <a:pt x="1122163" y="67664"/>
                  </a:lnTo>
                  <a:lnTo>
                    <a:pt x="1163740" y="87471"/>
                  </a:lnTo>
                  <a:lnTo>
                    <a:pt x="1203958" y="109558"/>
                  </a:lnTo>
                  <a:lnTo>
                    <a:pt x="1242735" y="133840"/>
                  </a:lnTo>
                  <a:lnTo>
                    <a:pt x="1279985" y="160231"/>
                  </a:lnTo>
                  <a:lnTo>
                    <a:pt x="1315624" y="188649"/>
                  </a:lnTo>
                  <a:lnTo>
                    <a:pt x="1349571" y="219006"/>
                  </a:lnTo>
                  <a:lnTo>
                    <a:pt x="1381741" y="251219"/>
                  </a:lnTo>
                  <a:lnTo>
                    <a:pt x="1412050" y="285201"/>
                  </a:lnTo>
                  <a:lnTo>
                    <a:pt x="1440415" y="320868"/>
                  </a:lnTo>
                  <a:lnTo>
                    <a:pt x="1466753" y="358135"/>
                  </a:lnTo>
                  <a:lnTo>
                    <a:pt x="1490978" y="396917"/>
                  </a:lnTo>
                  <a:lnTo>
                    <a:pt x="1513010" y="437129"/>
                  </a:lnTo>
                  <a:lnTo>
                    <a:pt x="1532761" y="478686"/>
                  </a:lnTo>
                  <a:lnTo>
                    <a:pt x="1550151" y="521502"/>
                  </a:lnTo>
                  <a:lnTo>
                    <a:pt x="1565095" y="565494"/>
                  </a:lnTo>
                  <a:lnTo>
                    <a:pt x="1577510" y="610574"/>
                  </a:lnTo>
                  <a:lnTo>
                    <a:pt x="1587310" y="656662"/>
                  </a:lnTo>
                  <a:lnTo>
                    <a:pt x="1594415" y="703668"/>
                  </a:lnTo>
                  <a:lnTo>
                    <a:pt x="1598739" y="751508"/>
                  </a:lnTo>
                  <a:lnTo>
                    <a:pt x="1600198" y="800099"/>
                  </a:lnTo>
                  <a:lnTo>
                    <a:pt x="1598739" y="848847"/>
                  </a:lnTo>
                  <a:lnTo>
                    <a:pt x="1594415" y="896822"/>
                  </a:lnTo>
                  <a:lnTo>
                    <a:pt x="1587310" y="943939"/>
                  </a:lnTo>
                  <a:lnTo>
                    <a:pt x="1577510" y="990115"/>
                  </a:lnTo>
                  <a:lnTo>
                    <a:pt x="1565095" y="1035267"/>
                  </a:lnTo>
                  <a:lnTo>
                    <a:pt x="1550151" y="1079311"/>
                  </a:lnTo>
                  <a:lnTo>
                    <a:pt x="1532761" y="1122164"/>
                  </a:lnTo>
                  <a:lnTo>
                    <a:pt x="1513010" y="1163741"/>
                  </a:lnTo>
                  <a:lnTo>
                    <a:pt x="1490978" y="1203958"/>
                  </a:lnTo>
                  <a:lnTo>
                    <a:pt x="1466753" y="1242735"/>
                  </a:lnTo>
                  <a:lnTo>
                    <a:pt x="1440415" y="1279985"/>
                  </a:lnTo>
                  <a:lnTo>
                    <a:pt x="1412050" y="1315624"/>
                  </a:lnTo>
                  <a:lnTo>
                    <a:pt x="1381741" y="1349572"/>
                  </a:lnTo>
                  <a:lnTo>
                    <a:pt x="1349571" y="1381742"/>
                  </a:lnTo>
                  <a:lnTo>
                    <a:pt x="1315624" y="1412051"/>
                  </a:lnTo>
                  <a:lnTo>
                    <a:pt x="1279985" y="1440416"/>
                  </a:lnTo>
                  <a:lnTo>
                    <a:pt x="1242735" y="1466754"/>
                  </a:lnTo>
                  <a:lnTo>
                    <a:pt x="1203958" y="1490979"/>
                  </a:lnTo>
                  <a:lnTo>
                    <a:pt x="1163740" y="1513010"/>
                  </a:lnTo>
                  <a:lnTo>
                    <a:pt x="1122163" y="1532762"/>
                  </a:lnTo>
                  <a:lnTo>
                    <a:pt x="1079310" y="1550152"/>
                  </a:lnTo>
                  <a:lnTo>
                    <a:pt x="1035266" y="1565096"/>
                  </a:lnTo>
                  <a:lnTo>
                    <a:pt x="990114" y="1577510"/>
                  </a:lnTo>
                  <a:lnTo>
                    <a:pt x="943938" y="1587311"/>
                  </a:lnTo>
                  <a:lnTo>
                    <a:pt x="896821" y="1594416"/>
                  </a:lnTo>
                  <a:lnTo>
                    <a:pt x="848846" y="1598740"/>
                  </a:lnTo>
                  <a:lnTo>
                    <a:pt x="800098" y="1600199"/>
                  </a:lnTo>
                  <a:lnTo>
                    <a:pt x="751508" y="1598740"/>
                  </a:lnTo>
                  <a:lnTo>
                    <a:pt x="703668" y="1594416"/>
                  </a:lnTo>
                  <a:lnTo>
                    <a:pt x="656661" y="1587311"/>
                  </a:lnTo>
                  <a:lnTo>
                    <a:pt x="610574" y="1577510"/>
                  </a:lnTo>
                  <a:lnTo>
                    <a:pt x="565493" y="1565096"/>
                  </a:lnTo>
                  <a:lnTo>
                    <a:pt x="521501" y="1550152"/>
                  </a:lnTo>
                  <a:lnTo>
                    <a:pt x="478685" y="1532762"/>
                  </a:lnTo>
                  <a:lnTo>
                    <a:pt x="437128" y="1513010"/>
                  </a:lnTo>
                  <a:lnTo>
                    <a:pt x="396916" y="1490979"/>
                  </a:lnTo>
                  <a:lnTo>
                    <a:pt x="358135" y="1466754"/>
                  </a:lnTo>
                  <a:lnTo>
                    <a:pt x="320868" y="1440416"/>
                  </a:lnTo>
                  <a:lnTo>
                    <a:pt x="285200" y="1412051"/>
                  </a:lnTo>
                  <a:lnTo>
                    <a:pt x="251218" y="1381742"/>
                  </a:lnTo>
                  <a:lnTo>
                    <a:pt x="219005" y="1349572"/>
                  </a:lnTo>
                  <a:lnTo>
                    <a:pt x="188648" y="1315624"/>
                  </a:lnTo>
                  <a:lnTo>
                    <a:pt x="160231" y="1279985"/>
                  </a:lnTo>
                  <a:lnTo>
                    <a:pt x="133839" y="1242735"/>
                  </a:lnTo>
                  <a:lnTo>
                    <a:pt x="109557" y="1203958"/>
                  </a:lnTo>
                  <a:lnTo>
                    <a:pt x="87470" y="1163741"/>
                  </a:lnTo>
                  <a:lnTo>
                    <a:pt x="67663" y="1122164"/>
                  </a:lnTo>
                  <a:lnTo>
                    <a:pt x="50222" y="1079311"/>
                  </a:lnTo>
                  <a:lnTo>
                    <a:pt x="35230" y="1035267"/>
                  </a:lnTo>
                  <a:lnTo>
                    <a:pt x="22773" y="990115"/>
                  </a:lnTo>
                  <a:lnTo>
                    <a:pt x="12937" y="943939"/>
                  </a:lnTo>
                  <a:lnTo>
                    <a:pt x="5806" y="896822"/>
                  </a:lnTo>
                  <a:lnTo>
                    <a:pt x="1464" y="848847"/>
                  </a:lnTo>
                  <a:lnTo>
                    <a:pt x="0" y="800099"/>
                  </a:lnTo>
                </a:path>
              </a:pathLst>
            </a:custGeom>
            <a:ln w="258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7331439" y="4178783"/>
            <a:ext cx="1108075" cy="52260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 indent="302895">
              <a:lnSpc>
                <a:spcPct val="103699"/>
              </a:lnSpc>
              <a:spcBef>
                <a:spcPts val="25"/>
              </a:spcBef>
            </a:pP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Skills assessment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4787648" y="5454396"/>
            <a:ext cx="1626235" cy="1741170"/>
            <a:chOff x="4787648" y="5454396"/>
            <a:chExt cx="1626235" cy="1741170"/>
          </a:xfrm>
        </p:grpSpPr>
        <p:sp>
          <p:nvSpPr>
            <p:cNvPr id="18" name="object 18"/>
            <p:cNvSpPr/>
            <p:nvPr/>
          </p:nvSpPr>
          <p:spPr>
            <a:xfrm>
              <a:off x="5362955" y="5454396"/>
              <a:ext cx="477520" cy="86995"/>
            </a:xfrm>
            <a:custGeom>
              <a:avLst/>
              <a:gdLst/>
              <a:ahLst/>
              <a:cxnLst/>
              <a:rect l="l" t="t" r="r" b="b"/>
              <a:pathLst>
                <a:path w="477520" h="86995">
                  <a:moveTo>
                    <a:pt x="237743" y="86866"/>
                  </a:moveTo>
                  <a:lnTo>
                    <a:pt x="0" y="42671"/>
                  </a:lnTo>
                  <a:lnTo>
                    <a:pt x="96012" y="42671"/>
                  </a:lnTo>
                  <a:lnTo>
                    <a:pt x="96012" y="0"/>
                  </a:lnTo>
                  <a:lnTo>
                    <a:pt x="380999" y="0"/>
                  </a:lnTo>
                  <a:lnTo>
                    <a:pt x="380999" y="42671"/>
                  </a:lnTo>
                  <a:lnTo>
                    <a:pt x="477012" y="42671"/>
                  </a:lnTo>
                  <a:lnTo>
                    <a:pt x="237743" y="86866"/>
                  </a:lnTo>
                  <a:close/>
                </a:path>
              </a:pathLst>
            </a:custGeom>
            <a:solidFill>
              <a:srgbClr val="AABE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800598" y="5582412"/>
              <a:ext cx="1600200" cy="1600200"/>
            </a:xfrm>
            <a:custGeom>
              <a:avLst/>
              <a:gdLst/>
              <a:ahLst/>
              <a:cxnLst/>
              <a:rect l="l" t="t" r="r" b="b"/>
              <a:pathLst>
                <a:path w="1600200" h="1600200">
                  <a:moveTo>
                    <a:pt x="800099" y="1600199"/>
                  </a:moveTo>
                  <a:lnTo>
                    <a:pt x="751508" y="1598740"/>
                  </a:lnTo>
                  <a:lnTo>
                    <a:pt x="703668" y="1594415"/>
                  </a:lnTo>
                  <a:lnTo>
                    <a:pt x="656662" y="1587310"/>
                  </a:lnTo>
                  <a:lnTo>
                    <a:pt x="610574" y="1577509"/>
                  </a:lnTo>
                  <a:lnTo>
                    <a:pt x="565494" y="1565095"/>
                  </a:lnTo>
                  <a:lnTo>
                    <a:pt x="521502" y="1550151"/>
                  </a:lnTo>
                  <a:lnTo>
                    <a:pt x="478686" y="1532762"/>
                  </a:lnTo>
                  <a:lnTo>
                    <a:pt x="437129" y="1513009"/>
                  </a:lnTo>
                  <a:lnTo>
                    <a:pt x="396917" y="1490980"/>
                  </a:lnTo>
                  <a:lnTo>
                    <a:pt x="358135" y="1466753"/>
                  </a:lnTo>
                  <a:lnTo>
                    <a:pt x="320868" y="1440415"/>
                  </a:lnTo>
                  <a:lnTo>
                    <a:pt x="285201" y="1412051"/>
                  </a:lnTo>
                  <a:lnTo>
                    <a:pt x="251219" y="1381741"/>
                  </a:lnTo>
                  <a:lnTo>
                    <a:pt x="219006" y="1349572"/>
                  </a:lnTo>
                  <a:lnTo>
                    <a:pt x="188649" y="1315624"/>
                  </a:lnTo>
                  <a:lnTo>
                    <a:pt x="160231" y="1279984"/>
                  </a:lnTo>
                  <a:lnTo>
                    <a:pt x="133840" y="1242734"/>
                  </a:lnTo>
                  <a:lnTo>
                    <a:pt x="109558" y="1203959"/>
                  </a:lnTo>
                  <a:lnTo>
                    <a:pt x="87471" y="1163740"/>
                  </a:lnTo>
                  <a:lnTo>
                    <a:pt x="67664" y="1122163"/>
                  </a:lnTo>
                  <a:lnTo>
                    <a:pt x="50223" y="1079310"/>
                  </a:lnTo>
                  <a:lnTo>
                    <a:pt x="35231" y="1035266"/>
                  </a:lnTo>
                  <a:lnTo>
                    <a:pt x="22774" y="990115"/>
                  </a:lnTo>
                  <a:lnTo>
                    <a:pt x="12938" y="943939"/>
                  </a:lnTo>
                  <a:lnTo>
                    <a:pt x="5806" y="896821"/>
                  </a:lnTo>
                  <a:lnTo>
                    <a:pt x="1465" y="848846"/>
                  </a:lnTo>
                  <a:lnTo>
                    <a:pt x="0" y="800099"/>
                  </a:lnTo>
                  <a:lnTo>
                    <a:pt x="1465" y="751351"/>
                  </a:lnTo>
                  <a:lnTo>
                    <a:pt x="5806" y="703376"/>
                  </a:lnTo>
                  <a:lnTo>
                    <a:pt x="12938" y="656259"/>
                  </a:lnTo>
                  <a:lnTo>
                    <a:pt x="22774" y="610083"/>
                  </a:lnTo>
                  <a:lnTo>
                    <a:pt x="35231" y="564932"/>
                  </a:lnTo>
                  <a:lnTo>
                    <a:pt x="50223" y="520887"/>
                  </a:lnTo>
                  <a:lnTo>
                    <a:pt x="67664" y="478034"/>
                  </a:lnTo>
                  <a:lnTo>
                    <a:pt x="87471" y="436457"/>
                  </a:lnTo>
                  <a:lnTo>
                    <a:pt x="109558" y="396239"/>
                  </a:lnTo>
                  <a:lnTo>
                    <a:pt x="133840" y="357464"/>
                  </a:lnTo>
                  <a:lnTo>
                    <a:pt x="160231" y="320214"/>
                  </a:lnTo>
                  <a:lnTo>
                    <a:pt x="188649" y="284573"/>
                  </a:lnTo>
                  <a:lnTo>
                    <a:pt x="219006" y="250626"/>
                  </a:lnTo>
                  <a:lnTo>
                    <a:pt x="251219" y="218457"/>
                  </a:lnTo>
                  <a:lnTo>
                    <a:pt x="285201" y="188147"/>
                  </a:lnTo>
                  <a:lnTo>
                    <a:pt x="320868" y="159782"/>
                  </a:lnTo>
                  <a:lnTo>
                    <a:pt x="358135" y="133444"/>
                  </a:lnTo>
                  <a:lnTo>
                    <a:pt x="396917" y="109218"/>
                  </a:lnTo>
                  <a:lnTo>
                    <a:pt x="437129" y="87189"/>
                  </a:lnTo>
                  <a:lnTo>
                    <a:pt x="478686" y="67436"/>
                  </a:lnTo>
                  <a:lnTo>
                    <a:pt x="521502" y="50046"/>
                  </a:lnTo>
                  <a:lnTo>
                    <a:pt x="565494" y="35102"/>
                  </a:lnTo>
                  <a:lnTo>
                    <a:pt x="610574" y="22689"/>
                  </a:lnTo>
                  <a:lnTo>
                    <a:pt x="656662" y="12887"/>
                  </a:lnTo>
                  <a:lnTo>
                    <a:pt x="703668" y="5782"/>
                  </a:lnTo>
                  <a:lnTo>
                    <a:pt x="751508" y="1458"/>
                  </a:lnTo>
                  <a:lnTo>
                    <a:pt x="800099" y="0"/>
                  </a:lnTo>
                  <a:lnTo>
                    <a:pt x="848847" y="1458"/>
                  </a:lnTo>
                  <a:lnTo>
                    <a:pt x="896822" y="5782"/>
                  </a:lnTo>
                  <a:lnTo>
                    <a:pt x="943939" y="12887"/>
                  </a:lnTo>
                  <a:lnTo>
                    <a:pt x="990115" y="22689"/>
                  </a:lnTo>
                  <a:lnTo>
                    <a:pt x="1035267" y="35102"/>
                  </a:lnTo>
                  <a:lnTo>
                    <a:pt x="1079311" y="50046"/>
                  </a:lnTo>
                  <a:lnTo>
                    <a:pt x="1122164" y="67436"/>
                  </a:lnTo>
                  <a:lnTo>
                    <a:pt x="1163741" y="87189"/>
                  </a:lnTo>
                  <a:lnTo>
                    <a:pt x="1203960" y="109218"/>
                  </a:lnTo>
                  <a:lnTo>
                    <a:pt x="1242735" y="133444"/>
                  </a:lnTo>
                  <a:lnTo>
                    <a:pt x="1279985" y="159782"/>
                  </a:lnTo>
                  <a:lnTo>
                    <a:pt x="1315624" y="188147"/>
                  </a:lnTo>
                  <a:lnTo>
                    <a:pt x="1349572" y="218457"/>
                  </a:lnTo>
                  <a:lnTo>
                    <a:pt x="1381742" y="250626"/>
                  </a:lnTo>
                  <a:lnTo>
                    <a:pt x="1412051" y="284573"/>
                  </a:lnTo>
                  <a:lnTo>
                    <a:pt x="1440416" y="320214"/>
                  </a:lnTo>
                  <a:lnTo>
                    <a:pt x="1466754" y="357464"/>
                  </a:lnTo>
                  <a:lnTo>
                    <a:pt x="1490979" y="396239"/>
                  </a:lnTo>
                  <a:lnTo>
                    <a:pt x="1513010" y="436457"/>
                  </a:lnTo>
                  <a:lnTo>
                    <a:pt x="1532762" y="478034"/>
                  </a:lnTo>
                  <a:lnTo>
                    <a:pt x="1550152" y="520887"/>
                  </a:lnTo>
                  <a:lnTo>
                    <a:pt x="1565096" y="564932"/>
                  </a:lnTo>
                  <a:lnTo>
                    <a:pt x="1577510" y="610083"/>
                  </a:lnTo>
                  <a:lnTo>
                    <a:pt x="1587311" y="656259"/>
                  </a:lnTo>
                  <a:lnTo>
                    <a:pt x="1594416" y="703376"/>
                  </a:lnTo>
                  <a:lnTo>
                    <a:pt x="1598740" y="751351"/>
                  </a:lnTo>
                  <a:lnTo>
                    <a:pt x="1600199" y="800099"/>
                  </a:lnTo>
                  <a:lnTo>
                    <a:pt x="1598740" y="848846"/>
                  </a:lnTo>
                  <a:lnTo>
                    <a:pt x="1594416" y="896821"/>
                  </a:lnTo>
                  <a:lnTo>
                    <a:pt x="1587311" y="943939"/>
                  </a:lnTo>
                  <a:lnTo>
                    <a:pt x="1577510" y="990115"/>
                  </a:lnTo>
                  <a:lnTo>
                    <a:pt x="1565096" y="1035266"/>
                  </a:lnTo>
                  <a:lnTo>
                    <a:pt x="1550152" y="1079310"/>
                  </a:lnTo>
                  <a:lnTo>
                    <a:pt x="1532762" y="1122163"/>
                  </a:lnTo>
                  <a:lnTo>
                    <a:pt x="1513010" y="1163740"/>
                  </a:lnTo>
                  <a:lnTo>
                    <a:pt x="1490979" y="1203959"/>
                  </a:lnTo>
                  <a:lnTo>
                    <a:pt x="1466754" y="1242734"/>
                  </a:lnTo>
                  <a:lnTo>
                    <a:pt x="1440416" y="1279984"/>
                  </a:lnTo>
                  <a:lnTo>
                    <a:pt x="1412051" y="1315624"/>
                  </a:lnTo>
                  <a:lnTo>
                    <a:pt x="1381742" y="1349572"/>
                  </a:lnTo>
                  <a:lnTo>
                    <a:pt x="1349572" y="1381741"/>
                  </a:lnTo>
                  <a:lnTo>
                    <a:pt x="1315624" y="1412051"/>
                  </a:lnTo>
                  <a:lnTo>
                    <a:pt x="1279985" y="1440415"/>
                  </a:lnTo>
                  <a:lnTo>
                    <a:pt x="1242735" y="1466753"/>
                  </a:lnTo>
                  <a:lnTo>
                    <a:pt x="1203960" y="1490980"/>
                  </a:lnTo>
                  <a:lnTo>
                    <a:pt x="1163741" y="1513009"/>
                  </a:lnTo>
                  <a:lnTo>
                    <a:pt x="1122164" y="1532762"/>
                  </a:lnTo>
                  <a:lnTo>
                    <a:pt x="1079311" y="1550151"/>
                  </a:lnTo>
                  <a:lnTo>
                    <a:pt x="1035267" y="1565095"/>
                  </a:lnTo>
                  <a:lnTo>
                    <a:pt x="990115" y="1577509"/>
                  </a:lnTo>
                  <a:lnTo>
                    <a:pt x="943939" y="1587310"/>
                  </a:lnTo>
                  <a:lnTo>
                    <a:pt x="896822" y="1594415"/>
                  </a:lnTo>
                  <a:lnTo>
                    <a:pt x="848847" y="1598740"/>
                  </a:lnTo>
                  <a:lnTo>
                    <a:pt x="800099" y="1600199"/>
                  </a:lnTo>
                  <a:close/>
                </a:path>
              </a:pathLst>
            </a:custGeom>
            <a:solidFill>
              <a:srgbClr val="0078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800598" y="5582412"/>
              <a:ext cx="1600200" cy="1600200"/>
            </a:xfrm>
            <a:custGeom>
              <a:avLst/>
              <a:gdLst/>
              <a:ahLst/>
              <a:cxnLst/>
              <a:rect l="l" t="t" r="r" b="b"/>
              <a:pathLst>
                <a:path w="1600200" h="1600200">
                  <a:moveTo>
                    <a:pt x="0" y="800098"/>
                  </a:moveTo>
                  <a:lnTo>
                    <a:pt x="1465" y="751351"/>
                  </a:lnTo>
                  <a:lnTo>
                    <a:pt x="5806" y="703376"/>
                  </a:lnTo>
                  <a:lnTo>
                    <a:pt x="12938" y="656259"/>
                  </a:lnTo>
                  <a:lnTo>
                    <a:pt x="22774" y="610083"/>
                  </a:lnTo>
                  <a:lnTo>
                    <a:pt x="35231" y="564932"/>
                  </a:lnTo>
                  <a:lnTo>
                    <a:pt x="50223" y="520887"/>
                  </a:lnTo>
                  <a:lnTo>
                    <a:pt x="67664" y="478034"/>
                  </a:lnTo>
                  <a:lnTo>
                    <a:pt x="87471" y="436457"/>
                  </a:lnTo>
                  <a:lnTo>
                    <a:pt x="109558" y="396239"/>
                  </a:lnTo>
                  <a:lnTo>
                    <a:pt x="133840" y="357464"/>
                  </a:lnTo>
                  <a:lnTo>
                    <a:pt x="160231" y="320214"/>
                  </a:lnTo>
                  <a:lnTo>
                    <a:pt x="188649" y="284573"/>
                  </a:lnTo>
                  <a:lnTo>
                    <a:pt x="219006" y="250626"/>
                  </a:lnTo>
                  <a:lnTo>
                    <a:pt x="251219" y="218457"/>
                  </a:lnTo>
                  <a:lnTo>
                    <a:pt x="285201" y="188147"/>
                  </a:lnTo>
                  <a:lnTo>
                    <a:pt x="320868" y="159782"/>
                  </a:lnTo>
                  <a:lnTo>
                    <a:pt x="358135" y="133444"/>
                  </a:lnTo>
                  <a:lnTo>
                    <a:pt x="396917" y="109218"/>
                  </a:lnTo>
                  <a:lnTo>
                    <a:pt x="437129" y="87189"/>
                  </a:lnTo>
                  <a:lnTo>
                    <a:pt x="478686" y="67436"/>
                  </a:lnTo>
                  <a:lnTo>
                    <a:pt x="521502" y="50046"/>
                  </a:lnTo>
                  <a:lnTo>
                    <a:pt x="565494" y="35102"/>
                  </a:lnTo>
                  <a:lnTo>
                    <a:pt x="610574" y="22689"/>
                  </a:lnTo>
                  <a:lnTo>
                    <a:pt x="656662" y="12887"/>
                  </a:lnTo>
                  <a:lnTo>
                    <a:pt x="703668" y="5782"/>
                  </a:lnTo>
                  <a:lnTo>
                    <a:pt x="751508" y="1458"/>
                  </a:lnTo>
                  <a:lnTo>
                    <a:pt x="800099" y="0"/>
                  </a:lnTo>
                  <a:lnTo>
                    <a:pt x="848847" y="1458"/>
                  </a:lnTo>
                  <a:lnTo>
                    <a:pt x="896822" y="5782"/>
                  </a:lnTo>
                  <a:lnTo>
                    <a:pt x="943939" y="12887"/>
                  </a:lnTo>
                  <a:lnTo>
                    <a:pt x="990115" y="22689"/>
                  </a:lnTo>
                  <a:lnTo>
                    <a:pt x="1035267" y="35102"/>
                  </a:lnTo>
                  <a:lnTo>
                    <a:pt x="1079311" y="50046"/>
                  </a:lnTo>
                  <a:lnTo>
                    <a:pt x="1122164" y="67436"/>
                  </a:lnTo>
                  <a:lnTo>
                    <a:pt x="1163741" y="87189"/>
                  </a:lnTo>
                  <a:lnTo>
                    <a:pt x="1203958" y="109218"/>
                  </a:lnTo>
                  <a:lnTo>
                    <a:pt x="1242735" y="133444"/>
                  </a:lnTo>
                  <a:lnTo>
                    <a:pt x="1279985" y="159782"/>
                  </a:lnTo>
                  <a:lnTo>
                    <a:pt x="1315624" y="188147"/>
                  </a:lnTo>
                  <a:lnTo>
                    <a:pt x="1349572" y="218457"/>
                  </a:lnTo>
                  <a:lnTo>
                    <a:pt x="1381742" y="250626"/>
                  </a:lnTo>
                  <a:lnTo>
                    <a:pt x="1412051" y="284573"/>
                  </a:lnTo>
                  <a:lnTo>
                    <a:pt x="1440416" y="320214"/>
                  </a:lnTo>
                  <a:lnTo>
                    <a:pt x="1466754" y="357464"/>
                  </a:lnTo>
                  <a:lnTo>
                    <a:pt x="1490979" y="396239"/>
                  </a:lnTo>
                  <a:lnTo>
                    <a:pt x="1513010" y="436457"/>
                  </a:lnTo>
                  <a:lnTo>
                    <a:pt x="1532762" y="478034"/>
                  </a:lnTo>
                  <a:lnTo>
                    <a:pt x="1550152" y="520887"/>
                  </a:lnTo>
                  <a:lnTo>
                    <a:pt x="1565096" y="564932"/>
                  </a:lnTo>
                  <a:lnTo>
                    <a:pt x="1577510" y="610083"/>
                  </a:lnTo>
                  <a:lnTo>
                    <a:pt x="1587311" y="656259"/>
                  </a:lnTo>
                  <a:lnTo>
                    <a:pt x="1594416" y="703376"/>
                  </a:lnTo>
                  <a:lnTo>
                    <a:pt x="1598740" y="751351"/>
                  </a:lnTo>
                  <a:lnTo>
                    <a:pt x="1600199" y="800098"/>
                  </a:lnTo>
                  <a:lnTo>
                    <a:pt x="1598740" y="848846"/>
                  </a:lnTo>
                  <a:lnTo>
                    <a:pt x="1594416" y="896821"/>
                  </a:lnTo>
                  <a:lnTo>
                    <a:pt x="1587311" y="943939"/>
                  </a:lnTo>
                  <a:lnTo>
                    <a:pt x="1577510" y="990115"/>
                  </a:lnTo>
                  <a:lnTo>
                    <a:pt x="1565096" y="1035266"/>
                  </a:lnTo>
                  <a:lnTo>
                    <a:pt x="1550152" y="1079310"/>
                  </a:lnTo>
                  <a:lnTo>
                    <a:pt x="1532762" y="1122163"/>
                  </a:lnTo>
                  <a:lnTo>
                    <a:pt x="1513010" y="1163740"/>
                  </a:lnTo>
                  <a:lnTo>
                    <a:pt x="1490979" y="1203958"/>
                  </a:lnTo>
                  <a:lnTo>
                    <a:pt x="1466754" y="1242734"/>
                  </a:lnTo>
                  <a:lnTo>
                    <a:pt x="1440416" y="1279984"/>
                  </a:lnTo>
                  <a:lnTo>
                    <a:pt x="1412051" y="1315624"/>
                  </a:lnTo>
                  <a:lnTo>
                    <a:pt x="1381742" y="1349572"/>
                  </a:lnTo>
                  <a:lnTo>
                    <a:pt x="1349572" y="1381741"/>
                  </a:lnTo>
                  <a:lnTo>
                    <a:pt x="1315624" y="1412051"/>
                  </a:lnTo>
                  <a:lnTo>
                    <a:pt x="1279985" y="1440415"/>
                  </a:lnTo>
                  <a:lnTo>
                    <a:pt x="1242735" y="1466753"/>
                  </a:lnTo>
                  <a:lnTo>
                    <a:pt x="1203958" y="1490978"/>
                  </a:lnTo>
                  <a:lnTo>
                    <a:pt x="1163741" y="1513009"/>
                  </a:lnTo>
                  <a:lnTo>
                    <a:pt x="1122164" y="1532762"/>
                  </a:lnTo>
                  <a:lnTo>
                    <a:pt x="1079311" y="1550151"/>
                  </a:lnTo>
                  <a:lnTo>
                    <a:pt x="1035267" y="1565095"/>
                  </a:lnTo>
                  <a:lnTo>
                    <a:pt x="990115" y="1577509"/>
                  </a:lnTo>
                  <a:lnTo>
                    <a:pt x="943939" y="1587310"/>
                  </a:lnTo>
                  <a:lnTo>
                    <a:pt x="896822" y="1594415"/>
                  </a:lnTo>
                  <a:lnTo>
                    <a:pt x="848847" y="1598740"/>
                  </a:lnTo>
                  <a:lnTo>
                    <a:pt x="800099" y="1600198"/>
                  </a:lnTo>
                  <a:lnTo>
                    <a:pt x="751508" y="1598740"/>
                  </a:lnTo>
                  <a:lnTo>
                    <a:pt x="703668" y="1594415"/>
                  </a:lnTo>
                  <a:lnTo>
                    <a:pt x="656662" y="1587310"/>
                  </a:lnTo>
                  <a:lnTo>
                    <a:pt x="610574" y="1577509"/>
                  </a:lnTo>
                  <a:lnTo>
                    <a:pt x="565494" y="1565095"/>
                  </a:lnTo>
                  <a:lnTo>
                    <a:pt x="521502" y="1550151"/>
                  </a:lnTo>
                  <a:lnTo>
                    <a:pt x="478686" y="1532762"/>
                  </a:lnTo>
                  <a:lnTo>
                    <a:pt x="437129" y="1513009"/>
                  </a:lnTo>
                  <a:lnTo>
                    <a:pt x="396917" y="1490978"/>
                  </a:lnTo>
                  <a:lnTo>
                    <a:pt x="358135" y="1466753"/>
                  </a:lnTo>
                  <a:lnTo>
                    <a:pt x="320868" y="1440415"/>
                  </a:lnTo>
                  <a:lnTo>
                    <a:pt x="285201" y="1412051"/>
                  </a:lnTo>
                  <a:lnTo>
                    <a:pt x="251219" y="1381741"/>
                  </a:lnTo>
                  <a:lnTo>
                    <a:pt x="219006" y="1349572"/>
                  </a:lnTo>
                  <a:lnTo>
                    <a:pt x="188649" y="1315624"/>
                  </a:lnTo>
                  <a:lnTo>
                    <a:pt x="160231" y="1279984"/>
                  </a:lnTo>
                  <a:lnTo>
                    <a:pt x="133840" y="1242734"/>
                  </a:lnTo>
                  <a:lnTo>
                    <a:pt x="109558" y="1203958"/>
                  </a:lnTo>
                  <a:lnTo>
                    <a:pt x="87471" y="1163740"/>
                  </a:lnTo>
                  <a:lnTo>
                    <a:pt x="67664" y="1122163"/>
                  </a:lnTo>
                  <a:lnTo>
                    <a:pt x="50223" y="1079310"/>
                  </a:lnTo>
                  <a:lnTo>
                    <a:pt x="35231" y="1035266"/>
                  </a:lnTo>
                  <a:lnTo>
                    <a:pt x="22774" y="990115"/>
                  </a:lnTo>
                  <a:lnTo>
                    <a:pt x="12938" y="943939"/>
                  </a:lnTo>
                  <a:lnTo>
                    <a:pt x="5806" y="896821"/>
                  </a:lnTo>
                  <a:lnTo>
                    <a:pt x="1465" y="848846"/>
                  </a:lnTo>
                  <a:lnTo>
                    <a:pt x="0" y="800098"/>
                  </a:lnTo>
                </a:path>
              </a:pathLst>
            </a:custGeom>
            <a:ln w="258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5322761" y="6216855"/>
            <a:ext cx="55626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Goals</a:t>
            </a:r>
            <a:endParaRPr sz="16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294632" y="4181854"/>
            <a:ext cx="218440" cy="477520"/>
          </a:xfrm>
          <a:custGeom>
            <a:avLst/>
            <a:gdLst/>
            <a:ahLst/>
            <a:cxnLst/>
            <a:rect l="l" t="t" r="r" b="b"/>
            <a:pathLst>
              <a:path w="218439" h="477520">
                <a:moveTo>
                  <a:pt x="109727" y="477012"/>
                </a:moveTo>
                <a:lnTo>
                  <a:pt x="0" y="237743"/>
                </a:lnTo>
                <a:lnTo>
                  <a:pt x="109727" y="0"/>
                </a:lnTo>
                <a:lnTo>
                  <a:pt x="109727" y="96012"/>
                </a:lnTo>
                <a:lnTo>
                  <a:pt x="217931" y="96012"/>
                </a:lnTo>
                <a:lnTo>
                  <a:pt x="217931" y="380999"/>
                </a:lnTo>
                <a:lnTo>
                  <a:pt x="109727" y="380999"/>
                </a:lnTo>
                <a:lnTo>
                  <a:pt x="109727" y="477012"/>
                </a:lnTo>
                <a:close/>
              </a:path>
            </a:pathLst>
          </a:custGeom>
          <a:solidFill>
            <a:srgbClr val="AABEF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/>
          <p:cNvGrpSpPr/>
          <p:nvPr/>
        </p:nvGrpSpPr>
        <p:grpSpPr>
          <a:xfrm>
            <a:off x="2577849" y="3606548"/>
            <a:ext cx="1626235" cy="1626235"/>
            <a:chOff x="2577849" y="3606548"/>
            <a:chExt cx="1626235" cy="1626235"/>
          </a:xfrm>
        </p:grpSpPr>
        <p:sp>
          <p:nvSpPr>
            <p:cNvPr id="24" name="object 24"/>
            <p:cNvSpPr/>
            <p:nvPr/>
          </p:nvSpPr>
          <p:spPr>
            <a:xfrm>
              <a:off x="2590800" y="3619498"/>
              <a:ext cx="1600200" cy="1600200"/>
            </a:xfrm>
            <a:custGeom>
              <a:avLst/>
              <a:gdLst/>
              <a:ahLst/>
              <a:cxnLst/>
              <a:rect l="l" t="t" r="r" b="b"/>
              <a:pathLst>
                <a:path w="1600200" h="1600200">
                  <a:moveTo>
                    <a:pt x="800099" y="1600199"/>
                  </a:moveTo>
                  <a:lnTo>
                    <a:pt x="751508" y="1598740"/>
                  </a:lnTo>
                  <a:lnTo>
                    <a:pt x="703667" y="1594416"/>
                  </a:lnTo>
                  <a:lnTo>
                    <a:pt x="656661" y="1587311"/>
                  </a:lnTo>
                  <a:lnTo>
                    <a:pt x="610574" y="1577510"/>
                  </a:lnTo>
                  <a:lnTo>
                    <a:pt x="565493" y="1565096"/>
                  </a:lnTo>
                  <a:lnTo>
                    <a:pt x="521501" y="1550152"/>
                  </a:lnTo>
                  <a:lnTo>
                    <a:pt x="478685" y="1532762"/>
                  </a:lnTo>
                  <a:lnTo>
                    <a:pt x="437128" y="1513010"/>
                  </a:lnTo>
                  <a:lnTo>
                    <a:pt x="396916" y="1490980"/>
                  </a:lnTo>
                  <a:lnTo>
                    <a:pt x="358134" y="1466754"/>
                  </a:lnTo>
                  <a:lnTo>
                    <a:pt x="320867" y="1440416"/>
                  </a:lnTo>
                  <a:lnTo>
                    <a:pt x="285200" y="1412051"/>
                  </a:lnTo>
                  <a:lnTo>
                    <a:pt x="251218" y="1381742"/>
                  </a:lnTo>
                  <a:lnTo>
                    <a:pt x="219005" y="1349572"/>
                  </a:lnTo>
                  <a:lnTo>
                    <a:pt x="188648" y="1315624"/>
                  </a:lnTo>
                  <a:lnTo>
                    <a:pt x="160231" y="1279985"/>
                  </a:lnTo>
                  <a:lnTo>
                    <a:pt x="133839" y="1242735"/>
                  </a:lnTo>
                  <a:lnTo>
                    <a:pt x="109557" y="1203958"/>
                  </a:lnTo>
                  <a:lnTo>
                    <a:pt x="87470" y="1163741"/>
                  </a:lnTo>
                  <a:lnTo>
                    <a:pt x="67663" y="1122164"/>
                  </a:lnTo>
                  <a:lnTo>
                    <a:pt x="50222" y="1079311"/>
                  </a:lnTo>
                  <a:lnTo>
                    <a:pt x="35230" y="1035267"/>
                  </a:lnTo>
                  <a:lnTo>
                    <a:pt x="22773" y="990115"/>
                  </a:lnTo>
                  <a:lnTo>
                    <a:pt x="12937" y="943939"/>
                  </a:lnTo>
                  <a:lnTo>
                    <a:pt x="5806" y="896822"/>
                  </a:lnTo>
                  <a:lnTo>
                    <a:pt x="1464" y="848847"/>
                  </a:lnTo>
                  <a:lnTo>
                    <a:pt x="0" y="800099"/>
                  </a:lnTo>
                  <a:lnTo>
                    <a:pt x="1464" y="751508"/>
                  </a:lnTo>
                  <a:lnTo>
                    <a:pt x="5806" y="703668"/>
                  </a:lnTo>
                  <a:lnTo>
                    <a:pt x="12937" y="656662"/>
                  </a:lnTo>
                  <a:lnTo>
                    <a:pt x="22773" y="610574"/>
                  </a:lnTo>
                  <a:lnTo>
                    <a:pt x="35230" y="565494"/>
                  </a:lnTo>
                  <a:lnTo>
                    <a:pt x="50222" y="521502"/>
                  </a:lnTo>
                  <a:lnTo>
                    <a:pt x="67663" y="478686"/>
                  </a:lnTo>
                  <a:lnTo>
                    <a:pt x="87470" y="437129"/>
                  </a:lnTo>
                  <a:lnTo>
                    <a:pt x="109557" y="396917"/>
                  </a:lnTo>
                  <a:lnTo>
                    <a:pt x="133839" y="358135"/>
                  </a:lnTo>
                  <a:lnTo>
                    <a:pt x="160231" y="320868"/>
                  </a:lnTo>
                  <a:lnTo>
                    <a:pt x="188648" y="285201"/>
                  </a:lnTo>
                  <a:lnTo>
                    <a:pt x="219005" y="251219"/>
                  </a:lnTo>
                  <a:lnTo>
                    <a:pt x="251218" y="219006"/>
                  </a:lnTo>
                  <a:lnTo>
                    <a:pt x="285200" y="188649"/>
                  </a:lnTo>
                  <a:lnTo>
                    <a:pt x="320867" y="160231"/>
                  </a:lnTo>
                  <a:lnTo>
                    <a:pt x="358134" y="133840"/>
                  </a:lnTo>
                  <a:lnTo>
                    <a:pt x="396916" y="109558"/>
                  </a:lnTo>
                  <a:lnTo>
                    <a:pt x="437128" y="87471"/>
                  </a:lnTo>
                  <a:lnTo>
                    <a:pt x="478685" y="67664"/>
                  </a:lnTo>
                  <a:lnTo>
                    <a:pt x="521501" y="50223"/>
                  </a:lnTo>
                  <a:lnTo>
                    <a:pt x="565493" y="35231"/>
                  </a:lnTo>
                  <a:lnTo>
                    <a:pt x="610574" y="22774"/>
                  </a:lnTo>
                  <a:lnTo>
                    <a:pt x="656661" y="12938"/>
                  </a:lnTo>
                  <a:lnTo>
                    <a:pt x="703667" y="5806"/>
                  </a:lnTo>
                  <a:lnTo>
                    <a:pt x="751508" y="1465"/>
                  </a:lnTo>
                  <a:lnTo>
                    <a:pt x="800099" y="0"/>
                  </a:lnTo>
                  <a:lnTo>
                    <a:pt x="848846" y="1465"/>
                  </a:lnTo>
                  <a:lnTo>
                    <a:pt x="896821" y="5806"/>
                  </a:lnTo>
                  <a:lnTo>
                    <a:pt x="943938" y="12938"/>
                  </a:lnTo>
                  <a:lnTo>
                    <a:pt x="990114" y="22774"/>
                  </a:lnTo>
                  <a:lnTo>
                    <a:pt x="1035267" y="35231"/>
                  </a:lnTo>
                  <a:lnTo>
                    <a:pt x="1079310" y="50223"/>
                  </a:lnTo>
                  <a:lnTo>
                    <a:pt x="1122163" y="67664"/>
                  </a:lnTo>
                  <a:lnTo>
                    <a:pt x="1163740" y="87471"/>
                  </a:lnTo>
                  <a:lnTo>
                    <a:pt x="1203959" y="109558"/>
                  </a:lnTo>
                  <a:lnTo>
                    <a:pt x="1242734" y="133840"/>
                  </a:lnTo>
                  <a:lnTo>
                    <a:pt x="1279984" y="160231"/>
                  </a:lnTo>
                  <a:lnTo>
                    <a:pt x="1315624" y="188649"/>
                  </a:lnTo>
                  <a:lnTo>
                    <a:pt x="1349571" y="219006"/>
                  </a:lnTo>
                  <a:lnTo>
                    <a:pt x="1381742" y="251219"/>
                  </a:lnTo>
                  <a:lnTo>
                    <a:pt x="1412051" y="285201"/>
                  </a:lnTo>
                  <a:lnTo>
                    <a:pt x="1440415" y="320868"/>
                  </a:lnTo>
                  <a:lnTo>
                    <a:pt x="1466753" y="358135"/>
                  </a:lnTo>
                  <a:lnTo>
                    <a:pt x="1490978" y="396917"/>
                  </a:lnTo>
                  <a:lnTo>
                    <a:pt x="1513009" y="437129"/>
                  </a:lnTo>
                  <a:lnTo>
                    <a:pt x="1532761" y="478686"/>
                  </a:lnTo>
                  <a:lnTo>
                    <a:pt x="1550151" y="521502"/>
                  </a:lnTo>
                  <a:lnTo>
                    <a:pt x="1565095" y="565494"/>
                  </a:lnTo>
                  <a:lnTo>
                    <a:pt x="1577509" y="610574"/>
                  </a:lnTo>
                  <a:lnTo>
                    <a:pt x="1587310" y="656662"/>
                  </a:lnTo>
                  <a:lnTo>
                    <a:pt x="1594415" y="703668"/>
                  </a:lnTo>
                  <a:lnTo>
                    <a:pt x="1598739" y="751508"/>
                  </a:lnTo>
                  <a:lnTo>
                    <a:pt x="1600199" y="800099"/>
                  </a:lnTo>
                  <a:lnTo>
                    <a:pt x="1598739" y="848847"/>
                  </a:lnTo>
                  <a:lnTo>
                    <a:pt x="1594415" y="896822"/>
                  </a:lnTo>
                  <a:lnTo>
                    <a:pt x="1587310" y="943939"/>
                  </a:lnTo>
                  <a:lnTo>
                    <a:pt x="1577509" y="990115"/>
                  </a:lnTo>
                  <a:lnTo>
                    <a:pt x="1565095" y="1035267"/>
                  </a:lnTo>
                  <a:lnTo>
                    <a:pt x="1550151" y="1079311"/>
                  </a:lnTo>
                  <a:lnTo>
                    <a:pt x="1532761" y="1122164"/>
                  </a:lnTo>
                  <a:lnTo>
                    <a:pt x="1513009" y="1163741"/>
                  </a:lnTo>
                  <a:lnTo>
                    <a:pt x="1490978" y="1203960"/>
                  </a:lnTo>
                  <a:lnTo>
                    <a:pt x="1466753" y="1242735"/>
                  </a:lnTo>
                  <a:lnTo>
                    <a:pt x="1440415" y="1279985"/>
                  </a:lnTo>
                  <a:lnTo>
                    <a:pt x="1412051" y="1315624"/>
                  </a:lnTo>
                  <a:lnTo>
                    <a:pt x="1381742" y="1349572"/>
                  </a:lnTo>
                  <a:lnTo>
                    <a:pt x="1349571" y="1381742"/>
                  </a:lnTo>
                  <a:lnTo>
                    <a:pt x="1315624" y="1412051"/>
                  </a:lnTo>
                  <a:lnTo>
                    <a:pt x="1279984" y="1440416"/>
                  </a:lnTo>
                  <a:lnTo>
                    <a:pt x="1242734" y="1466754"/>
                  </a:lnTo>
                  <a:lnTo>
                    <a:pt x="1203959" y="1490980"/>
                  </a:lnTo>
                  <a:lnTo>
                    <a:pt x="1163740" y="1513010"/>
                  </a:lnTo>
                  <a:lnTo>
                    <a:pt x="1122163" y="1532762"/>
                  </a:lnTo>
                  <a:lnTo>
                    <a:pt x="1079310" y="1550152"/>
                  </a:lnTo>
                  <a:lnTo>
                    <a:pt x="1035267" y="1565096"/>
                  </a:lnTo>
                  <a:lnTo>
                    <a:pt x="990114" y="1577510"/>
                  </a:lnTo>
                  <a:lnTo>
                    <a:pt x="943938" y="1587311"/>
                  </a:lnTo>
                  <a:lnTo>
                    <a:pt x="896821" y="1594416"/>
                  </a:lnTo>
                  <a:lnTo>
                    <a:pt x="848846" y="1598740"/>
                  </a:lnTo>
                  <a:lnTo>
                    <a:pt x="800099" y="1600199"/>
                  </a:lnTo>
                  <a:close/>
                </a:path>
              </a:pathLst>
            </a:custGeom>
            <a:solidFill>
              <a:srgbClr val="0078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590799" y="3619498"/>
              <a:ext cx="1600200" cy="1600200"/>
            </a:xfrm>
            <a:custGeom>
              <a:avLst/>
              <a:gdLst/>
              <a:ahLst/>
              <a:cxnLst/>
              <a:rect l="l" t="t" r="r" b="b"/>
              <a:pathLst>
                <a:path w="1600200" h="1600200">
                  <a:moveTo>
                    <a:pt x="0" y="800099"/>
                  </a:moveTo>
                  <a:lnTo>
                    <a:pt x="1464" y="751508"/>
                  </a:lnTo>
                  <a:lnTo>
                    <a:pt x="5806" y="703668"/>
                  </a:lnTo>
                  <a:lnTo>
                    <a:pt x="12937" y="656662"/>
                  </a:lnTo>
                  <a:lnTo>
                    <a:pt x="22773" y="610574"/>
                  </a:lnTo>
                  <a:lnTo>
                    <a:pt x="35230" y="565494"/>
                  </a:lnTo>
                  <a:lnTo>
                    <a:pt x="50222" y="521502"/>
                  </a:lnTo>
                  <a:lnTo>
                    <a:pt x="67663" y="478686"/>
                  </a:lnTo>
                  <a:lnTo>
                    <a:pt x="87470" y="437129"/>
                  </a:lnTo>
                  <a:lnTo>
                    <a:pt x="109557" y="396917"/>
                  </a:lnTo>
                  <a:lnTo>
                    <a:pt x="133839" y="358135"/>
                  </a:lnTo>
                  <a:lnTo>
                    <a:pt x="160231" y="320868"/>
                  </a:lnTo>
                  <a:lnTo>
                    <a:pt x="188648" y="285201"/>
                  </a:lnTo>
                  <a:lnTo>
                    <a:pt x="219005" y="251219"/>
                  </a:lnTo>
                  <a:lnTo>
                    <a:pt x="251218" y="219006"/>
                  </a:lnTo>
                  <a:lnTo>
                    <a:pt x="285200" y="188649"/>
                  </a:lnTo>
                  <a:lnTo>
                    <a:pt x="320867" y="160231"/>
                  </a:lnTo>
                  <a:lnTo>
                    <a:pt x="358134" y="133840"/>
                  </a:lnTo>
                  <a:lnTo>
                    <a:pt x="396916" y="109558"/>
                  </a:lnTo>
                  <a:lnTo>
                    <a:pt x="437128" y="87471"/>
                  </a:lnTo>
                  <a:lnTo>
                    <a:pt x="478685" y="67664"/>
                  </a:lnTo>
                  <a:lnTo>
                    <a:pt x="521501" y="50223"/>
                  </a:lnTo>
                  <a:lnTo>
                    <a:pt x="565493" y="35231"/>
                  </a:lnTo>
                  <a:lnTo>
                    <a:pt x="610574" y="22774"/>
                  </a:lnTo>
                  <a:lnTo>
                    <a:pt x="656661" y="12938"/>
                  </a:lnTo>
                  <a:lnTo>
                    <a:pt x="703668" y="5806"/>
                  </a:lnTo>
                  <a:lnTo>
                    <a:pt x="751508" y="1465"/>
                  </a:lnTo>
                  <a:lnTo>
                    <a:pt x="800098" y="0"/>
                  </a:lnTo>
                  <a:lnTo>
                    <a:pt x="848846" y="1465"/>
                  </a:lnTo>
                  <a:lnTo>
                    <a:pt x="896821" y="5806"/>
                  </a:lnTo>
                  <a:lnTo>
                    <a:pt x="943938" y="12938"/>
                  </a:lnTo>
                  <a:lnTo>
                    <a:pt x="990114" y="22774"/>
                  </a:lnTo>
                  <a:lnTo>
                    <a:pt x="1035266" y="35231"/>
                  </a:lnTo>
                  <a:lnTo>
                    <a:pt x="1079310" y="50223"/>
                  </a:lnTo>
                  <a:lnTo>
                    <a:pt x="1122163" y="67664"/>
                  </a:lnTo>
                  <a:lnTo>
                    <a:pt x="1163740" y="87471"/>
                  </a:lnTo>
                  <a:lnTo>
                    <a:pt x="1203958" y="109558"/>
                  </a:lnTo>
                  <a:lnTo>
                    <a:pt x="1242734" y="133840"/>
                  </a:lnTo>
                  <a:lnTo>
                    <a:pt x="1279984" y="160231"/>
                  </a:lnTo>
                  <a:lnTo>
                    <a:pt x="1315624" y="188649"/>
                  </a:lnTo>
                  <a:lnTo>
                    <a:pt x="1349571" y="219006"/>
                  </a:lnTo>
                  <a:lnTo>
                    <a:pt x="1381741" y="251219"/>
                  </a:lnTo>
                  <a:lnTo>
                    <a:pt x="1412050" y="285201"/>
                  </a:lnTo>
                  <a:lnTo>
                    <a:pt x="1440415" y="320868"/>
                  </a:lnTo>
                  <a:lnTo>
                    <a:pt x="1466753" y="358135"/>
                  </a:lnTo>
                  <a:lnTo>
                    <a:pt x="1490978" y="396917"/>
                  </a:lnTo>
                  <a:lnTo>
                    <a:pt x="1513009" y="437129"/>
                  </a:lnTo>
                  <a:lnTo>
                    <a:pt x="1532761" y="478686"/>
                  </a:lnTo>
                  <a:lnTo>
                    <a:pt x="1550152" y="521502"/>
                  </a:lnTo>
                  <a:lnTo>
                    <a:pt x="1565095" y="565494"/>
                  </a:lnTo>
                  <a:lnTo>
                    <a:pt x="1577509" y="610574"/>
                  </a:lnTo>
                  <a:lnTo>
                    <a:pt x="1587310" y="656662"/>
                  </a:lnTo>
                  <a:lnTo>
                    <a:pt x="1594415" y="703668"/>
                  </a:lnTo>
                  <a:lnTo>
                    <a:pt x="1598739" y="751508"/>
                  </a:lnTo>
                  <a:lnTo>
                    <a:pt x="1600198" y="800099"/>
                  </a:lnTo>
                  <a:lnTo>
                    <a:pt x="1598739" y="848847"/>
                  </a:lnTo>
                  <a:lnTo>
                    <a:pt x="1594415" y="896822"/>
                  </a:lnTo>
                  <a:lnTo>
                    <a:pt x="1587310" y="943939"/>
                  </a:lnTo>
                  <a:lnTo>
                    <a:pt x="1577509" y="990115"/>
                  </a:lnTo>
                  <a:lnTo>
                    <a:pt x="1565095" y="1035267"/>
                  </a:lnTo>
                  <a:lnTo>
                    <a:pt x="1550152" y="1079311"/>
                  </a:lnTo>
                  <a:lnTo>
                    <a:pt x="1532761" y="1122164"/>
                  </a:lnTo>
                  <a:lnTo>
                    <a:pt x="1513009" y="1163741"/>
                  </a:lnTo>
                  <a:lnTo>
                    <a:pt x="1490978" y="1203958"/>
                  </a:lnTo>
                  <a:lnTo>
                    <a:pt x="1466753" y="1242735"/>
                  </a:lnTo>
                  <a:lnTo>
                    <a:pt x="1440415" y="1279985"/>
                  </a:lnTo>
                  <a:lnTo>
                    <a:pt x="1412050" y="1315624"/>
                  </a:lnTo>
                  <a:lnTo>
                    <a:pt x="1381741" y="1349572"/>
                  </a:lnTo>
                  <a:lnTo>
                    <a:pt x="1349571" y="1381742"/>
                  </a:lnTo>
                  <a:lnTo>
                    <a:pt x="1315624" y="1412051"/>
                  </a:lnTo>
                  <a:lnTo>
                    <a:pt x="1279984" y="1440416"/>
                  </a:lnTo>
                  <a:lnTo>
                    <a:pt x="1242734" y="1466754"/>
                  </a:lnTo>
                  <a:lnTo>
                    <a:pt x="1203958" y="1490979"/>
                  </a:lnTo>
                  <a:lnTo>
                    <a:pt x="1163740" y="1513010"/>
                  </a:lnTo>
                  <a:lnTo>
                    <a:pt x="1122163" y="1532762"/>
                  </a:lnTo>
                  <a:lnTo>
                    <a:pt x="1079310" y="1550152"/>
                  </a:lnTo>
                  <a:lnTo>
                    <a:pt x="1035266" y="1565096"/>
                  </a:lnTo>
                  <a:lnTo>
                    <a:pt x="990114" y="1577510"/>
                  </a:lnTo>
                  <a:lnTo>
                    <a:pt x="943938" y="1587311"/>
                  </a:lnTo>
                  <a:lnTo>
                    <a:pt x="896821" y="1594416"/>
                  </a:lnTo>
                  <a:lnTo>
                    <a:pt x="848846" y="1598740"/>
                  </a:lnTo>
                  <a:lnTo>
                    <a:pt x="800098" y="1600199"/>
                  </a:lnTo>
                  <a:lnTo>
                    <a:pt x="751508" y="1598740"/>
                  </a:lnTo>
                  <a:lnTo>
                    <a:pt x="703668" y="1594416"/>
                  </a:lnTo>
                  <a:lnTo>
                    <a:pt x="656661" y="1587311"/>
                  </a:lnTo>
                  <a:lnTo>
                    <a:pt x="610574" y="1577510"/>
                  </a:lnTo>
                  <a:lnTo>
                    <a:pt x="565493" y="1565096"/>
                  </a:lnTo>
                  <a:lnTo>
                    <a:pt x="521501" y="1550152"/>
                  </a:lnTo>
                  <a:lnTo>
                    <a:pt x="478685" y="1532762"/>
                  </a:lnTo>
                  <a:lnTo>
                    <a:pt x="437128" y="1513010"/>
                  </a:lnTo>
                  <a:lnTo>
                    <a:pt x="396916" y="1490979"/>
                  </a:lnTo>
                  <a:lnTo>
                    <a:pt x="358134" y="1466754"/>
                  </a:lnTo>
                  <a:lnTo>
                    <a:pt x="320867" y="1440416"/>
                  </a:lnTo>
                  <a:lnTo>
                    <a:pt x="285200" y="1412051"/>
                  </a:lnTo>
                  <a:lnTo>
                    <a:pt x="251218" y="1381742"/>
                  </a:lnTo>
                  <a:lnTo>
                    <a:pt x="219005" y="1349572"/>
                  </a:lnTo>
                  <a:lnTo>
                    <a:pt x="188648" y="1315624"/>
                  </a:lnTo>
                  <a:lnTo>
                    <a:pt x="160231" y="1279985"/>
                  </a:lnTo>
                  <a:lnTo>
                    <a:pt x="133839" y="1242735"/>
                  </a:lnTo>
                  <a:lnTo>
                    <a:pt x="109557" y="1203958"/>
                  </a:lnTo>
                  <a:lnTo>
                    <a:pt x="87470" y="1163741"/>
                  </a:lnTo>
                  <a:lnTo>
                    <a:pt x="67663" y="1122164"/>
                  </a:lnTo>
                  <a:lnTo>
                    <a:pt x="50222" y="1079311"/>
                  </a:lnTo>
                  <a:lnTo>
                    <a:pt x="35230" y="1035267"/>
                  </a:lnTo>
                  <a:lnTo>
                    <a:pt x="22773" y="990115"/>
                  </a:lnTo>
                  <a:lnTo>
                    <a:pt x="12937" y="943939"/>
                  </a:lnTo>
                  <a:lnTo>
                    <a:pt x="5806" y="896822"/>
                  </a:lnTo>
                  <a:lnTo>
                    <a:pt x="1464" y="848847"/>
                  </a:lnTo>
                  <a:lnTo>
                    <a:pt x="0" y="800099"/>
                  </a:lnTo>
                </a:path>
              </a:pathLst>
            </a:custGeom>
            <a:ln w="258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2921063" y="4255404"/>
            <a:ext cx="94043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Strategies</a:t>
            </a:r>
            <a:endParaRPr sz="16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37379" y="6704741"/>
            <a:ext cx="2416175" cy="588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10"/>
              </a:lnSpc>
            </a:pPr>
            <a:r>
              <a:rPr sz="2000" b="1" i="1" spc="-50" dirty="0">
                <a:solidFill>
                  <a:srgbClr val="7F7F7F"/>
                </a:solidFill>
                <a:latin typeface="Arial"/>
                <a:cs typeface="Arial"/>
              </a:rPr>
              <a:t>B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400" b="1" spc="-10" dirty="0">
                <a:solidFill>
                  <a:srgbClr val="7F7F7F"/>
                </a:solidFill>
                <a:latin typeface="Arial"/>
                <a:cs typeface="Arial"/>
              </a:rPr>
              <a:t>theacademicconsultant.com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8929" rIns="0" bIns="0" rtlCol="0">
            <a:spAutoFit/>
          </a:bodyPr>
          <a:lstStyle/>
          <a:p>
            <a:pPr marL="86995">
              <a:lnSpc>
                <a:spcPct val="100000"/>
              </a:lnSpc>
              <a:spcBef>
                <a:spcPts val="100"/>
              </a:spcBef>
            </a:pPr>
            <a:r>
              <a:rPr sz="3900" dirty="0"/>
              <a:t>IDP</a:t>
            </a:r>
            <a:r>
              <a:rPr sz="3900" spc="-85" dirty="0"/>
              <a:t> </a:t>
            </a:r>
            <a:r>
              <a:rPr sz="3900" dirty="0"/>
              <a:t>=</a:t>
            </a:r>
            <a:r>
              <a:rPr sz="3900" spc="-15" dirty="0"/>
              <a:t> </a:t>
            </a:r>
            <a:r>
              <a:rPr sz="3900" spc="-25" dirty="0"/>
              <a:t>GPS</a:t>
            </a:r>
            <a:endParaRPr sz="3900"/>
          </a:p>
        </p:txBody>
      </p:sp>
      <p:sp>
        <p:nvSpPr>
          <p:cNvPr id="3" name="object 3"/>
          <p:cNvSpPr txBox="1"/>
          <p:nvPr/>
        </p:nvSpPr>
        <p:spPr>
          <a:xfrm>
            <a:off x="2119376" y="2547492"/>
            <a:ext cx="6925309" cy="3333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98880" marR="5080" indent="-1160145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004873"/>
                </a:solidFill>
                <a:latin typeface="Arial"/>
                <a:cs typeface="Arial"/>
              </a:rPr>
              <a:t>GPS</a:t>
            </a:r>
            <a:r>
              <a:rPr sz="2400" spc="-6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873"/>
                </a:solidFill>
                <a:latin typeface="Arial"/>
                <a:cs typeface="Arial"/>
              </a:rPr>
              <a:t>requires</a:t>
            </a:r>
            <a:r>
              <a:rPr sz="2400" spc="-5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873"/>
                </a:solidFill>
                <a:latin typeface="Arial"/>
                <a:cs typeface="Arial"/>
              </a:rPr>
              <a:t>that</a:t>
            </a:r>
            <a:r>
              <a:rPr sz="2400" spc="-5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873"/>
                </a:solidFill>
                <a:latin typeface="Arial"/>
                <a:cs typeface="Arial"/>
              </a:rPr>
              <a:t>you</a:t>
            </a:r>
            <a:r>
              <a:rPr sz="2400" spc="-6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873"/>
                </a:solidFill>
                <a:latin typeface="Arial"/>
                <a:cs typeface="Arial"/>
              </a:rPr>
              <a:t>enter</a:t>
            </a:r>
            <a:r>
              <a:rPr sz="2400" spc="-5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873"/>
                </a:solidFill>
                <a:latin typeface="Arial"/>
                <a:cs typeface="Arial"/>
              </a:rPr>
              <a:t>a</a:t>
            </a:r>
            <a:r>
              <a:rPr sz="2400" spc="-5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873"/>
                </a:solidFill>
                <a:latin typeface="Arial"/>
                <a:cs typeface="Arial"/>
              </a:rPr>
              <a:t>starting</a:t>
            </a:r>
            <a:r>
              <a:rPr sz="2400" spc="-6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873"/>
                </a:solidFill>
                <a:latin typeface="Arial"/>
                <a:cs typeface="Arial"/>
              </a:rPr>
              <a:t>point</a:t>
            </a:r>
            <a:r>
              <a:rPr sz="2400" spc="-5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873"/>
                </a:solidFill>
                <a:latin typeface="Arial"/>
                <a:cs typeface="Arial"/>
              </a:rPr>
              <a:t>and</a:t>
            </a:r>
            <a:r>
              <a:rPr sz="2400" spc="-5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004873"/>
                </a:solidFill>
                <a:latin typeface="Arial"/>
                <a:cs typeface="Arial"/>
              </a:rPr>
              <a:t>an </a:t>
            </a:r>
            <a:r>
              <a:rPr sz="2400" dirty="0">
                <a:solidFill>
                  <a:srgbClr val="004873"/>
                </a:solidFill>
                <a:latin typeface="Arial"/>
                <a:cs typeface="Arial"/>
              </a:rPr>
              <a:t>ending</a:t>
            </a:r>
            <a:r>
              <a:rPr sz="2400" spc="-8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873"/>
                </a:solidFill>
                <a:latin typeface="Arial"/>
                <a:cs typeface="Arial"/>
              </a:rPr>
              <a:t>point</a:t>
            </a:r>
            <a:r>
              <a:rPr sz="2400" spc="-7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873"/>
                </a:solidFill>
                <a:latin typeface="Arial"/>
                <a:cs typeface="Arial"/>
              </a:rPr>
              <a:t>to</a:t>
            </a:r>
            <a:r>
              <a:rPr sz="2400" spc="-7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004873"/>
                </a:solidFill>
                <a:latin typeface="Arial"/>
                <a:cs typeface="Arial"/>
              </a:rPr>
              <a:t>provide</a:t>
            </a:r>
            <a:r>
              <a:rPr sz="2400" spc="-7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004873"/>
                </a:solidFill>
                <a:latin typeface="Arial"/>
                <a:cs typeface="Arial"/>
              </a:rPr>
              <a:t>directions.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45"/>
              </a:spcBef>
            </a:pPr>
            <a:endParaRPr sz="2400">
              <a:latin typeface="Arial"/>
              <a:cs typeface="Arial"/>
            </a:endParaRPr>
          </a:p>
          <a:p>
            <a:pPr marL="12700" marR="27940">
              <a:lnSpc>
                <a:spcPct val="100000"/>
              </a:lnSpc>
            </a:pP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This</a:t>
            </a:r>
            <a:r>
              <a:rPr sz="2400" b="1" spc="-3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is</a:t>
            </a:r>
            <a:r>
              <a:rPr sz="2400" b="1" spc="-2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what</a:t>
            </a:r>
            <a:r>
              <a:rPr sz="2400" b="1" spc="-2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your</a:t>
            </a:r>
            <a:r>
              <a:rPr sz="2400" b="1" spc="-2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IDP</a:t>
            </a:r>
            <a:r>
              <a:rPr sz="2400" b="1" spc="-7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does,</a:t>
            </a:r>
            <a:r>
              <a:rPr sz="2400" b="1" spc="-2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you</a:t>
            </a:r>
            <a:r>
              <a:rPr sz="2400" b="1" spc="-2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are</a:t>
            </a:r>
            <a:r>
              <a:rPr sz="2400" b="1" spc="-3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here</a:t>
            </a:r>
            <a:r>
              <a:rPr sz="2400" b="1" spc="-25" dirty="0">
                <a:solidFill>
                  <a:srgbClr val="004873"/>
                </a:solidFill>
                <a:latin typeface="Arial"/>
                <a:cs typeface="Arial"/>
              </a:rPr>
              <a:t> and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you</a:t>
            </a:r>
            <a:r>
              <a:rPr sz="2400" b="1" spc="-5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want</a:t>
            </a:r>
            <a:r>
              <a:rPr sz="2400" b="1" spc="-5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to</a:t>
            </a:r>
            <a:r>
              <a:rPr sz="2400" b="1" spc="-5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go</a:t>
            </a:r>
            <a:r>
              <a:rPr sz="2400" b="1" spc="-4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there.</a:t>
            </a:r>
            <a:r>
              <a:rPr sz="2400" b="1" spc="-9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04873"/>
                </a:solidFill>
                <a:latin typeface="Arial"/>
                <a:cs typeface="Arial"/>
              </a:rPr>
              <a:t>Your</a:t>
            </a:r>
            <a:r>
              <a:rPr sz="2400" b="1" spc="-5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IDP</a:t>
            </a:r>
            <a:r>
              <a:rPr sz="2400" b="1" spc="-9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lets</a:t>
            </a:r>
            <a:r>
              <a:rPr sz="2400" b="1" spc="-5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you</a:t>
            </a:r>
            <a:r>
              <a:rPr sz="2400" b="1" spc="-4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create</a:t>
            </a:r>
            <a:r>
              <a:rPr sz="2400" b="1" spc="1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spc="-50" dirty="0">
                <a:solidFill>
                  <a:srgbClr val="004873"/>
                </a:solidFill>
                <a:latin typeface="Arial"/>
                <a:cs typeface="Arial"/>
              </a:rPr>
              <a:t>a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roadmap</a:t>
            </a:r>
            <a:r>
              <a:rPr sz="2400" b="1" spc="-5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to</a:t>
            </a:r>
            <a:r>
              <a:rPr sz="2400" b="1" spc="-5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navigate</a:t>
            </a:r>
            <a:r>
              <a:rPr sz="2400" b="1" spc="-5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your</a:t>
            </a:r>
            <a:r>
              <a:rPr sz="2400" b="1" spc="-5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way</a:t>
            </a:r>
            <a:r>
              <a:rPr sz="2400" b="1" spc="-5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and</a:t>
            </a:r>
            <a:r>
              <a:rPr sz="2400" b="1" spc="-5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even</a:t>
            </a:r>
            <a:r>
              <a:rPr sz="2400" b="1" spc="-5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spc="-20" dirty="0">
                <a:solidFill>
                  <a:srgbClr val="004873"/>
                </a:solidFill>
                <a:latin typeface="Arial"/>
                <a:cs typeface="Arial"/>
              </a:rPr>
              <a:t>when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along</a:t>
            </a:r>
            <a:r>
              <a:rPr sz="2400" b="1" spc="-5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the</a:t>
            </a:r>
            <a:r>
              <a:rPr sz="2400" b="1" spc="-5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way</a:t>
            </a:r>
            <a:r>
              <a:rPr sz="2400" b="1" spc="-5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you</a:t>
            </a:r>
            <a:r>
              <a:rPr sz="2400" b="1" spc="-5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encounter</a:t>
            </a:r>
            <a:r>
              <a:rPr sz="2400" b="1" spc="-4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life’s</a:t>
            </a:r>
            <a:r>
              <a:rPr sz="2400" b="1" spc="-5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04873"/>
                </a:solidFill>
                <a:latin typeface="Arial"/>
                <a:cs typeface="Arial"/>
              </a:rPr>
              <a:t>detours (marriage,</a:t>
            </a:r>
            <a:r>
              <a:rPr sz="2400" b="1" spc="-4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birth,</a:t>
            </a:r>
            <a:r>
              <a:rPr sz="2400" b="1" spc="-4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death,</a:t>
            </a:r>
            <a:r>
              <a:rPr sz="2400" b="1" spc="-3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etc.),</a:t>
            </a:r>
            <a:r>
              <a:rPr sz="2400" b="1" spc="-4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you</a:t>
            </a:r>
            <a:r>
              <a:rPr sz="2400" b="1" spc="-3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will</a:t>
            </a:r>
            <a:r>
              <a:rPr sz="2400" b="1" spc="-4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keep</a:t>
            </a:r>
            <a:r>
              <a:rPr sz="2400" b="1" spc="-4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spc="-20" dirty="0">
                <a:solidFill>
                  <a:srgbClr val="004873"/>
                </a:solidFill>
                <a:latin typeface="Arial"/>
                <a:cs typeface="Arial"/>
              </a:rPr>
              <a:t>your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destination</a:t>
            </a:r>
            <a:r>
              <a:rPr sz="2400" b="1" spc="-2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in</a:t>
            </a:r>
            <a:r>
              <a:rPr sz="2400" b="1" spc="-2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sight</a:t>
            </a:r>
            <a:r>
              <a:rPr sz="2400" b="1" spc="-2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at</a:t>
            </a:r>
            <a:r>
              <a:rPr sz="2400" b="1" spc="-2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4873"/>
                </a:solidFill>
                <a:latin typeface="Arial"/>
                <a:cs typeface="Arial"/>
              </a:rPr>
              <a:t>all</a:t>
            </a:r>
            <a:r>
              <a:rPr sz="2400" b="1" spc="-2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04873"/>
                </a:solidFill>
                <a:latin typeface="Arial"/>
                <a:cs typeface="Arial"/>
              </a:rPr>
              <a:t>times.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53" y="6632585"/>
            <a:ext cx="2416175" cy="593090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sz="2000" b="1" i="1" spc="-50" dirty="0">
                <a:solidFill>
                  <a:srgbClr val="7F7F7F"/>
                </a:solidFill>
                <a:latin typeface="Arial"/>
                <a:cs typeface="Arial"/>
              </a:rPr>
              <a:t>B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1400" b="1" spc="-10" dirty="0">
                <a:solidFill>
                  <a:srgbClr val="7F7F7F"/>
                </a:solidFill>
                <a:latin typeface="Arial"/>
                <a:cs typeface="Arial"/>
              </a:rPr>
              <a:t>theacademicconsultant.com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98463" y="6406184"/>
            <a:ext cx="3367404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With</a:t>
            </a:r>
            <a:r>
              <a:rPr sz="1800" spc="-2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regard</a:t>
            </a:r>
            <a:r>
              <a:rPr sz="1800" spc="-2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to</a:t>
            </a:r>
            <a:r>
              <a:rPr sz="1800" spc="-2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excellence,</a:t>
            </a:r>
            <a:r>
              <a:rPr sz="1800" spc="-2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it</a:t>
            </a:r>
            <a:r>
              <a:rPr sz="1800" spc="-25" dirty="0">
                <a:solidFill>
                  <a:srgbClr val="004873"/>
                </a:solidFill>
                <a:latin typeface="Arial"/>
                <a:cs typeface="Arial"/>
              </a:rPr>
              <a:t> is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not</a:t>
            </a:r>
            <a:r>
              <a:rPr sz="1800" spc="-3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enough</a:t>
            </a:r>
            <a:r>
              <a:rPr sz="1800" spc="-3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to</a:t>
            </a:r>
            <a:r>
              <a:rPr sz="1800" spc="-3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know,</a:t>
            </a:r>
            <a:r>
              <a:rPr sz="1800" spc="-3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but</a:t>
            </a:r>
            <a:r>
              <a:rPr sz="1800" spc="-3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we</a:t>
            </a:r>
            <a:r>
              <a:rPr sz="1800" spc="-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spc="-20" dirty="0">
                <a:solidFill>
                  <a:srgbClr val="004873"/>
                </a:solidFill>
                <a:latin typeface="Arial"/>
                <a:cs typeface="Arial"/>
              </a:rPr>
              <a:t>must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try</a:t>
            </a:r>
            <a:r>
              <a:rPr sz="1800" spc="-3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to</a:t>
            </a:r>
            <a:r>
              <a:rPr sz="1800" spc="-1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have</a:t>
            </a:r>
            <a:r>
              <a:rPr sz="1800" spc="-1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and</a:t>
            </a:r>
            <a:r>
              <a:rPr sz="1800" spc="-2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use</a:t>
            </a:r>
            <a:r>
              <a:rPr sz="1800" spc="-1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it. </a:t>
            </a:r>
            <a:r>
              <a:rPr sz="1400" i="1" spc="-10" dirty="0">
                <a:solidFill>
                  <a:srgbClr val="004873"/>
                </a:solidFill>
                <a:latin typeface="Arial"/>
                <a:cs typeface="Arial"/>
              </a:rPr>
              <a:t>Aristotle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30094" y="991138"/>
            <a:ext cx="6914515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dirty="0"/>
              <a:t>Mission</a:t>
            </a:r>
            <a:r>
              <a:rPr sz="3900" spc="-130" dirty="0"/>
              <a:t> </a:t>
            </a:r>
            <a:r>
              <a:rPr sz="3900" dirty="0"/>
              <a:t>Statement</a:t>
            </a:r>
            <a:r>
              <a:rPr sz="3900" spc="-135" dirty="0"/>
              <a:t> </a:t>
            </a:r>
            <a:r>
              <a:rPr sz="3900" dirty="0"/>
              <a:t>=</a:t>
            </a:r>
            <a:r>
              <a:rPr sz="3900" spc="-135" dirty="0"/>
              <a:t> </a:t>
            </a:r>
            <a:r>
              <a:rPr sz="3900" dirty="0"/>
              <a:t>North</a:t>
            </a:r>
            <a:r>
              <a:rPr sz="3900" spc="-130" dirty="0"/>
              <a:t> </a:t>
            </a:r>
            <a:r>
              <a:rPr sz="3900" spc="-20" dirty="0"/>
              <a:t>Star</a:t>
            </a:r>
            <a:endParaRPr sz="3900" dirty="0"/>
          </a:p>
        </p:txBody>
      </p:sp>
      <p:sp>
        <p:nvSpPr>
          <p:cNvPr id="3" name="object 3"/>
          <p:cNvSpPr txBox="1"/>
          <p:nvPr/>
        </p:nvSpPr>
        <p:spPr>
          <a:xfrm>
            <a:off x="1748051" y="2696859"/>
            <a:ext cx="6704330" cy="23552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800" spc="-45" dirty="0">
                <a:solidFill>
                  <a:srgbClr val="004873"/>
                </a:solidFill>
                <a:latin typeface="Arial"/>
                <a:cs typeface="Arial"/>
              </a:rPr>
              <a:t>Your</a:t>
            </a:r>
            <a:r>
              <a:rPr sz="2800" spc="-11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4873"/>
                </a:solidFill>
                <a:latin typeface="Arial"/>
                <a:cs typeface="Arial"/>
              </a:rPr>
              <a:t>ultimate</a:t>
            </a:r>
            <a:r>
              <a:rPr sz="2800" spc="-11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4873"/>
                </a:solidFill>
                <a:latin typeface="Arial"/>
                <a:cs typeface="Arial"/>
              </a:rPr>
              <a:t>purpose</a:t>
            </a:r>
            <a:r>
              <a:rPr sz="2800" spc="-10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4873"/>
                </a:solidFill>
                <a:latin typeface="Arial"/>
                <a:cs typeface="Arial"/>
              </a:rPr>
              <a:t>in</a:t>
            </a:r>
            <a:r>
              <a:rPr sz="2800" spc="-11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004873"/>
                </a:solidFill>
                <a:latin typeface="Arial"/>
                <a:cs typeface="Arial"/>
              </a:rPr>
              <a:t>life</a:t>
            </a:r>
            <a:endParaRPr sz="2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685"/>
              </a:spcBef>
            </a:pPr>
            <a:endParaRPr sz="2800" dirty="0">
              <a:latin typeface="Arial"/>
              <a:cs typeface="Arial"/>
            </a:endParaRPr>
          </a:p>
          <a:p>
            <a:pPr marL="12065" marR="5080" indent="-635" algn="ctr">
              <a:lnSpc>
                <a:spcPct val="100000"/>
              </a:lnSpc>
            </a:pPr>
            <a:r>
              <a:rPr sz="2800" dirty="0">
                <a:solidFill>
                  <a:srgbClr val="004873"/>
                </a:solidFill>
                <a:latin typeface="Arial"/>
                <a:cs typeface="Arial"/>
              </a:rPr>
              <a:t>It</a:t>
            </a:r>
            <a:r>
              <a:rPr sz="2800" spc="-5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4873"/>
                </a:solidFill>
                <a:latin typeface="Arial"/>
                <a:cs typeface="Arial"/>
              </a:rPr>
              <a:t>is</a:t>
            </a:r>
            <a:r>
              <a:rPr sz="2800" spc="-5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4873"/>
                </a:solidFill>
                <a:latin typeface="Arial"/>
                <a:cs typeface="Arial"/>
              </a:rPr>
              <a:t>a</a:t>
            </a:r>
            <a:r>
              <a:rPr sz="2800" spc="-5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004873"/>
                </a:solidFill>
                <a:latin typeface="Arial"/>
                <a:cs typeface="Arial"/>
              </a:rPr>
              <a:t>combination</a:t>
            </a:r>
            <a:r>
              <a:rPr sz="2800" spc="-5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4873"/>
                </a:solidFill>
                <a:latin typeface="Arial"/>
                <a:cs typeface="Arial"/>
              </a:rPr>
              <a:t>of</a:t>
            </a:r>
            <a:r>
              <a:rPr sz="2800" spc="-5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4873"/>
                </a:solidFill>
                <a:latin typeface="Arial"/>
                <a:cs typeface="Arial"/>
              </a:rPr>
              <a:t>your</a:t>
            </a:r>
            <a:r>
              <a:rPr sz="2800" spc="-5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4873"/>
                </a:solidFill>
                <a:latin typeface="Arial"/>
                <a:cs typeface="Arial"/>
              </a:rPr>
              <a:t>academic</a:t>
            </a:r>
            <a:r>
              <a:rPr sz="2800" spc="-5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800" spc="-25" dirty="0">
                <a:solidFill>
                  <a:srgbClr val="004873"/>
                </a:solidFill>
                <a:latin typeface="Arial"/>
                <a:cs typeface="Arial"/>
              </a:rPr>
              <a:t>and </a:t>
            </a:r>
            <a:r>
              <a:rPr sz="2800" spc="-10" dirty="0">
                <a:solidFill>
                  <a:srgbClr val="004873"/>
                </a:solidFill>
                <a:latin typeface="Arial"/>
                <a:cs typeface="Arial"/>
              </a:rPr>
              <a:t>professional</a:t>
            </a:r>
            <a:r>
              <a:rPr sz="2800" spc="-9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4873"/>
                </a:solidFill>
                <a:latin typeface="Arial"/>
                <a:cs typeface="Arial"/>
              </a:rPr>
              <a:t>aspirations</a:t>
            </a:r>
            <a:r>
              <a:rPr sz="2800" spc="-9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4873"/>
                </a:solidFill>
                <a:latin typeface="Arial"/>
                <a:cs typeface="Arial"/>
              </a:rPr>
              <a:t>and</a:t>
            </a:r>
            <a:r>
              <a:rPr sz="2800" spc="-9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4873"/>
                </a:solidFill>
                <a:latin typeface="Arial"/>
                <a:cs typeface="Arial"/>
              </a:rPr>
              <a:t>your</a:t>
            </a:r>
            <a:r>
              <a:rPr sz="2800" spc="-8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004873"/>
                </a:solidFill>
                <a:latin typeface="Arial"/>
                <a:cs typeface="Arial"/>
              </a:rPr>
              <a:t>personal </a:t>
            </a:r>
            <a:r>
              <a:rPr sz="2800" dirty="0">
                <a:solidFill>
                  <a:srgbClr val="004873"/>
                </a:solidFill>
                <a:latin typeface="Arial"/>
                <a:cs typeface="Arial"/>
              </a:rPr>
              <a:t>and</a:t>
            </a:r>
            <a:r>
              <a:rPr sz="2800" spc="-8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4873"/>
                </a:solidFill>
                <a:latin typeface="Arial"/>
                <a:cs typeface="Arial"/>
              </a:rPr>
              <a:t>social</a:t>
            </a:r>
            <a:r>
              <a:rPr sz="2800" spc="-8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004873"/>
                </a:solidFill>
                <a:latin typeface="Arial"/>
                <a:cs typeface="Arial"/>
              </a:rPr>
              <a:t>ideologies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53" y="6632585"/>
            <a:ext cx="2416175" cy="593090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sz="2000" b="1" i="1" spc="-50" dirty="0">
                <a:solidFill>
                  <a:srgbClr val="7F7F7F"/>
                </a:solidFill>
                <a:latin typeface="Arial"/>
                <a:cs typeface="Arial"/>
              </a:rPr>
              <a:t>B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1400" b="1" spc="-10" dirty="0">
                <a:solidFill>
                  <a:srgbClr val="7F7F7F"/>
                </a:solidFill>
                <a:latin typeface="Arial"/>
                <a:cs typeface="Arial"/>
              </a:rPr>
              <a:t>theacademicconsultant.com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36340" y="6138035"/>
            <a:ext cx="575056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828164" algn="l"/>
              </a:tabLst>
            </a:pP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Greatness</a:t>
            </a:r>
            <a:r>
              <a:rPr sz="1800" spc="-2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is</a:t>
            </a:r>
            <a:r>
              <a:rPr sz="1800" spc="-1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not</a:t>
            </a:r>
            <a:r>
              <a:rPr sz="1800" spc="-1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in</a:t>
            </a:r>
            <a:r>
              <a:rPr sz="1800" spc="-1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where</a:t>
            </a:r>
            <a:r>
              <a:rPr sz="1800" spc="-1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we</a:t>
            </a:r>
            <a:r>
              <a:rPr sz="1800" spc="-1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stand,</a:t>
            </a:r>
            <a:r>
              <a:rPr sz="1800" spc="-1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but</a:t>
            </a:r>
            <a:r>
              <a:rPr sz="1800" spc="-1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in</a:t>
            </a:r>
            <a:r>
              <a:rPr sz="1800" spc="-1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what</a:t>
            </a:r>
            <a:r>
              <a:rPr sz="1800" spc="-10" dirty="0">
                <a:solidFill>
                  <a:srgbClr val="004873"/>
                </a:solidFill>
                <a:latin typeface="Arial"/>
                <a:cs typeface="Arial"/>
              </a:rPr>
              <a:t> direction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we</a:t>
            </a:r>
            <a:r>
              <a:rPr sz="1800" spc="-1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are</a:t>
            </a:r>
            <a:r>
              <a:rPr sz="1800" spc="-10" dirty="0">
                <a:solidFill>
                  <a:srgbClr val="004873"/>
                </a:solidFill>
                <a:latin typeface="Arial"/>
                <a:cs typeface="Arial"/>
              </a:rPr>
              <a:t> moving.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	We</a:t>
            </a:r>
            <a:r>
              <a:rPr sz="1800" spc="-2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must</a:t>
            </a:r>
            <a:r>
              <a:rPr sz="1800" spc="-2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sail</a:t>
            </a:r>
            <a:r>
              <a:rPr sz="1800" spc="-2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sometimes</a:t>
            </a:r>
            <a:r>
              <a:rPr sz="1800" spc="-2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with</a:t>
            </a:r>
            <a:r>
              <a:rPr sz="1800" spc="-2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the</a:t>
            </a:r>
            <a:r>
              <a:rPr sz="1800" spc="-2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spc="-20" dirty="0">
                <a:solidFill>
                  <a:srgbClr val="004873"/>
                </a:solidFill>
                <a:latin typeface="Arial"/>
                <a:cs typeface="Arial"/>
              </a:rPr>
              <a:t>wind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and</a:t>
            </a:r>
            <a:r>
              <a:rPr sz="1800" spc="-2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sometimes</a:t>
            </a:r>
            <a:r>
              <a:rPr sz="1800" spc="-1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against</a:t>
            </a:r>
            <a:r>
              <a:rPr sz="1800" spc="-1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it</a:t>
            </a:r>
            <a:r>
              <a:rPr sz="1800" spc="-1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-</a:t>
            </a:r>
            <a:r>
              <a:rPr sz="1800" spc="-2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but</a:t>
            </a:r>
            <a:r>
              <a:rPr sz="1800" spc="-1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sail</a:t>
            </a:r>
            <a:r>
              <a:rPr sz="1800" spc="-1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we</a:t>
            </a:r>
            <a:r>
              <a:rPr sz="1800" spc="-1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must,</a:t>
            </a:r>
            <a:r>
              <a:rPr sz="1800" spc="-1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and</a:t>
            </a:r>
            <a:r>
              <a:rPr sz="1800" spc="-2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004873"/>
                </a:solidFill>
                <a:latin typeface="Arial"/>
                <a:cs typeface="Arial"/>
              </a:rPr>
              <a:t>not</a:t>
            </a:r>
            <a:r>
              <a:rPr sz="1800" spc="50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drift,</a:t>
            </a:r>
            <a:r>
              <a:rPr sz="1800" spc="-4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nor</a:t>
            </a:r>
            <a:r>
              <a:rPr sz="1800" spc="-3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lie</a:t>
            </a:r>
            <a:r>
              <a:rPr sz="1800" spc="-3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at</a:t>
            </a:r>
            <a:r>
              <a:rPr sz="1800" spc="-4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anchor.</a:t>
            </a:r>
            <a:r>
              <a:rPr sz="1800" spc="-1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004873"/>
                </a:solidFill>
                <a:latin typeface="Arial"/>
                <a:cs typeface="Arial"/>
              </a:rPr>
              <a:t>Oliver</a:t>
            </a:r>
            <a:r>
              <a:rPr sz="1400" i="1" spc="-3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400" i="1" dirty="0">
                <a:solidFill>
                  <a:srgbClr val="004873"/>
                </a:solidFill>
                <a:latin typeface="Arial"/>
                <a:cs typeface="Arial"/>
              </a:rPr>
              <a:t>Wendell</a:t>
            </a:r>
            <a:r>
              <a:rPr sz="1400" i="1" spc="-3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400" i="1" spc="-10" dirty="0">
                <a:solidFill>
                  <a:srgbClr val="004873"/>
                </a:solidFill>
                <a:latin typeface="Arial"/>
                <a:cs typeface="Arial"/>
              </a:rPr>
              <a:t>Holmes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14305" y="546725"/>
            <a:ext cx="356298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28164" algn="l"/>
              </a:tabLst>
            </a:pPr>
            <a:r>
              <a:rPr spc="-10" dirty="0"/>
              <a:t>Career</a:t>
            </a:r>
            <a:r>
              <a:rPr dirty="0"/>
              <a:t>	</a:t>
            </a:r>
            <a:r>
              <a:rPr spc="-10" dirty="0"/>
              <a:t>Mission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137842" y="2560897"/>
            <a:ext cx="6320358" cy="360868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429895" indent="-417195">
              <a:lnSpc>
                <a:spcPct val="100000"/>
              </a:lnSpc>
              <a:spcBef>
                <a:spcPts val="800"/>
              </a:spcBef>
              <a:buClr>
                <a:srgbClr val="0078F0"/>
              </a:buClr>
              <a:buSzPct val="83928"/>
              <a:buFont typeface="Segoe UI Symbol"/>
              <a:buChar char="□"/>
              <a:tabLst>
                <a:tab pos="429895" algn="l"/>
              </a:tabLst>
            </a:pPr>
            <a:r>
              <a:rPr sz="2800" dirty="0">
                <a:solidFill>
                  <a:srgbClr val="003C78"/>
                </a:solidFill>
                <a:latin typeface="Arial"/>
                <a:cs typeface="Arial"/>
              </a:rPr>
              <a:t>Explore</a:t>
            </a:r>
            <a:r>
              <a:rPr sz="2800" spc="-110" dirty="0">
                <a:solidFill>
                  <a:srgbClr val="003C7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3C78"/>
                </a:solidFill>
                <a:latin typeface="Arial"/>
                <a:cs typeface="Arial"/>
              </a:rPr>
              <a:t>career</a:t>
            </a:r>
            <a:r>
              <a:rPr sz="2800" spc="-105" dirty="0">
                <a:solidFill>
                  <a:srgbClr val="003C78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003C78"/>
                </a:solidFill>
                <a:latin typeface="Arial"/>
                <a:cs typeface="Arial"/>
              </a:rPr>
              <a:t>options</a:t>
            </a:r>
            <a:endParaRPr sz="2800" dirty="0">
              <a:latin typeface="Arial"/>
              <a:cs typeface="Arial"/>
            </a:endParaRPr>
          </a:p>
          <a:p>
            <a:pPr marL="829944" lvl="1" indent="-309880">
              <a:lnSpc>
                <a:spcPct val="100000"/>
              </a:lnSpc>
              <a:spcBef>
                <a:spcPts val="630"/>
              </a:spcBef>
              <a:buClr>
                <a:srgbClr val="0078F0"/>
              </a:buClr>
              <a:buSzPct val="70000"/>
              <a:buChar char="■"/>
              <a:tabLst>
                <a:tab pos="829944" algn="l"/>
              </a:tabLst>
            </a:pPr>
            <a:r>
              <a:rPr sz="2500" dirty="0">
                <a:solidFill>
                  <a:srgbClr val="003C78"/>
                </a:solidFill>
                <a:latin typeface="Arial"/>
                <a:cs typeface="Arial"/>
              </a:rPr>
              <a:t>Ideal</a:t>
            </a:r>
            <a:r>
              <a:rPr sz="2500" spc="-25" dirty="0">
                <a:solidFill>
                  <a:srgbClr val="003C78"/>
                </a:solidFill>
                <a:latin typeface="Arial"/>
                <a:cs typeface="Arial"/>
              </a:rPr>
              <a:t> </a:t>
            </a:r>
            <a:r>
              <a:rPr sz="2500" spc="-10" dirty="0">
                <a:solidFill>
                  <a:srgbClr val="003C78"/>
                </a:solidFill>
                <a:latin typeface="Arial"/>
                <a:cs typeface="Arial"/>
              </a:rPr>
              <a:t>career</a:t>
            </a:r>
            <a:endParaRPr sz="2500" dirty="0">
              <a:latin typeface="Arial"/>
              <a:cs typeface="Arial"/>
            </a:endParaRPr>
          </a:p>
          <a:p>
            <a:pPr marL="829944" lvl="1" indent="-309880">
              <a:lnSpc>
                <a:spcPct val="100000"/>
              </a:lnSpc>
              <a:spcBef>
                <a:spcPts val="600"/>
              </a:spcBef>
              <a:buClr>
                <a:srgbClr val="0078F0"/>
              </a:buClr>
              <a:buSzPct val="70000"/>
              <a:buChar char="■"/>
              <a:tabLst>
                <a:tab pos="829944" algn="l"/>
              </a:tabLst>
            </a:pPr>
            <a:r>
              <a:rPr lang="en-US" sz="2500" dirty="0">
                <a:solidFill>
                  <a:srgbClr val="003C78"/>
                </a:solidFill>
                <a:latin typeface="Arial"/>
                <a:cs typeface="Arial"/>
              </a:rPr>
              <a:t>Alternative Careers</a:t>
            </a:r>
            <a:endParaRPr sz="2500" dirty="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2000"/>
              </a:spcBef>
              <a:buClr>
                <a:srgbClr val="0078F0"/>
              </a:buClr>
              <a:buFont typeface="Arial"/>
              <a:buChar char="■"/>
            </a:pPr>
            <a:endParaRPr sz="2500" dirty="0">
              <a:latin typeface="Arial"/>
              <a:cs typeface="Arial"/>
            </a:endParaRPr>
          </a:p>
          <a:p>
            <a:pPr marL="429895" indent="-417195">
              <a:lnSpc>
                <a:spcPct val="100000"/>
              </a:lnSpc>
              <a:buClr>
                <a:srgbClr val="0078F0"/>
              </a:buClr>
              <a:buSzPct val="83928"/>
              <a:buFont typeface="Segoe UI Symbol"/>
              <a:buChar char="□"/>
              <a:tabLst>
                <a:tab pos="429895" algn="l"/>
              </a:tabLst>
            </a:pPr>
            <a:r>
              <a:rPr sz="2800" dirty="0">
                <a:solidFill>
                  <a:srgbClr val="003C78"/>
                </a:solidFill>
                <a:latin typeface="Arial"/>
                <a:cs typeface="Arial"/>
              </a:rPr>
              <a:t>Define</a:t>
            </a:r>
            <a:r>
              <a:rPr sz="2800" spc="-65" dirty="0">
                <a:solidFill>
                  <a:srgbClr val="003C7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3C78"/>
                </a:solidFill>
                <a:latin typeface="Arial"/>
                <a:cs typeface="Arial"/>
              </a:rPr>
              <a:t>goals</a:t>
            </a:r>
            <a:r>
              <a:rPr sz="2800" spc="-60" dirty="0">
                <a:solidFill>
                  <a:srgbClr val="003C7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3C78"/>
                </a:solidFill>
                <a:latin typeface="Arial"/>
                <a:cs typeface="Arial"/>
              </a:rPr>
              <a:t>to</a:t>
            </a:r>
            <a:r>
              <a:rPr sz="2800" spc="-60" dirty="0">
                <a:solidFill>
                  <a:srgbClr val="003C7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3C78"/>
                </a:solidFill>
                <a:latin typeface="Arial"/>
                <a:cs typeface="Arial"/>
              </a:rPr>
              <a:t>get</a:t>
            </a:r>
            <a:r>
              <a:rPr sz="2800" spc="-60" dirty="0">
                <a:solidFill>
                  <a:srgbClr val="003C7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3C78"/>
                </a:solidFill>
                <a:latin typeface="Arial"/>
                <a:cs typeface="Arial"/>
              </a:rPr>
              <a:t>to</a:t>
            </a:r>
            <a:r>
              <a:rPr sz="2800" spc="-60" dirty="0">
                <a:solidFill>
                  <a:srgbClr val="003C78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003C78"/>
                </a:solidFill>
                <a:latin typeface="Arial"/>
                <a:cs typeface="Arial"/>
              </a:rPr>
              <a:t>career</a:t>
            </a:r>
            <a:endParaRPr sz="2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689"/>
              </a:spcBef>
              <a:buClr>
                <a:srgbClr val="0078F0"/>
              </a:buClr>
              <a:buFont typeface="Segoe UI Symbol"/>
              <a:buChar char="□"/>
            </a:pPr>
            <a:endParaRPr sz="2800" dirty="0">
              <a:latin typeface="Arial"/>
              <a:cs typeface="Arial"/>
            </a:endParaRPr>
          </a:p>
          <a:p>
            <a:pPr marL="429895" indent="-417195">
              <a:lnSpc>
                <a:spcPct val="100000"/>
              </a:lnSpc>
              <a:buClr>
                <a:srgbClr val="0078F0"/>
              </a:buClr>
              <a:buSzPct val="83928"/>
              <a:buFont typeface="Segoe UI Symbol"/>
              <a:buChar char="□"/>
              <a:tabLst>
                <a:tab pos="429895" algn="l"/>
              </a:tabLst>
            </a:pPr>
            <a:r>
              <a:rPr sz="2800" dirty="0">
                <a:solidFill>
                  <a:srgbClr val="003C78"/>
                </a:solidFill>
                <a:latin typeface="Arial"/>
                <a:cs typeface="Arial"/>
              </a:rPr>
              <a:t>Create</a:t>
            </a:r>
            <a:r>
              <a:rPr sz="2800" spc="-80" dirty="0">
                <a:solidFill>
                  <a:srgbClr val="003C7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3C78"/>
                </a:solidFill>
                <a:latin typeface="Arial"/>
                <a:cs typeface="Arial"/>
              </a:rPr>
              <a:t>plans</a:t>
            </a:r>
            <a:r>
              <a:rPr lang="en-US" sz="2800" dirty="0">
                <a:solidFill>
                  <a:srgbClr val="003C78"/>
                </a:solidFill>
                <a:latin typeface="Arial"/>
                <a:cs typeface="Arial"/>
              </a:rPr>
              <a:t>/strategies</a:t>
            </a:r>
            <a:r>
              <a:rPr sz="2800" spc="-75" dirty="0">
                <a:solidFill>
                  <a:srgbClr val="003C7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3C78"/>
                </a:solidFill>
                <a:latin typeface="Arial"/>
                <a:cs typeface="Arial"/>
              </a:rPr>
              <a:t>to</a:t>
            </a:r>
            <a:r>
              <a:rPr sz="2800" spc="-75" dirty="0">
                <a:solidFill>
                  <a:srgbClr val="003C7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003C78"/>
                </a:solidFill>
                <a:latin typeface="Arial"/>
                <a:cs typeface="Arial"/>
              </a:rPr>
              <a:t>meet</a:t>
            </a:r>
            <a:r>
              <a:rPr sz="2800" spc="-75" dirty="0">
                <a:solidFill>
                  <a:srgbClr val="003C78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003C78"/>
                </a:solidFill>
                <a:latin typeface="Arial"/>
                <a:cs typeface="Arial"/>
              </a:rPr>
              <a:t>goals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53" y="6632585"/>
            <a:ext cx="2416175" cy="593090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sz="2000" b="1" i="1" spc="-50" dirty="0">
                <a:solidFill>
                  <a:srgbClr val="7F7F7F"/>
                </a:solidFill>
                <a:latin typeface="Arial"/>
                <a:cs typeface="Arial"/>
              </a:rPr>
              <a:t>B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sz="1400" b="1" spc="-10" dirty="0">
                <a:solidFill>
                  <a:srgbClr val="7F7F7F"/>
                </a:solidFill>
                <a:latin typeface="Arial"/>
                <a:cs typeface="Arial"/>
              </a:rPr>
              <a:t>theacademicconsultant.com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3873248" y="1282448"/>
            <a:ext cx="1245235" cy="407034"/>
            <a:chOff x="3873248" y="1282448"/>
            <a:chExt cx="1245235" cy="407034"/>
          </a:xfrm>
        </p:grpSpPr>
        <p:sp>
          <p:nvSpPr>
            <p:cNvPr id="6" name="object 6"/>
            <p:cNvSpPr/>
            <p:nvPr/>
          </p:nvSpPr>
          <p:spPr>
            <a:xfrm>
              <a:off x="3886198" y="1295398"/>
              <a:ext cx="1219200" cy="381000"/>
            </a:xfrm>
            <a:custGeom>
              <a:avLst/>
              <a:gdLst/>
              <a:ahLst/>
              <a:cxnLst/>
              <a:rect l="l" t="t" r="r" b="b"/>
              <a:pathLst>
                <a:path w="1219200" h="381000">
                  <a:moveTo>
                    <a:pt x="1028699" y="380999"/>
                  </a:moveTo>
                  <a:lnTo>
                    <a:pt x="1028699" y="286511"/>
                  </a:lnTo>
                  <a:lnTo>
                    <a:pt x="0" y="286511"/>
                  </a:lnTo>
                  <a:lnTo>
                    <a:pt x="0" y="96011"/>
                  </a:lnTo>
                  <a:lnTo>
                    <a:pt x="1028699" y="96011"/>
                  </a:lnTo>
                  <a:lnTo>
                    <a:pt x="1028699" y="0"/>
                  </a:lnTo>
                  <a:lnTo>
                    <a:pt x="1219199" y="190499"/>
                  </a:lnTo>
                  <a:lnTo>
                    <a:pt x="1028699" y="380999"/>
                  </a:lnTo>
                  <a:close/>
                </a:path>
              </a:pathLst>
            </a:custGeom>
            <a:solidFill>
              <a:srgbClr val="0048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886198" y="1295398"/>
              <a:ext cx="1219200" cy="381000"/>
            </a:xfrm>
            <a:custGeom>
              <a:avLst/>
              <a:gdLst/>
              <a:ahLst/>
              <a:cxnLst/>
              <a:rect l="l" t="t" r="r" b="b"/>
              <a:pathLst>
                <a:path w="1219200" h="381000">
                  <a:moveTo>
                    <a:pt x="1219199" y="190498"/>
                  </a:moveTo>
                  <a:lnTo>
                    <a:pt x="1028699" y="380998"/>
                  </a:lnTo>
                  <a:lnTo>
                    <a:pt x="1028699" y="286510"/>
                  </a:lnTo>
                  <a:lnTo>
                    <a:pt x="0" y="286510"/>
                  </a:lnTo>
                  <a:lnTo>
                    <a:pt x="0" y="96010"/>
                  </a:lnTo>
                  <a:lnTo>
                    <a:pt x="1028699" y="96010"/>
                  </a:lnTo>
                  <a:lnTo>
                    <a:pt x="1028699" y="0"/>
                  </a:lnTo>
                  <a:lnTo>
                    <a:pt x="1219199" y="190498"/>
                  </a:lnTo>
                  <a:close/>
                </a:path>
              </a:pathLst>
            </a:custGeom>
            <a:ln w="25899">
              <a:solidFill>
                <a:srgbClr val="0055B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5185664" y="6430645"/>
            <a:ext cx="4201795" cy="7899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I</a:t>
            </a:r>
            <a:r>
              <a:rPr sz="1800" spc="-3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think</a:t>
            </a:r>
            <a:r>
              <a:rPr sz="1800" spc="-2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that</a:t>
            </a:r>
            <a:r>
              <a:rPr sz="1800" spc="-2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4873"/>
                </a:solidFill>
                <a:latin typeface="Arial"/>
                <a:cs typeface="Arial"/>
              </a:rPr>
              <a:t>somehow,</a:t>
            </a:r>
            <a:r>
              <a:rPr sz="1800" spc="-2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we</a:t>
            </a:r>
            <a:r>
              <a:rPr sz="1800" spc="-2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learn</a:t>
            </a:r>
            <a:r>
              <a:rPr sz="1800" spc="-2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who</a:t>
            </a:r>
            <a:r>
              <a:rPr sz="1800" spc="-1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004873"/>
                </a:solidFill>
                <a:latin typeface="Arial"/>
                <a:cs typeface="Arial"/>
              </a:rPr>
              <a:t>we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really</a:t>
            </a:r>
            <a:r>
              <a:rPr sz="1800" spc="-3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are</a:t>
            </a:r>
            <a:r>
              <a:rPr sz="1800" spc="-1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and</a:t>
            </a:r>
            <a:r>
              <a:rPr sz="1800" spc="-1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then</a:t>
            </a:r>
            <a:r>
              <a:rPr sz="1800" spc="-20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live</a:t>
            </a:r>
            <a:r>
              <a:rPr sz="1800" spc="-1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with</a:t>
            </a:r>
            <a:r>
              <a:rPr sz="1800" spc="-1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4873"/>
                </a:solidFill>
                <a:latin typeface="Arial"/>
                <a:cs typeface="Arial"/>
              </a:rPr>
              <a:t>that</a:t>
            </a:r>
            <a:r>
              <a:rPr sz="1800" spc="-1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4873"/>
                </a:solidFill>
                <a:latin typeface="Arial"/>
                <a:cs typeface="Arial"/>
              </a:rPr>
              <a:t>decision.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400" i="1" dirty="0">
                <a:solidFill>
                  <a:srgbClr val="004873"/>
                </a:solidFill>
                <a:latin typeface="Arial"/>
                <a:cs typeface="Arial"/>
              </a:rPr>
              <a:t>Eleanor</a:t>
            </a:r>
            <a:r>
              <a:rPr sz="1400" i="1" spc="-5" dirty="0">
                <a:solidFill>
                  <a:srgbClr val="004873"/>
                </a:solidFill>
                <a:latin typeface="Arial"/>
                <a:cs typeface="Arial"/>
              </a:rPr>
              <a:t> </a:t>
            </a:r>
            <a:r>
              <a:rPr sz="1400" i="1" spc="-10" dirty="0">
                <a:solidFill>
                  <a:srgbClr val="004873"/>
                </a:solidFill>
                <a:latin typeface="Arial"/>
                <a:cs typeface="Arial"/>
              </a:rPr>
              <a:t>Roosevelt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7542" y="978949"/>
            <a:ext cx="377444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Self-</a:t>
            </a:r>
            <a:r>
              <a:rPr spc="-10" dirty="0"/>
              <a:t>assessment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7546" y="6665723"/>
            <a:ext cx="20891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i="1" spc="-50" dirty="0">
                <a:solidFill>
                  <a:srgbClr val="7F7F7F"/>
                </a:solidFill>
                <a:latin typeface="Arial"/>
                <a:cs typeface="Arial"/>
              </a:rPr>
              <a:t>B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3723829" y="2314129"/>
            <a:ext cx="2459990" cy="2458720"/>
            <a:chOff x="3723829" y="2314129"/>
            <a:chExt cx="2459990" cy="245872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737954" y="2328256"/>
              <a:ext cx="2434661" cy="2435766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3736847" y="2327146"/>
              <a:ext cx="2433955" cy="2432685"/>
            </a:xfrm>
            <a:custGeom>
              <a:avLst/>
              <a:gdLst/>
              <a:ahLst/>
              <a:cxnLst/>
              <a:rect l="l" t="t" r="r" b="b"/>
              <a:pathLst>
                <a:path w="2433954" h="2432685">
                  <a:moveTo>
                    <a:pt x="0" y="1216150"/>
                  </a:moveTo>
                  <a:lnTo>
                    <a:pt x="922" y="1168368"/>
                  </a:lnTo>
                  <a:lnTo>
                    <a:pt x="3665" y="1121054"/>
                  </a:lnTo>
                  <a:lnTo>
                    <a:pt x="8197" y="1074245"/>
                  </a:lnTo>
                  <a:lnTo>
                    <a:pt x="14481" y="1027970"/>
                  </a:lnTo>
                  <a:lnTo>
                    <a:pt x="22486" y="982265"/>
                  </a:lnTo>
                  <a:lnTo>
                    <a:pt x="32176" y="937165"/>
                  </a:lnTo>
                  <a:lnTo>
                    <a:pt x="43517" y="892703"/>
                  </a:lnTo>
                  <a:lnTo>
                    <a:pt x="56476" y="848911"/>
                  </a:lnTo>
                  <a:lnTo>
                    <a:pt x="71018" y="805825"/>
                  </a:lnTo>
                  <a:lnTo>
                    <a:pt x="87109" y="763478"/>
                  </a:lnTo>
                  <a:lnTo>
                    <a:pt x="104715" y="721902"/>
                  </a:lnTo>
                  <a:lnTo>
                    <a:pt x="123802" y="681133"/>
                  </a:lnTo>
                  <a:lnTo>
                    <a:pt x="144337" y="641204"/>
                  </a:lnTo>
                  <a:lnTo>
                    <a:pt x="166284" y="602148"/>
                  </a:lnTo>
                  <a:lnTo>
                    <a:pt x="189611" y="563999"/>
                  </a:lnTo>
                  <a:lnTo>
                    <a:pt x="214281" y="526791"/>
                  </a:lnTo>
                  <a:lnTo>
                    <a:pt x="240262" y="490558"/>
                  </a:lnTo>
                  <a:lnTo>
                    <a:pt x="267520" y="455332"/>
                  </a:lnTo>
                  <a:lnTo>
                    <a:pt x="296022" y="421149"/>
                  </a:lnTo>
                  <a:lnTo>
                    <a:pt x="325732" y="388041"/>
                  </a:lnTo>
                  <a:lnTo>
                    <a:pt x="356614" y="356043"/>
                  </a:lnTo>
                  <a:lnTo>
                    <a:pt x="388639" y="325188"/>
                  </a:lnTo>
                  <a:lnTo>
                    <a:pt x="421770" y="295509"/>
                  </a:lnTo>
                  <a:lnTo>
                    <a:pt x="455973" y="267041"/>
                  </a:lnTo>
                  <a:lnTo>
                    <a:pt x="491214" y="239816"/>
                  </a:lnTo>
                  <a:lnTo>
                    <a:pt x="527459" y="213870"/>
                  </a:lnTo>
                  <a:lnTo>
                    <a:pt x="564675" y="189235"/>
                  </a:lnTo>
                  <a:lnTo>
                    <a:pt x="602826" y="165945"/>
                  </a:lnTo>
                  <a:lnTo>
                    <a:pt x="641879" y="144034"/>
                  </a:lnTo>
                  <a:lnTo>
                    <a:pt x="681801" y="123536"/>
                  </a:lnTo>
                  <a:lnTo>
                    <a:pt x="722555" y="104484"/>
                  </a:lnTo>
                  <a:lnTo>
                    <a:pt x="764110" y="86911"/>
                  </a:lnTo>
                  <a:lnTo>
                    <a:pt x="806431" y="70853"/>
                  </a:lnTo>
                  <a:lnTo>
                    <a:pt x="849483" y="56342"/>
                  </a:lnTo>
                  <a:lnTo>
                    <a:pt x="893233" y="43411"/>
                  </a:lnTo>
                  <a:lnTo>
                    <a:pt x="937646" y="32096"/>
                  </a:lnTo>
                  <a:lnTo>
                    <a:pt x="982689" y="22429"/>
                  </a:lnTo>
                  <a:lnTo>
                    <a:pt x="1028327" y="14444"/>
                  </a:lnTo>
                  <a:lnTo>
                    <a:pt x="1074526" y="8174"/>
                  </a:lnTo>
                  <a:lnTo>
                    <a:pt x="1121253" y="3655"/>
                  </a:lnTo>
                  <a:lnTo>
                    <a:pt x="1168473" y="918"/>
                  </a:lnTo>
                  <a:lnTo>
                    <a:pt x="1216151" y="0"/>
                  </a:lnTo>
                  <a:lnTo>
                    <a:pt x="1263937" y="918"/>
                  </a:lnTo>
                  <a:lnTo>
                    <a:pt x="1311258" y="3655"/>
                  </a:lnTo>
                  <a:lnTo>
                    <a:pt x="1358081" y="8174"/>
                  </a:lnTo>
                  <a:lnTo>
                    <a:pt x="1404371" y="14444"/>
                  </a:lnTo>
                  <a:lnTo>
                    <a:pt x="1450096" y="22429"/>
                  </a:lnTo>
                  <a:lnTo>
                    <a:pt x="1495221" y="32096"/>
                  </a:lnTo>
                  <a:lnTo>
                    <a:pt x="1539712" y="43411"/>
                  </a:lnTo>
                  <a:lnTo>
                    <a:pt x="1583535" y="56342"/>
                  </a:lnTo>
                  <a:lnTo>
                    <a:pt x="1626657" y="70853"/>
                  </a:lnTo>
                  <a:lnTo>
                    <a:pt x="1669042" y="86911"/>
                  </a:lnTo>
                  <a:lnTo>
                    <a:pt x="1710658" y="104484"/>
                  </a:lnTo>
                  <a:lnTo>
                    <a:pt x="1751471" y="123536"/>
                  </a:lnTo>
                  <a:lnTo>
                    <a:pt x="1791446" y="144034"/>
                  </a:lnTo>
                  <a:lnTo>
                    <a:pt x="1830549" y="165945"/>
                  </a:lnTo>
                  <a:lnTo>
                    <a:pt x="1868747" y="189235"/>
                  </a:lnTo>
                  <a:lnTo>
                    <a:pt x="1906006" y="213870"/>
                  </a:lnTo>
                  <a:lnTo>
                    <a:pt x="1942291" y="239816"/>
                  </a:lnTo>
                  <a:lnTo>
                    <a:pt x="1977569" y="267041"/>
                  </a:lnTo>
                  <a:lnTo>
                    <a:pt x="2011806" y="295509"/>
                  </a:lnTo>
                  <a:lnTo>
                    <a:pt x="2044968" y="325188"/>
                  </a:lnTo>
                  <a:lnTo>
                    <a:pt x="2077021" y="356043"/>
                  </a:lnTo>
                  <a:lnTo>
                    <a:pt x="2107931" y="388041"/>
                  </a:lnTo>
                  <a:lnTo>
                    <a:pt x="2137664" y="421149"/>
                  </a:lnTo>
                  <a:lnTo>
                    <a:pt x="2166186" y="455332"/>
                  </a:lnTo>
                  <a:lnTo>
                    <a:pt x="2193463" y="490558"/>
                  </a:lnTo>
                  <a:lnTo>
                    <a:pt x="2219461" y="526791"/>
                  </a:lnTo>
                  <a:lnTo>
                    <a:pt x="2244147" y="563999"/>
                  </a:lnTo>
                  <a:lnTo>
                    <a:pt x="2267486" y="602148"/>
                  </a:lnTo>
                  <a:lnTo>
                    <a:pt x="2289444" y="641204"/>
                  </a:lnTo>
                  <a:lnTo>
                    <a:pt x="2309988" y="681133"/>
                  </a:lnTo>
                  <a:lnTo>
                    <a:pt x="2329083" y="721902"/>
                  </a:lnTo>
                  <a:lnTo>
                    <a:pt x="2346697" y="763478"/>
                  </a:lnTo>
                  <a:lnTo>
                    <a:pt x="2362793" y="805825"/>
                  </a:lnTo>
                  <a:lnTo>
                    <a:pt x="2377340" y="848911"/>
                  </a:lnTo>
                  <a:lnTo>
                    <a:pt x="2390302" y="892703"/>
                  </a:lnTo>
                  <a:lnTo>
                    <a:pt x="2401647" y="937165"/>
                  </a:lnTo>
                  <a:lnTo>
                    <a:pt x="2411338" y="982265"/>
                  </a:lnTo>
                  <a:lnTo>
                    <a:pt x="2419343" y="1027970"/>
                  </a:lnTo>
                  <a:lnTo>
                    <a:pt x="2425629" y="1074245"/>
                  </a:lnTo>
                  <a:lnTo>
                    <a:pt x="2430161" y="1121054"/>
                  </a:lnTo>
                  <a:lnTo>
                    <a:pt x="2432905" y="1168368"/>
                  </a:lnTo>
                  <a:lnTo>
                    <a:pt x="2433827" y="1216150"/>
                  </a:lnTo>
                  <a:lnTo>
                    <a:pt x="2432905" y="1263933"/>
                  </a:lnTo>
                  <a:lnTo>
                    <a:pt x="2430161" y="1311247"/>
                  </a:lnTo>
                  <a:lnTo>
                    <a:pt x="2425629" y="1358057"/>
                  </a:lnTo>
                  <a:lnTo>
                    <a:pt x="2419343" y="1404332"/>
                  </a:lnTo>
                  <a:lnTo>
                    <a:pt x="2411338" y="1450036"/>
                  </a:lnTo>
                  <a:lnTo>
                    <a:pt x="2401647" y="1495136"/>
                  </a:lnTo>
                  <a:lnTo>
                    <a:pt x="2390302" y="1539598"/>
                  </a:lnTo>
                  <a:lnTo>
                    <a:pt x="2377340" y="1583390"/>
                  </a:lnTo>
                  <a:lnTo>
                    <a:pt x="2362793" y="1626476"/>
                  </a:lnTo>
                  <a:lnTo>
                    <a:pt x="2346697" y="1668823"/>
                  </a:lnTo>
                  <a:lnTo>
                    <a:pt x="2329083" y="1710399"/>
                  </a:lnTo>
                  <a:lnTo>
                    <a:pt x="2309988" y="1751168"/>
                  </a:lnTo>
                  <a:lnTo>
                    <a:pt x="2289444" y="1791097"/>
                  </a:lnTo>
                  <a:lnTo>
                    <a:pt x="2267486" y="1830154"/>
                  </a:lnTo>
                  <a:lnTo>
                    <a:pt x="2244147" y="1868302"/>
                  </a:lnTo>
                  <a:lnTo>
                    <a:pt x="2219461" y="1905510"/>
                  </a:lnTo>
                  <a:lnTo>
                    <a:pt x="2193463" y="1941743"/>
                  </a:lnTo>
                  <a:lnTo>
                    <a:pt x="2166186" y="1976970"/>
                  </a:lnTo>
                  <a:lnTo>
                    <a:pt x="2137664" y="2011152"/>
                  </a:lnTo>
                  <a:lnTo>
                    <a:pt x="2107931" y="2044260"/>
                  </a:lnTo>
                  <a:lnTo>
                    <a:pt x="2077021" y="2076258"/>
                  </a:lnTo>
                  <a:lnTo>
                    <a:pt x="2044968" y="2107113"/>
                  </a:lnTo>
                  <a:lnTo>
                    <a:pt x="2011806" y="2136792"/>
                  </a:lnTo>
                  <a:lnTo>
                    <a:pt x="1977569" y="2165260"/>
                  </a:lnTo>
                  <a:lnTo>
                    <a:pt x="1942291" y="2192485"/>
                  </a:lnTo>
                  <a:lnTo>
                    <a:pt x="1906006" y="2218431"/>
                  </a:lnTo>
                  <a:lnTo>
                    <a:pt x="1868747" y="2243066"/>
                  </a:lnTo>
                  <a:lnTo>
                    <a:pt x="1830549" y="2266356"/>
                  </a:lnTo>
                  <a:lnTo>
                    <a:pt x="1791446" y="2288267"/>
                  </a:lnTo>
                  <a:lnTo>
                    <a:pt x="1751471" y="2308765"/>
                  </a:lnTo>
                  <a:lnTo>
                    <a:pt x="1710658" y="2327817"/>
                  </a:lnTo>
                  <a:lnTo>
                    <a:pt x="1669042" y="2345390"/>
                  </a:lnTo>
                  <a:lnTo>
                    <a:pt x="1626657" y="2361448"/>
                  </a:lnTo>
                  <a:lnTo>
                    <a:pt x="1583535" y="2375959"/>
                  </a:lnTo>
                  <a:lnTo>
                    <a:pt x="1539712" y="2388890"/>
                  </a:lnTo>
                  <a:lnTo>
                    <a:pt x="1495221" y="2400205"/>
                  </a:lnTo>
                  <a:lnTo>
                    <a:pt x="1450096" y="2409872"/>
                  </a:lnTo>
                  <a:lnTo>
                    <a:pt x="1404371" y="2417857"/>
                  </a:lnTo>
                  <a:lnTo>
                    <a:pt x="1358081" y="2424126"/>
                  </a:lnTo>
                  <a:lnTo>
                    <a:pt x="1311258" y="2428647"/>
                  </a:lnTo>
                  <a:lnTo>
                    <a:pt x="1263937" y="2431383"/>
                  </a:lnTo>
                  <a:lnTo>
                    <a:pt x="1216151" y="2432302"/>
                  </a:lnTo>
                  <a:lnTo>
                    <a:pt x="1168473" y="2431383"/>
                  </a:lnTo>
                  <a:lnTo>
                    <a:pt x="1121253" y="2428647"/>
                  </a:lnTo>
                  <a:lnTo>
                    <a:pt x="1074526" y="2424126"/>
                  </a:lnTo>
                  <a:lnTo>
                    <a:pt x="1028327" y="2417857"/>
                  </a:lnTo>
                  <a:lnTo>
                    <a:pt x="982689" y="2409872"/>
                  </a:lnTo>
                  <a:lnTo>
                    <a:pt x="937646" y="2400205"/>
                  </a:lnTo>
                  <a:lnTo>
                    <a:pt x="893233" y="2388890"/>
                  </a:lnTo>
                  <a:lnTo>
                    <a:pt x="849483" y="2375959"/>
                  </a:lnTo>
                  <a:lnTo>
                    <a:pt x="806431" y="2361448"/>
                  </a:lnTo>
                  <a:lnTo>
                    <a:pt x="764110" y="2345390"/>
                  </a:lnTo>
                  <a:lnTo>
                    <a:pt x="722555" y="2327817"/>
                  </a:lnTo>
                  <a:lnTo>
                    <a:pt x="681801" y="2308765"/>
                  </a:lnTo>
                  <a:lnTo>
                    <a:pt x="641879" y="2288267"/>
                  </a:lnTo>
                  <a:lnTo>
                    <a:pt x="602826" y="2266356"/>
                  </a:lnTo>
                  <a:lnTo>
                    <a:pt x="564675" y="2243066"/>
                  </a:lnTo>
                  <a:lnTo>
                    <a:pt x="527459" y="2218431"/>
                  </a:lnTo>
                  <a:lnTo>
                    <a:pt x="491214" y="2192485"/>
                  </a:lnTo>
                  <a:lnTo>
                    <a:pt x="455973" y="2165260"/>
                  </a:lnTo>
                  <a:lnTo>
                    <a:pt x="421770" y="2136792"/>
                  </a:lnTo>
                  <a:lnTo>
                    <a:pt x="388639" y="2107113"/>
                  </a:lnTo>
                  <a:lnTo>
                    <a:pt x="356614" y="2076258"/>
                  </a:lnTo>
                  <a:lnTo>
                    <a:pt x="325732" y="2044260"/>
                  </a:lnTo>
                  <a:lnTo>
                    <a:pt x="296022" y="2011152"/>
                  </a:lnTo>
                  <a:lnTo>
                    <a:pt x="267520" y="1976970"/>
                  </a:lnTo>
                  <a:lnTo>
                    <a:pt x="240262" y="1941743"/>
                  </a:lnTo>
                  <a:lnTo>
                    <a:pt x="214281" y="1905510"/>
                  </a:lnTo>
                  <a:lnTo>
                    <a:pt x="189611" y="1868302"/>
                  </a:lnTo>
                  <a:lnTo>
                    <a:pt x="166284" y="1830154"/>
                  </a:lnTo>
                  <a:lnTo>
                    <a:pt x="144337" y="1791097"/>
                  </a:lnTo>
                  <a:lnTo>
                    <a:pt x="123802" y="1751168"/>
                  </a:lnTo>
                  <a:lnTo>
                    <a:pt x="104715" y="1710399"/>
                  </a:lnTo>
                  <a:lnTo>
                    <a:pt x="87109" y="1668823"/>
                  </a:lnTo>
                  <a:lnTo>
                    <a:pt x="71018" y="1626476"/>
                  </a:lnTo>
                  <a:lnTo>
                    <a:pt x="56476" y="1583390"/>
                  </a:lnTo>
                  <a:lnTo>
                    <a:pt x="43517" y="1539598"/>
                  </a:lnTo>
                  <a:lnTo>
                    <a:pt x="32176" y="1495136"/>
                  </a:lnTo>
                  <a:lnTo>
                    <a:pt x="22486" y="1450036"/>
                  </a:lnTo>
                  <a:lnTo>
                    <a:pt x="14481" y="1404332"/>
                  </a:lnTo>
                  <a:lnTo>
                    <a:pt x="8197" y="1358057"/>
                  </a:lnTo>
                  <a:lnTo>
                    <a:pt x="3665" y="1311247"/>
                  </a:lnTo>
                  <a:lnTo>
                    <a:pt x="922" y="1263933"/>
                  </a:lnTo>
                  <a:lnTo>
                    <a:pt x="0" y="1216150"/>
                  </a:lnTo>
                </a:path>
              </a:pathLst>
            </a:custGeom>
            <a:ln w="258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4137197" y="2928847"/>
            <a:ext cx="1631950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800" spc="-10" dirty="0">
                <a:solidFill>
                  <a:srgbClr val="FFFFFF"/>
                </a:solidFill>
                <a:latin typeface="Arial"/>
                <a:cs typeface="Arial"/>
              </a:rPr>
              <a:t>Interest</a:t>
            </a:r>
            <a:endParaRPr sz="380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4601653" y="3835082"/>
            <a:ext cx="2459990" cy="2458720"/>
            <a:chOff x="4601653" y="3835082"/>
            <a:chExt cx="2459990" cy="2458720"/>
          </a:xfrm>
        </p:grpSpPr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10099" y="3840480"/>
              <a:ext cx="2444496" cy="2444495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4614671" y="3848100"/>
              <a:ext cx="2433955" cy="2432685"/>
            </a:xfrm>
            <a:custGeom>
              <a:avLst/>
              <a:gdLst/>
              <a:ahLst/>
              <a:cxnLst/>
              <a:rect l="l" t="t" r="r" b="b"/>
              <a:pathLst>
                <a:path w="2433954" h="2432685">
                  <a:moveTo>
                    <a:pt x="0" y="1216151"/>
                  </a:moveTo>
                  <a:lnTo>
                    <a:pt x="921" y="1168369"/>
                  </a:lnTo>
                  <a:lnTo>
                    <a:pt x="3665" y="1121054"/>
                  </a:lnTo>
                  <a:lnTo>
                    <a:pt x="8196" y="1074244"/>
                  </a:lnTo>
                  <a:lnTo>
                    <a:pt x="14481" y="1027969"/>
                  </a:lnTo>
                  <a:lnTo>
                    <a:pt x="22487" y="982265"/>
                  </a:lnTo>
                  <a:lnTo>
                    <a:pt x="32176" y="937165"/>
                  </a:lnTo>
                  <a:lnTo>
                    <a:pt x="43517" y="892703"/>
                  </a:lnTo>
                  <a:lnTo>
                    <a:pt x="56476" y="848911"/>
                  </a:lnTo>
                  <a:lnTo>
                    <a:pt x="71018" y="805826"/>
                  </a:lnTo>
                  <a:lnTo>
                    <a:pt x="87109" y="763478"/>
                  </a:lnTo>
                  <a:lnTo>
                    <a:pt x="104715" y="721902"/>
                  </a:lnTo>
                  <a:lnTo>
                    <a:pt x="123803" y="681133"/>
                  </a:lnTo>
                  <a:lnTo>
                    <a:pt x="144337" y="641204"/>
                  </a:lnTo>
                  <a:lnTo>
                    <a:pt x="166285" y="602148"/>
                  </a:lnTo>
                  <a:lnTo>
                    <a:pt x="189610" y="563999"/>
                  </a:lnTo>
                  <a:lnTo>
                    <a:pt x="214281" y="526792"/>
                  </a:lnTo>
                  <a:lnTo>
                    <a:pt x="240262" y="490558"/>
                  </a:lnTo>
                  <a:lnTo>
                    <a:pt x="267521" y="455332"/>
                  </a:lnTo>
                  <a:lnTo>
                    <a:pt x="296021" y="421149"/>
                  </a:lnTo>
                  <a:lnTo>
                    <a:pt x="325731" y="388042"/>
                  </a:lnTo>
                  <a:lnTo>
                    <a:pt x="356615" y="356044"/>
                  </a:lnTo>
                  <a:lnTo>
                    <a:pt x="388640" y="325188"/>
                  </a:lnTo>
                  <a:lnTo>
                    <a:pt x="421769" y="295509"/>
                  </a:lnTo>
                  <a:lnTo>
                    <a:pt x="455973" y="267042"/>
                  </a:lnTo>
                  <a:lnTo>
                    <a:pt x="491213" y="239817"/>
                  </a:lnTo>
                  <a:lnTo>
                    <a:pt x="527458" y="213870"/>
                  </a:lnTo>
                  <a:lnTo>
                    <a:pt x="564674" y="189235"/>
                  </a:lnTo>
                  <a:lnTo>
                    <a:pt x="602826" y="165945"/>
                  </a:lnTo>
                  <a:lnTo>
                    <a:pt x="641879" y="144034"/>
                  </a:lnTo>
                  <a:lnTo>
                    <a:pt x="681801" y="123536"/>
                  </a:lnTo>
                  <a:lnTo>
                    <a:pt x="722556" y="104484"/>
                  </a:lnTo>
                  <a:lnTo>
                    <a:pt x="764110" y="86911"/>
                  </a:lnTo>
                  <a:lnTo>
                    <a:pt x="806431" y="70853"/>
                  </a:lnTo>
                  <a:lnTo>
                    <a:pt x="849483" y="56342"/>
                  </a:lnTo>
                  <a:lnTo>
                    <a:pt x="893233" y="43411"/>
                  </a:lnTo>
                  <a:lnTo>
                    <a:pt x="937646" y="32096"/>
                  </a:lnTo>
                  <a:lnTo>
                    <a:pt x="982689" y="22429"/>
                  </a:lnTo>
                  <a:lnTo>
                    <a:pt x="1028327" y="14444"/>
                  </a:lnTo>
                  <a:lnTo>
                    <a:pt x="1074526" y="8174"/>
                  </a:lnTo>
                  <a:lnTo>
                    <a:pt x="1121253" y="3655"/>
                  </a:lnTo>
                  <a:lnTo>
                    <a:pt x="1168473" y="919"/>
                  </a:lnTo>
                  <a:lnTo>
                    <a:pt x="1216151" y="0"/>
                  </a:lnTo>
                  <a:lnTo>
                    <a:pt x="1263937" y="919"/>
                  </a:lnTo>
                  <a:lnTo>
                    <a:pt x="1311258" y="3655"/>
                  </a:lnTo>
                  <a:lnTo>
                    <a:pt x="1358081" y="8174"/>
                  </a:lnTo>
                  <a:lnTo>
                    <a:pt x="1404371" y="14444"/>
                  </a:lnTo>
                  <a:lnTo>
                    <a:pt x="1450096" y="22429"/>
                  </a:lnTo>
                  <a:lnTo>
                    <a:pt x="1495221" y="32096"/>
                  </a:lnTo>
                  <a:lnTo>
                    <a:pt x="1539712" y="43411"/>
                  </a:lnTo>
                  <a:lnTo>
                    <a:pt x="1583535" y="56342"/>
                  </a:lnTo>
                  <a:lnTo>
                    <a:pt x="1626657" y="70853"/>
                  </a:lnTo>
                  <a:lnTo>
                    <a:pt x="1669042" y="86911"/>
                  </a:lnTo>
                  <a:lnTo>
                    <a:pt x="1710658" y="104484"/>
                  </a:lnTo>
                  <a:lnTo>
                    <a:pt x="1751471" y="123536"/>
                  </a:lnTo>
                  <a:lnTo>
                    <a:pt x="1791446" y="144034"/>
                  </a:lnTo>
                  <a:lnTo>
                    <a:pt x="1830549" y="165945"/>
                  </a:lnTo>
                  <a:lnTo>
                    <a:pt x="1868747" y="189235"/>
                  </a:lnTo>
                  <a:lnTo>
                    <a:pt x="1906006" y="213870"/>
                  </a:lnTo>
                  <a:lnTo>
                    <a:pt x="1942291" y="239817"/>
                  </a:lnTo>
                  <a:lnTo>
                    <a:pt x="1977569" y="267042"/>
                  </a:lnTo>
                  <a:lnTo>
                    <a:pt x="2011806" y="295509"/>
                  </a:lnTo>
                  <a:lnTo>
                    <a:pt x="2044968" y="325188"/>
                  </a:lnTo>
                  <a:lnTo>
                    <a:pt x="2077021" y="356044"/>
                  </a:lnTo>
                  <a:lnTo>
                    <a:pt x="2107931" y="388042"/>
                  </a:lnTo>
                  <a:lnTo>
                    <a:pt x="2137664" y="421149"/>
                  </a:lnTo>
                  <a:lnTo>
                    <a:pt x="2166186" y="455332"/>
                  </a:lnTo>
                  <a:lnTo>
                    <a:pt x="2193463" y="490558"/>
                  </a:lnTo>
                  <a:lnTo>
                    <a:pt x="2219461" y="526792"/>
                  </a:lnTo>
                  <a:lnTo>
                    <a:pt x="2244147" y="563999"/>
                  </a:lnTo>
                  <a:lnTo>
                    <a:pt x="2267486" y="602148"/>
                  </a:lnTo>
                  <a:lnTo>
                    <a:pt x="2289444" y="641204"/>
                  </a:lnTo>
                  <a:lnTo>
                    <a:pt x="2309988" y="681133"/>
                  </a:lnTo>
                  <a:lnTo>
                    <a:pt x="2329083" y="721902"/>
                  </a:lnTo>
                  <a:lnTo>
                    <a:pt x="2346696" y="763478"/>
                  </a:lnTo>
                  <a:lnTo>
                    <a:pt x="2362793" y="805826"/>
                  </a:lnTo>
                  <a:lnTo>
                    <a:pt x="2377340" y="848911"/>
                  </a:lnTo>
                  <a:lnTo>
                    <a:pt x="2390303" y="892703"/>
                  </a:lnTo>
                  <a:lnTo>
                    <a:pt x="2401646" y="937165"/>
                  </a:lnTo>
                  <a:lnTo>
                    <a:pt x="2411338" y="982265"/>
                  </a:lnTo>
                  <a:lnTo>
                    <a:pt x="2419343" y="1027969"/>
                  </a:lnTo>
                  <a:lnTo>
                    <a:pt x="2425629" y="1074244"/>
                  </a:lnTo>
                  <a:lnTo>
                    <a:pt x="2430161" y="1121054"/>
                  </a:lnTo>
                  <a:lnTo>
                    <a:pt x="2432906" y="1168369"/>
                  </a:lnTo>
                  <a:lnTo>
                    <a:pt x="2433828" y="1216151"/>
                  </a:lnTo>
                  <a:lnTo>
                    <a:pt x="2432906" y="1263933"/>
                  </a:lnTo>
                  <a:lnTo>
                    <a:pt x="2430161" y="1311247"/>
                  </a:lnTo>
                  <a:lnTo>
                    <a:pt x="2425629" y="1358057"/>
                  </a:lnTo>
                  <a:lnTo>
                    <a:pt x="2419343" y="1404332"/>
                  </a:lnTo>
                  <a:lnTo>
                    <a:pt x="2411338" y="1450036"/>
                  </a:lnTo>
                  <a:lnTo>
                    <a:pt x="2401646" y="1495136"/>
                  </a:lnTo>
                  <a:lnTo>
                    <a:pt x="2390303" y="1539598"/>
                  </a:lnTo>
                  <a:lnTo>
                    <a:pt x="2377340" y="1583390"/>
                  </a:lnTo>
                  <a:lnTo>
                    <a:pt x="2362793" y="1626476"/>
                  </a:lnTo>
                  <a:lnTo>
                    <a:pt x="2346696" y="1668823"/>
                  </a:lnTo>
                  <a:lnTo>
                    <a:pt x="2329083" y="1710399"/>
                  </a:lnTo>
                  <a:lnTo>
                    <a:pt x="2309988" y="1751169"/>
                  </a:lnTo>
                  <a:lnTo>
                    <a:pt x="2289444" y="1791097"/>
                  </a:lnTo>
                  <a:lnTo>
                    <a:pt x="2267486" y="1830153"/>
                  </a:lnTo>
                  <a:lnTo>
                    <a:pt x="2244147" y="1868302"/>
                  </a:lnTo>
                  <a:lnTo>
                    <a:pt x="2219461" y="1905510"/>
                  </a:lnTo>
                  <a:lnTo>
                    <a:pt x="2193463" y="1941744"/>
                  </a:lnTo>
                  <a:lnTo>
                    <a:pt x="2166186" y="1976969"/>
                  </a:lnTo>
                  <a:lnTo>
                    <a:pt x="2137664" y="2011152"/>
                  </a:lnTo>
                  <a:lnTo>
                    <a:pt x="2107931" y="2044260"/>
                  </a:lnTo>
                  <a:lnTo>
                    <a:pt x="2077021" y="2076258"/>
                  </a:lnTo>
                  <a:lnTo>
                    <a:pt x="2044968" y="2107113"/>
                  </a:lnTo>
                  <a:lnTo>
                    <a:pt x="2011806" y="2136792"/>
                  </a:lnTo>
                  <a:lnTo>
                    <a:pt x="1977569" y="2165260"/>
                  </a:lnTo>
                  <a:lnTo>
                    <a:pt x="1942291" y="2192485"/>
                  </a:lnTo>
                  <a:lnTo>
                    <a:pt x="1906006" y="2218431"/>
                  </a:lnTo>
                  <a:lnTo>
                    <a:pt x="1868747" y="2243067"/>
                  </a:lnTo>
                  <a:lnTo>
                    <a:pt x="1830549" y="2266356"/>
                  </a:lnTo>
                  <a:lnTo>
                    <a:pt x="1791446" y="2288267"/>
                  </a:lnTo>
                  <a:lnTo>
                    <a:pt x="1751471" y="2308765"/>
                  </a:lnTo>
                  <a:lnTo>
                    <a:pt x="1710658" y="2327817"/>
                  </a:lnTo>
                  <a:lnTo>
                    <a:pt x="1669042" y="2345390"/>
                  </a:lnTo>
                  <a:lnTo>
                    <a:pt x="1626657" y="2361448"/>
                  </a:lnTo>
                  <a:lnTo>
                    <a:pt x="1583535" y="2375959"/>
                  </a:lnTo>
                  <a:lnTo>
                    <a:pt x="1539712" y="2388890"/>
                  </a:lnTo>
                  <a:lnTo>
                    <a:pt x="1495221" y="2400205"/>
                  </a:lnTo>
                  <a:lnTo>
                    <a:pt x="1450096" y="2409872"/>
                  </a:lnTo>
                  <a:lnTo>
                    <a:pt x="1404371" y="2417857"/>
                  </a:lnTo>
                  <a:lnTo>
                    <a:pt x="1358081" y="2424126"/>
                  </a:lnTo>
                  <a:lnTo>
                    <a:pt x="1311258" y="2428646"/>
                  </a:lnTo>
                  <a:lnTo>
                    <a:pt x="1263937" y="2431383"/>
                  </a:lnTo>
                  <a:lnTo>
                    <a:pt x="1216151" y="2432302"/>
                  </a:lnTo>
                  <a:lnTo>
                    <a:pt x="1168473" y="2431383"/>
                  </a:lnTo>
                  <a:lnTo>
                    <a:pt x="1121253" y="2428646"/>
                  </a:lnTo>
                  <a:lnTo>
                    <a:pt x="1074526" y="2424126"/>
                  </a:lnTo>
                  <a:lnTo>
                    <a:pt x="1028327" y="2417857"/>
                  </a:lnTo>
                  <a:lnTo>
                    <a:pt x="982689" y="2409872"/>
                  </a:lnTo>
                  <a:lnTo>
                    <a:pt x="937646" y="2400205"/>
                  </a:lnTo>
                  <a:lnTo>
                    <a:pt x="893233" y="2388890"/>
                  </a:lnTo>
                  <a:lnTo>
                    <a:pt x="849483" y="2375959"/>
                  </a:lnTo>
                  <a:lnTo>
                    <a:pt x="806431" y="2361448"/>
                  </a:lnTo>
                  <a:lnTo>
                    <a:pt x="764110" y="2345390"/>
                  </a:lnTo>
                  <a:lnTo>
                    <a:pt x="722556" y="2327817"/>
                  </a:lnTo>
                  <a:lnTo>
                    <a:pt x="681801" y="2308765"/>
                  </a:lnTo>
                  <a:lnTo>
                    <a:pt x="641879" y="2288267"/>
                  </a:lnTo>
                  <a:lnTo>
                    <a:pt x="602826" y="2266356"/>
                  </a:lnTo>
                  <a:lnTo>
                    <a:pt x="564674" y="2243067"/>
                  </a:lnTo>
                  <a:lnTo>
                    <a:pt x="527458" y="2218431"/>
                  </a:lnTo>
                  <a:lnTo>
                    <a:pt x="491213" y="2192485"/>
                  </a:lnTo>
                  <a:lnTo>
                    <a:pt x="455973" y="2165260"/>
                  </a:lnTo>
                  <a:lnTo>
                    <a:pt x="421769" y="2136792"/>
                  </a:lnTo>
                  <a:lnTo>
                    <a:pt x="388640" y="2107113"/>
                  </a:lnTo>
                  <a:lnTo>
                    <a:pt x="356615" y="2076258"/>
                  </a:lnTo>
                  <a:lnTo>
                    <a:pt x="325731" y="2044260"/>
                  </a:lnTo>
                  <a:lnTo>
                    <a:pt x="296021" y="2011152"/>
                  </a:lnTo>
                  <a:lnTo>
                    <a:pt x="267521" y="1976969"/>
                  </a:lnTo>
                  <a:lnTo>
                    <a:pt x="240262" y="1941744"/>
                  </a:lnTo>
                  <a:lnTo>
                    <a:pt x="214281" y="1905510"/>
                  </a:lnTo>
                  <a:lnTo>
                    <a:pt x="189610" y="1868302"/>
                  </a:lnTo>
                  <a:lnTo>
                    <a:pt x="166285" y="1830153"/>
                  </a:lnTo>
                  <a:lnTo>
                    <a:pt x="144337" y="1791097"/>
                  </a:lnTo>
                  <a:lnTo>
                    <a:pt x="123803" y="1751169"/>
                  </a:lnTo>
                  <a:lnTo>
                    <a:pt x="104715" y="1710399"/>
                  </a:lnTo>
                  <a:lnTo>
                    <a:pt x="87109" y="1668823"/>
                  </a:lnTo>
                  <a:lnTo>
                    <a:pt x="71018" y="1626476"/>
                  </a:lnTo>
                  <a:lnTo>
                    <a:pt x="56476" y="1583390"/>
                  </a:lnTo>
                  <a:lnTo>
                    <a:pt x="43517" y="1539598"/>
                  </a:lnTo>
                  <a:lnTo>
                    <a:pt x="32176" y="1495136"/>
                  </a:lnTo>
                  <a:lnTo>
                    <a:pt x="22487" y="1450036"/>
                  </a:lnTo>
                  <a:lnTo>
                    <a:pt x="14481" y="1404332"/>
                  </a:lnTo>
                  <a:lnTo>
                    <a:pt x="8196" y="1358057"/>
                  </a:lnTo>
                  <a:lnTo>
                    <a:pt x="3665" y="1311247"/>
                  </a:lnTo>
                  <a:lnTo>
                    <a:pt x="921" y="1263933"/>
                  </a:lnTo>
                  <a:lnTo>
                    <a:pt x="0" y="1216151"/>
                  </a:lnTo>
                </a:path>
              </a:pathLst>
            </a:custGeom>
            <a:ln w="258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5356562" y="4774801"/>
            <a:ext cx="1464945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800" spc="-40" dirty="0">
                <a:solidFill>
                  <a:srgbClr val="FFFFFF"/>
                </a:solidFill>
                <a:latin typeface="Arial"/>
                <a:cs typeface="Arial"/>
              </a:rPr>
              <a:t>Values</a:t>
            </a:r>
            <a:endParaRPr sz="380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2846072" y="3835148"/>
            <a:ext cx="2459990" cy="2458720"/>
            <a:chOff x="2846072" y="3835148"/>
            <a:chExt cx="2459990" cy="2458720"/>
          </a:xfrm>
        </p:grpSpPr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851403" y="3840479"/>
              <a:ext cx="2444495" cy="2444495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2859022" y="3848098"/>
              <a:ext cx="2433955" cy="2432685"/>
            </a:xfrm>
            <a:custGeom>
              <a:avLst/>
              <a:gdLst/>
              <a:ahLst/>
              <a:cxnLst/>
              <a:rect l="l" t="t" r="r" b="b"/>
              <a:pathLst>
                <a:path w="2433954" h="2432685">
                  <a:moveTo>
                    <a:pt x="0" y="1216151"/>
                  </a:moveTo>
                  <a:lnTo>
                    <a:pt x="921" y="1168369"/>
                  </a:lnTo>
                  <a:lnTo>
                    <a:pt x="3665" y="1121055"/>
                  </a:lnTo>
                  <a:lnTo>
                    <a:pt x="8196" y="1074245"/>
                  </a:lnTo>
                  <a:lnTo>
                    <a:pt x="14481" y="1027970"/>
                  </a:lnTo>
                  <a:lnTo>
                    <a:pt x="22486" y="982266"/>
                  </a:lnTo>
                  <a:lnTo>
                    <a:pt x="32176" y="937166"/>
                  </a:lnTo>
                  <a:lnTo>
                    <a:pt x="43517" y="892704"/>
                  </a:lnTo>
                  <a:lnTo>
                    <a:pt x="56476" y="848912"/>
                  </a:lnTo>
                  <a:lnTo>
                    <a:pt x="71018" y="805826"/>
                  </a:lnTo>
                  <a:lnTo>
                    <a:pt x="87109" y="763479"/>
                  </a:lnTo>
                  <a:lnTo>
                    <a:pt x="104715" y="721903"/>
                  </a:lnTo>
                  <a:lnTo>
                    <a:pt x="123802" y="681133"/>
                  </a:lnTo>
                  <a:lnTo>
                    <a:pt x="144338" y="641205"/>
                  </a:lnTo>
                  <a:lnTo>
                    <a:pt x="166284" y="602149"/>
                  </a:lnTo>
                  <a:lnTo>
                    <a:pt x="189610" y="563999"/>
                  </a:lnTo>
                  <a:lnTo>
                    <a:pt x="214281" y="526792"/>
                  </a:lnTo>
                  <a:lnTo>
                    <a:pt x="240263" y="490558"/>
                  </a:lnTo>
                  <a:lnTo>
                    <a:pt x="267521" y="455333"/>
                  </a:lnTo>
                  <a:lnTo>
                    <a:pt x="296022" y="421149"/>
                  </a:lnTo>
                  <a:lnTo>
                    <a:pt x="325731" y="388042"/>
                  </a:lnTo>
                  <a:lnTo>
                    <a:pt x="356614" y="356044"/>
                  </a:lnTo>
                  <a:lnTo>
                    <a:pt x="388639" y="325189"/>
                  </a:lnTo>
                  <a:lnTo>
                    <a:pt x="421770" y="295510"/>
                  </a:lnTo>
                  <a:lnTo>
                    <a:pt x="455972" y="267042"/>
                  </a:lnTo>
                  <a:lnTo>
                    <a:pt x="491213" y="239817"/>
                  </a:lnTo>
                  <a:lnTo>
                    <a:pt x="527458" y="213871"/>
                  </a:lnTo>
                  <a:lnTo>
                    <a:pt x="564674" y="189236"/>
                  </a:lnTo>
                  <a:lnTo>
                    <a:pt x="602826" y="165946"/>
                  </a:lnTo>
                  <a:lnTo>
                    <a:pt x="641879" y="144035"/>
                  </a:lnTo>
                  <a:lnTo>
                    <a:pt x="681801" y="123537"/>
                  </a:lnTo>
                  <a:lnTo>
                    <a:pt x="722556" y="104485"/>
                  </a:lnTo>
                  <a:lnTo>
                    <a:pt x="764110" y="86912"/>
                  </a:lnTo>
                  <a:lnTo>
                    <a:pt x="806431" y="70854"/>
                  </a:lnTo>
                  <a:lnTo>
                    <a:pt x="849483" y="56343"/>
                  </a:lnTo>
                  <a:lnTo>
                    <a:pt x="893233" y="43412"/>
                  </a:lnTo>
                  <a:lnTo>
                    <a:pt x="937646" y="32097"/>
                  </a:lnTo>
                  <a:lnTo>
                    <a:pt x="982689" y="22430"/>
                  </a:lnTo>
                  <a:lnTo>
                    <a:pt x="1028327" y="14445"/>
                  </a:lnTo>
                  <a:lnTo>
                    <a:pt x="1074526" y="8174"/>
                  </a:lnTo>
                  <a:lnTo>
                    <a:pt x="1121253" y="3656"/>
                  </a:lnTo>
                  <a:lnTo>
                    <a:pt x="1168473" y="919"/>
                  </a:lnTo>
                  <a:lnTo>
                    <a:pt x="1216151" y="0"/>
                  </a:lnTo>
                  <a:lnTo>
                    <a:pt x="1263937" y="919"/>
                  </a:lnTo>
                  <a:lnTo>
                    <a:pt x="1311258" y="3656"/>
                  </a:lnTo>
                  <a:lnTo>
                    <a:pt x="1358081" y="8174"/>
                  </a:lnTo>
                  <a:lnTo>
                    <a:pt x="1404371" y="14445"/>
                  </a:lnTo>
                  <a:lnTo>
                    <a:pt x="1450096" y="22430"/>
                  </a:lnTo>
                  <a:lnTo>
                    <a:pt x="1495221" y="32097"/>
                  </a:lnTo>
                  <a:lnTo>
                    <a:pt x="1539712" y="43412"/>
                  </a:lnTo>
                  <a:lnTo>
                    <a:pt x="1583535" y="56343"/>
                  </a:lnTo>
                  <a:lnTo>
                    <a:pt x="1626657" y="70854"/>
                  </a:lnTo>
                  <a:lnTo>
                    <a:pt x="1669042" y="86912"/>
                  </a:lnTo>
                  <a:lnTo>
                    <a:pt x="1710658" y="104485"/>
                  </a:lnTo>
                  <a:lnTo>
                    <a:pt x="1751471" y="123537"/>
                  </a:lnTo>
                  <a:lnTo>
                    <a:pt x="1791446" y="144035"/>
                  </a:lnTo>
                  <a:lnTo>
                    <a:pt x="1830549" y="165946"/>
                  </a:lnTo>
                  <a:lnTo>
                    <a:pt x="1868747" y="189236"/>
                  </a:lnTo>
                  <a:lnTo>
                    <a:pt x="1906006" y="213871"/>
                  </a:lnTo>
                  <a:lnTo>
                    <a:pt x="1942291" y="239817"/>
                  </a:lnTo>
                  <a:lnTo>
                    <a:pt x="1977569" y="267042"/>
                  </a:lnTo>
                  <a:lnTo>
                    <a:pt x="2011806" y="295510"/>
                  </a:lnTo>
                  <a:lnTo>
                    <a:pt x="2044968" y="325189"/>
                  </a:lnTo>
                  <a:lnTo>
                    <a:pt x="2077021" y="356044"/>
                  </a:lnTo>
                  <a:lnTo>
                    <a:pt x="2107931" y="388042"/>
                  </a:lnTo>
                  <a:lnTo>
                    <a:pt x="2137664" y="421149"/>
                  </a:lnTo>
                  <a:lnTo>
                    <a:pt x="2166186" y="455333"/>
                  </a:lnTo>
                  <a:lnTo>
                    <a:pt x="2193463" y="490558"/>
                  </a:lnTo>
                  <a:lnTo>
                    <a:pt x="2219461" y="526792"/>
                  </a:lnTo>
                  <a:lnTo>
                    <a:pt x="2244147" y="563999"/>
                  </a:lnTo>
                  <a:lnTo>
                    <a:pt x="2267486" y="602149"/>
                  </a:lnTo>
                  <a:lnTo>
                    <a:pt x="2289444" y="641205"/>
                  </a:lnTo>
                  <a:lnTo>
                    <a:pt x="2309988" y="681133"/>
                  </a:lnTo>
                  <a:lnTo>
                    <a:pt x="2329083" y="721903"/>
                  </a:lnTo>
                  <a:lnTo>
                    <a:pt x="2346696" y="763479"/>
                  </a:lnTo>
                  <a:lnTo>
                    <a:pt x="2362793" y="805826"/>
                  </a:lnTo>
                  <a:lnTo>
                    <a:pt x="2377340" y="848912"/>
                  </a:lnTo>
                  <a:lnTo>
                    <a:pt x="2390303" y="892704"/>
                  </a:lnTo>
                  <a:lnTo>
                    <a:pt x="2401646" y="937166"/>
                  </a:lnTo>
                  <a:lnTo>
                    <a:pt x="2411338" y="982266"/>
                  </a:lnTo>
                  <a:lnTo>
                    <a:pt x="2419344" y="1027970"/>
                  </a:lnTo>
                  <a:lnTo>
                    <a:pt x="2425629" y="1074245"/>
                  </a:lnTo>
                  <a:lnTo>
                    <a:pt x="2430161" y="1121055"/>
                  </a:lnTo>
                  <a:lnTo>
                    <a:pt x="2432905" y="1168369"/>
                  </a:lnTo>
                  <a:lnTo>
                    <a:pt x="2433828" y="1216151"/>
                  </a:lnTo>
                  <a:lnTo>
                    <a:pt x="2432905" y="1263933"/>
                  </a:lnTo>
                  <a:lnTo>
                    <a:pt x="2430161" y="1311248"/>
                  </a:lnTo>
                  <a:lnTo>
                    <a:pt x="2425629" y="1358058"/>
                  </a:lnTo>
                  <a:lnTo>
                    <a:pt x="2419344" y="1404333"/>
                  </a:lnTo>
                  <a:lnTo>
                    <a:pt x="2411338" y="1450037"/>
                  </a:lnTo>
                  <a:lnTo>
                    <a:pt x="2401646" y="1495137"/>
                  </a:lnTo>
                  <a:lnTo>
                    <a:pt x="2390303" y="1539599"/>
                  </a:lnTo>
                  <a:lnTo>
                    <a:pt x="2377340" y="1583391"/>
                  </a:lnTo>
                  <a:lnTo>
                    <a:pt x="2362793" y="1626477"/>
                  </a:lnTo>
                  <a:lnTo>
                    <a:pt x="2346696" y="1668824"/>
                  </a:lnTo>
                  <a:lnTo>
                    <a:pt x="2329083" y="1710399"/>
                  </a:lnTo>
                  <a:lnTo>
                    <a:pt x="2309988" y="1751169"/>
                  </a:lnTo>
                  <a:lnTo>
                    <a:pt x="2289444" y="1791098"/>
                  </a:lnTo>
                  <a:lnTo>
                    <a:pt x="2267486" y="1830154"/>
                  </a:lnTo>
                  <a:lnTo>
                    <a:pt x="2244147" y="1868303"/>
                  </a:lnTo>
                  <a:lnTo>
                    <a:pt x="2219461" y="1905511"/>
                  </a:lnTo>
                  <a:lnTo>
                    <a:pt x="2193463" y="1941744"/>
                  </a:lnTo>
                  <a:lnTo>
                    <a:pt x="2166186" y="1976970"/>
                  </a:lnTo>
                  <a:lnTo>
                    <a:pt x="2137664" y="2011153"/>
                  </a:lnTo>
                  <a:lnTo>
                    <a:pt x="2107931" y="2044261"/>
                  </a:lnTo>
                  <a:lnTo>
                    <a:pt x="2077021" y="2076258"/>
                  </a:lnTo>
                  <a:lnTo>
                    <a:pt x="2044968" y="2107114"/>
                  </a:lnTo>
                  <a:lnTo>
                    <a:pt x="2011806" y="2136793"/>
                  </a:lnTo>
                  <a:lnTo>
                    <a:pt x="1977569" y="2165261"/>
                  </a:lnTo>
                  <a:lnTo>
                    <a:pt x="1942291" y="2192486"/>
                  </a:lnTo>
                  <a:lnTo>
                    <a:pt x="1906006" y="2218431"/>
                  </a:lnTo>
                  <a:lnTo>
                    <a:pt x="1868747" y="2243067"/>
                  </a:lnTo>
                  <a:lnTo>
                    <a:pt x="1830549" y="2266356"/>
                  </a:lnTo>
                  <a:lnTo>
                    <a:pt x="1791446" y="2288268"/>
                  </a:lnTo>
                  <a:lnTo>
                    <a:pt x="1751471" y="2308766"/>
                  </a:lnTo>
                  <a:lnTo>
                    <a:pt x="1710658" y="2327818"/>
                  </a:lnTo>
                  <a:lnTo>
                    <a:pt x="1669042" y="2345391"/>
                  </a:lnTo>
                  <a:lnTo>
                    <a:pt x="1626657" y="2361449"/>
                  </a:lnTo>
                  <a:lnTo>
                    <a:pt x="1583535" y="2375960"/>
                  </a:lnTo>
                  <a:lnTo>
                    <a:pt x="1539712" y="2388891"/>
                  </a:lnTo>
                  <a:lnTo>
                    <a:pt x="1495221" y="2400206"/>
                  </a:lnTo>
                  <a:lnTo>
                    <a:pt x="1450096" y="2409873"/>
                  </a:lnTo>
                  <a:lnTo>
                    <a:pt x="1404371" y="2417858"/>
                  </a:lnTo>
                  <a:lnTo>
                    <a:pt x="1358081" y="2424127"/>
                  </a:lnTo>
                  <a:lnTo>
                    <a:pt x="1311258" y="2428647"/>
                  </a:lnTo>
                  <a:lnTo>
                    <a:pt x="1263937" y="2431383"/>
                  </a:lnTo>
                  <a:lnTo>
                    <a:pt x="1216151" y="2432303"/>
                  </a:lnTo>
                  <a:lnTo>
                    <a:pt x="1168473" y="2431383"/>
                  </a:lnTo>
                  <a:lnTo>
                    <a:pt x="1121253" y="2428647"/>
                  </a:lnTo>
                  <a:lnTo>
                    <a:pt x="1074526" y="2424127"/>
                  </a:lnTo>
                  <a:lnTo>
                    <a:pt x="1028327" y="2417858"/>
                  </a:lnTo>
                  <a:lnTo>
                    <a:pt x="982689" y="2409873"/>
                  </a:lnTo>
                  <a:lnTo>
                    <a:pt x="937646" y="2400206"/>
                  </a:lnTo>
                  <a:lnTo>
                    <a:pt x="893233" y="2388891"/>
                  </a:lnTo>
                  <a:lnTo>
                    <a:pt x="849483" y="2375960"/>
                  </a:lnTo>
                  <a:lnTo>
                    <a:pt x="806431" y="2361449"/>
                  </a:lnTo>
                  <a:lnTo>
                    <a:pt x="764110" y="2345391"/>
                  </a:lnTo>
                  <a:lnTo>
                    <a:pt x="722556" y="2327818"/>
                  </a:lnTo>
                  <a:lnTo>
                    <a:pt x="681801" y="2308766"/>
                  </a:lnTo>
                  <a:lnTo>
                    <a:pt x="641879" y="2288268"/>
                  </a:lnTo>
                  <a:lnTo>
                    <a:pt x="602826" y="2266356"/>
                  </a:lnTo>
                  <a:lnTo>
                    <a:pt x="564674" y="2243067"/>
                  </a:lnTo>
                  <a:lnTo>
                    <a:pt x="527458" y="2218431"/>
                  </a:lnTo>
                  <a:lnTo>
                    <a:pt x="491213" y="2192486"/>
                  </a:lnTo>
                  <a:lnTo>
                    <a:pt x="455972" y="2165261"/>
                  </a:lnTo>
                  <a:lnTo>
                    <a:pt x="421770" y="2136793"/>
                  </a:lnTo>
                  <a:lnTo>
                    <a:pt x="388639" y="2107114"/>
                  </a:lnTo>
                  <a:lnTo>
                    <a:pt x="356614" y="2076258"/>
                  </a:lnTo>
                  <a:lnTo>
                    <a:pt x="325731" y="2044261"/>
                  </a:lnTo>
                  <a:lnTo>
                    <a:pt x="296022" y="2011153"/>
                  </a:lnTo>
                  <a:lnTo>
                    <a:pt x="267521" y="1976970"/>
                  </a:lnTo>
                  <a:lnTo>
                    <a:pt x="240263" y="1941744"/>
                  </a:lnTo>
                  <a:lnTo>
                    <a:pt x="214281" y="1905511"/>
                  </a:lnTo>
                  <a:lnTo>
                    <a:pt x="189610" y="1868303"/>
                  </a:lnTo>
                  <a:lnTo>
                    <a:pt x="166284" y="1830154"/>
                  </a:lnTo>
                  <a:lnTo>
                    <a:pt x="144338" y="1791098"/>
                  </a:lnTo>
                  <a:lnTo>
                    <a:pt x="123802" y="1751169"/>
                  </a:lnTo>
                  <a:lnTo>
                    <a:pt x="104715" y="1710399"/>
                  </a:lnTo>
                  <a:lnTo>
                    <a:pt x="87109" y="1668824"/>
                  </a:lnTo>
                  <a:lnTo>
                    <a:pt x="71018" y="1626477"/>
                  </a:lnTo>
                  <a:lnTo>
                    <a:pt x="56476" y="1583391"/>
                  </a:lnTo>
                  <a:lnTo>
                    <a:pt x="43517" y="1539599"/>
                  </a:lnTo>
                  <a:lnTo>
                    <a:pt x="32176" y="1495137"/>
                  </a:lnTo>
                  <a:lnTo>
                    <a:pt x="22486" y="1450037"/>
                  </a:lnTo>
                  <a:lnTo>
                    <a:pt x="14481" y="1404333"/>
                  </a:lnTo>
                  <a:lnTo>
                    <a:pt x="8196" y="1358058"/>
                  </a:lnTo>
                  <a:lnTo>
                    <a:pt x="3665" y="1311248"/>
                  </a:lnTo>
                  <a:lnTo>
                    <a:pt x="921" y="1263933"/>
                  </a:lnTo>
                  <a:lnTo>
                    <a:pt x="0" y="1216151"/>
                  </a:lnTo>
                </a:path>
              </a:pathLst>
            </a:custGeom>
            <a:ln w="258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3242480" y="4774801"/>
            <a:ext cx="1151890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800" spc="-10" dirty="0">
                <a:solidFill>
                  <a:srgbClr val="FFFFFF"/>
                </a:solidFill>
                <a:latin typeface="Arial"/>
                <a:cs typeface="Arial"/>
              </a:rPr>
              <a:t>Skills</a:t>
            </a:r>
            <a:endParaRPr sz="3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37379" y="7014742"/>
            <a:ext cx="2416175" cy="2241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45"/>
              </a:lnSpc>
            </a:pPr>
            <a:r>
              <a:rPr sz="1400" b="1" spc="-10" dirty="0">
                <a:solidFill>
                  <a:srgbClr val="7F7F7F"/>
                </a:solidFill>
                <a:latin typeface="Arial"/>
                <a:cs typeface="Arial"/>
              </a:rPr>
              <a:t>theacademicconsultant.com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271264" y="6871081"/>
            <a:ext cx="502602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dirty="0">
                <a:solidFill>
                  <a:srgbClr val="004873"/>
                </a:solidFill>
                <a:latin typeface="Tahoma"/>
                <a:cs typeface="Tahoma"/>
              </a:rPr>
              <a:t>Make</a:t>
            </a:r>
            <a:r>
              <a:rPr sz="1500" b="1" spc="-35" dirty="0">
                <a:solidFill>
                  <a:srgbClr val="004873"/>
                </a:solidFill>
                <a:latin typeface="Tahoma"/>
                <a:cs typeface="Tahoma"/>
              </a:rPr>
              <a:t> </a:t>
            </a:r>
            <a:r>
              <a:rPr sz="1500" b="1" dirty="0">
                <a:solidFill>
                  <a:srgbClr val="004873"/>
                </a:solidFill>
                <a:latin typeface="Tahoma"/>
                <a:cs typeface="Tahoma"/>
              </a:rPr>
              <a:t>&amp;</a:t>
            </a:r>
            <a:r>
              <a:rPr sz="1500" b="1" spc="-30" dirty="0">
                <a:solidFill>
                  <a:srgbClr val="004873"/>
                </a:solidFill>
                <a:latin typeface="Tahoma"/>
                <a:cs typeface="Tahoma"/>
              </a:rPr>
              <a:t> </a:t>
            </a:r>
            <a:r>
              <a:rPr sz="1500" b="1" dirty="0">
                <a:solidFill>
                  <a:srgbClr val="004873"/>
                </a:solidFill>
                <a:latin typeface="Tahoma"/>
                <a:cs typeface="Tahoma"/>
              </a:rPr>
              <a:t>maintain</a:t>
            </a:r>
            <a:r>
              <a:rPr sz="1500" b="1" spc="-30" dirty="0">
                <a:solidFill>
                  <a:srgbClr val="004873"/>
                </a:solidFill>
                <a:latin typeface="Tahoma"/>
                <a:cs typeface="Tahoma"/>
              </a:rPr>
              <a:t> </a:t>
            </a:r>
            <a:r>
              <a:rPr sz="1500" b="1" dirty="0">
                <a:solidFill>
                  <a:srgbClr val="004873"/>
                </a:solidFill>
                <a:latin typeface="Tahoma"/>
                <a:cs typeface="Tahoma"/>
              </a:rPr>
              <a:t>positive</a:t>
            </a:r>
            <a:r>
              <a:rPr sz="1500" b="1" spc="-30" dirty="0">
                <a:solidFill>
                  <a:srgbClr val="004873"/>
                </a:solidFill>
                <a:latin typeface="Tahoma"/>
                <a:cs typeface="Tahoma"/>
              </a:rPr>
              <a:t> </a:t>
            </a:r>
            <a:r>
              <a:rPr sz="1500" b="1" dirty="0">
                <a:solidFill>
                  <a:srgbClr val="004873"/>
                </a:solidFill>
                <a:latin typeface="Tahoma"/>
                <a:cs typeface="Tahoma"/>
              </a:rPr>
              <a:t>&amp;</a:t>
            </a:r>
            <a:r>
              <a:rPr sz="1500" b="1" spc="-30" dirty="0">
                <a:solidFill>
                  <a:srgbClr val="004873"/>
                </a:solidFill>
                <a:latin typeface="Tahoma"/>
                <a:cs typeface="Tahoma"/>
              </a:rPr>
              <a:t> </a:t>
            </a:r>
            <a:r>
              <a:rPr sz="1500" b="1" dirty="0">
                <a:solidFill>
                  <a:srgbClr val="004873"/>
                </a:solidFill>
                <a:latin typeface="Tahoma"/>
                <a:cs typeface="Tahoma"/>
              </a:rPr>
              <a:t>productive</a:t>
            </a:r>
            <a:r>
              <a:rPr sz="1500" b="1" spc="-30" dirty="0">
                <a:solidFill>
                  <a:srgbClr val="004873"/>
                </a:solidFill>
                <a:latin typeface="Tahoma"/>
                <a:cs typeface="Tahoma"/>
              </a:rPr>
              <a:t> </a:t>
            </a:r>
            <a:r>
              <a:rPr sz="1500" b="1" spc="-10" dirty="0">
                <a:solidFill>
                  <a:srgbClr val="004873"/>
                </a:solidFill>
                <a:latin typeface="Tahoma"/>
                <a:cs typeface="Tahoma"/>
              </a:rPr>
              <a:t>relationships</a:t>
            </a:r>
            <a:endParaRPr sz="15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44296" y="3744467"/>
            <a:ext cx="1910080" cy="523240"/>
          </a:xfrm>
          <a:prstGeom prst="rect">
            <a:avLst/>
          </a:prstGeom>
          <a:solidFill>
            <a:srgbClr val="93C9FF"/>
          </a:solidFill>
        </p:spPr>
        <p:txBody>
          <a:bodyPr vert="horz" wrap="square" lIns="0" tIns="1397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110"/>
              </a:spcBef>
            </a:pPr>
            <a:r>
              <a:rPr sz="2800" spc="-10" dirty="0">
                <a:solidFill>
                  <a:srgbClr val="004873"/>
                </a:solidFill>
                <a:latin typeface="Arial"/>
                <a:cs typeface="Arial"/>
              </a:rPr>
              <a:t>Strengths</a:t>
            </a:r>
            <a:endParaRPr sz="2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74774" y="2514600"/>
            <a:ext cx="2249805" cy="524510"/>
          </a:xfrm>
          <a:prstGeom prst="rect">
            <a:avLst/>
          </a:prstGeom>
          <a:solidFill>
            <a:srgbClr val="93C9FF"/>
          </a:solidFill>
        </p:spPr>
        <p:txBody>
          <a:bodyPr vert="horz" wrap="square" lIns="0" tIns="1397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110"/>
              </a:spcBef>
            </a:pPr>
            <a:r>
              <a:rPr sz="2800" spc="-10" dirty="0">
                <a:solidFill>
                  <a:srgbClr val="004873"/>
                </a:solidFill>
                <a:latin typeface="Arial"/>
                <a:cs typeface="Arial"/>
              </a:rPr>
              <a:t>Weaknesses</a:t>
            </a:r>
            <a:endParaRPr sz="2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400800" y="2433827"/>
            <a:ext cx="3048000" cy="523240"/>
          </a:xfrm>
          <a:prstGeom prst="rect">
            <a:avLst/>
          </a:prstGeom>
          <a:solidFill>
            <a:srgbClr val="93C9FF"/>
          </a:solidFill>
        </p:spPr>
        <p:txBody>
          <a:bodyPr vert="horz" wrap="square" lIns="0" tIns="13970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110"/>
              </a:spcBef>
            </a:pPr>
            <a:r>
              <a:rPr sz="2800" spc="-10" dirty="0">
                <a:solidFill>
                  <a:srgbClr val="004873"/>
                </a:solidFill>
                <a:latin typeface="Arial"/>
                <a:cs typeface="Arial"/>
              </a:rPr>
              <a:t>Accomplishments</a:t>
            </a:r>
            <a:endParaRPr sz="2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833359" y="4648200"/>
            <a:ext cx="1595755" cy="524510"/>
          </a:xfrm>
          <a:prstGeom prst="rect">
            <a:avLst/>
          </a:prstGeom>
          <a:solidFill>
            <a:srgbClr val="93C9FF"/>
          </a:solidFill>
        </p:spPr>
        <p:txBody>
          <a:bodyPr vert="horz" wrap="square" lIns="0" tIns="1397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110"/>
              </a:spcBef>
            </a:pPr>
            <a:r>
              <a:rPr sz="2800" spc="-10" dirty="0">
                <a:solidFill>
                  <a:srgbClr val="004873"/>
                </a:solidFill>
                <a:latin typeface="Arial"/>
                <a:cs typeface="Arial"/>
              </a:rPr>
              <a:t>Talents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35953" y="6704741"/>
            <a:ext cx="2416175" cy="588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310"/>
              </a:lnSpc>
            </a:pPr>
            <a:r>
              <a:rPr sz="2000" b="1" i="1" spc="-50" dirty="0">
                <a:solidFill>
                  <a:srgbClr val="7F7F7F"/>
                </a:solidFill>
                <a:latin typeface="Arial"/>
                <a:cs typeface="Arial"/>
              </a:rPr>
              <a:t>B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400" b="1" spc="-10" dirty="0">
                <a:solidFill>
                  <a:srgbClr val="7F7F7F"/>
                </a:solidFill>
                <a:latin typeface="Arial"/>
                <a:cs typeface="Arial"/>
              </a:rPr>
              <a:t>theacademicconsultant.com</a:t>
            </a:r>
            <a:endParaRPr sz="140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10622" y="1048982"/>
            <a:ext cx="377444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Self-</a:t>
            </a:r>
            <a:r>
              <a:rPr spc="-10" dirty="0"/>
              <a:t>assessment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4400" y="2277080"/>
            <a:ext cx="7924799" cy="31576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49300" marR="314325" indent="-457200" algn="l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What</a:t>
            </a:r>
            <a:r>
              <a:rPr sz="2800" spc="-7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4873"/>
                </a:solidFill>
                <a:latin typeface="Calibri"/>
                <a:cs typeface="Calibri"/>
              </a:rPr>
              <a:t>interests</a:t>
            </a:r>
            <a:r>
              <a:rPr sz="2800" spc="-6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004873"/>
                </a:solidFill>
                <a:latin typeface="Calibri"/>
                <a:cs typeface="Calibri"/>
              </a:rPr>
              <a:t>you</a:t>
            </a:r>
            <a:r>
              <a:rPr lang="en-US" sz="2800" spc="-25" dirty="0">
                <a:solidFill>
                  <a:srgbClr val="004873"/>
                </a:solidFill>
                <a:latin typeface="Calibri"/>
                <a:cs typeface="Calibri"/>
              </a:rPr>
              <a:t>?</a:t>
            </a:r>
            <a:r>
              <a:rPr sz="2800" spc="-2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endParaRPr lang="en-US" sz="2800" spc="-25" dirty="0">
              <a:solidFill>
                <a:srgbClr val="004873"/>
              </a:solidFill>
              <a:latin typeface="Calibri"/>
              <a:cs typeface="Calibri"/>
            </a:endParaRPr>
          </a:p>
          <a:p>
            <a:pPr marL="749300" marR="314325" indent="-457200" algn="l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What</a:t>
            </a:r>
            <a:r>
              <a:rPr sz="2800" spc="-6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do</a:t>
            </a:r>
            <a:r>
              <a:rPr sz="2800" spc="-6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you</a:t>
            </a:r>
            <a:r>
              <a:rPr sz="2800" spc="-6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004873"/>
                </a:solidFill>
                <a:latin typeface="Calibri"/>
                <a:cs typeface="Calibri"/>
              </a:rPr>
              <a:t>prefer</a:t>
            </a:r>
            <a:r>
              <a:rPr sz="2800" spc="-6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to</a:t>
            </a:r>
            <a:r>
              <a:rPr sz="2800" spc="-6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004873"/>
                </a:solidFill>
                <a:latin typeface="Calibri"/>
                <a:cs typeface="Calibri"/>
              </a:rPr>
              <a:t>do</a:t>
            </a:r>
            <a:r>
              <a:rPr lang="en-US" sz="2800" spc="-25" dirty="0">
                <a:solidFill>
                  <a:srgbClr val="004873"/>
                </a:solidFill>
                <a:latin typeface="Calibri"/>
                <a:cs typeface="Calibri"/>
              </a:rPr>
              <a:t>?</a:t>
            </a:r>
            <a:endParaRPr lang="en-US" sz="2800" spc="-25" dirty="0">
              <a:latin typeface="Calibri"/>
              <a:cs typeface="Calibri"/>
            </a:endParaRPr>
          </a:p>
          <a:p>
            <a:pPr marL="749300" marR="314325" indent="-457200" algn="l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What</a:t>
            </a:r>
            <a:r>
              <a:rPr sz="2800" spc="-6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are</a:t>
            </a:r>
            <a:r>
              <a:rPr sz="2800" spc="-6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you</a:t>
            </a:r>
            <a:r>
              <a:rPr sz="2800" spc="-6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good</a:t>
            </a:r>
            <a:r>
              <a:rPr sz="2800" spc="-6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004873"/>
                </a:solidFill>
                <a:latin typeface="Calibri"/>
                <a:cs typeface="Calibri"/>
              </a:rPr>
              <a:t>at</a:t>
            </a:r>
            <a:r>
              <a:rPr lang="en-US" sz="2800" spc="-25" dirty="0">
                <a:solidFill>
                  <a:srgbClr val="004873"/>
                </a:solidFill>
                <a:latin typeface="Calibri"/>
                <a:cs typeface="Calibri"/>
              </a:rPr>
              <a:t>?</a:t>
            </a:r>
            <a:r>
              <a:rPr sz="2800" spc="-2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endParaRPr lang="en-US" sz="2800" spc="-25" dirty="0">
              <a:solidFill>
                <a:srgbClr val="004873"/>
              </a:solidFill>
              <a:latin typeface="Calibri"/>
              <a:cs typeface="Calibri"/>
            </a:endParaRPr>
          </a:p>
          <a:p>
            <a:pPr marL="749300" marR="314325" indent="-457200" algn="l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How</a:t>
            </a:r>
            <a:r>
              <a:rPr sz="2800" spc="-6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good</a:t>
            </a:r>
            <a:r>
              <a:rPr sz="2800" spc="-6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are</a:t>
            </a:r>
            <a:r>
              <a:rPr sz="2800" spc="-5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you</a:t>
            </a:r>
            <a:r>
              <a:rPr sz="2800" spc="-6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at</a:t>
            </a:r>
            <a:r>
              <a:rPr sz="2800" spc="-6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004873"/>
                </a:solidFill>
                <a:latin typeface="Calibri"/>
                <a:cs typeface="Calibri"/>
              </a:rPr>
              <a:t>it</a:t>
            </a:r>
            <a:r>
              <a:rPr lang="en-US" sz="2800" spc="-25" dirty="0">
                <a:solidFill>
                  <a:srgbClr val="004873"/>
                </a:solidFill>
                <a:latin typeface="Calibri"/>
                <a:cs typeface="Calibri"/>
              </a:rPr>
              <a:t>?</a:t>
            </a:r>
          </a:p>
          <a:p>
            <a:pPr marL="749300" marR="314325" indent="-457200" algn="l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Who</a:t>
            </a:r>
            <a:r>
              <a:rPr sz="2800" spc="-4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are</a:t>
            </a:r>
            <a:r>
              <a:rPr sz="2800" spc="-3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004873"/>
                </a:solidFill>
                <a:latin typeface="Calibri"/>
                <a:cs typeface="Calibri"/>
              </a:rPr>
              <a:t>you</a:t>
            </a:r>
            <a:r>
              <a:rPr lang="en-US" sz="2800" spc="-25" dirty="0">
                <a:solidFill>
                  <a:srgbClr val="004873"/>
                </a:solidFill>
                <a:latin typeface="Calibri"/>
                <a:cs typeface="Calibri"/>
              </a:rPr>
              <a:t>?</a:t>
            </a:r>
            <a:endParaRPr lang="en-US" sz="2800" spc="-25" dirty="0">
              <a:latin typeface="Calibri"/>
              <a:cs typeface="Calibri"/>
            </a:endParaRPr>
          </a:p>
          <a:p>
            <a:pPr marL="749300" marR="314325" indent="-457200" algn="l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What</a:t>
            </a:r>
            <a:r>
              <a:rPr sz="2800" spc="-6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is</a:t>
            </a:r>
            <a:r>
              <a:rPr sz="2800" spc="-5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important</a:t>
            </a:r>
            <a:r>
              <a:rPr sz="2800" spc="-5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in</a:t>
            </a:r>
            <a:r>
              <a:rPr sz="2800" spc="-5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your</a:t>
            </a:r>
            <a:r>
              <a:rPr sz="2800" spc="-5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004873"/>
                </a:solidFill>
                <a:latin typeface="Calibri"/>
                <a:cs typeface="Calibri"/>
              </a:rPr>
              <a:t>job</a:t>
            </a:r>
            <a:r>
              <a:rPr lang="en-US" sz="2800" spc="-25" dirty="0">
                <a:solidFill>
                  <a:srgbClr val="004873"/>
                </a:solidFill>
                <a:latin typeface="Calibri"/>
                <a:cs typeface="Calibri"/>
              </a:rPr>
              <a:t>?</a:t>
            </a:r>
            <a:r>
              <a:rPr sz="2800" spc="-2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endParaRPr lang="en-US" sz="2800" spc="-25" dirty="0">
              <a:solidFill>
                <a:srgbClr val="004873"/>
              </a:solidFill>
              <a:latin typeface="Calibri"/>
              <a:cs typeface="Calibri"/>
            </a:endParaRPr>
          </a:p>
          <a:p>
            <a:pPr marL="749300" marR="314325" indent="-457200" algn="l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2800" spc="-25" dirty="0">
                <a:solidFill>
                  <a:srgbClr val="004873"/>
                </a:solidFill>
                <a:latin typeface="Calibri"/>
                <a:cs typeface="Calibri"/>
              </a:rPr>
              <a:t>What is important i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n</a:t>
            </a:r>
            <a:r>
              <a:rPr sz="2800" spc="-65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your</a:t>
            </a:r>
            <a:r>
              <a:rPr sz="2800" spc="-6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004873"/>
                </a:solidFill>
                <a:latin typeface="Calibri"/>
                <a:cs typeface="Calibri"/>
              </a:rPr>
              <a:t>personal</a:t>
            </a:r>
            <a:r>
              <a:rPr sz="2800" spc="-60" dirty="0">
                <a:solidFill>
                  <a:srgbClr val="004873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04873"/>
                </a:solidFill>
                <a:latin typeface="Calibri"/>
                <a:cs typeface="Calibri"/>
              </a:rPr>
              <a:t>life</a:t>
            </a:r>
            <a:r>
              <a:rPr lang="en-US" sz="2800" spc="-20" dirty="0">
                <a:solidFill>
                  <a:srgbClr val="004873"/>
                </a:solidFill>
                <a:latin typeface="Calibri"/>
                <a:cs typeface="Calibri"/>
              </a:rPr>
              <a:t>?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</TotalTime>
  <Words>1271</Words>
  <Application>Microsoft Office PowerPoint</Application>
  <PresentationFormat>Custom</PresentationFormat>
  <Paragraphs>262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proxima-nova</vt:lpstr>
      <vt:lpstr>Segoe UI Symbol</vt:lpstr>
      <vt:lpstr>Tahoma</vt:lpstr>
      <vt:lpstr>Office Theme</vt:lpstr>
      <vt:lpstr>Intro to Individual Development Plans for Undergraduates</vt:lpstr>
      <vt:lpstr>What is your game plan? We succeed only as we identify in life, or in war, or in anything else, a single overriding objective, and make all other considerations bend to that one single objective. Dwight D. Eisenhower</vt:lpstr>
      <vt:lpstr>Path to success</vt:lpstr>
      <vt:lpstr>Individual Development Plan A living document</vt:lpstr>
      <vt:lpstr>IDP = GPS</vt:lpstr>
      <vt:lpstr>Mission Statement = North Star</vt:lpstr>
      <vt:lpstr>Career Mission</vt:lpstr>
      <vt:lpstr>Self-assessment</vt:lpstr>
      <vt:lpstr>Self-assessment</vt:lpstr>
      <vt:lpstr>Self-assessment</vt:lpstr>
      <vt:lpstr>What career path are you thinking about? How does this fit with your self- assessment?</vt:lpstr>
      <vt:lpstr>Education</vt:lpstr>
      <vt:lpstr>Get help from Others</vt:lpstr>
      <vt:lpstr>Barriers to success</vt:lpstr>
      <vt:lpstr>How does mentoring help</vt:lpstr>
      <vt:lpstr>Mentor = Strongest advocate &amp; Strongest Critic</vt:lpstr>
      <vt:lpstr>Skills assessment</vt:lpstr>
      <vt:lpstr>Professional/Core competencies</vt:lpstr>
      <vt:lpstr>Professional/Core competencies</vt:lpstr>
      <vt:lpstr>Technical competencies</vt:lpstr>
      <vt:lpstr>Foundation knowledge</vt:lpstr>
      <vt:lpstr>Setting goals for Success</vt:lpstr>
      <vt:lpstr>Individual Development Plan Steps </vt:lpstr>
      <vt:lpstr>Questions to help guide IDP Development</vt:lpstr>
      <vt:lpstr>Assess, review, and update</vt:lpstr>
      <vt:lpstr>Do not be a spectator in your life, be the driver; take ownership, responsibility, and accountability for your future.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 1- IDP Introduction.pptx</dc:title>
  <dc:creator>Guillermo Escalante</dc:creator>
  <cp:lastModifiedBy>Guillermo Escalante</cp:lastModifiedBy>
  <cp:revision>10</cp:revision>
  <dcterms:created xsi:type="dcterms:W3CDTF">2024-04-28T00:06:15Z</dcterms:created>
  <dcterms:modified xsi:type="dcterms:W3CDTF">2024-04-30T23:10:08Z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</Properties>
</file>