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281" r:id="rId3"/>
    <p:sldId id="262" r:id="rId4"/>
    <p:sldId id="282" r:id="rId5"/>
    <p:sldId id="263" r:id="rId6"/>
    <p:sldId id="257" r:id="rId7"/>
    <p:sldId id="260" r:id="rId8"/>
    <p:sldId id="261" r:id="rId9"/>
    <p:sldId id="264" r:id="rId10"/>
    <p:sldId id="283" r:id="rId11"/>
    <p:sldId id="284" r:id="rId12"/>
    <p:sldId id="287" r:id="rId13"/>
    <p:sldId id="288" r:id="rId14"/>
    <p:sldId id="289" r:id="rId15"/>
    <p:sldId id="279" r:id="rId16"/>
    <p:sldId id="266" r:id="rId17"/>
    <p:sldId id="290" r:id="rId18"/>
    <p:sldId id="295" r:id="rId19"/>
    <p:sldId id="256" r:id="rId20"/>
    <p:sldId id="258" r:id="rId21"/>
    <p:sldId id="275" r:id="rId22"/>
    <p:sldId id="273" r:id="rId23"/>
    <p:sldId id="274" r:id="rId24"/>
    <p:sldId id="296"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AEC9C-0F56-42ED-9972-1B92D64099E8}" type="datetimeFigureOut">
              <a:rPr lang="en-US" smtClean="0"/>
              <a:t>7/8/2024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5FD79-4106-4CD3-B100-1A699574F1FB}" type="slidenum">
              <a:rPr lang="en-US" smtClean="0"/>
              <a:t>‹#›</a:t>
            </a:fld>
            <a:endParaRPr lang="en-US" dirty="0"/>
          </a:p>
        </p:txBody>
      </p:sp>
    </p:spTree>
    <p:extLst>
      <p:ext uri="{BB962C8B-B14F-4D97-AF65-F5344CB8AC3E}">
        <p14:creationId xmlns:p14="http://schemas.microsoft.com/office/powerpoint/2010/main" val="380816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3564-0CF9-401E-B89D-32D5BB7DA3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6C210-C89F-4FF2-884C-15A40C98E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4CB24-2BD3-4BDF-8718-7234E3B7D972}"/>
              </a:ext>
            </a:extLst>
          </p:cNvPr>
          <p:cNvSpPr>
            <a:spLocks noGrp="1"/>
          </p:cNvSpPr>
          <p:nvPr>
            <p:ph type="dt" sz="half" idx="10"/>
          </p:nvPr>
        </p:nvSpPr>
        <p:spPr/>
        <p:txBody>
          <a:bodyPr/>
          <a:lstStyle/>
          <a:p>
            <a:fld id="{E7036DE0-6CBB-4020-8148-8ECC46982968}" type="datetime1">
              <a:rPr lang="en-US" smtClean="0"/>
              <a:t>7/8/2024</a:t>
            </a:fld>
            <a:endParaRPr lang="en-US" dirty="0"/>
          </a:p>
        </p:txBody>
      </p:sp>
      <p:sp>
        <p:nvSpPr>
          <p:cNvPr id="5" name="Footer Placeholder 4">
            <a:extLst>
              <a:ext uri="{FF2B5EF4-FFF2-40B4-BE49-F238E27FC236}">
                <a16:creationId xmlns:a16="http://schemas.microsoft.com/office/drawing/2014/main" id="{FC564E18-9794-4975-879E-81DE64712B7B}"/>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BC95EAF7-393E-48AD-ADBE-8859AB22F415}"/>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2293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1528-0691-4E39-BD54-F4BB5064A1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3425A-DBA1-4795-91CB-6EBC008E9F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A286B-9B66-4A7D-BCC5-7B803ED693A5}"/>
              </a:ext>
            </a:extLst>
          </p:cNvPr>
          <p:cNvSpPr>
            <a:spLocks noGrp="1"/>
          </p:cNvSpPr>
          <p:nvPr>
            <p:ph type="dt" sz="half" idx="10"/>
          </p:nvPr>
        </p:nvSpPr>
        <p:spPr/>
        <p:txBody>
          <a:bodyPr/>
          <a:lstStyle/>
          <a:p>
            <a:fld id="{EAE3E94C-1918-4AE5-8434-985E2CE3770E}" type="datetime1">
              <a:rPr lang="en-US" smtClean="0"/>
              <a:t>7/8/2024</a:t>
            </a:fld>
            <a:endParaRPr lang="en-US" dirty="0"/>
          </a:p>
        </p:txBody>
      </p:sp>
      <p:sp>
        <p:nvSpPr>
          <p:cNvPr id="5" name="Footer Placeholder 4">
            <a:extLst>
              <a:ext uri="{FF2B5EF4-FFF2-40B4-BE49-F238E27FC236}">
                <a16:creationId xmlns:a16="http://schemas.microsoft.com/office/drawing/2014/main" id="{D3782641-0BD8-4B78-BD72-B6AB3575471A}"/>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FC004313-9FE7-4399-A9B6-ADBCA2AF7D29}"/>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52135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8EDDC-FD79-4911-83EE-0A44B4D29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1C6468-CDB9-4301-9172-1D5DE6280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A8F24-5C5E-4519-911A-1EB5AF3D0622}"/>
              </a:ext>
            </a:extLst>
          </p:cNvPr>
          <p:cNvSpPr>
            <a:spLocks noGrp="1"/>
          </p:cNvSpPr>
          <p:nvPr>
            <p:ph type="dt" sz="half" idx="10"/>
          </p:nvPr>
        </p:nvSpPr>
        <p:spPr/>
        <p:txBody>
          <a:bodyPr/>
          <a:lstStyle/>
          <a:p>
            <a:fld id="{5DF352BD-F3D9-4911-8260-5D452D8ED588}" type="datetime1">
              <a:rPr lang="en-US" smtClean="0"/>
              <a:t>7/8/2024</a:t>
            </a:fld>
            <a:endParaRPr lang="en-US" dirty="0"/>
          </a:p>
        </p:txBody>
      </p:sp>
      <p:sp>
        <p:nvSpPr>
          <p:cNvPr id="5" name="Footer Placeholder 4">
            <a:extLst>
              <a:ext uri="{FF2B5EF4-FFF2-40B4-BE49-F238E27FC236}">
                <a16:creationId xmlns:a16="http://schemas.microsoft.com/office/drawing/2014/main" id="{5D752EAD-9467-4265-8577-37B54B8A6E09}"/>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E45D82CC-9C95-4EAA-A126-BE9E854E462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94111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EDA4-1668-49AB-9077-AF5BD7A61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43FBA-4D81-4DFB-810C-7C2A8749A3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E6916-9CC8-4191-95B1-7DFB61332333}"/>
              </a:ext>
            </a:extLst>
          </p:cNvPr>
          <p:cNvSpPr>
            <a:spLocks noGrp="1"/>
          </p:cNvSpPr>
          <p:nvPr>
            <p:ph type="dt" sz="half" idx="10"/>
          </p:nvPr>
        </p:nvSpPr>
        <p:spPr/>
        <p:txBody>
          <a:bodyPr/>
          <a:lstStyle/>
          <a:p>
            <a:fld id="{19B37A73-A330-4BAD-B268-DA5233616B74}" type="datetime1">
              <a:rPr lang="en-US" smtClean="0"/>
              <a:t>7/8/2024</a:t>
            </a:fld>
            <a:endParaRPr lang="en-US" dirty="0"/>
          </a:p>
        </p:txBody>
      </p:sp>
      <p:sp>
        <p:nvSpPr>
          <p:cNvPr id="5" name="Footer Placeholder 4">
            <a:extLst>
              <a:ext uri="{FF2B5EF4-FFF2-40B4-BE49-F238E27FC236}">
                <a16:creationId xmlns:a16="http://schemas.microsoft.com/office/drawing/2014/main" id="{7E263E80-83E9-4ADB-A238-3A8B13ACB51C}"/>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EC07CE38-20A1-48FC-82E1-7834F11E809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0736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3D01-DAFB-4299-9731-447CC51D3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7A3EF-336F-4BF6-9B7B-8B0FDF75B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2A2107-BE59-472F-8CEE-EB7993E73EA2}"/>
              </a:ext>
            </a:extLst>
          </p:cNvPr>
          <p:cNvSpPr>
            <a:spLocks noGrp="1"/>
          </p:cNvSpPr>
          <p:nvPr>
            <p:ph type="dt" sz="half" idx="10"/>
          </p:nvPr>
        </p:nvSpPr>
        <p:spPr/>
        <p:txBody>
          <a:bodyPr/>
          <a:lstStyle/>
          <a:p>
            <a:fld id="{3534859E-3095-4B5E-AA95-9D1B3246E65D}" type="datetime1">
              <a:rPr lang="en-US" smtClean="0"/>
              <a:t>7/8/2024</a:t>
            </a:fld>
            <a:endParaRPr lang="en-US" dirty="0"/>
          </a:p>
        </p:txBody>
      </p:sp>
      <p:sp>
        <p:nvSpPr>
          <p:cNvPr id="5" name="Footer Placeholder 4">
            <a:extLst>
              <a:ext uri="{FF2B5EF4-FFF2-40B4-BE49-F238E27FC236}">
                <a16:creationId xmlns:a16="http://schemas.microsoft.com/office/drawing/2014/main" id="{98283520-4763-4A95-8D4E-1FEB22D02138}"/>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819200E0-7997-4B4D-A8A6-B363DA10F370}"/>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7712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5313-3ADC-4699-B03A-401F3770E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8BDD4-6378-4A15-835C-7F62752EF6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8E33A-0446-4F77-BB54-69A743B9D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A55B9-2BD0-4078-B3EC-E529573ECC2D}"/>
              </a:ext>
            </a:extLst>
          </p:cNvPr>
          <p:cNvSpPr>
            <a:spLocks noGrp="1"/>
          </p:cNvSpPr>
          <p:nvPr>
            <p:ph type="dt" sz="half" idx="10"/>
          </p:nvPr>
        </p:nvSpPr>
        <p:spPr/>
        <p:txBody>
          <a:bodyPr/>
          <a:lstStyle/>
          <a:p>
            <a:fld id="{0CA92E77-6B72-434A-A525-74B00A5346A9}" type="datetime1">
              <a:rPr lang="en-US" smtClean="0"/>
              <a:t>7/8/2024</a:t>
            </a:fld>
            <a:endParaRPr lang="en-US" dirty="0"/>
          </a:p>
        </p:txBody>
      </p:sp>
      <p:sp>
        <p:nvSpPr>
          <p:cNvPr id="6" name="Footer Placeholder 5">
            <a:extLst>
              <a:ext uri="{FF2B5EF4-FFF2-40B4-BE49-F238E27FC236}">
                <a16:creationId xmlns:a16="http://schemas.microsoft.com/office/drawing/2014/main" id="{9FB81C3B-FE16-402E-A0A7-B4BA92565CB2}"/>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F4A86E01-620D-4FFC-BF74-CA9A7C8C76DE}"/>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61538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070F-282B-4DD2-95D5-0028E1C7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E2389-9C1E-4497-8A18-5AD231162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4CF1A8-A285-4FB7-91D4-E9F1A82D7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6D6B9-0276-48FC-A14D-955F796B1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55492-3A11-47CA-88D2-CB5CFE9258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E33D2-082A-467A-9E99-75AC076C9323}"/>
              </a:ext>
            </a:extLst>
          </p:cNvPr>
          <p:cNvSpPr>
            <a:spLocks noGrp="1"/>
          </p:cNvSpPr>
          <p:nvPr>
            <p:ph type="dt" sz="half" idx="10"/>
          </p:nvPr>
        </p:nvSpPr>
        <p:spPr/>
        <p:txBody>
          <a:bodyPr/>
          <a:lstStyle/>
          <a:p>
            <a:fld id="{66D81DB7-35A4-4DD9-8E49-5C01C6C59B81}" type="datetime1">
              <a:rPr lang="en-US" smtClean="0"/>
              <a:t>7/8/2024</a:t>
            </a:fld>
            <a:endParaRPr lang="en-US" dirty="0"/>
          </a:p>
        </p:txBody>
      </p:sp>
      <p:sp>
        <p:nvSpPr>
          <p:cNvPr id="8" name="Footer Placeholder 7">
            <a:extLst>
              <a:ext uri="{FF2B5EF4-FFF2-40B4-BE49-F238E27FC236}">
                <a16:creationId xmlns:a16="http://schemas.microsoft.com/office/drawing/2014/main" id="{F96F0FB4-979C-40D1-9102-017A0436B257}"/>
              </a:ext>
            </a:extLst>
          </p:cNvPr>
          <p:cNvSpPr>
            <a:spLocks noGrp="1"/>
          </p:cNvSpPr>
          <p:nvPr>
            <p:ph type="ftr" sz="quarter" idx="11"/>
          </p:nvPr>
        </p:nvSpPr>
        <p:spPr/>
        <p:txBody>
          <a:bodyPr/>
          <a:lstStyle/>
          <a:p>
            <a:r>
              <a:rPr lang="en-US" dirty="0"/>
              <a:t>Bacon 2017</a:t>
            </a:r>
          </a:p>
        </p:txBody>
      </p:sp>
      <p:sp>
        <p:nvSpPr>
          <p:cNvPr id="9" name="Slide Number Placeholder 8">
            <a:extLst>
              <a:ext uri="{FF2B5EF4-FFF2-40B4-BE49-F238E27FC236}">
                <a16:creationId xmlns:a16="http://schemas.microsoft.com/office/drawing/2014/main" id="{6A3CF19D-2614-466C-93D3-F69A1A1097F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1267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8542-C235-41E4-8012-9D0279BAB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831FF-9864-470B-B7C2-C86CF606015B}"/>
              </a:ext>
            </a:extLst>
          </p:cNvPr>
          <p:cNvSpPr>
            <a:spLocks noGrp="1"/>
          </p:cNvSpPr>
          <p:nvPr>
            <p:ph type="dt" sz="half" idx="10"/>
          </p:nvPr>
        </p:nvSpPr>
        <p:spPr/>
        <p:txBody>
          <a:bodyPr/>
          <a:lstStyle/>
          <a:p>
            <a:fld id="{397BCCD7-BB12-46C4-AAC4-B1E97FADD205}" type="datetime1">
              <a:rPr lang="en-US" smtClean="0"/>
              <a:t>7/8/2024</a:t>
            </a:fld>
            <a:endParaRPr lang="en-US" dirty="0"/>
          </a:p>
        </p:txBody>
      </p:sp>
      <p:sp>
        <p:nvSpPr>
          <p:cNvPr id="4" name="Footer Placeholder 3">
            <a:extLst>
              <a:ext uri="{FF2B5EF4-FFF2-40B4-BE49-F238E27FC236}">
                <a16:creationId xmlns:a16="http://schemas.microsoft.com/office/drawing/2014/main" id="{37651B05-C471-4B73-AF32-03A8D095E10A}"/>
              </a:ext>
            </a:extLst>
          </p:cNvPr>
          <p:cNvSpPr>
            <a:spLocks noGrp="1"/>
          </p:cNvSpPr>
          <p:nvPr>
            <p:ph type="ftr" sz="quarter" idx="11"/>
          </p:nvPr>
        </p:nvSpPr>
        <p:spPr/>
        <p:txBody>
          <a:bodyPr/>
          <a:lstStyle/>
          <a:p>
            <a:r>
              <a:rPr lang="en-US" dirty="0"/>
              <a:t>Bacon 2017</a:t>
            </a:r>
          </a:p>
        </p:txBody>
      </p:sp>
      <p:sp>
        <p:nvSpPr>
          <p:cNvPr id="5" name="Slide Number Placeholder 4">
            <a:extLst>
              <a:ext uri="{FF2B5EF4-FFF2-40B4-BE49-F238E27FC236}">
                <a16:creationId xmlns:a16="http://schemas.microsoft.com/office/drawing/2014/main" id="{A8213102-3B42-4546-A631-BCBE9B19B3FE}"/>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269585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8A371-7E38-4025-BAF1-251AB2EA9BF7}"/>
              </a:ext>
            </a:extLst>
          </p:cNvPr>
          <p:cNvSpPr>
            <a:spLocks noGrp="1"/>
          </p:cNvSpPr>
          <p:nvPr>
            <p:ph type="dt" sz="half" idx="10"/>
          </p:nvPr>
        </p:nvSpPr>
        <p:spPr/>
        <p:txBody>
          <a:bodyPr/>
          <a:lstStyle/>
          <a:p>
            <a:fld id="{77C4B4E7-8070-4273-BED0-B4C5F45481FA}" type="datetime1">
              <a:rPr lang="en-US" smtClean="0"/>
              <a:t>7/8/2024</a:t>
            </a:fld>
            <a:endParaRPr lang="en-US" dirty="0"/>
          </a:p>
        </p:txBody>
      </p:sp>
      <p:sp>
        <p:nvSpPr>
          <p:cNvPr id="3" name="Footer Placeholder 2">
            <a:extLst>
              <a:ext uri="{FF2B5EF4-FFF2-40B4-BE49-F238E27FC236}">
                <a16:creationId xmlns:a16="http://schemas.microsoft.com/office/drawing/2014/main" id="{E013056B-B547-4121-90D9-F05AE52CBDDF}"/>
              </a:ext>
            </a:extLst>
          </p:cNvPr>
          <p:cNvSpPr>
            <a:spLocks noGrp="1"/>
          </p:cNvSpPr>
          <p:nvPr>
            <p:ph type="ftr" sz="quarter" idx="11"/>
          </p:nvPr>
        </p:nvSpPr>
        <p:spPr/>
        <p:txBody>
          <a:bodyPr/>
          <a:lstStyle/>
          <a:p>
            <a:r>
              <a:rPr lang="en-US" dirty="0"/>
              <a:t>Bacon 2017</a:t>
            </a:r>
          </a:p>
        </p:txBody>
      </p:sp>
      <p:sp>
        <p:nvSpPr>
          <p:cNvPr id="4" name="Slide Number Placeholder 3">
            <a:extLst>
              <a:ext uri="{FF2B5EF4-FFF2-40B4-BE49-F238E27FC236}">
                <a16:creationId xmlns:a16="http://schemas.microsoft.com/office/drawing/2014/main" id="{A94F10F7-6BF2-4D5F-9B14-5095FBF19729}"/>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76072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8A84-B36D-46A3-8692-8EEDF63B1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3474E-D9E8-4E07-9101-0AA19EE85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46133-BA57-465B-9494-7CC718EC5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0245B5-C8FC-4F5B-825E-06F8F569A69F}"/>
              </a:ext>
            </a:extLst>
          </p:cNvPr>
          <p:cNvSpPr>
            <a:spLocks noGrp="1"/>
          </p:cNvSpPr>
          <p:nvPr>
            <p:ph type="dt" sz="half" idx="10"/>
          </p:nvPr>
        </p:nvSpPr>
        <p:spPr/>
        <p:txBody>
          <a:bodyPr/>
          <a:lstStyle/>
          <a:p>
            <a:fld id="{2E8A2F61-B247-4EEB-8C33-1001A2C0DFF0}" type="datetime1">
              <a:rPr lang="en-US" smtClean="0"/>
              <a:t>7/8/2024</a:t>
            </a:fld>
            <a:endParaRPr lang="en-US" dirty="0"/>
          </a:p>
        </p:txBody>
      </p:sp>
      <p:sp>
        <p:nvSpPr>
          <p:cNvPr id="6" name="Footer Placeholder 5">
            <a:extLst>
              <a:ext uri="{FF2B5EF4-FFF2-40B4-BE49-F238E27FC236}">
                <a16:creationId xmlns:a16="http://schemas.microsoft.com/office/drawing/2014/main" id="{32FA498D-941C-4C8C-BC92-1507E67E2066}"/>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B917CE18-8FED-4732-9BEE-C0E3E3DA72A0}"/>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89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A405-FE4C-4C54-9183-E6939726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F9ED39-EE2F-4F08-9A6F-3B80656CB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A8E989B-7055-4621-B16C-65078643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CD8A3F-9849-41E0-823E-9605B82A6EB2}"/>
              </a:ext>
            </a:extLst>
          </p:cNvPr>
          <p:cNvSpPr>
            <a:spLocks noGrp="1"/>
          </p:cNvSpPr>
          <p:nvPr>
            <p:ph type="dt" sz="half" idx="10"/>
          </p:nvPr>
        </p:nvSpPr>
        <p:spPr/>
        <p:txBody>
          <a:bodyPr/>
          <a:lstStyle/>
          <a:p>
            <a:fld id="{0EF79159-300D-477D-BE4E-DBE69F58C888}" type="datetime1">
              <a:rPr lang="en-US" smtClean="0"/>
              <a:t>7/8/2024</a:t>
            </a:fld>
            <a:endParaRPr lang="en-US" dirty="0"/>
          </a:p>
        </p:txBody>
      </p:sp>
      <p:sp>
        <p:nvSpPr>
          <p:cNvPr id="6" name="Footer Placeholder 5">
            <a:extLst>
              <a:ext uri="{FF2B5EF4-FFF2-40B4-BE49-F238E27FC236}">
                <a16:creationId xmlns:a16="http://schemas.microsoft.com/office/drawing/2014/main" id="{4FF4BD89-88D6-4FC1-A728-72446DA58B43}"/>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A6E42BFA-AAA9-4C0B-B8E5-10E0CCB927B2}"/>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111758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8CE8D-1171-483A-BC7E-CB7B4D73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7C759-76DF-496E-960D-6421AD6B8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D1030-1D19-4315-92DD-469202079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829A1-7E95-46AF-938A-3C7CF12D2B81}" type="datetime1">
              <a:rPr lang="en-US" smtClean="0"/>
              <a:t>7/8/2024</a:t>
            </a:fld>
            <a:endParaRPr lang="en-US" dirty="0"/>
          </a:p>
        </p:txBody>
      </p:sp>
      <p:sp>
        <p:nvSpPr>
          <p:cNvPr id="5" name="Footer Placeholder 4">
            <a:extLst>
              <a:ext uri="{FF2B5EF4-FFF2-40B4-BE49-F238E27FC236}">
                <a16:creationId xmlns:a16="http://schemas.microsoft.com/office/drawing/2014/main" id="{2759F0E5-0ACC-49FA-84C2-874FEB022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Bacon 2017</a:t>
            </a:r>
          </a:p>
        </p:txBody>
      </p:sp>
      <p:sp>
        <p:nvSpPr>
          <p:cNvPr id="6" name="Slide Number Placeholder 5">
            <a:extLst>
              <a:ext uri="{FF2B5EF4-FFF2-40B4-BE49-F238E27FC236}">
                <a16:creationId xmlns:a16="http://schemas.microsoft.com/office/drawing/2014/main" id="{27C0032E-288F-444B-85C6-8CDF87C7C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5C860-E348-457D-85A1-7A5D20A1C94F}" type="slidenum">
              <a:rPr lang="en-US" smtClean="0"/>
              <a:t>‹#›</a:t>
            </a:fld>
            <a:endParaRPr lang="en-US" dirty="0"/>
          </a:p>
        </p:txBody>
      </p:sp>
    </p:spTree>
    <p:extLst>
      <p:ext uri="{BB962C8B-B14F-4D97-AF65-F5344CB8AC3E}">
        <p14:creationId xmlns:p14="http://schemas.microsoft.com/office/powerpoint/2010/main" val="396485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csusb.edu/institutional-review-board/human-subjects-ethics-trainin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rb.csusb.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A6E5-D1E5-44BD-A27A-C7798246C150}"/>
              </a:ext>
            </a:extLst>
          </p:cNvPr>
          <p:cNvSpPr>
            <a:spLocks noGrp="1"/>
          </p:cNvSpPr>
          <p:nvPr>
            <p:ph type="title"/>
          </p:nvPr>
        </p:nvSpPr>
        <p:spPr>
          <a:xfrm>
            <a:off x="215348" y="219352"/>
            <a:ext cx="10515600" cy="1325563"/>
          </a:xfrm>
        </p:spPr>
        <p:txBody>
          <a:bodyPr/>
          <a:lstStyle/>
          <a:p>
            <a:r>
              <a:rPr lang="en-US" b="1" dirty="0"/>
              <a:t>CITI Training Registration</a:t>
            </a:r>
          </a:p>
        </p:txBody>
      </p:sp>
      <p:sp>
        <p:nvSpPr>
          <p:cNvPr id="3" name="Content Placeholder 2">
            <a:extLst>
              <a:ext uri="{FF2B5EF4-FFF2-40B4-BE49-F238E27FC236}">
                <a16:creationId xmlns:a16="http://schemas.microsoft.com/office/drawing/2014/main" id="{59C4CBC5-578E-4C4C-8702-EE575F2F1D52}"/>
              </a:ext>
            </a:extLst>
          </p:cNvPr>
          <p:cNvSpPr>
            <a:spLocks noGrp="1"/>
          </p:cNvSpPr>
          <p:nvPr>
            <p:ph idx="1"/>
          </p:nvPr>
        </p:nvSpPr>
        <p:spPr>
          <a:xfrm>
            <a:off x="571500" y="2005012"/>
            <a:ext cx="9803296" cy="4351338"/>
          </a:xfrm>
        </p:spPr>
        <p:txBody>
          <a:bodyPr/>
          <a:lstStyle/>
          <a:p>
            <a:r>
              <a:rPr lang="en-US" dirty="0"/>
              <a:t>Registering for RCR CITI Training</a:t>
            </a:r>
            <a:br>
              <a:rPr lang="en-US" dirty="0"/>
            </a:br>
            <a:endParaRPr lang="en-US" dirty="0"/>
          </a:p>
          <a:p>
            <a:r>
              <a:rPr lang="en-US" dirty="0"/>
              <a:t>Adding a new course</a:t>
            </a:r>
            <a:br>
              <a:rPr lang="en-US" dirty="0"/>
            </a:br>
            <a:endParaRPr lang="en-US" dirty="0"/>
          </a:p>
          <a:p>
            <a:r>
              <a:rPr lang="en-US" dirty="0"/>
              <a:t>How to Complete CITI Registration for Responsible Conduct of Research Training.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8287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67977-6B5B-412E-96A0-EF6786594BC2}"/>
              </a:ext>
            </a:extLst>
          </p:cNvPr>
          <p:cNvSpPr>
            <a:spLocks noGrp="1"/>
          </p:cNvSpPr>
          <p:nvPr>
            <p:ph idx="1"/>
          </p:nvPr>
        </p:nvSpPr>
        <p:spPr>
          <a:xfrm>
            <a:off x="215348" y="420895"/>
            <a:ext cx="10515600" cy="1128936"/>
          </a:xfrm>
        </p:spPr>
        <p:txBody>
          <a:bodyPr/>
          <a:lstStyle/>
          <a:p>
            <a:r>
              <a:rPr lang="en-US" b="1" dirty="0"/>
              <a:t>Step 11: </a:t>
            </a:r>
            <a:r>
              <a:rPr lang="en-US" dirty="0"/>
              <a:t>Enter country of residence and the following question:</a:t>
            </a:r>
            <a:endParaRPr lang="en-US" b="1" i="1" dirty="0"/>
          </a:p>
        </p:txBody>
      </p:sp>
      <p:pic>
        <p:nvPicPr>
          <p:cNvPr id="4" name="Picture 3" descr="Graphical user interface, text, application, email&#10;&#10;Description automatically generated">
            <a:extLst>
              <a:ext uri="{FF2B5EF4-FFF2-40B4-BE49-F238E27FC236}">
                <a16:creationId xmlns:a16="http://schemas.microsoft.com/office/drawing/2014/main" id="{AAEEB1D3-8F67-7ED5-A807-4CAD06103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87" y="1472324"/>
            <a:ext cx="8211696" cy="4505954"/>
          </a:xfrm>
          <a:prstGeom prst="rect">
            <a:avLst/>
          </a:prstGeom>
        </p:spPr>
      </p:pic>
    </p:spTree>
    <p:extLst>
      <p:ext uri="{BB962C8B-B14F-4D97-AF65-F5344CB8AC3E}">
        <p14:creationId xmlns:p14="http://schemas.microsoft.com/office/powerpoint/2010/main" val="364304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67977-6B5B-412E-96A0-EF6786594BC2}"/>
              </a:ext>
            </a:extLst>
          </p:cNvPr>
          <p:cNvSpPr>
            <a:spLocks noGrp="1"/>
          </p:cNvSpPr>
          <p:nvPr>
            <p:ph idx="1"/>
          </p:nvPr>
        </p:nvSpPr>
        <p:spPr>
          <a:xfrm>
            <a:off x="215348" y="420895"/>
            <a:ext cx="10515600" cy="1128936"/>
          </a:xfrm>
        </p:spPr>
        <p:txBody>
          <a:bodyPr/>
          <a:lstStyle/>
          <a:p>
            <a:r>
              <a:rPr lang="en-US" b="1" dirty="0"/>
              <a:t>Step 13: </a:t>
            </a:r>
            <a:r>
              <a:rPr lang="en-US" dirty="0"/>
              <a:t>Answer the demographics questions. Use </a:t>
            </a:r>
            <a:r>
              <a:rPr lang="en-US" dirty="0" err="1"/>
              <a:t>CoyoteID</a:t>
            </a:r>
            <a:r>
              <a:rPr lang="en-US" dirty="0"/>
              <a:t> for employee number.</a:t>
            </a:r>
            <a:endParaRPr lang="en-US" b="1" i="1" dirty="0"/>
          </a:p>
        </p:txBody>
      </p:sp>
      <p:pic>
        <p:nvPicPr>
          <p:cNvPr id="7" name="Picture 6" descr="Graphical user interface, application&#10;&#10;Description automatically generated">
            <a:extLst>
              <a:ext uri="{FF2B5EF4-FFF2-40B4-BE49-F238E27FC236}">
                <a16:creationId xmlns:a16="http://schemas.microsoft.com/office/drawing/2014/main" id="{2E9F7B87-1015-4103-1E8D-53F07E482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475" y="1211267"/>
            <a:ext cx="7819618" cy="5050987"/>
          </a:xfrm>
          <a:prstGeom prst="rect">
            <a:avLst/>
          </a:prstGeom>
        </p:spPr>
      </p:pic>
    </p:spTree>
    <p:extLst>
      <p:ext uri="{BB962C8B-B14F-4D97-AF65-F5344CB8AC3E}">
        <p14:creationId xmlns:p14="http://schemas.microsoft.com/office/powerpoint/2010/main" val="103767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4726-40B9-434F-AF79-CA64E63A4E4E}"/>
              </a:ext>
            </a:extLst>
          </p:cNvPr>
          <p:cNvSpPr>
            <a:spLocks noGrp="1"/>
          </p:cNvSpPr>
          <p:nvPr>
            <p:ph idx="1"/>
          </p:nvPr>
        </p:nvSpPr>
        <p:spPr>
          <a:xfrm>
            <a:off x="202096" y="314877"/>
            <a:ext cx="10515600" cy="591774"/>
          </a:xfrm>
        </p:spPr>
        <p:txBody>
          <a:bodyPr/>
          <a:lstStyle/>
          <a:p>
            <a:pPr marL="0" indent="0">
              <a:buNone/>
            </a:pPr>
            <a:r>
              <a:rPr lang="en-US" b="1" dirty="0"/>
              <a:t>Step 14: </a:t>
            </a:r>
            <a:r>
              <a:rPr lang="en-US" dirty="0"/>
              <a:t>Answer questions 3 with “no” and 4 can be left blank:</a:t>
            </a:r>
            <a:endParaRPr lang="en-US" b="1" i="1" dirty="0">
              <a:solidFill>
                <a:schemeClr val="accent1"/>
              </a:solidFill>
            </a:endParaRPr>
          </a:p>
        </p:txBody>
      </p:sp>
      <p:pic>
        <p:nvPicPr>
          <p:cNvPr id="4" name="Picture 3" descr="Graphical user interface, text, application, email&#10;&#10;Description automatically generated">
            <a:extLst>
              <a:ext uri="{FF2B5EF4-FFF2-40B4-BE49-F238E27FC236}">
                <a16:creationId xmlns:a16="http://schemas.microsoft.com/office/drawing/2014/main" id="{4C59CECC-135B-4BFD-5001-92A0D39FB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603" y="1691337"/>
            <a:ext cx="8516539" cy="3696216"/>
          </a:xfrm>
          <a:prstGeom prst="rect">
            <a:avLst/>
          </a:prstGeom>
        </p:spPr>
      </p:pic>
    </p:spTree>
    <p:extLst>
      <p:ext uri="{BB962C8B-B14F-4D97-AF65-F5344CB8AC3E}">
        <p14:creationId xmlns:p14="http://schemas.microsoft.com/office/powerpoint/2010/main" val="356204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4726-40B9-434F-AF79-CA64E63A4E4E}"/>
              </a:ext>
            </a:extLst>
          </p:cNvPr>
          <p:cNvSpPr>
            <a:spLocks noGrp="1"/>
          </p:cNvSpPr>
          <p:nvPr>
            <p:ph idx="1"/>
          </p:nvPr>
        </p:nvSpPr>
        <p:spPr>
          <a:xfrm>
            <a:off x="202096" y="314876"/>
            <a:ext cx="10515600" cy="870743"/>
          </a:xfrm>
        </p:spPr>
        <p:txBody>
          <a:bodyPr>
            <a:normAutofit/>
          </a:bodyPr>
          <a:lstStyle/>
          <a:p>
            <a:pPr marL="0" indent="0">
              <a:buNone/>
            </a:pPr>
            <a:r>
              <a:rPr lang="en-US" b="1" dirty="0"/>
              <a:t>Step 15: </a:t>
            </a:r>
            <a:r>
              <a:rPr lang="en-US" dirty="0"/>
              <a:t>Answer Question 5 by selecting the most appropriate RCR course (</a:t>
            </a:r>
            <a:r>
              <a:rPr lang="en-US" b="1" i="1" u="sng" dirty="0"/>
              <a:t>required</a:t>
            </a:r>
            <a:r>
              <a:rPr lang="en-US" dirty="0"/>
              <a:t>):</a:t>
            </a:r>
            <a:endParaRPr lang="en-US" b="1" i="1" dirty="0">
              <a:solidFill>
                <a:schemeClr val="accent1"/>
              </a:solidFill>
            </a:endParaRPr>
          </a:p>
        </p:txBody>
      </p:sp>
      <p:sp>
        <p:nvSpPr>
          <p:cNvPr id="7" name="TextBox 6">
            <a:extLst>
              <a:ext uri="{FF2B5EF4-FFF2-40B4-BE49-F238E27FC236}">
                <a16:creationId xmlns:a16="http://schemas.microsoft.com/office/drawing/2014/main" id="{136622E8-A59F-49F9-E6B9-2CCD410DE7F6}"/>
              </a:ext>
            </a:extLst>
          </p:cNvPr>
          <p:cNvSpPr txBox="1"/>
          <p:nvPr/>
        </p:nvSpPr>
        <p:spPr>
          <a:xfrm>
            <a:off x="760576" y="1726250"/>
            <a:ext cx="9383282" cy="3139321"/>
          </a:xfrm>
          <a:prstGeom prst="rect">
            <a:avLst/>
          </a:prstGeom>
          <a:noFill/>
        </p:spPr>
        <p:txBody>
          <a:bodyPr wrap="square" rtlCol="0">
            <a:spAutoFit/>
          </a:bodyPr>
          <a:lstStyle/>
          <a:p>
            <a:r>
              <a:rPr lang="en-US" dirty="0"/>
              <a:t>Please make your selection below to received one of the courses in the Responsible Conduct of Research. Faculty grant awardees for NIH/PHS, DOE, NSF, USDA/NIFA, or NASA should complete the appropriate agency training below. For example, if you were awarded an NSF grant award, should complete the NSF Responsible and Ethical Conduct of Research (RECR) Training. Students should check with their faculty advisor/instructor for which training to complete.</a:t>
            </a:r>
          </a:p>
          <a:p>
            <a:endParaRPr lang="en-US" dirty="0"/>
          </a:p>
          <a:p>
            <a:pPr algn="l">
              <a:buFont typeface="Arial" panose="020B0604020202020204" pitchFamily="34" charset="0"/>
              <a:buChar char="•"/>
            </a:pPr>
            <a:r>
              <a:rPr lang="en-US" b="0" i="0" dirty="0">
                <a:solidFill>
                  <a:srgbClr val="4B4B4B"/>
                </a:solidFill>
                <a:effectLst/>
                <a:highlight>
                  <a:srgbClr val="FFFFFF"/>
                </a:highlight>
                <a:latin typeface="proxima-nova"/>
              </a:rPr>
              <a:t>NIH/PHS Responsible Conduct of Research (RCR) Training</a:t>
            </a:r>
          </a:p>
          <a:p>
            <a:pPr algn="l">
              <a:buFont typeface="Arial" panose="020B0604020202020204" pitchFamily="34" charset="0"/>
              <a:buChar char="•"/>
            </a:pPr>
            <a:r>
              <a:rPr lang="en-US" b="0" i="0" dirty="0">
                <a:solidFill>
                  <a:srgbClr val="4B4B4B"/>
                </a:solidFill>
                <a:effectLst/>
                <a:highlight>
                  <a:srgbClr val="FFFFFF"/>
                </a:highlight>
                <a:latin typeface="proxima-nova"/>
              </a:rPr>
              <a:t>DOE (Department of Energy) Responsible Conduct of Research (RCR) Training</a:t>
            </a:r>
          </a:p>
          <a:p>
            <a:pPr algn="l">
              <a:buFont typeface="Arial" panose="020B0604020202020204" pitchFamily="34" charset="0"/>
              <a:buChar char="•"/>
            </a:pPr>
            <a:r>
              <a:rPr lang="en-US" b="0" i="0" dirty="0">
                <a:solidFill>
                  <a:srgbClr val="4B4B4B"/>
                </a:solidFill>
                <a:effectLst/>
                <a:highlight>
                  <a:srgbClr val="FFFFFF"/>
                </a:highlight>
                <a:latin typeface="proxima-nova"/>
              </a:rPr>
              <a:t>NSF Responsible and Ethical Conduct of Research (RECR) Training</a:t>
            </a:r>
          </a:p>
          <a:p>
            <a:pPr algn="l">
              <a:buFont typeface="Arial" panose="020B0604020202020204" pitchFamily="34" charset="0"/>
              <a:buChar char="•"/>
            </a:pPr>
            <a:r>
              <a:rPr lang="en-US" b="0" i="0" dirty="0">
                <a:solidFill>
                  <a:srgbClr val="4B4B4B"/>
                </a:solidFill>
                <a:effectLst/>
                <a:highlight>
                  <a:srgbClr val="FFFFFF"/>
                </a:highlight>
                <a:latin typeface="proxima-nova"/>
              </a:rPr>
              <a:t>USDA/NIFA Responsible Conduct of Research (RCR) Training</a:t>
            </a:r>
          </a:p>
          <a:p>
            <a:pPr algn="l">
              <a:buFont typeface="Arial" panose="020B0604020202020204" pitchFamily="34" charset="0"/>
              <a:buChar char="•"/>
            </a:pPr>
            <a:r>
              <a:rPr lang="en-US" b="0" i="0" dirty="0">
                <a:solidFill>
                  <a:srgbClr val="4B4B4B"/>
                </a:solidFill>
                <a:effectLst/>
                <a:highlight>
                  <a:srgbClr val="FFFFFF"/>
                </a:highlight>
                <a:latin typeface="proxima-nova"/>
              </a:rPr>
              <a:t>NASA Responsible Conduct of Research (RCR) Training</a:t>
            </a:r>
          </a:p>
        </p:txBody>
      </p:sp>
    </p:spTree>
    <p:extLst>
      <p:ext uri="{BB962C8B-B14F-4D97-AF65-F5344CB8AC3E}">
        <p14:creationId xmlns:p14="http://schemas.microsoft.com/office/powerpoint/2010/main" val="166325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4726-40B9-434F-AF79-CA64E63A4E4E}"/>
              </a:ext>
            </a:extLst>
          </p:cNvPr>
          <p:cNvSpPr>
            <a:spLocks noGrp="1"/>
          </p:cNvSpPr>
          <p:nvPr>
            <p:ph idx="1"/>
          </p:nvPr>
        </p:nvSpPr>
        <p:spPr>
          <a:xfrm>
            <a:off x="202096" y="314877"/>
            <a:ext cx="10515600" cy="591774"/>
          </a:xfrm>
        </p:spPr>
        <p:txBody>
          <a:bodyPr>
            <a:normAutofit/>
          </a:bodyPr>
          <a:lstStyle/>
          <a:p>
            <a:pPr marL="0" indent="0">
              <a:buNone/>
            </a:pPr>
            <a:r>
              <a:rPr lang="en-US" b="1" dirty="0"/>
              <a:t>Step 17: </a:t>
            </a:r>
            <a:r>
              <a:rPr lang="en-US" dirty="0"/>
              <a:t>Click “</a:t>
            </a:r>
            <a:r>
              <a:rPr lang="en-US" i="1" dirty="0"/>
              <a:t>Complete Registration</a:t>
            </a:r>
            <a:r>
              <a:rPr lang="en-US" dirty="0"/>
              <a:t>”:</a:t>
            </a:r>
            <a:endParaRPr lang="en-US" b="1" i="1" dirty="0">
              <a:solidFill>
                <a:schemeClr val="accent1"/>
              </a:solidFill>
            </a:endParaRPr>
          </a:p>
        </p:txBody>
      </p:sp>
      <p:pic>
        <p:nvPicPr>
          <p:cNvPr id="4" name="Picture 3" descr="Text&#10;&#10;Description automatically generated">
            <a:extLst>
              <a:ext uri="{FF2B5EF4-FFF2-40B4-BE49-F238E27FC236}">
                <a16:creationId xmlns:a16="http://schemas.microsoft.com/office/drawing/2014/main" id="{B02D2DF9-FC44-BA1F-0FFA-9DE3BDC62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42" y="2209630"/>
            <a:ext cx="9659698" cy="2438740"/>
          </a:xfrm>
          <a:prstGeom prst="rect">
            <a:avLst/>
          </a:prstGeom>
        </p:spPr>
      </p:pic>
      <p:sp>
        <p:nvSpPr>
          <p:cNvPr id="6" name="Arrow: Left 5">
            <a:extLst>
              <a:ext uri="{FF2B5EF4-FFF2-40B4-BE49-F238E27FC236}">
                <a16:creationId xmlns:a16="http://schemas.microsoft.com/office/drawing/2014/main" id="{9D801438-9A0A-CEEA-F4DE-9979273FD783}"/>
              </a:ext>
            </a:extLst>
          </p:cNvPr>
          <p:cNvSpPr/>
          <p:nvPr/>
        </p:nvSpPr>
        <p:spPr>
          <a:xfrm>
            <a:off x="3809932" y="3555407"/>
            <a:ext cx="1752600" cy="8395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218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DA7-6D11-44BB-98EE-6FE451ED89D1}"/>
              </a:ext>
            </a:extLst>
          </p:cNvPr>
          <p:cNvSpPr>
            <a:spLocks noGrp="1"/>
          </p:cNvSpPr>
          <p:nvPr>
            <p:ph type="ctrTitle"/>
          </p:nvPr>
        </p:nvSpPr>
        <p:spPr>
          <a:xfrm>
            <a:off x="1404731" y="705173"/>
            <a:ext cx="9144000" cy="4076054"/>
          </a:xfrm>
        </p:spPr>
        <p:txBody>
          <a:bodyPr>
            <a:normAutofit/>
          </a:bodyPr>
          <a:lstStyle/>
          <a:p>
            <a:r>
              <a:rPr lang="en-US" b="1" dirty="0"/>
              <a:t>Adding a New Course</a:t>
            </a:r>
            <a:br>
              <a:rPr lang="en-US" b="1" dirty="0"/>
            </a:br>
            <a:endParaRPr lang="en-US" b="1" dirty="0"/>
          </a:p>
        </p:txBody>
      </p:sp>
    </p:spTree>
    <p:extLst>
      <p:ext uri="{BB962C8B-B14F-4D97-AF65-F5344CB8AC3E}">
        <p14:creationId xmlns:p14="http://schemas.microsoft.com/office/powerpoint/2010/main" val="262657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4726-40B9-434F-AF79-CA64E63A4E4E}"/>
              </a:ext>
            </a:extLst>
          </p:cNvPr>
          <p:cNvSpPr>
            <a:spLocks noGrp="1"/>
          </p:cNvSpPr>
          <p:nvPr>
            <p:ph idx="1"/>
          </p:nvPr>
        </p:nvSpPr>
        <p:spPr>
          <a:xfrm>
            <a:off x="202096" y="314877"/>
            <a:ext cx="10515600" cy="746757"/>
          </a:xfrm>
        </p:spPr>
        <p:txBody>
          <a:bodyPr/>
          <a:lstStyle/>
          <a:p>
            <a:pPr marL="0" indent="0">
              <a:buNone/>
            </a:pPr>
            <a:r>
              <a:rPr lang="en-US" b="1" dirty="0"/>
              <a:t>Step 1: </a:t>
            </a:r>
            <a:r>
              <a:rPr lang="en-US" dirty="0"/>
              <a:t>Select “</a:t>
            </a:r>
            <a:r>
              <a:rPr lang="en-US" i="1" dirty="0"/>
              <a:t>View Courses</a:t>
            </a:r>
            <a:r>
              <a:rPr lang="en-US" dirty="0"/>
              <a:t>”</a:t>
            </a:r>
            <a:endParaRPr lang="en-US" b="1" i="1" dirty="0">
              <a:solidFill>
                <a:schemeClr val="accent1"/>
              </a:solidFill>
            </a:endParaRPr>
          </a:p>
        </p:txBody>
      </p:sp>
      <p:pic>
        <p:nvPicPr>
          <p:cNvPr id="4" name="Picture 3" descr="Graphical user interface, text, application, email&#10;&#10;Description automatically generated">
            <a:extLst>
              <a:ext uri="{FF2B5EF4-FFF2-40B4-BE49-F238E27FC236}">
                <a16:creationId xmlns:a16="http://schemas.microsoft.com/office/drawing/2014/main" id="{12C294B3-27A8-D22F-3D5E-D785C307F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040" y="1061634"/>
            <a:ext cx="7640116" cy="5115639"/>
          </a:xfrm>
          <a:prstGeom prst="rect">
            <a:avLst/>
          </a:prstGeom>
        </p:spPr>
      </p:pic>
      <p:sp>
        <p:nvSpPr>
          <p:cNvPr id="6" name="Arrow: Left 5">
            <a:extLst>
              <a:ext uri="{FF2B5EF4-FFF2-40B4-BE49-F238E27FC236}">
                <a16:creationId xmlns:a16="http://schemas.microsoft.com/office/drawing/2014/main" id="{D22A1C66-04D7-4AE5-B3A3-14790319E493}"/>
              </a:ext>
            </a:extLst>
          </p:cNvPr>
          <p:cNvSpPr/>
          <p:nvPr/>
        </p:nvSpPr>
        <p:spPr>
          <a:xfrm>
            <a:off x="8372061" y="3702171"/>
            <a:ext cx="1469363" cy="7858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173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61A6C-48CC-4038-AB26-F74479954FF8}"/>
              </a:ext>
            </a:extLst>
          </p:cNvPr>
          <p:cNvSpPr>
            <a:spLocks noGrp="1"/>
          </p:cNvSpPr>
          <p:nvPr>
            <p:ph idx="1"/>
          </p:nvPr>
        </p:nvSpPr>
        <p:spPr>
          <a:xfrm>
            <a:off x="268357" y="261868"/>
            <a:ext cx="10515600" cy="869508"/>
          </a:xfrm>
        </p:spPr>
        <p:txBody>
          <a:bodyPr/>
          <a:lstStyle/>
          <a:p>
            <a:r>
              <a:rPr lang="en-US" b="1" dirty="0"/>
              <a:t>Step 2: </a:t>
            </a:r>
            <a:r>
              <a:rPr lang="en-US" dirty="0"/>
              <a:t>Scroll to the bottom of the page, under “Learner Tools for California State University, San Bernardino”, select “</a:t>
            </a:r>
            <a:r>
              <a:rPr lang="en-US" i="1" dirty="0"/>
              <a:t>Add a Course</a:t>
            </a:r>
            <a:r>
              <a:rPr lang="en-US" dirty="0"/>
              <a:t>”</a:t>
            </a:r>
            <a:endParaRPr lang="en-US" b="1" dirty="0"/>
          </a:p>
        </p:txBody>
      </p:sp>
      <p:pic>
        <p:nvPicPr>
          <p:cNvPr id="5" name="Picture 4" descr="Graphical user interface, text, application, email&#10;&#10;Description automatically generated">
            <a:extLst>
              <a:ext uri="{FF2B5EF4-FFF2-40B4-BE49-F238E27FC236}">
                <a16:creationId xmlns:a16="http://schemas.microsoft.com/office/drawing/2014/main" id="{847002DD-988B-FD83-AE80-B6C060CA9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04" y="1298650"/>
            <a:ext cx="8221406" cy="4700388"/>
          </a:xfrm>
          <a:prstGeom prst="rect">
            <a:avLst/>
          </a:prstGeom>
        </p:spPr>
      </p:pic>
      <p:sp>
        <p:nvSpPr>
          <p:cNvPr id="9" name="Arrow: Left 8">
            <a:extLst>
              <a:ext uri="{FF2B5EF4-FFF2-40B4-BE49-F238E27FC236}">
                <a16:creationId xmlns:a16="http://schemas.microsoft.com/office/drawing/2014/main" id="{A8D69A80-9DB9-45D6-AAB3-B8CB0DF2E493}"/>
              </a:ext>
            </a:extLst>
          </p:cNvPr>
          <p:cNvSpPr/>
          <p:nvPr/>
        </p:nvSpPr>
        <p:spPr>
          <a:xfrm>
            <a:off x="3210324" y="4935203"/>
            <a:ext cx="842483" cy="520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98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4726-40B9-434F-AF79-CA64E63A4E4E}"/>
              </a:ext>
            </a:extLst>
          </p:cNvPr>
          <p:cNvSpPr>
            <a:spLocks noGrp="1"/>
          </p:cNvSpPr>
          <p:nvPr>
            <p:ph idx="1"/>
          </p:nvPr>
        </p:nvSpPr>
        <p:spPr>
          <a:xfrm>
            <a:off x="202095" y="314876"/>
            <a:ext cx="11668013" cy="2375463"/>
          </a:xfrm>
        </p:spPr>
        <p:txBody>
          <a:bodyPr>
            <a:normAutofit/>
          </a:bodyPr>
          <a:lstStyle/>
          <a:p>
            <a:pPr marL="0" indent="0">
              <a:buNone/>
            </a:pPr>
            <a:r>
              <a:rPr lang="en-US" b="1" dirty="0"/>
              <a:t>Step 3: </a:t>
            </a:r>
            <a:r>
              <a:rPr lang="en-US" dirty="0"/>
              <a:t>Scroll to Question 5 and select the most appropriate RCR course for you. For example, nursing, biology, and health science students would complete the Biomedical RCR Course while psychology, sociology, &amp; social work students would complete the Social and Behavioral RCR course. </a:t>
            </a:r>
            <a:endParaRPr lang="en-US" b="1" i="1" dirty="0">
              <a:solidFill>
                <a:schemeClr val="accent1"/>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FB70C301-88C1-B3C3-2381-3AD33E858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621" y="2367185"/>
            <a:ext cx="8421275" cy="3600953"/>
          </a:xfrm>
          <a:prstGeom prst="rect">
            <a:avLst/>
          </a:prstGeom>
        </p:spPr>
      </p:pic>
    </p:spTree>
    <p:extLst>
      <p:ext uri="{BB962C8B-B14F-4D97-AF65-F5344CB8AC3E}">
        <p14:creationId xmlns:p14="http://schemas.microsoft.com/office/powerpoint/2010/main" val="48297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DA7-6D11-44BB-98EE-6FE451ED89D1}"/>
              </a:ext>
            </a:extLst>
          </p:cNvPr>
          <p:cNvSpPr>
            <a:spLocks noGrp="1"/>
          </p:cNvSpPr>
          <p:nvPr>
            <p:ph type="ctrTitle"/>
          </p:nvPr>
        </p:nvSpPr>
        <p:spPr>
          <a:xfrm>
            <a:off x="1404731" y="705173"/>
            <a:ext cx="9144000" cy="4076054"/>
          </a:xfrm>
        </p:spPr>
        <p:txBody>
          <a:bodyPr>
            <a:normAutofit/>
          </a:bodyPr>
          <a:lstStyle/>
          <a:p>
            <a:r>
              <a:rPr lang="en-US" b="1" dirty="0"/>
              <a:t>How to Complete the RCR CITI Training</a:t>
            </a:r>
            <a:br>
              <a:rPr lang="en-US" b="1" dirty="0"/>
            </a:br>
            <a:endParaRPr lang="en-US" b="1" dirty="0"/>
          </a:p>
        </p:txBody>
      </p:sp>
    </p:spTree>
    <p:extLst>
      <p:ext uri="{BB962C8B-B14F-4D97-AF65-F5344CB8AC3E}">
        <p14:creationId xmlns:p14="http://schemas.microsoft.com/office/powerpoint/2010/main" val="295594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DA7-6D11-44BB-98EE-6FE451ED89D1}"/>
              </a:ext>
            </a:extLst>
          </p:cNvPr>
          <p:cNvSpPr>
            <a:spLocks noGrp="1"/>
          </p:cNvSpPr>
          <p:nvPr>
            <p:ph type="ctrTitle"/>
          </p:nvPr>
        </p:nvSpPr>
        <p:spPr>
          <a:xfrm>
            <a:off x="1404731" y="705173"/>
            <a:ext cx="9144000" cy="4909414"/>
          </a:xfrm>
        </p:spPr>
        <p:txBody>
          <a:bodyPr>
            <a:normAutofit fontScale="90000"/>
          </a:bodyPr>
          <a:lstStyle/>
          <a:p>
            <a:r>
              <a:rPr lang="en-US" b="1" dirty="0"/>
              <a:t>Registering for CITI Training</a:t>
            </a:r>
            <a:br>
              <a:rPr lang="en-US" b="1" dirty="0"/>
            </a:br>
            <a:r>
              <a:rPr lang="en-US" b="1" dirty="0"/>
              <a:t>can be found on the IRB website by selecting the link below.</a:t>
            </a:r>
            <a:br>
              <a:rPr lang="en-US" b="1" dirty="0"/>
            </a:br>
            <a:r>
              <a:rPr lang="en-US" b="1" dirty="0">
                <a:hlinkClick r:id="rId2"/>
              </a:rPr>
              <a:t>CITI Training</a:t>
            </a:r>
            <a:br>
              <a:rPr lang="en-US" b="1" dirty="0"/>
            </a:br>
            <a:br>
              <a:rPr lang="en-US" b="1" dirty="0"/>
            </a:br>
            <a:endParaRPr lang="en-US" b="1" dirty="0"/>
          </a:p>
        </p:txBody>
      </p:sp>
    </p:spTree>
    <p:extLst>
      <p:ext uri="{BB962C8B-B14F-4D97-AF65-F5344CB8AC3E}">
        <p14:creationId xmlns:p14="http://schemas.microsoft.com/office/powerpoint/2010/main" val="50913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A6E5-D1E5-44BD-A27A-C7798246C150}"/>
              </a:ext>
            </a:extLst>
          </p:cNvPr>
          <p:cNvSpPr>
            <a:spLocks noGrp="1"/>
          </p:cNvSpPr>
          <p:nvPr>
            <p:ph type="title"/>
          </p:nvPr>
        </p:nvSpPr>
        <p:spPr>
          <a:xfrm>
            <a:off x="215348" y="219352"/>
            <a:ext cx="10515600" cy="1325563"/>
          </a:xfrm>
        </p:spPr>
        <p:txBody>
          <a:bodyPr/>
          <a:lstStyle/>
          <a:p>
            <a:r>
              <a:rPr lang="en-US" b="1" dirty="0"/>
              <a:t>Requirements and recommendations to complete the CITI training.</a:t>
            </a:r>
          </a:p>
        </p:txBody>
      </p:sp>
      <p:sp>
        <p:nvSpPr>
          <p:cNvPr id="3" name="Content Placeholder 2">
            <a:extLst>
              <a:ext uri="{FF2B5EF4-FFF2-40B4-BE49-F238E27FC236}">
                <a16:creationId xmlns:a16="http://schemas.microsoft.com/office/drawing/2014/main" id="{59C4CBC5-578E-4C4C-8702-EE575F2F1D52}"/>
              </a:ext>
            </a:extLst>
          </p:cNvPr>
          <p:cNvSpPr>
            <a:spLocks noGrp="1"/>
          </p:cNvSpPr>
          <p:nvPr>
            <p:ph idx="1"/>
          </p:nvPr>
        </p:nvSpPr>
        <p:spPr>
          <a:xfrm>
            <a:off x="571500" y="2005012"/>
            <a:ext cx="9803296" cy="4351338"/>
          </a:xfrm>
        </p:spPr>
        <p:txBody>
          <a:bodyPr/>
          <a:lstStyle/>
          <a:p>
            <a:r>
              <a:rPr lang="en-US" dirty="0"/>
              <a:t>Computer (fully charged or plugged in)</a:t>
            </a:r>
          </a:p>
          <a:p>
            <a:r>
              <a:rPr lang="en-US" dirty="0"/>
              <a:t>Pencil and paper to take notes</a:t>
            </a:r>
          </a:p>
          <a:p>
            <a:r>
              <a:rPr lang="en-US" dirty="0"/>
              <a:t>Ability to save the final completion certificate</a:t>
            </a:r>
          </a:p>
          <a:p>
            <a:r>
              <a:rPr lang="en-US" dirty="0"/>
              <a:t>2-3 hours to complete the full training</a:t>
            </a:r>
          </a:p>
          <a:p>
            <a:r>
              <a:rPr lang="en-US" dirty="0"/>
              <a:t>You may complete the training in multiple sessions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7645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E17B-3D1A-4E91-AD4B-1DC017580DB5}"/>
              </a:ext>
            </a:extLst>
          </p:cNvPr>
          <p:cNvSpPr>
            <a:spLocks noGrp="1"/>
          </p:cNvSpPr>
          <p:nvPr>
            <p:ph type="title"/>
          </p:nvPr>
        </p:nvSpPr>
        <p:spPr>
          <a:xfrm>
            <a:off x="255105" y="179595"/>
            <a:ext cx="10515600" cy="1325563"/>
          </a:xfrm>
        </p:spPr>
        <p:txBody>
          <a:bodyPr/>
          <a:lstStyle/>
          <a:p>
            <a:r>
              <a:rPr lang="en-US" b="1" dirty="0"/>
              <a:t>Requirements and recommendations to complete the RCR CITI training cont.</a:t>
            </a:r>
          </a:p>
        </p:txBody>
      </p:sp>
      <p:sp>
        <p:nvSpPr>
          <p:cNvPr id="3" name="Content Placeholder 2">
            <a:extLst>
              <a:ext uri="{FF2B5EF4-FFF2-40B4-BE49-F238E27FC236}">
                <a16:creationId xmlns:a16="http://schemas.microsoft.com/office/drawing/2014/main" id="{13074031-00A9-4445-A2FC-7E95B349CA28}"/>
              </a:ext>
            </a:extLst>
          </p:cNvPr>
          <p:cNvSpPr>
            <a:spLocks noGrp="1"/>
          </p:cNvSpPr>
          <p:nvPr>
            <p:ph idx="1"/>
          </p:nvPr>
        </p:nvSpPr>
        <p:spPr>
          <a:xfrm>
            <a:off x="453887" y="1847849"/>
            <a:ext cx="10717696" cy="4830555"/>
          </a:xfrm>
        </p:spPr>
        <p:txBody>
          <a:bodyPr>
            <a:normAutofit/>
          </a:bodyPr>
          <a:lstStyle/>
          <a:p>
            <a:r>
              <a:rPr lang="en-US" b="1" u="sng" dirty="0"/>
              <a:t>MUST</a:t>
            </a:r>
            <a:r>
              <a:rPr lang="en-US" dirty="0"/>
              <a:t> complete all modules.</a:t>
            </a:r>
          </a:p>
          <a:p>
            <a:r>
              <a:rPr lang="en-US" b="1" u="sng" dirty="0"/>
              <a:t>MUST</a:t>
            </a:r>
            <a:r>
              <a:rPr lang="en-US" dirty="0"/>
              <a:t> pass all module quizzes with 100% to pass the training (5-10 questions each). You are able to retake the quizzes if you do not pass. </a:t>
            </a:r>
          </a:p>
          <a:p>
            <a:r>
              <a:rPr lang="en-US" dirty="0"/>
              <a:t>Final test uses same questions as the previous quizzes, but rearranges the questions to ensure your paying attention.</a:t>
            </a:r>
          </a:p>
          <a:p>
            <a:r>
              <a:rPr lang="en-US" dirty="0"/>
              <a:t>After completing all modules, you will receive a certificate. Save the certificate, email to the faculty member or Principal Investigator (faculty PI) who instructed you to complete the course. </a:t>
            </a:r>
          </a:p>
          <a:p>
            <a:pPr lvl="1"/>
            <a:r>
              <a:rPr lang="en-US" dirty="0"/>
              <a:t>The faculty member or principal investigator must maintain the RCR certificates of completion in their files for record keeping and audit purposes. </a:t>
            </a:r>
          </a:p>
        </p:txBody>
      </p:sp>
    </p:spTree>
    <p:extLst>
      <p:ext uri="{BB962C8B-B14F-4D97-AF65-F5344CB8AC3E}">
        <p14:creationId xmlns:p14="http://schemas.microsoft.com/office/powerpoint/2010/main" val="254764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558BF-D078-41B8-A60C-09069BC31D7A}"/>
              </a:ext>
            </a:extLst>
          </p:cNvPr>
          <p:cNvSpPr>
            <a:spLocks noGrp="1"/>
          </p:cNvSpPr>
          <p:nvPr>
            <p:ph idx="1"/>
          </p:nvPr>
        </p:nvSpPr>
        <p:spPr>
          <a:xfrm>
            <a:off x="374373" y="473903"/>
            <a:ext cx="10515600" cy="835704"/>
          </a:xfrm>
        </p:spPr>
        <p:txBody>
          <a:bodyPr/>
          <a:lstStyle/>
          <a:p>
            <a:r>
              <a:rPr lang="en-US" b="1" dirty="0"/>
              <a:t>Step 1: </a:t>
            </a:r>
            <a:r>
              <a:rPr lang="en-US" dirty="0"/>
              <a:t>Ensure the correct RCR course is added to your courses</a:t>
            </a:r>
            <a:endParaRPr lang="en-US" b="1" dirty="0"/>
          </a:p>
        </p:txBody>
      </p:sp>
      <p:sp>
        <p:nvSpPr>
          <p:cNvPr id="2" name="Arrow: Left 1">
            <a:extLst>
              <a:ext uri="{FF2B5EF4-FFF2-40B4-BE49-F238E27FC236}">
                <a16:creationId xmlns:a16="http://schemas.microsoft.com/office/drawing/2014/main" id="{85B81077-B8F7-29D1-A1DC-3B261102D009}"/>
              </a:ext>
            </a:extLst>
          </p:cNvPr>
          <p:cNvSpPr/>
          <p:nvPr/>
        </p:nvSpPr>
        <p:spPr>
          <a:xfrm>
            <a:off x="7976052" y="1967277"/>
            <a:ext cx="1524000" cy="6611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application, Teams&#10;&#10;Description automatically generated">
            <a:extLst>
              <a:ext uri="{FF2B5EF4-FFF2-40B4-BE49-F238E27FC236}">
                <a16:creationId xmlns:a16="http://schemas.microsoft.com/office/drawing/2014/main" id="{DC7BF2D7-5E82-4213-47AE-DC517E4E6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391" y="1169114"/>
            <a:ext cx="5549661" cy="5331417"/>
          </a:xfrm>
          <a:prstGeom prst="rect">
            <a:avLst/>
          </a:prstGeom>
        </p:spPr>
      </p:pic>
    </p:spTree>
    <p:extLst>
      <p:ext uri="{BB962C8B-B14F-4D97-AF65-F5344CB8AC3E}">
        <p14:creationId xmlns:p14="http://schemas.microsoft.com/office/powerpoint/2010/main" val="344841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3D4B6-6A64-4A4B-A4D4-6C955067E565}"/>
              </a:ext>
            </a:extLst>
          </p:cNvPr>
          <p:cNvSpPr>
            <a:spLocks noGrp="1"/>
          </p:cNvSpPr>
          <p:nvPr>
            <p:ph idx="1"/>
          </p:nvPr>
        </p:nvSpPr>
        <p:spPr>
          <a:xfrm>
            <a:off x="228600" y="199524"/>
            <a:ext cx="10515600" cy="916354"/>
          </a:xfrm>
        </p:spPr>
        <p:txBody>
          <a:bodyPr/>
          <a:lstStyle/>
          <a:p>
            <a:pPr marL="0" indent="0">
              <a:buNone/>
            </a:pPr>
            <a:r>
              <a:rPr lang="en-US" b="1" dirty="0"/>
              <a:t>Step 2: </a:t>
            </a:r>
            <a:r>
              <a:rPr lang="en-US" dirty="0"/>
              <a:t>Select “</a:t>
            </a:r>
            <a:r>
              <a:rPr lang="en-US" i="1" dirty="0"/>
              <a:t>start now</a:t>
            </a:r>
            <a:r>
              <a:rPr lang="en-US" dirty="0"/>
              <a:t>”</a:t>
            </a:r>
            <a:endParaRPr lang="en-US" b="1" i="1" dirty="0">
              <a:solidFill>
                <a:schemeClr val="accent1"/>
              </a:solidFill>
            </a:endParaRPr>
          </a:p>
        </p:txBody>
      </p:sp>
      <p:pic>
        <p:nvPicPr>
          <p:cNvPr id="4" name="Picture 3" descr="Graphical user interface, application, Teams&#10;&#10;Description automatically generated">
            <a:extLst>
              <a:ext uri="{FF2B5EF4-FFF2-40B4-BE49-F238E27FC236}">
                <a16:creationId xmlns:a16="http://schemas.microsoft.com/office/drawing/2014/main" id="{B9CD9766-2FB9-4C11-0F8B-86227791E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391" y="1169114"/>
            <a:ext cx="5549661" cy="5331417"/>
          </a:xfrm>
          <a:prstGeom prst="rect">
            <a:avLst/>
          </a:prstGeom>
        </p:spPr>
      </p:pic>
      <p:sp>
        <p:nvSpPr>
          <p:cNvPr id="2" name="Arrow: Left 1">
            <a:extLst>
              <a:ext uri="{FF2B5EF4-FFF2-40B4-BE49-F238E27FC236}">
                <a16:creationId xmlns:a16="http://schemas.microsoft.com/office/drawing/2014/main" id="{9C36AAA1-6448-6F81-C4C4-B510506ED5A6}"/>
              </a:ext>
            </a:extLst>
          </p:cNvPr>
          <p:cNvSpPr/>
          <p:nvPr/>
        </p:nvSpPr>
        <p:spPr>
          <a:xfrm>
            <a:off x="7464608" y="2331487"/>
            <a:ext cx="1524000" cy="6611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165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3D4B6-6A64-4A4B-A4D4-6C955067E565}"/>
              </a:ext>
            </a:extLst>
          </p:cNvPr>
          <p:cNvSpPr>
            <a:spLocks noGrp="1"/>
          </p:cNvSpPr>
          <p:nvPr>
            <p:ph idx="1"/>
          </p:nvPr>
        </p:nvSpPr>
        <p:spPr>
          <a:xfrm>
            <a:off x="228600" y="199524"/>
            <a:ext cx="10515600" cy="916354"/>
          </a:xfrm>
        </p:spPr>
        <p:txBody>
          <a:bodyPr/>
          <a:lstStyle/>
          <a:p>
            <a:pPr marL="0" indent="0">
              <a:buNone/>
            </a:pPr>
            <a:r>
              <a:rPr lang="en-US" b="1" dirty="0"/>
              <a:t>Step 3: </a:t>
            </a:r>
            <a:r>
              <a:rPr lang="en-US" dirty="0"/>
              <a:t>Read and select to agree to the “</a:t>
            </a:r>
            <a:r>
              <a:rPr lang="en-US" i="1" dirty="0"/>
              <a:t>Terms of Service</a:t>
            </a:r>
            <a:r>
              <a:rPr lang="en-US" dirty="0"/>
              <a:t>” and select “</a:t>
            </a:r>
            <a:r>
              <a:rPr lang="en-US" i="1" dirty="0"/>
              <a:t>Submit</a:t>
            </a:r>
            <a:r>
              <a:rPr lang="en-US" dirty="0"/>
              <a:t>”:</a:t>
            </a:r>
            <a:endParaRPr lang="en-US" b="1" i="1" dirty="0">
              <a:solidFill>
                <a:schemeClr val="accent1"/>
              </a:solidFill>
            </a:endParaRPr>
          </a:p>
        </p:txBody>
      </p:sp>
      <p:pic>
        <p:nvPicPr>
          <p:cNvPr id="6" name="Picture 5" descr="Graphical user interface, text, application&#10;&#10;Description automatically generated">
            <a:extLst>
              <a:ext uri="{FF2B5EF4-FFF2-40B4-BE49-F238E27FC236}">
                <a16:creationId xmlns:a16="http://schemas.microsoft.com/office/drawing/2014/main" id="{9C4BEF60-DF7B-BEB3-1279-67C1DB4A8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073" y="657701"/>
            <a:ext cx="6159703" cy="5734373"/>
          </a:xfrm>
          <a:prstGeom prst="rect">
            <a:avLst/>
          </a:prstGeom>
        </p:spPr>
      </p:pic>
      <p:sp>
        <p:nvSpPr>
          <p:cNvPr id="2" name="Arrow: Left 1">
            <a:extLst>
              <a:ext uri="{FF2B5EF4-FFF2-40B4-BE49-F238E27FC236}">
                <a16:creationId xmlns:a16="http://schemas.microsoft.com/office/drawing/2014/main" id="{9C36AAA1-6448-6F81-C4C4-B510506ED5A6}"/>
              </a:ext>
            </a:extLst>
          </p:cNvPr>
          <p:cNvSpPr/>
          <p:nvPr/>
        </p:nvSpPr>
        <p:spPr>
          <a:xfrm>
            <a:off x="7627340" y="4904205"/>
            <a:ext cx="1524000" cy="6611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313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1F747-BAD6-48AC-9BDF-54568152146B}"/>
              </a:ext>
            </a:extLst>
          </p:cNvPr>
          <p:cNvSpPr>
            <a:spLocks noGrp="1"/>
          </p:cNvSpPr>
          <p:nvPr>
            <p:ph idx="1"/>
          </p:nvPr>
        </p:nvSpPr>
        <p:spPr>
          <a:xfrm>
            <a:off x="215347" y="261869"/>
            <a:ext cx="4383157" cy="6191940"/>
          </a:xfrm>
        </p:spPr>
        <p:txBody>
          <a:bodyPr>
            <a:normAutofit fontScale="92500" lnSpcReduction="10000"/>
          </a:bodyPr>
          <a:lstStyle/>
          <a:p>
            <a:r>
              <a:rPr lang="en-US" b="1" dirty="0"/>
              <a:t>Step 4: </a:t>
            </a:r>
            <a:r>
              <a:rPr lang="en-US" dirty="0"/>
              <a:t>After selecting the submit button, you will see the screen on the right. </a:t>
            </a:r>
          </a:p>
          <a:p>
            <a:r>
              <a:rPr lang="en-US" dirty="0"/>
              <a:t>To begin the training select the </a:t>
            </a:r>
            <a:r>
              <a:rPr lang="en-US" dirty="0">
                <a:solidFill>
                  <a:schemeClr val="accent1"/>
                </a:solidFill>
              </a:rPr>
              <a:t>blue titles </a:t>
            </a:r>
            <a:r>
              <a:rPr lang="en-US" dirty="0"/>
              <a:t>under the </a:t>
            </a:r>
            <a:r>
              <a:rPr lang="en-US" i="1" dirty="0"/>
              <a:t>“Required Modules”. </a:t>
            </a:r>
          </a:p>
          <a:p>
            <a:r>
              <a:rPr lang="en-US" dirty="0"/>
              <a:t>Complete all the listed modules. </a:t>
            </a:r>
          </a:p>
          <a:p>
            <a:r>
              <a:rPr lang="en-US" dirty="0"/>
              <a:t>After completing all modules, you will receive a certificate/completion report. Save the certificate/report and upload it with your IRB application into the attachments section of the online Cayuse IRB application system. </a:t>
            </a:r>
          </a:p>
        </p:txBody>
      </p:sp>
      <p:pic>
        <p:nvPicPr>
          <p:cNvPr id="4" name="Picture 3" descr="Graphical user interface, application&#10;&#10;Description automatically generated">
            <a:extLst>
              <a:ext uri="{FF2B5EF4-FFF2-40B4-BE49-F238E27FC236}">
                <a16:creationId xmlns:a16="http://schemas.microsoft.com/office/drawing/2014/main" id="{954DC5E6-387B-86A6-DB11-1F4041087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111" y="461819"/>
            <a:ext cx="6982998" cy="5661891"/>
          </a:xfrm>
          <a:prstGeom prst="rect">
            <a:avLst/>
          </a:prstGeom>
        </p:spPr>
      </p:pic>
    </p:spTree>
    <p:extLst>
      <p:ext uri="{BB962C8B-B14F-4D97-AF65-F5344CB8AC3E}">
        <p14:creationId xmlns:p14="http://schemas.microsoft.com/office/powerpoint/2010/main" val="353712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262F6-5099-4A3F-BA8D-467F26B4683F}"/>
              </a:ext>
            </a:extLst>
          </p:cNvPr>
          <p:cNvSpPr>
            <a:spLocks noGrp="1"/>
          </p:cNvSpPr>
          <p:nvPr>
            <p:ph idx="1"/>
          </p:nvPr>
        </p:nvSpPr>
        <p:spPr>
          <a:xfrm>
            <a:off x="334617" y="434148"/>
            <a:ext cx="10515600" cy="1751114"/>
          </a:xfrm>
        </p:spPr>
        <p:txBody>
          <a:bodyPr>
            <a:normAutofit lnSpcReduction="10000"/>
          </a:bodyPr>
          <a:lstStyle/>
          <a:p>
            <a:r>
              <a:rPr lang="en-US" b="1" dirty="0"/>
              <a:t>Step 1</a:t>
            </a:r>
            <a:r>
              <a:rPr lang="en-US" dirty="0"/>
              <a:t>: Go to the IRB website for CSUSB</a:t>
            </a:r>
          </a:p>
          <a:p>
            <a:pPr lvl="1"/>
            <a:r>
              <a:rPr lang="en-US" dirty="0">
                <a:hlinkClick r:id="rId2"/>
              </a:rPr>
              <a:t>http://irb.csusb.edu/</a:t>
            </a:r>
            <a:endParaRPr lang="en-US" b="1" dirty="0"/>
          </a:p>
          <a:p>
            <a:r>
              <a:rPr lang="en-US" b="1" dirty="0"/>
              <a:t>Step 2: </a:t>
            </a:r>
            <a:r>
              <a:rPr lang="en-US" dirty="0"/>
              <a:t>Select the </a:t>
            </a:r>
            <a:r>
              <a:rPr lang="en-US" i="1" dirty="0"/>
              <a:t>“HUMAN SUBJECTS ETHICS TRAINING” tab (see below)</a:t>
            </a:r>
          </a:p>
        </p:txBody>
      </p:sp>
      <p:pic>
        <p:nvPicPr>
          <p:cNvPr id="5" name="Picture 4" descr="Graphical user interface, text, application&#10;&#10;Description automatically generated">
            <a:extLst>
              <a:ext uri="{FF2B5EF4-FFF2-40B4-BE49-F238E27FC236}">
                <a16:creationId xmlns:a16="http://schemas.microsoft.com/office/drawing/2014/main" id="{739A8215-B820-FF3B-FEA3-BAA7323C5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88" y="1955730"/>
            <a:ext cx="8778610" cy="4468122"/>
          </a:xfrm>
          <a:prstGeom prst="rect">
            <a:avLst/>
          </a:prstGeom>
        </p:spPr>
      </p:pic>
      <p:sp>
        <p:nvSpPr>
          <p:cNvPr id="6" name="Arrow: Down 5">
            <a:extLst>
              <a:ext uri="{FF2B5EF4-FFF2-40B4-BE49-F238E27FC236}">
                <a16:creationId xmlns:a16="http://schemas.microsoft.com/office/drawing/2014/main" id="{425793A6-ABDB-467F-9DC0-5F20DEDA60EF}"/>
              </a:ext>
            </a:extLst>
          </p:cNvPr>
          <p:cNvSpPr/>
          <p:nvPr/>
        </p:nvSpPr>
        <p:spPr>
          <a:xfrm>
            <a:off x="3198827" y="1737283"/>
            <a:ext cx="848139" cy="89595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450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262F6-5099-4A3F-BA8D-467F26B4683F}"/>
              </a:ext>
            </a:extLst>
          </p:cNvPr>
          <p:cNvSpPr>
            <a:spLocks noGrp="1"/>
          </p:cNvSpPr>
          <p:nvPr>
            <p:ph idx="1"/>
          </p:nvPr>
        </p:nvSpPr>
        <p:spPr>
          <a:xfrm>
            <a:off x="334617" y="434147"/>
            <a:ext cx="10515600" cy="2378795"/>
          </a:xfrm>
        </p:spPr>
        <p:txBody>
          <a:bodyPr/>
          <a:lstStyle/>
          <a:p>
            <a:r>
              <a:rPr lang="en-US" b="1" dirty="0"/>
              <a:t>Step 3</a:t>
            </a:r>
            <a:r>
              <a:rPr lang="en-US" dirty="0"/>
              <a:t>: Select “CITI Single Sign-On SSO” Link</a:t>
            </a:r>
          </a:p>
        </p:txBody>
      </p:sp>
      <p:pic>
        <p:nvPicPr>
          <p:cNvPr id="5" name="Picture 4" descr="Graphical user interface, text, application&#10;&#10;Description automatically generated">
            <a:extLst>
              <a:ext uri="{FF2B5EF4-FFF2-40B4-BE49-F238E27FC236}">
                <a16:creationId xmlns:a16="http://schemas.microsoft.com/office/drawing/2014/main" id="{739A8215-B820-FF3B-FEA3-BAA7323C5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18" y="1005366"/>
            <a:ext cx="10010726" cy="5095242"/>
          </a:xfrm>
          <a:prstGeom prst="rect">
            <a:avLst/>
          </a:prstGeom>
        </p:spPr>
      </p:pic>
      <p:sp>
        <p:nvSpPr>
          <p:cNvPr id="6" name="Arrow: Down 5">
            <a:extLst>
              <a:ext uri="{FF2B5EF4-FFF2-40B4-BE49-F238E27FC236}">
                <a16:creationId xmlns:a16="http://schemas.microsoft.com/office/drawing/2014/main" id="{425793A6-ABDB-467F-9DC0-5F20DEDA60EF}"/>
              </a:ext>
            </a:extLst>
          </p:cNvPr>
          <p:cNvSpPr/>
          <p:nvPr/>
        </p:nvSpPr>
        <p:spPr>
          <a:xfrm rot="5400000">
            <a:off x="3772264" y="4214848"/>
            <a:ext cx="848139" cy="16971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067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80785-396A-477D-9352-C4656B0FA45B}"/>
              </a:ext>
            </a:extLst>
          </p:cNvPr>
          <p:cNvSpPr>
            <a:spLocks noGrp="1"/>
          </p:cNvSpPr>
          <p:nvPr>
            <p:ph idx="1"/>
          </p:nvPr>
        </p:nvSpPr>
        <p:spPr>
          <a:xfrm>
            <a:off x="268356" y="314877"/>
            <a:ext cx="10515600" cy="4351338"/>
          </a:xfrm>
        </p:spPr>
        <p:txBody>
          <a:bodyPr/>
          <a:lstStyle/>
          <a:p>
            <a:r>
              <a:rPr lang="en-US" b="1" dirty="0"/>
              <a:t>Step 4: </a:t>
            </a:r>
            <a:r>
              <a:rPr lang="en-US" dirty="0"/>
              <a:t>A new screen will open and prompt you to enter your </a:t>
            </a:r>
            <a:r>
              <a:rPr lang="en-US" dirty="0" err="1"/>
              <a:t>MyCoyote</a:t>
            </a:r>
            <a:r>
              <a:rPr lang="en-US" dirty="0"/>
              <a:t> login information. </a:t>
            </a:r>
            <a:endParaRPr lang="en-US" b="1" dirty="0"/>
          </a:p>
        </p:txBody>
      </p:sp>
      <p:pic>
        <p:nvPicPr>
          <p:cNvPr id="4" name="Picture 3" descr="Graphical user interface, application&#10;&#10;Description automatically generated">
            <a:extLst>
              <a:ext uri="{FF2B5EF4-FFF2-40B4-BE49-F238E27FC236}">
                <a16:creationId xmlns:a16="http://schemas.microsoft.com/office/drawing/2014/main" id="{F696964A-2169-3683-3A51-EB1B033AC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26" y="1541178"/>
            <a:ext cx="9560990" cy="4684131"/>
          </a:xfrm>
          <a:prstGeom prst="rect">
            <a:avLst/>
          </a:prstGeom>
        </p:spPr>
      </p:pic>
    </p:spTree>
    <p:extLst>
      <p:ext uri="{BB962C8B-B14F-4D97-AF65-F5344CB8AC3E}">
        <p14:creationId xmlns:p14="http://schemas.microsoft.com/office/powerpoint/2010/main" val="153788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650B-FA5F-414F-9D0D-E90C7C0FF827}"/>
              </a:ext>
            </a:extLst>
          </p:cNvPr>
          <p:cNvSpPr>
            <a:spLocks noGrp="1"/>
          </p:cNvSpPr>
          <p:nvPr>
            <p:ph idx="1"/>
          </p:nvPr>
        </p:nvSpPr>
        <p:spPr>
          <a:xfrm>
            <a:off x="268356" y="367886"/>
            <a:ext cx="10515600" cy="1677890"/>
          </a:xfrm>
        </p:spPr>
        <p:txBody>
          <a:bodyPr/>
          <a:lstStyle/>
          <a:p>
            <a:r>
              <a:rPr lang="en-US" b="1" dirty="0"/>
              <a:t>Step 5: </a:t>
            </a:r>
            <a:r>
              <a:rPr lang="en-US" dirty="0"/>
              <a:t>A new screen will appear and should look like the picture below. </a:t>
            </a:r>
          </a:p>
          <a:p>
            <a:r>
              <a:rPr lang="en-US" b="1" dirty="0"/>
              <a:t>Step 6: </a:t>
            </a:r>
            <a:r>
              <a:rPr lang="en-US" dirty="0"/>
              <a:t>Enter “CSUSB” into the organizational search field.</a:t>
            </a:r>
            <a:endParaRPr lang="en-US" b="1" dirty="0"/>
          </a:p>
        </p:txBody>
      </p:sp>
      <p:pic>
        <p:nvPicPr>
          <p:cNvPr id="11" name="Picture 10" descr="Graphical user interface, text, application&#10;&#10;Description automatically generated">
            <a:extLst>
              <a:ext uri="{FF2B5EF4-FFF2-40B4-BE49-F238E27FC236}">
                <a16:creationId xmlns:a16="http://schemas.microsoft.com/office/drawing/2014/main" id="{C32F1758-8A1D-737D-32EF-4D5070998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047" y="1632555"/>
            <a:ext cx="7121472" cy="5143285"/>
          </a:xfrm>
          <a:prstGeom prst="rect">
            <a:avLst/>
          </a:prstGeom>
        </p:spPr>
      </p:pic>
      <p:sp>
        <p:nvSpPr>
          <p:cNvPr id="6" name="Arrow: Left 5">
            <a:extLst>
              <a:ext uri="{FF2B5EF4-FFF2-40B4-BE49-F238E27FC236}">
                <a16:creationId xmlns:a16="http://schemas.microsoft.com/office/drawing/2014/main" id="{08F166C0-95C2-497C-AD7C-233F9C53E3A3}"/>
              </a:ext>
            </a:extLst>
          </p:cNvPr>
          <p:cNvSpPr/>
          <p:nvPr/>
        </p:nvSpPr>
        <p:spPr>
          <a:xfrm>
            <a:off x="7014017" y="5255880"/>
            <a:ext cx="1378226" cy="5168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62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52FE8-BA86-4C81-ACAA-2967DC4DFB0B}"/>
              </a:ext>
            </a:extLst>
          </p:cNvPr>
          <p:cNvSpPr>
            <a:spLocks noGrp="1"/>
          </p:cNvSpPr>
          <p:nvPr>
            <p:ph idx="1"/>
          </p:nvPr>
        </p:nvSpPr>
        <p:spPr>
          <a:xfrm>
            <a:off x="109331" y="198471"/>
            <a:ext cx="10515600" cy="4351338"/>
          </a:xfrm>
        </p:spPr>
        <p:txBody>
          <a:bodyPr/>
          <a:lstStyle/>
          <a:p>
            <a:r>
              <a:rPr lang="en-US" b="1" dirty="0"/>
              <a:t>Step 7: </a:t>
            </a:r>
            <a:r>
              <a:rPr lang="en-US" dirty="0"/>
              <a:t>After selecting the </a:t>
            </a:r>
            <a:r>
              <a:rPr lang="en-US" i="1" dirty="0"/>
              <a:t>“I don't have a CITI Program account and I need to create one”</a:t>
            </a:r>
            <a:r>
              <a:rPr lang="en-US" dirty="0"/>
              <a:t> the below screen will appear.</a:t>
            </a:r>
          </a:p>
          <a:p>
            <a:r>
              <a:rPr lang="en-US" b="1" dirty="0"/>
              <a:t>Step 8: </a:t>
            </a:r>
            <a:r>
              <a:rPr lang="en-US" dirty="0"/>
              <a:t>Select the blue box that states “</a:t>
            </a:r>
            <a:r>
              <a:rPr lang="en-US" i="1" dirty="0"/>
              <a:t>Create A New CITI Program Account”.</a:t>
            </a:r>
            <a:endParaRPr lang="en-US" b="1" i="1" dirty="0"/>
          </a:p>
        </p:txBody>
      </p:sp>
      <p:pic>
        <p:nvPicPr>
          <p:cNvPr id="4" name="Picture 3" descr="Graphical user interface, text, application, email&#10;&#10;Description automatically generated">
            <a:extLst>
              <a:ext uri="{FF2B5EF4-FFF2-40B4-BE49-F238E27FC236}">
                <a16:creationId xmlns:a16="http://schemas.microsoft.com/office/drawing/2014/main" id="{64F90AF4-F417-141D-DADB-1B01740E6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3" y="1954384"/>
            <a:ext cx="9021434" cy="4248743"/>
          </a:xfrm>
          <a:prstGeom prst="rect">
            <a:avLst/>
          </a:prstGeom>
        </p:spPr>
      </p:pic>
      <p:sp>
        <p:nvSpPr>
          <p:cNvPr id="6" name="Arrow: Left 5">
            <a:extLst>
              <a:ext uri="{FF2B5EF4-FFF2-40B4-BE49-F238E27FC236}">
                <a16:creationId xmlns:a16="http://schemas.microsoft.com/office/drawing/2014/main" id="{47043AA6-9249-44F6-A898-227A7BA7BE3A}"/>
              </a:ext>
            </a:extLst>
          </p:cNvPr>
          <p:cNvSpPr/>
          <p:nvPr/>
        </p:nvSpPr>
        <p:spPr>
          <a:xfrm rot="10800000">
            <a:off x="3856113" y="5162534"/>
            <a:ext cx="1752600" cy="8395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729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E7A39-DEC1-47F3-B1BD-C5D4B1903574}"/>
              </a:ext>
            </a:extLst>
          </p:cNvPr>
          <p:cNvSpPr>
            <a:spLocks noGrp="1"/>
          </p:cNvSpPr>
          <p:nvPr>
            <p:ph idx="1"/>
          </p:nvPr>
        </p:nvSpPr>
        <p:spPr>
          <a:xfrm>
            <a:off x="0" y="275121"/>
            <a:ext cx="10515600" cy="4351338"/>
          </a:xfrm>
        </p:spPr>
        <p:txBody>
          <a:bodyPr/>
          <a:lstStyle/>
          <a:p>
            <a:r>
              <a:rPr lang="en-US" b="1" dirty="0"/>
              <a:t>Step 9: </a:t>
            </a:r>
            <a:r>
              <a:rPr lang="en-US" dirty="0"/>
              <a:t>A new window will appear and fill in your name and email address:</a:t>
            </a:r>
            <a:endParaRPr lang="en-US" b="1" dirty="0"/>
          </a:p>
        </p:txBody>
      </p:sp>
      <p:pic>
        <p:nvPicPr>
          <p:cNvPr id="4" name="Picture 3" descr="Graphical user interface, text, application&#10;&#10;Description automatically generated">
            <a:extLst>
              <a:ext uri="{FF2B5EF4-FFF2-40B4-BE49-F238E27FC236}">
                <a16:creationId xmlns:a16="http://schemas.microsoft.com/office/drawing/2014/main" id="{EA84576F-62D1-8BD7-72DF-F4156CC7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582" y="1576137"/>
            <a:ext cx="8640381" cy="4744112"/>
          </a:xfrm>
          <a:prstGeom prst="rect">
            <a:avLst/>
          </a:prstGeom>
        </p:spPr>
      </p:pic>
    </p:spTree>
    <p:extLst>
      <p:ext uri="{BB962C8B-B14F-4D97-AF65-F5344CB8AC3E}">
        <p14:creationId xmlns:p14="http://schemas.microsoft.com/office/powerpoint/2010/main" val="190154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FC197-4F28-4FB2-A92F-9534067821D4}"/>
              </a:ext>
            </a:extLst>
          </p:cNvPr>
          <p:cNvSpPr>
            <a:spLocks noGrp="1"/>
          </p:cNvSpPr>
          <p:nvPr>
            <p:ph idx="1"/>
          </p:nvPr>
        </p:nvSpPr>
        <p:spPr>
          <a:xfrm>
            <a:off x="202096" y="301625"/>
            <a:ext cx="10515600" cy="1271453"/>
          </a:xfrm>
        </p:spPr>
        <p:txBody>
          <a:bodyPr/>
          <a:lstStyle/>
          <a:p>
            <a:r>
              <a:rPr lang="en-US" b="1" dirty="0"/>
              <a:t>Step 10: </a:t>
            </a:r>
            <a:r>
              <a:rPr lang="en-US" dirty="0"/>
              <a:t>Create username. </a:t>
            </a:r>
            <a:endParaRPr lang="en-US" b="1" dirty="0"/>
          </a:p>
        </p:txBody>
      </p:sp>
      <p:pic>
        <p:nvPicPr>
          <p:cNvPr id="4" name="Picture 3" descr="Graphical user interface, text, application, email&#10;&#10;Description automatically generated">
            <a:extLst>
              <a:ext uri="{FF2B5EF4-FFF2-40B4-BE49-F238E27FC236}">
                <a16:creationId xmlns:a16="http://schemas.microsoft.com/office/drawing/2014/main" id="{669FE96C-A045-83E7-A224-C2D28E0C7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188" y="867377"/>
            <a:ext cx="7662568" cy="5688998"/>
          </a:xfrm>
          <a:prstGeom prst="rect">
            <a:avLst/>
          </a:prstGeom>
        </p:spPr>
      </p:pic>
    </p:spTree>
    <p:extLst>
      <p:ext uri="{BB962C8B-B14F-4D97-AF65-F5344CB8AC3E}">
        <p14:creationId xmlns:p14="http://schemas.microsoft.com/office/powerpoint/2010/main" val="256415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805</Words>
  <Application>Microsoft Office PowerPoint</Application>
  <PresentationFormat>Widescreen</PresentationFormat>
  <Paragraphs>56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proxima-nova</vt:lpstr>
      <vt:lpstr>Office Theme</vt:lpstr>
      <vt:lpstr>CITI Training Registration</vt:lpstr>
      <vt:lpstr>Registering for CITI Training can be found on the IRB website by selecting the link below. CITI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a New Course </vt:lpstr>
      <vt:lpstr>PowerPoint Presentation</vt:lpstr>
      <vt:lpstr>PowerPoint Presentation</vt:lpstr>
      <vt:lpstr>PowerPoint Presentation</vt:lpstr>
      <vt:lpstr>How to Complete the RCR CITI Training </vt:lpstr>
      <vt:lpstr>Requirements and recommendations to complete the CITI training.</vt:lpstr>
      <vt:lpstr>Requirements and recommendations to complete the RCR CITI training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Bacon</dc:creator>
  <cp:lastModifiedBy>Michael Gillespie</cp:lastModifiedBy>
  <cp:revision>117</cp:revision>
  <dcterms:created xsi:type="dcterms:W3CDTF">2017-10-16T20:09:02Z</dcterms:created>
  <dcterms:modified xsi:type="dcterms:W3CDTF">2024-07-08T18:28:07Z</dcterms:modified>
</cp:coreProperties>
</file>