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510" r:id="rId1"/>
  </p:sldMasterIdLst>
  <p:handoutMasterIdLst>
    <p:handoutMasterId r:id="rId26"/>
  </p:handoutMasterIdLst>
  <p:sldIdLst>
    <p:sldId id="256" r:id="rId2"/>
    <p:sldId id="257" r:id="rId3"/>
    <p:sldId id="260" r:id="rId4"/>
    <p:sldId id="297" r:id="rId5"/>
    <p:sldId id="268" r:id="rId6"/>
    <p:sldId id="313" r:id="rId7"/>
    <p:sldId id="328" r:id="rId8"/>
    <p:sldId id="334" r:id="rId9"/>
    <p:sldId id="416" r:id="rId10"/>
    <p:sldId id="320" r:id="rId11"/>
    <p:sldId id="264" r:id="rId12"/>
    <p:sldId id="266" r:id="rId13"/>
    <p:sldId id="267" r:id="rId14"/>
    <p:sldId id="318" r:id="rId15"/>
    <p:sldId id="319" r:id="rId16"/>
    <p:sldId id="316" r:id="rId17"/>
    <p:sldId id="283" r:id="rId18"/>
    <p:sldId id="306" r:id="rId19"/>
    <p:sldId id="279" r:id="rId20"/>
    <p:sldId id="327" r:id="rId21"/>
    <p:sldId id="302" r:id="rId22"/>
    <p:sldId id="417" r:id="rId23"/>
    <p:sldId id="300" r:id="rId24"/>
    <p:sldId id="329"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A2867-0427-4675-7636-978EB68E8B92}" v="43" dt="2024-05-08T18:30:24.836"/>
    <p1510:client id="{D0B798DC-9BF3-723E-9932-74AC3FB05263}" v="1" dt="2024-05-08T17:03:03.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hyperlink" Target="mailto:work-study@csusb.edu"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work-study@csusb.edu"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F24D3-1009-48E2-9F7D-C9E769E4CA6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8209BE9-B962-4533-B82B-3EE732DCBE1F}">
      <dgm:prSet/>
      <dgm:spPr/>
      <dgm:t>
        <a:bodyPr/>
        <a:lstStyle/>
        <a:p>
          <a:r>
            <a:rPr lang="en-US">
              <a:latin typeface="Amasis MT Pro Medium" panose="02040604050005020304" pitchFamily="18" charset="0"/>
            </a:rPr>
            <a:t>Eligibility Requirements</a:t>
          </a:r>
        </a:p>
      </dgm:t>
    </dgm:pt>
    <dgm:pt modelId="{4F02974E-0194-4927-B573-464F4B2D5C0C}" type="parTrans" cxnId="{C7ECA174-22DD-453F-9496-428A446CBCBC}">
      <dgm:prSet/>
      <dgm:spPr/>
      <dgm:t>
        <a:bodyPr/>
        <a:lstStyle/>
        <a:p>
          <a:endParaRPr lang="en-US">
            <a:latin typeface="Amasis MT Pro Medium" panose="02040604050005020304" pitchFamily="18" charset="0"/>
          </a:endParaRPr>
        </a:p>
      </dgm:t>
    </dgm:pt>
    <dgm:pt modelId="{5DE7EA58-3637-4045-936E-4DA7516765D4}" type="sibTrans" cxnId="{C7ECA174-22DD-453F-9496-428A446CBCBC}">
      <dgm:prSet/>
      <dgm:spPr/>
      <dgm:t>
        <a:bodyPr/>
        <a:lstStyle/>
        <a:p>
          <a:endParaRPr lang="en-US">
            <a:latin typeface="Amasis MT Pro Medium" panose="02040604050005020304" pitchFamily="18" charset="0"/>
          </a:endParaRPr>
        </a:p>
      </dgm:t>
    </dgm:pt>
    <dgm:pt modelId="{8951AB5A-E91C-49A3-A1D0-63220E6D54C6}">
      <dgm:prSet/>
      <dgm:spPr/>
      <dgm:t>
        <a:bodyPr/>
        <a:lstStyle/>
        <a:p>
          <a:pPr rtl="0"/>
          <a:r>
            <a:rPr lang="en-US">
              <a:solidFill>
                <a:schemeClr val="bg1"/>
              </a:solidFill>
              <a:latin typeface="Amasis MT Pro Medium"/>
            </a:rPr>
            <a:t>Summer/</a:t>
          </a:r>
          <a:r>
            <a:rPr lang="en-US">
              <a:latin typeface="Amasis MT Pro Medium"/>
            </a:rPr>
            <a:t>Fall Employment</a:t>
          </a:r>
        </a:p>
      </dgm:t>
    </dgm:pt>
    <dgm:pt modelId="{CF0B6F3D-D6AC-4BEC-AD9B-68B3781D2DD4}" type="parTrans" cxnId="{443CD92C-6A2D-4E1C-8A0E-A63F8419515F}">
      <dgm:prSet/>
      <dgm:spPr/>
      <dgm:t>
        <a:bodyPr/>
        <a:lstStyle/>
        <a:p>
          <a:endParaRPr lang="en-US">
            <a:latin typeface="Amasis MT Pro Medium" panose="02040604050005020304" pitchFamily="18" charset="0"/>
          </a:endParaRPr>
        </a:p>
      </dgm:t>
    </dgm:pt>
    <dgm:pt modelId="{C5D78B59-63E7-4796-9D1B-0374F8D1F35D}" type="sibTrans" cxnId="{443CD92C-6A2D-4E1C-8A0E-A63F8419515F}">
      <dgm:prSet/>
      <dgm:spPr/>
      <dgm:t>
        <a:bodyPr/>
        <a:lstStyle/>
        <a:p>
          <a:endParaRPr lang="en-US">
            <a:latin typeface="Amasis MT Pro Medium" panose="02040604050005020304" pitchFamily="18" charset="0"/>
          </a:endParaRPr>
        </a:p>
      </dgm:t>
    </dgm:pt>
    <dgm:pt modelId="{C3EF741D-FCDB-4FAE-8CB2-2FBDE1561794}">
      <dgm:prSet/>
      <dgm:spPr/>
      <dgm:t>
        <a:bodyPr/>
        <a:lstStyle/>
        <a:p>
          <a:pPr rtl="0"/>
          <a:r>
            <a:rPr lang="en-US">
              <a:latin typeface="Amasis MT Pro Medium"/>
            </a:rPr>
            <a:t>Job Codes:  Bridge vs. Non-Bridge</a:t>
          </a:r>
        </a:p>
      </dgm:t>
    </dgm:pt>
    <dgm:pt modelId="{2E022D0C-BAF0-4AC1-BA2A-E5CE4283AAB0}" type="parTrans" cxnId="{01AF6A9C-090E-4AB3-B03F-CE6560D71F4F}">
      <dgm:prSet/>
      <dgm:spPr/>
      <dgm:t>
        <a:bodyPr/>
        <a:lstStyle/>
        <a:p>
          <a:endParaRPr lang="en-US">
            <a:latin typeface="Amasis MT Pro Medium" panose="02040604050005020304" pitchFamily="18" charset="0"/>
          </a:endParaRPr>
        </a:p>
      </dgm:t>
    </dgm:pt>
    <dgm:pt modelId="{841D5B41-8340-4533-AF80-39A8F3E78753}" type="sibTrans" cxnId="{01AF6A9C-090E-4AB3-B03F-CE6560D71F4F}">
      <dgm:prSet/>
      <dgm:spPr/>
      <dgm:t>
        <a:bodyPr/>
        <a:lstStyle/>
        <a:p>
          <a:endParaRPr lang="en-US">
            <a:latin typeface="Amasis MT Pro Medium" panose="02040604050005020304" pitchFamily="18" charset="0"/>
          </a:endParaRPr>
        </a:p>
      </dgm:t>
    </dgm:pt>
    <dgm:pt modelId="{F796ED70-7E50-4C19-A523-1569FF3D5C29}">
      <dgm:prSet/>
      <dgm:spPr/>
      <dgm:t>
        <a:bodyPr/>
        <a:lstStyle/>
        <a:p>
          <a:r>
            <a:rPr lang="en-US">
              <a:latin typeface="Amasis MT Pro Medium" panose="02040604050005020304" pitchFamily="18" charset="0"/>
            </a:rPr>
            <a:t>FWS Hiring Instructions &amp; Forms (online)</a:t>
          </a:r>
        </a:p>
      </dgm:t>
    </dgm:pt>
    <dgm:pt modelId="{BA921D66-4129-4B0D-B3DB-4E1001C03307}" type="parTrans" cxnId="{7D939880-25F2-49A3-AFF9-B75E77E0D9B6}">
      <dgm:prSet/>
      <dgm:spPr/>
      <dgm:t>
        <a:bodyPr/>
        <a:lstStyle/>
        <a:p>
          <a:endParaRPr lang="en-US">
            <a:latin typeface="Amasis MT Pro Medium" panose="02040604050005020304" pitchFamily="18" charset="0"/>
          </a:endParaRPr>
        </a:p>
      </dgm:t>
    </dgm:pt>
    <dgm:pt modelId="{D21B2527-6A78-48C1-9A63-F8275719AB56}" type="sibTrans" cxnId="{7D939880-25F2-49A3-AFF9-B75E77E0D9B6}">
      <dgm:prSet/>
      <dgm:spPr/>
      <dgm:t>
        <a:bodyPr/>
        <a:lstStyle/>
        <a:p>
          <a:endParaRPr lang="en-US">
            <a:latin typeface="Amasis MT Pro Medium" panose="02040604050005020304" pitchFamily="18" charset="0"/>
          </a:endParaRPr>
        </a:p>
      </dgm:t>
    </dgm:pt>
    <dgm:pt modelId="{0035F8D9-A7AB-4D5E-89B1-1E3C8DD9C1B3}">
      <dgm:prSet/>
      <dgm:spPr/>
      <dgm:t>
        <a:bodyPr/>
        <a:lstStyle/>
        <a:p>
          <a:r>
            <a:rPr lang="en-US">
              <a:latin typeface="Amasis MT Pro Medium"/>
            </a:rPr>
            <a:t>Background Check</a:t>
          </a:r>
        </a:p>
      </dgm:t>
    </dgm:pt>
    <dgm:pt modelId="{7620B0A1-C81F-4EA9-B8AE-0EA9B8B9C538}" type="parTrans" cxnId="{CC8ADF35-8CC5-4755-939A-0A6D5792B313}">
      <dgm:prSet/>
      <dgm:spPr/>
      <dgm:t>
        <a:bodyPr/>
        <a:lstStyle/>
        <a:p>
          <a:endParaRPr lang="en-US">
            <a:latin typeface="Amasis MT Pro Medium" panose="02040604050005020304" pitchFamily="18" charset="0"/>
          </a:endParaRPr>
        </a:p>
      </dgm:t>
    </dgm:pt>
    <dgm:pt modelId="{2801627B-E9D0-4F1A-89F0-CC4A8B41FC2A}" type="sibTrans" cxnId="{CC8ADF35-8CC5-4755-939A-0A6D5792B313}">
      <dgm:prSet/>
      <dgm:spPr/>
      <dgm:t>
        <a:bodyPr/>
        <a:lstStyle/>
        <a:p>
          <a:endParaRPr lang="en-US">
            <a:latin typeface="Amasis MT Pro Medium" panose="02040604050005020304" pitchFamily="18" charset="0"/>
          </a:endParaRPr>
        </a:p>
      </dgm:t>
    </dgm:pt>
    <dgm:pt modelId="{CFFDA906-0407-4B10-BF65-A2361FBA2518}">
      <dgm:prSet/>
      <dgm:spPr/>
      <dgm:t>
        <a:bodyPr/>
        <a:lstStyle/>
        <a:p>
          <a:pPr rtl="0"/>
          <a:r>
            <a:rPr lang="en-US">
              <a:latin typeface="Amasis MT Pro Medium"/>
            </a:rPr>
            <a:t>Job Postings </a:t>
          </a:r>
        </a:p>
      </dgm:t>
    </dgm:pt>
    <dgm:pt modelId="{40101FBD-1953-4A3C-8420-644A51662372}" type="parTrans" cxnId="{A10E654E-0055-4E12-BB31-D15B6659D35A}">
      <dgm:prSet/>
      <dgm:spPr/>
      <dgm:t>
        <a:bodyPr/>
        <a:lstStyle/>
        <a:p>
          <a:endParaRPr lang="en-US">
            <a:latin typeface="Amasis MT Pro Medium" panose="02040604050005020304" pitchFamily="18" charset="0"/>
          </a:endParaRPr>
        </a:p>
      </dgm:t>
    </dgm:pt>
    <dgm:pt modelId="{B51D0F8E-770C-48E8-80F4-B0FA9D85EB3E}" type="sibTrans" cxnId="{A10E654E-0055-4E12-BB31-D15B6659D35A}">
      <dgm:prSet/>
      <dgm:spPr/>
      <dgm:t>
        <a:bodyPr/>
        <a:lstStyle/>
        <a:p>
          <a:endParaRPr lang="en-US">
            <a:latin typeface="Amasis MT Pro Medium" panose="02040604050005020304" pitchFamily="18" charset="0"/>
          </a:endParaRPr>
        </a:p>
      </dgm:t>
    </dgm:pt>
    <dgm:pt modelId="{EE2A18D4-B1F2-4ABD-830A-F888429E6085}">
      <dgm:prSet/>
      <dgm:spPr/>
      <dgm:t>
        <a:bodyPr/>
        <a:lstStyle/>
        <a:p>
          <a:r>
            <a:rPr lang="en-US">
              <a:latin typeface="Amasis MT Pro Medium"/>
            </a:rPr>
            <a:t>Placement &amp; Deadlines</a:t>
          </a:r>
        </a:p>
      </dgm:t>
    </dgm:pt>
    <dgm:pt modelId="{0B88FF66-C384-4483-9E34-59F9512BDB51}" type="parTrans" cxnId="{F3E6DB1D-FABC-4BD9-A45E-719642F37F58}">
      <dgm:prSet/>
      <dgm:spPr/>
      <dgm:t>
        <a:bodyPr/>
        <a:lstStyle/>
        <a:p>
          <a:endParaRPr lang="en-US">
            <a:latin typeface="Amasis MT Pro Medium" panose="02040604050005020304" pitchFamily="18" charset="0"/>
          </a:endParaRPr>
        </a:p>
      </dgm:t>
    </dgm:pt>
    <dgm:pt modelId="{B88E126B-1C46-4A23-BA7D-D9BE8ED6445D}" type="sibTrans" cxnId="{F3E6DB1D-FABC-4BD9-A45E-719642F37F58}">
      <dgm:prSet/>
      <dgm:spPr/>
      <dgm:t>
        <a:bodyPr/>
        <a:lstStyle/>
        <a:p>
          <a:endParaRPr lang="en-US">
            <a:latin typeface="Amasis MT Pro Medium" panose="02040604050005020304" pitchFamily="18" charset="0"/>
          </a:endParaRPr>
        </a:p>
      </dgm:t>
    </dgm:pt>
    <dgm:pt modelId="{A739D884-40F9-4F9F-BA43-8AAD81608BED}">
      <dgm:prSet/>
      <dgm:spPr/>
      <dgm:t>
        <a:bodyPr/>
        <a:lstStyle/>
        <a:p>
          <a:r>
            <a:rPr lang="en-US">
              <a:latin typeface="Amasis MT Pro Medium"/>
            </a:rPr>
            <a:t>Time Reporting</a:t>
          </a:r>
        </a:p>
      </dgm:t>
    </dgm:pt>
    <dgm:pt modelId="{BBB1BDE7-15B7-4F0A-AD83-32ECFA019769}" type="parTrans" cxnId="{40E71C21-4B10-43DD-8329-EAEFC32E1002}">
      <dgm:prSet/>
      <dgm:spPr/>
      <dgm:t>
        <a:bodyPr/>
        <a:lstStyle/>
        <a:p>
          <a:endParaRPr lang="en-US">
            <a:latin typeface="Amasis MT Pro Medium" panose="02040604050005020304" pitchFamily="18" charset="0"/>
          </a:endParaRPr>
        </a:p>
      </dgm:t>
    </dgm:pt>
    <dgm:pt modelId="{D5C48B34-B8AE-4FEE-877D-4B25467F2F83}" type="sibTrans" cxnId="{40E71C21-4B10-43DD-8329-EAEFC32E1002}">
      <dgm:prSet/>
      <dgm:spPr/>
      <dgm:t>
        <a:bodyPr/>
        <a:lstStyle/>
        <a:p>
          <a:endParaRPr lang="en-US">
            <a:latin typeface="Amasis MT Pro Medium" panose="02040604050005020304" pitchFamily="18" charset="0"/>
          </a:endParaRPr>
        </a:p>
      </dgm:t>
    </dgm:pt>
    <dgm:pt modelId="{E7568322-E30A-43C5-9A8D-EDFE675BCBF1}">
      <dgm:prSet/>
      <dgm:spPr/>
      <dgm:t>
        <a:bodyPr/>
        <a:lstStyle/>
        <a:p>
          <a:r>
            <a:rPr lang="en-US">
              <a:latin typeface="Amasis MT Pro Medium"/>
            </a:rPr>
            <a:t>Termination/Separation</a:t>
          </a:r>
        </a:p>
      </dgm:t>
    </dgm:pt>
    <dgm:pt modelId="{DE1B2EA8-E7A0-47F9-A18E-B7D8794D7E64}" type="parTrans" cxnId="{8401935B-B139-4D12-B178-ADF5A8F66414}">
      <dgm:prSet/>
      <dgm:spPr/>
      <dgm:t>
        <a:bodyPr/>
        <a:lstStyle/>
        <a:p>
          <a:endParaRPr lang="en-US">
            <a:latin typeface="Amasis MT Pro Medium" panose="02040604050005020304" pitchFamily="18" charset="0"/>
          </a:endParaRPr>
        </a:p>
      </dgm:t>
    </dgm:pt>
    <dgm:pt modelId="{EF53CCBB-50FD-4E28-8D37-B2767778E9C9}" type="sibTrans" cxnId="{8401935B-B139-4D12-B178-ADF5A8F66414}">
      <dgm:prSet/>
      <dgm:spPr/>
      <dgm:t>
        <a:bodyPr/>
        <a:lstStyle/>
        <a:p>
          <a:endParaRPr lang="en-US">
            <a:latin typeface="Amasis MT Pro Medium" panose="02040604050005020304" pitchFamily="18" charset="0"/>
          </a:endParaRPr>
        </a:p>
      </dgm:t>
    </dgm:pt>
    <dgm:pt modelId="{50FD70AC-340F-46FA-807C-4929AE59309D}" type="pres">
      <dgm:prSet presAssocID="{89BF24D3-1009-48E2-9F7D-C9E769E4CA68}" presName="Name0" presStyleCnt="0">
        <dgm:presLayoutVars>
          <dgm:dir/>
          <dgm:animLvl val="lvl"/>
          <dgm:resizeHandles val="exact"/>
        </dgm:presLayoutVars>
      </dgm:prSet>
      <dgm:spPr/>
    </dgm:pt>
    <dgm:pt modelId="{7501D9E2-F976-4E92-8177-E095943310E6}" type="pres">
      <dgm:prSet presAssocID="{C8209BE9-B962-4533-B82B-3EE732DCBE1F}" presName="linNode" presStyleCnt="0"/>
      <dgm:spPr/>
    </dgm:pt>
    <dgm:pt modelId="{726FBC57-8611-46E0-8FC5-A61B4A56FBAE}" type="pres">
      <dgm:prSet presAssocID="{C8209BE9-B962-4533-B82B-3EE732DCBE1F}" presName="parentText" presStyleLbl="node1" presStyleIdx="0" presStyleCnt="9">
        <dgm:presLayoutVars>
          <dgm:chMax val="1"/>
          <dgm:bulletEnabled val="1"/>
        </dgm:presLayoutVars>
      </dgm:prSet>
      <dgm:spPr/>
    </dgm:pt>
    <dgm:pt modelId="{320ADDCA-1A6C-4779-8632-F32C1E0704F1}" type="pres">
      <dgm:prSet presAssocID="{5DE7EA58-3637-4045-936E-4DA7516765D4}" presName="sp" presStyleCnt="0"/>
      <dgm:spPr/>
    </dgm:pt>
    <dgm:pt modelId="{F7119A7D-2C2C-4522-968C-E80C6332C446}" type="pres">
      <dgm:prSet presAssocID="{8951AB5A-E91C-49A3-A1D0-63220E6D54C6}" presName="linNode" presStyleCnt="0"/>
      <dgm:spPr/>
    </dgm:pt>
    <dgm:pt modelId="{1EB7F448-C012-4D34-AE89-A1983D2437DD}" type="pres">
      <dgm:prSet presAssocID="{8951AB5A-E91C-49A3-A1D0-63220E6D54C6}" presName="parentText" presStyleLbl="node1" presStyleIdx="1" presStyleCnt="9">
        <dgm:presLayoutVars>
          <dgm:chMax val="1"/>
          <dgm:bulletEnabled val="1"/>
        </dgm:presLayoutVars>
      </dgm:prSet>
      <dgm:spPr/>
    </dgm:pt>
    <dgm:pt modelId="{4DE3E2A5-AEE7-4030-9C33-4E8D77B566B7}" type="pres">
      <dgm:prSet presAssocID="{C5D78B59-63E7-4796-9D1B-0374F8D1F35D}" presName="sp" presStyleCnt="0"/>
      <dgm:spPr/>
    </dgm:pt>
    <dgm:pt modelId="{901CCD43-378D-4001-BCE3-637CD8C9DFD9}" type="pres">
      <dgm:prSet presAssocID="{C3EF741D-FCDB-4FAE-8CB2-2FBDE1561794}" presName="linNode" presStyleCnt="0"/>
      <dgm:spPr/>
    </dgm:pt>
    <dgm:pt modelId="{470F6CF0-9792-4384-99F3-71B61D185DE2}" type="pres">
      <dgm:prSet presAssocID="{C3EF741D-FCDB-4FAE-8CB2-2FBDE1561794}" presName="parentText" presStyleLbl="node1" presStyleIdx="2" presStyleCnt="9">
        <dgm:presLayoutVars>
          <dgm:chMax val="1"/>
          <dgm:bulletEnabled val="1"/>
        </dgm:presLayoutVars>
      </dgm:prSet>
      <dgm:spPr/>
    </dgm:pt>
    <dgm:pt modelId="{7DE9C174-D81F-4088-A1F4-AB9609E8C8BA}" type="pres">
      <dgm:prSet presAssocID="{841D5B41-8340-4533-AF80-39A8F3E78753}" presName="sp" presStyleCnt="0"/>
      <dgm:spPr/>
    </dgm:pt>
    <dgm:pt modelId="{F3BC61C4-11D0-44BC-A001-FE8387C45A9B}" type="pres">
      <dgm:prSet presAssocID="{F796ED70-7E50-4C19-A523-1569FF3D5C29}" presName="linNode" presStyleCnt="0"/>
      <dgm:spPr/>
    </dgm:pt>
    <dgm:pt modelId="{23FD6A4C-A7C5-48DB-B8C9-91B96CDCB930}" type="pres">
      <dgm:prSet presAssocID="{F796ED70-7E50-4C19-A523-1569FF3D5C29}" presName="parentText" presStyleLbl="node1" presStyleIdx="3" presStyleCnt="9">
        <dgm:presLayoutVars>
          <dgm:chMax val="1"/>
          <dgm:bulletEnabled val="1"/>
        </dgm:presLayoutVars>
      </dgm:prSet>
      <dgm:spPr/>
    </dgm:pt>
    <dgm:pt modelId="{C499CEEE-A0BC-4C28-85FB-02CA0632420B}" type="pres">
      <dgm:prSet presAssocID="{D21B2527-6A78-48C1-9A63-F8275719AB56}" presName="sp" presStyleCnt="0"/>
      <dgm:spPr/>
    </dgm:pt>
    <dgm:pt modelId="{F7A75213-22A6-4495-84CB-886D20C9DC60}" type="pres">
      <dgm:prSet presAssocID="{0035F8D9-A7AB-4D5E-89B1-1E3C8DD9C1B3}" presName="linNode" presStyleCnt="0"/>
      <dgm:spPr/>
    </dgm:pt>
    <dgm:pt modelId="{8FF2C460-240D-41E4-9303-E53652F0F46B}" type="pres">
      <dgm:prSet presAssocID="{0035F8D9-A7AB-4D5E-89B1-1E3C8DD9C1B3}" presName="parentText" presStyleLbl="node1" presStyleIdx="4" presStyleCnt="9">
        <dgm:presLayoutVars>
          <dgm:chMax val="1"/>
          <dgm:bulletEnabled val="1"/>
        </dgm:presLayoutVars>
      </dgm:prSet>
      <dgm:spPr/>
    </dgm:pt>
    <dgm:pt modelId="{E9987FD3-0757-4F82-9533-2B820FBEC233}" type="pres">
      <dgm:prSet presAssocID="{2801627B-E9D0-4F1A-89F0-CC4A8B41FC2A}" presName="sp" presStyleCnt="0"/>
      <dgm:spPr/>
    </dgm:pt>
    <dgm:pt modelId="{4C79FE86-D405-4C28-977F-EE5FE4C966E2}" type="pres">
      <dgm:prSet presAssocID="{CFFDA906-0407-4B10-BF65-A2361FBA2518}" presName="linNode" presStyleCnt="0"/>
      <dgm:spPr/>
    </dgm:pt>
    <dgm:pt modelId="{DE0DDE00-F153-4162-BBF3-B4D7C368FA5D}" type="pres">
      <dgm:prSet presAssocID="{CFFDA906-0407-4B10-BF65-A2361FBA2518}" presName="parentText" presStyleLbl="node1" presStyleIdx="5" presStyleCnt="9">
        <dgm:presLayoutVars>
          <dgm:chMax val="1"/>
          <dgm:bulletEnabled val="1"/>
        </dgm:presLayoutVars>
      </dgm:prSet>
      <dgm:spPr/>
    </dgm:pt>
    <dgm:pt modelId="{0285B5EA-5FFC-4AE3-9676-A23016494575}" type="pres">
      <dgm:prSet presAssocID="{B51D0F8E-770C-48E8-80F4-B0FA9D85EB3E}" presName="sp" presStyleCnt="0"/>
      <dgm:spPr/>
    </dgm:pt>
    <dgm:pt modelId="{18EF231B-6117-4DD2-9EC5-2AA31863DA77}" type="pres">
      <dgm:prSet presAssocID="{EE2A18D4-B1F2-4ABD-830A-F888429E6085}" presName="linNode" presStyleCnt="0"/>
      <dgm:spPr/>
    </dgm:pt>
    <dgm:pt modelId="{191EFE3E-4ED8-4D55-ADD3-2B240B6B8D4B}" type="pres">
      <dgm:prSet presAssocID="{EE2A18D4-B1F2-4ABD-830A-F888429E6085}" presName="parentText" presStyleLbl="node1" presStyleIdx="6" presStyleCnt="9">
        <dgm:presLayoutVars>
          <dgm:chMax val="1"/>
          <dgm:bulletEnabled val="1"/>
        </dgm:presLayoutVars>
      </dgm:prSet>
      <dgm:spPr/>
    </dgm:pt>
    <dgm:pt modelId="{55BE06BF-A7E5-4447-A09B-015A1E613E28}" type="pres">
      <dgm:prSet presAssocID="{B88E126B-1C46-4A23-BA7D-D9BE8ED6445D}" presName="sp" presStyleCnt="0"/>
      <dgm:spPr/>
    </dgm:pt>
    <dgm:pt modelId="{15E5C311-F09B-42F5-ABB6-1820D016107A}" type="pres">
      <dgm:prSet presAssocID="{A739D884-40F9-4F9F-BA43-8AAD81608BED}" presName="linNode" presStyleCnt="0"/>
      <dgm:spPr/>
    </dgm:pt>
    <dgm:pt modelId="{4F9E9DE5-4D29-4E74-BF58-60F13D410CC1}" type="pres">
      <dgm:prSet presAssocID="{A739D884-40F9-4F9F-BA43-8AAD81608BED}" presName="parentText" presStyleLbl="node1" presStyleIdx="7" presStyleCnt="9">
        <dgm:presLayoutVars>
          <dgm:chMax val="1"/>
          <dgm:bulletEnabled val="1"/>
        </dgm:presLayoutVars>
      </dgm:prSet>
      <dgm:spPr/>
    </dgm:pt>
    <dgm:pt modelId="{48E984B9-6F5E-42FB-ABBF-913AE02E9327}" type="pres">
      <dgm:prSet presAssocID="{D5C48B34-B8AE-4FEE-877D-4B25467F2F83}" presName="sp" presStyleCnt="0"/>
      <dgm:spPr/>
    </dgm:pt>
    <dgm:pt modelId="{9D0CCEB2-22F8-4A4A-B2BD-784A62E02F14}" type="pres">
      <dgm:prSet presAssocID="{E7568322-E30A-43C5-9A8D-EDFE675BCBF1}" presName="linNode" presStyleCnt="0"/>
      <dgm:spPr/>
    </dgm:pt>
    <dgm:pt modelId="{286DFE05-15A9-4FD0-A376-7FEF29CD059C}" type="pres">
      <dgm:prSet presAssocID="{E7568322-E30A-43C5-9A8D-EDFE675BCBF1}" presName="parentText" presStyleLbl="node1" presStyleIdx="8" presStyleCnt="9">
        <dgm:presLayoutVars>
          <dgm:chMax val="1"/>
          <dgm:bulletEnabled val="1"/>
        </dgm:presLayoutVars>
      </dgm:prSet>
      <dgm:spPr/>
    </dgm:pt>
  </dgm:ptLst>
  <dgm:cxnLst>
    <dgm:cxn modelId="{F0D0F519-ECFD-43E5-8F3D-80B0B534B98C}" type="presOf" srcId="{EE2A18D4-B1F2-4ABD-830A-F888429E6085}" destId="{191EFE3E-4ED8-4D55-ADD3-2B240B6B8D4B}" srcOrd="0" destOrd="0" presId="urn:microsoft.com/office/officeart/2005/8/layout/vList5"/>
    <dgm:cxn modelId="{F3E6DB1D-FABC-4BD9-A45E-719642F37F58}" srcId="{89BF24D3-1009-48E2-9F7D-C9E769E4CA68}" destId="{EE2A18D4-B1F2-4ABD-830A-F888429E6085}" srcOrd="6" destOrd="0" parTransId="{0B88FF66-C384-4483-9E34-59F9512BDB51}" sibTransId="{B88E126B-1C46-4A23-BA7D-D9BE8ED6445D}"/>
    <dgm:cxn modelId="{40E71C21-4B10-43DD-8329-EAEFC32E1002}" srcId="{89BF24D3-1009-48E2-9F7D-C9E769E4CA68}" destId="{A739D884-40F9-4F9F-BA43-8AAD81608BED}" srcOrd="7" destOrd="0" parTransId="{BBB1BDE7-15B7-4F0A-AD83-32ECFA019769}" sibTransId="{D5C48B34-B8AE-4FEE-877D-4B25467F2F83}"/>
    <dgm:cxn modelId="{443CD92C-6A2D-4E1C-8A0E-A63F8419515F}" srcId="{89BF24D3-1009-48E2-9F7D-C9E769E4CA68}" destId="{8951AB5A-E91C-49A3-A1D0-63220E6D54C6}" srcOrd="1" destOrd="0" parTransId="{CF0B6F3D-D6AC-4BEC-AD9B-68B3781D2DD4}" sibTransId="{C5D78B59-63E7-4796-9D1B-0374F8D1F35D}"/>
    <dgm:cxn modelId="{CC8ADF35-8CC5-4755-939A-0A6D5792B313}" srcId="{89BF24D3-1009-48E2-9F7D-C9E769E4CA68}" destId="{0035F8D9-A7AB-4D5E-89B1-1E3C8DD9C1B3}" srcOrd="4" destOrd="0" parTransId="{7620B0A1-C81F-4EA9-B8AE-0EA9B8B9C538}" sibTransId="{2801627B-E9D0-4F1A-89F0-CC4A8B41FC2A}"/>
    <dgm:cxn modelId="{8401935B-B139-4D12-B178-ADF5A8F66414}" srcId="{89BF24D3-1009-48E2-9F7D-C9E769E4CA68}" destId="{E7568322-E30A-43C5-9A8D-EDFE675BCBF1}" srcOrd="8" destOrd="0" parTransId="{DE1B2EA8-E7A0-47F9-A18E-B7D8794D7E64}" sibTransId="{EF53CCBB-50FD-4E28-8D37-B2767778E9C9}"/>
    <dgm:cxn modelId="{9381E164-08FE-4F18-977F-5670B1FF8962}" type="presOf" srcId="{E7568322-E30A-43C5-9A8D-EDFE675BCBF1}" destId="{286DFE05-15A9-4FD0-A376-7FEF29CD059C}" srcOrd="0" destOrd="0" presId="urn:microsoft.com/office/officeart/2005/8/layout/vList5"/>
    <dgm:cxn modelId="{A10E654E-0055-4E12-BB31-D15B6659D35A}" srcId="{89BF24D3-1009-48E2-9F7D-C9E769E4CA68}" destId="{CFFDA906-0407-4B10-BF65-A2361FBA2518}" srcOrd="5" destOrd="0" parTransId="{40101FBD-1953-4A3C-8420-644A51662372}" sibTransId="{B51D0F8E-770C-48E8-80F4-B0FA9D85EB3E}"/>
    <dgm:cxn modelId="{C7ECA174-22DD-453F-9496-428A446CBCBC}" srcId="{89BF24D3-1009-48E2-9F7D-C9E769E4CA68}" destId="{C8209BE9-B962-4533-B82B-3EE732DCBE1F}" srcOrd="0" destOrd="0" parTransId="{4F02974E-0194-4927-B573-464F4B2D5C0C}" sibTransId="{5DE7EA58-3637-4045-936E-4DA7516765D4}"/>
    <dgm:cxn modelId="{569BB179-4291-437A-9594-324CCE67B652}" type="presOf" srcId="{89BF24D3-1009-48E2-9F7D-C9E769E4CA68}" destId="{50FD70AC-340F-46FA-807C-4929AE59309D}" srcOrd="0" destOrd="0" presId="urn:microsoft.com/office/officeart/2005/8/layout/vList5"/>
    <dgm:cxn modelId="{7047237F-3BCF-41E8-A0AE-17B371630494}" type="presOf" srcId="{C3EF741D-FCDB-4FAE-8CB2-2FBDE1561794}" destId="{470F6CF0-9792-4384-99F3-71B61D185DE2}" srcOrd="0" destOrd="0" presId="urn:microsoft.com/office/officeart/2005/8/layout/vList5"/>
    <dgm:cxn modelId="{7D939880-25F2-49A3-AFF9-B75E77E0D9B6}" srcId="{89BF24D3-1009-48E2-9F7D-C9E769E4CA68}" destId="{F796ED70-7E50-4C19-A523-1569FF3D5C29}" srcOrd="3" destOrd="0" parTransId="{BA921D66-4129-4B0D-B3DB-4E1001C03307}" sibTransId="{D21B2527-6A78-48C1-9A63-F8275719AB56}"/>
    <dgm:cxn modelId="{A32A8886-4B90-4DF2-9AD9-69D386D114EF}" type="presOf" srcId="{0035F8D9-A7AB-4D5E-89B1-1E3C8DD9C1B3}" destId="{8FF2C460-240D-41E4-9303-E53652F0F46B}" srcOrd="0" destOrd="0" presId="urn:microsoft.com/office/officeart/2005/8/layout/vList5"/>
    <dgm:cxn modelId="{51601896-1F77-4A1C-AA3B-62FCC818E17F}" type="presOf" srcId="{A739D884-40F9-4F9F-BA43-8AAD81608BED}" destId="{4F9E9DE5-4D29-4E74-BF58-60F13D410CC1}" srcOrd="0" destOrd="0" presId="urn:microsoft.com/office/officeart/2005/8/layout/vList5"/>
    <dgm:cxn modelId="{9F620997-8974-4BDF-AEA8-CDAC5D68617B}" type="presOf" srcId="{F796ED70-7E50-4C19-A523-1569FF3D5C29}" destId="{23FD6A4C-A7C5-48DB-B8C9-91B96CDCB930}" srcOrd="0" destOrd="0" presId="urn:microsoft.com/office/officeart/2005/8/layout/vList5"/>
    <dgm:cxn modelId="{01AF6A9C-090E-4AB3-B03F-CE6560D71F4F}" srcId="{89BF24D3-1009-48E2-9F7D-C9E769E4CA68}" destId="{C3EF741D-FCDB-4FAE-8CB2-2FBDE1561794}" srcOrd="2" destOrd="0" parTransId="{2E022D0C-BAF0-4AC1-BA2A-E5CE4283AAB0}" sibTransId="{841D5B41-8340-4533-AF80-39A8F3E78753}"/>
    <dgm:cxn modelId="{A39066D7-FEE0-4896-8B75-1A69E623E9CD}" type="presOf" srcId="{CFFDA906-0407-4B10-BF65-A2361FBA2518}" destId="{DE0DDE00-F153-4162-BBF3-B4D7C368FA5D}" srcOrd="0" destOrd="0" presId="urn:microsoft.com/office/officeart/2005/8/layout/vList5"/>
    <dgm:cxn modelId="{20B544DE-1E50-45CC-9689-40D95CD8B0A1}" type="presOf" srcId="{8951AB5A-E91C-49A3-A1D0-63220E6D54C6}" destId="{1EB7F448-C012-4D34-AE89-A1983D2437DD}" srcOrd="0" destOrd="0" presId="urn:microsoft.com/office/officeart/2005/8/layout/vList5"/>
    <dgm:cxn modelId="{FFBCF6DF-5CBB-4D1A-B959-6D46614785DA}" type="presOf" srcId="{C8209BE9-B962-4533-B82B-3EE732DCBE1F}" destId="{726FBC57-8611-46E0-8FC5-A61B4A56FBAE}" srcOrd="0" destOrd="0" presId="urn:microsoft.com/office/officeart/2005/8/layout/vList5"/>
    <dgm:cxn modelId="{D955E38C-427D-49ED-8E5E-69FF264C3469}" type="presParOf" srcId="{50FD70AC-340F-46FA-807C-4929AE59309D}" destId="{7501D9E2-F976-4E92-8177-E095943310E6}" srcOrd="0" destOrd="0" presId="urn:microsoft.com/office/officeart/2005/8/layout/vList5"/>
    <dgm:cxn modelId="{5C0F9066-9C3B-4B6D-BCF6-8615E5846557}" type="presParOf" srcId="{7501D9E2-F976-4E92-8177-E095943310E6}" destId="{726FBC57-8611-46E0-8FC5-A61B4A56FBAE}" srcOrd="0" destOrd="0" presId="urn:microsoft.com/office/officeart/2005/8/layout/vList5"/>
    <dgm:cxn modelId="{6C991B8F-A8F7-464B-8D5E-3B05689D4DC2}" type="presParOf" srcId="{50FD70AC-340F-46FA-807C-4929AE59309D}" destId="{320ADDCA-1A6C-4779-8632-F32C1E0704F1}" srcOrd="1" destOrd="0" presId="urn:microsoft.com/office/officeart/2005/8/layout/vList5"/>
    <dgm:cxn modelId="{A4C46C9A-C1E9-4AE9-A4B4-E1B72EF85474}" type="presParOf" srcId="{50FD70AC-340F-46FA-807C-4929AE59309D}" destId="{F7119A7D-2C2C-4522-968C-E80C6332C446}" srcOrd="2" destOrd="0" presId="urn:microsoft.com/office/officeart/2005/8/layout/vList5"/>
    <dgm:cxn modelId="{F194FBC9-5BED-4914-A456-97BE4C5988E6}" type="presParOf" srcId="{F7119A7D-2C2C-4522-968C-E80C6332C446}" destId="{1EB7F448-C012-4D34-AE89-A1983D2437DD}" srcOrd="0" destOrd="0" presId="urn:microsoft.com/office/officeart/2005/8/layout/vList5"/>
    <dgm:cxn modelId="{87FCA567-6A11-4756-B571-77A2031C148E}" type="presParOf" srcId="{50FD70AC-340F-46FA-807C-4929AE59309D}" destId="{4DE3E2A5-AEE7-4030-9C33-4E8D77B566B7}" srcOrd="3" destOrd="0" presId="urn:microsoft.com/office/officeart/2005/8/layout/vList5"/>
    <dgm:cxn modelId="{D252107E-4AF8-4758-B545-AE606B0F2574}" type="presParOf" srcId="{50FD70AC-340F-46FA-807C-4929AE59309D}" destId="{901CCD43-378D-4001-BCE3-637CD8C9DFD9}" srcOrd="4" destOrd="0" presId="urn:microsoft.com/office/officeart/2005/8/layout/vList5"/>
    <dgm:cxn modelId="{78413ED5-C1BC-4923-80FD-66F37C7C72BF}" type="presParOf" srcId="{901CCD43-378D-4001-BCE3-637CD8C9DFD9}" destId="{470F6CF0-9792-4384-99F3-71B61D185DE2}" srcOrd="0" destOrd="0" presId="urn:microsoft.com/office/officeart/2005/8/layout/vList5"/>
    <dgm:cxn modelId="{DEF9150A-BE8B-493F-9A01-A04B510DEDC0}" type="presParOf" srcId="{50FD70AC-340F-46FA-807C-4929AE59309D}" destId="{7DE9C174-D81F-4088-A1F4-AB9609E8C8BA}" srcOrd="5" destOrd="0" presId="urn:microsoft.com/office/officeart/2005/8/layout/vList5"/>
    <dgm:cxn modelId="{373BFCE9-441E-41E7-94F7-138879374E26}" type="presParOf" srcId="{50FD70AC-340F-46FA-807C-4929AE59309D}" destId="{F3BC61C4-11D0-44BC-A001-FE8387C45A9B}" srcOrd="6" destOrd="0" presId="urn:microsoft.com/office/officeart/2005/8/layout/vList5"/>
    <dgm:cxn modelId="{88B264F1-2C04-4E3E-8D23-B8E2AED451F4}" type="presParOf" srcId="{F3BC61C4-11D0-44BC-A001-FE8387C45A9B}" destId="{23FD6A4C-A7C5-48DB-B8C9-91B96CDCB930}" srcOrd="0" destOrd="0" presId="urn:microsoft.com/office/officeart/2005/8/layout/vList5"/>
    <dgm:cxn modelId="{A61EA4AA-2E28-46E3-BC88-956AD965AC6F}" type="presParOf" srcId="{50FD70AC-340F-46FA-807C-4929AE59309D}" destId="{C499CEEE-A0BC-4C28-85FB-02CA0632420B}" srcOrd="7" destOrd="0" presId="urn:microsoft.com/office/officeart/2005/8/layout/vList5"/>
    <dgm:cxn modelId="{1DD2DAB3-887F-46E1-9A20-908C84F45E74}" type="presParOf" srcId="{50FD70AC-340F-46FA-807C-4929AE59309D}" destId="{F7A75213-22A6-4495-84CB-886D20C9DC60}" srcOrd="8" destOrd="0" presId="urn:microsoft.com/office/officeart/2005/8/layout/vList5"/>
    <dgm:cxn modelId="{A80E8FED-9D22-477F-B6E6-D949C8536ACB}" type="presParOf" srcId="{F7A75213-22A6-4495-84CB-886D20C9DC60}" destId="{8FF2C460-240D-41E4-9303-E53652F0F46B}" srcOrd="0" destOrd="0" presId="urn:microsoft.com/office/officeart/2005/8/layout/vList5"/>
    <dgm:cxn modelId="{863D0ADD-1087-485B-9001-CDCEE2E0903C}" type="presParOf" srcId="{50FD70AC-340F-46FA-807C-4929AE59309D}" destId="{E9987FD3-0757-4F82-9533-2B820FBEC233}" srcOrd="9" destOrd="0" presId="urn:microsoft.com/office/officeart/2005/8/layout/vList5"/>
    <dgm:cxn modelId="{F215BEAA-4281-4743-9EF1-BD5057D34A97}" type="presParOf" srcId="{50FD70AC-340F-46FA-807C-4929AE59309D}" destId="{4C79FE86-D405-4C28-977F-EE5FE4C966E2}" srcOrd="10" destOrd="0" presId="urn:microsoft.com/office/officeart/2005/8/layout/vList5"/>
    <dgm:cxn modelId="{55EE5422-766A-43B0-B32A-F9BAF8143BF1}" type="presParOf" srcId="{4C79FE86-D405-4C28-977F-EE5FE4C966E2}" destId="{DE0DDE00-F153-4162-BBF3-B4D7C368FA5D}" srcOrd="0" destOrd="0" presId="urn:microsoft.com/office/officeart/2005/8/layout/vList5"/>
    <dgm:cxn modelId="{3689C78F-1269-4A4A-B39B-235EF1560334}" type="presParOf" srcId="{50FD70AC-340F-46FA-807C-4929AE59309D}" destId="{0285B5EA-5FFC-4AE3-9676-A23016494575}" srcOrd="11" destOrd="0" presId="urn:microsoft.com/office/officeart/2005/8/layout/vList5"/>
    <dgm:cxn modelId="{99081651-0516-4093-B6F6-1FF539C1EA1C}" type="presParOf" srcId="{50FD70AC-340F-46FA-807C-4929AE59309D}" destId="{18EF231B-6117-4DD2-9EC5-2AA31863DA77}" srcOrd="12" destOrd="0" presId="urn:microsoft.com/office/officeart/2005/8/layout/vList5"/>
    <dgm:cxn modelId="{8F4B15FE-9C66-4903-A6D8-FFF1E5AC9F90}" type="presParOf" srcId="{18EF231B-6117-4DD2-9EC5-2AA31863DA77}" destId="{191EFE3E-4ED8-4D55-ADD3-2B240B6B8D4B}" srcOrd="0" destOrd="0" presId="urn:microsoft.com/office/officeart/2005/8/layout/vList5"/>
    <dgm:cxn modelId="{41DBE625-338E-4DD7-BE46-67D2B05E7C75}" type="presParOf" srcId="{50FD70AC-340F-46FA-807C-4929AE59309D}" destId="{55BE06BF-A7E5-4447-A09B-015A1E613E28}" srcOrd="13" destOrd="0" presId="urn:microsoft.com/office/officeart/2005/8/layout/vList5"/>
    <dgm:cxn modelId="{FCFD1206-6E15-475E-968F-667A33C96A39}" type="presParOf" srcId="{50FD70AC-340F-46FA-807C-4929AE59309D}" destId="{15E5C311-F09B-42F5-ABB6-1820D016107A}" srcOrd="14" destOrd="0" presId="urn:microsoft.com/office/officeart/2005/8/layout/vList5"/>
    <dgm:cxn modelId="{81A1FBE0-0E9D-4C61-BB9B-B790E3998FCE}" type="presParOf" srcId="{15E5C311-F09B-42F5-ABB6-1820D016107A}" destId="{4F9E9DE5-4D29-4E74-BF58-60F13D410CC1}" srcOrd="0" destOrd="0" presId="urn:microsoft.com/office/officeart/2005/8/layout/vList5"/>
    <dgm:cxn modelId="{49859163-3950-43CE-BAE3-93BBD50C5DC7}" type="presParOf" srcId="{50FD70AC-340F-46FA-807C-4929AE59309D}" destId="{48E984B9-6F5E-42FB-ABBF-913AE02E9327}" srcOrd="15" destOrd="0" presId="urn:microsoft.com/office/officeart/2005/8/layout/vList5"/>
    <dgm:cxn modelId="{D203C349-A16C-4216-A1CE-871310627E2B}" type="presParOf" srcId="{50FD70AC-340F-46FA-807C-4929AE59309D}" destId="{9D0CCEB2-22F8-4A4A-B2BD-784A62E02F14}" srcOrd="16" destOrd="0" presId="urn:microsoft.com/office/officeart/2005/8/layout/vList5"/>
    <dgm:cxn modelId="{3503C38C-FFE5-4E2B-A5AB-46BA49873D72}" type="presParOf" srcId="{9D0CCEB2-22F8-4A4A-B2BD-784A62E02F14}" destId="{286DFE05-15A9-4FD0-A376-7FEF29CD059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9023C-A105-47BC-83CD-79F3E829DC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B0F521-A75C-44AB-9B15-F9252EFF0406}">
      <dgm:prSet custT="1"/>
      <dgm:spPr/>
      <dgm:t>
        <a:bodyPr/>
        <a:lstStyle/>
        <a:p>
          <a:r>
            <a:rPr lang="en-US" sz="1600">
              <a:latin typeface="Amasis MT Pro Medium" panose="02040604050005020304" pitchFamily="18" charset="0"/>
            </a:rPr>
            <a:t>Enrolled at least half-time </a:t>
          </a:r>
        </a:p>
      </dgm:t>
    </dgm:pt>
    <dgm:pt modelId="{57E78C97-1709-48CE-B209-D21D16A2886F}" type="parTrans" cxnId="{EDCCF3EF-71B4-48AA-9DAC-4219C95A5145}">
      <dgm:prSet/>
      <dgm:spPr/>
      <dgm:t>
        <a:bodyPr/>
        <a:lstStyle/>
        <a:p>
          <a:endParaRPr lang="en-US" sz="1800">
            <a:latin typeface="Amasis MT Pro Medium" panose="02040604050005020304" pitchFamily="18" charset="0"/>
          </a:endParaRPr>
        </a:p>
      </dgm:t>
    </dgm:pt>
    <dgm:pt modelId="{47E23080-B10E-4B40-8477-A9E39D18B7C7}" type="sibTrans" cxnId="{EDCCF3EF-71B4-48AA-9DAC-4219C95A5145}">
      <dgm:prSet/>
      <dgm:spPr/>
      <dgm:t>
        <a:bodyPr/>
        <a:lstStyle/>
        <a:p>
          <a:endParaRPr lang="en-US" sz="1800">
            <a:latin typeface="Amasis MT Pro Medium" panose="02040604050005020304" pitchFamily="18" charset="0"/>
          </a:endParaRPr>
        </a:p>
      </dgm:t>
    </dgm:pt>
    <dgm:pt modelId="{DF75A70A-A2FF-4344-90FD-679075744CD7}">
      <dgm:prSet custT="1"/>
      <dgm:spPr/>
      <dgm:t>
        <a:bodyPr/>
        <a:lstStyle/>
        <a:p>
          <a:r>
            <a:rPr lang="en-US" sz="1200">
              <a:latin typeface="Amasis MT Pro Medium"/>
            </a:rPr>
            <a:t>Undergraduate = 6 units</a:t>
          </a:r>
        </a:p>
      </dgm:t>
    </dgm:pt>
    <dgm:pt modelId="{A1AF28AD-D18D-4EBC-8C82-D59F1002DF4F}" type="parTrans" cxnId="{DD82980F-589D-488E-A45F-81A7EA20A964}">
      <dgm:prSet/>
      <dgm:spPr/>
      <dgm:t>
        <a:bodyPr/>
        <a:lstStyle/>
        <a:p>
          <a:endParaRPr lang="en-US" sz="1800">
            <a:latin typeface="Amasis MT Pro Medium" panose="02040604050005020304" pitchFamily="18" charset="0"/>
          </a:endParaRPr>
        </a:p>
      </dgm:t>
    </dgm:pt>
    <dgm:pt modelId="{5E913A25-A074-4440-9897-31BBAD545C52}" type="sibTrans" cxnId="{DD82980F-589D-488E-A45F-81A7EA20A964}">
      <dgm:prSet/>
      <dgm:spPr/>
      <dgm:t>
        <a:bodyPr/>
        <a:lstStyle/>
        <a:p>
          <a:endParaRPr lang="en-US" sz="1800">
            <a:latin typeface="Amasis MT Pro Medium" panose="02040604050005020304" pitchFamily="18" charset="0"/>
          </a:endParaRPr>
        </a:p>
      </dgm:t>
    </dgm:pt>
    <dgm:pt modelId="{F7591A21-F615-4BC6-A727-F04A844C7CEC}">
      <dgm:prSet custT="1"/>
      <dgm:spPr/>
      <dgm:t>
        <a:bodyPr/>
        <a:lstStyle/>
        <a:p>
          <a:r>
            <a:rPr lang="en-US" sz="1200">
              <a:latin typeface="Amasis MT Pro Medium" panose="02040604050005020304" pitchFamily="18" charset="0"/>
            </a:rPr>
            <a:t>Graduate = 3 units of graduate level coursework</a:t>
          </a:r>
        </a:p>
      </dgm:t>
    </dgm:pt>
    <dgm:pt modelId="{B1044209-58CF-466C-B310-499884C93C10}" type="parTrans" cxnId="{B34D4E01-3362-461B-85C8-B9A3551888D5}">
      <dgm:prSet/>
      <dgm:spPr/>
      <dgm:t>
        <a:bodyPr/>
        <a:lstStyle/>
        <a:p>
          <a:endParaRPr lang="en-US" sz="1800">
            <a:latin typeface="Amasis MT Pro Medium" panose="02040604050005020304" pitchFamily="18" charset="0"/>
          </a:endParaRPr>
        </a:p>
      </dgm:t>
    </dgm:pt>
    <dgm:pt modelId="{27287231-A877-41BB-B829-17FC0C797C7A}" type="sibTrans" cxnId="{B34D4E01-3362-461B-85C8-B9A3551888D5}">
      <dgm:prSet/>
      <dgm:spPr/>
      <dgm:t>
        <a:bodyPr/>
        <a:lstStyle/>
        <a:p>
          <a:endParaRPr lang="en-US" sz="1800">
            <a:latin typeface="Amasis MT Pro Medium" panose="02040604050005020304" pitchFamily="18" charset="0"/>
          </a:endParaRPr>
        </a:p>
      </dgm:t>
    </dgm:pt>
    <dgm:pt modelId="{F136A3F6-2DAB-42BA-AD06-794F6990DEC8}">
      <dgm:prSet custT="1"/>
      <dgm:spPr/>
      <dgm:t>
        <a:bodyPr/>
        <a:lstStyle/>
        <a:p>
          <a:pPr rtl="0"/>
          <a:r>
            <a:rPr lang="en-US" sz="1600">
              <a:latin typeface="Amasis MT Pro Medium"/>
            </a:rPr>
            <a:t>Maintain Satisfactory Academic Progress </a:t>
          </a:r>
        </a:p>
      </dgm:t>
    </dgm:pt>
    <dgm:pt modelId="{879F705F-4F34-4EF8-B6F6-7D340D1B413F}" type="parTrans" cxnId="{C5AF99B8-B53D-47D5-8D60-20D0823BE549}">
      <dgm:prSet/>
      <dgm:spPr/>
      <dgm:t>
        <a:bodyPr/>
        <a:lstStyle/>
        <a:p>
          <a:endParaRPr lang="en-US" sz="1800">
            <a:latin typeface="Amasis MT Pro Medium" panose="02040604050005020304" pitchFamily="18" charset="0"/>
          </a:endParaRPr>
        </a:p>
      </dgm:t>
    </dgm:pt>
    <dgm:pt modelId="{02C655BA-F325-42AF-8AD2-45A26EF446A5}" type="sibTrans" cxnId="{C5AF99B8-B53D-47D5-8D60-20D0823BE549}">
      <dgm:prSet/>
      <dgm:spPr/>
      <dgm:t>
        <a:bodyPr/>
        <a:lstStyle/>
        <a:p>
          <a:endParaRPr lang="en-US" sz="1800">
            <a:latin typeface="Amasis MT Pro Medium" panose="02040604050005020304" pitchFamily="18" charset="0"/>
          </a:endParaRPr>
        </a:p>
      </dgm:t>
    </dgm:pt>
    <dgm:pt modelId="{466EBC5A-0584-4DE6-BD06-123381F5B4BD}">
      <dgm:prSet custT="1"/>
      <dgm:spPr/>
      <dgm:t>
        <a:bodyPr/>
        <a:lstStyle/>
        <a:p>
          <a:r>
            <a:rPr lang="en-US" sz="1600">
              <a:latin typeface="Amasis MT Pro Medium"/>
            </a:rPr>
            <a:t>Demonstrate Financial Need</a:t>
          </a:r>
        </a:p>
      </dgm:t>
    </dgm:pt>
    <dgm:pt modelId="{F7D89F99-C79B-4054-9EAE-0EF50B1C9B3C}" type="parTrans" cxnId="{59A5F71E-96E5-4162-BB88-A41A3CA3EEE4}">
      <dgm:prSet/>
      <dgm:spPr/>
      <dgm:t>
        <a:bodyPr/>
        <a:lstStyle/>
        <a:p>
          <a:endParaRPr lang="en-US" sz="1800">
            <a:latin typeface="Amasis MT Pro Medium" panose="02040604050005020304" pitchFamily="18" charset="0"/>
          </a:endParaRPr>
        </a:p>
      </dgm:t>
    </dgm:pt>
    <dgm:pt modelId="{A7B0ED05-18B5-4D7D-9F42-A51307EFD527}" type="sibTrans" cxnId="{59A5F71E-96E5-4162-BB88-A41A3CA3EEE4}">
      <dgm:prSet/>
      <dgm:spPr/>
      <dgm:t>
        <a:bodyPr/>
        <a:lstStyle/>
        <a:p>
          <a:endParaRPr lang="en-US" sz="1800">
            <a:latin typeface="Amasis MT Pro Medium" panose="02040604050005020304" pitchFamily="18" charset="0"/>
          </a:endParaRPr>
        </a:p>
      </dgm:t>
    </dgm:pt>
    <dgm:pt modelId="{E2839FAD-0433-4115-A578-5D3C11C2DDD9}">
      <dgm:prSet custT="1"/>
      <dgm:spPr/>
      <dgm:t>
        <a:bodyPr/>
        <a:lstStyle/>
        <a:p>
          <a:r>
            <a:rPr lang="en-US" sz="1600">
              <a:latin typeface="Amasis MT Pro Medium" panose="02040604050005020304" pitchFamily="18" charset="0"/>
            </a:rPr>
            <a:t>Awarded Federal Work-Study</a:t>
          </a:r>
        </a:p>
      </dgm:t>
    </dgm:pt>
    <dgm:pt modelId="{58171A88-7A85-490B-8028-8A7866477490}" type="parTrans" cxnId="{81B63B24-88DF-4637-A33F-7BF17AD57728}">
      <dgm:prSet/>
      <dgm:spPr/>
      <dgm:t>
        <a:bodyPr/>
        <a:lstStyle/>
        <a:p>
          <a:endParaRPr lang="en-US" sz="1800">
            <a:latin typeface="Amasis MT Pro Medium" panose="02040604050005020304" pitchFamily="18" charset="0"/>
          </a:endParaRPr>
        </a:p>
      </dgm:t>
    </dgm:pt>
    <dgm:pt modelId="{D1C7A5F9-6A15-4A6A-884B-AB2862120F4F}" type="sibTrans" cxnId="{81B63B24-88DF-4637-A33F-7BF17AD57728}">
      <dgm:prSet/>
      <dgm:spPr/>
      <dgm:t>
        <a:bodyPr/>
        <a:lstStyle/>
        <a:p>
          <a:endParaRPr lang="en-US" sz="1800">
            <a:latin typeface="Amasis MT Pro Medium" panose="02040604050005020304" pitchFamily="18" charset="0"/>
          </a:endParaRPr>
        </a:p>
      </dgm:t>
    </dgm:pt>
    <dgm:pt modelId="{4AD468BB-0EEB-4386-A736-7DEF045C6973}">
      <dgm:prSet custT="1"/>
      <dgm:spPr/>
      <dgm:t>
        <a:bodyPr/>
        <a:lstStyle/>
        <a:p>
          <a:r>
            <a:rPr lang="en-US" sz="1200">
              <a:latin typeface="Amasis MT Pro Medium"/>
            </a:rPr>
            <a:t>23/24 for June 2024 employment</a:t>
          </a:r>
        </a:p>
      </dgm:t>
    </dgm:pt>
    <dgm:pt modelId="{2A14704C-2312-4512-A9C4-3D6B364F7E90}" type="parTrans" cxnId="{5F686863-3704-4641-9370-C0DAE27120DD}">
      <dgm:prSet/>
      <dgm:spPr/>
      <dgm:t>
        <a:bodyPr/>
        <a:lstStyle/>
        <a:p>
          <a:endParaRPr lang="en-US" sz="1800">
            <a:latin typeface="Amasis MT Pro Medium" panose="02040604050005020304" pitchFamily="18" charset="0"/>
          </a:endParaRPr>
        </a:p>
      </dgm:t>
    </dgm:pt>
    <dgm:pt modelId="{EE608852-BA9F-4771-9C98-23D7421B99D3}" type="sibTrans" cxnId="{5F686863-3704-4641-9370-C0DAE27120DD}">
      <dgm:prSet/>
      <dgm:spPr/>
      <dgm:t>
        <a:bodyPr/>
        <a:lstStyle/>
        <a:p>
          <a:endParaRPr lang="en-US" sz="1800">
            <a:latin typeface="Amasis MT Pro Medium" panose="02040604050005020304" pitchFamily="18" charset="0"/>
          </a:endParaRPr>
        </a:p>
      </dgm:t>
    </dgm:pt>
    <dgm:pt modelId="{1441D337-6DBF-4BE7-95BC-E0C70C850558}">
      <dgm:prSet custT="1"/>
      <dgm:spPr/>
      <dgm:t>
        <a:bodyPr/>
        <a:lstStyle/>
        <a:p>
          <a:r>
            <a:rPr lang="en-US" sz="1200">
              <a:latin typeface="Amasis MT Pro Medium"/>
            </a:rPr>
            <a:t>24/25 for July 2024 – May 2025 employment</a:t>
          </a:r>
        </a:p>
      </dgm:t>
    </dgm:pt>
    <dgm:pt modelId="{86DF3DD1-D1D0-4BDC-83EF-83744575DA04}" type="parTrans" cxnId="{3C3EA2C3-BFB4-4710-9FED-09DD23D5F330}">
      <dgm:prSet/>
      <dgm:spPr/>
      <dgm:t>
        <a:bodyPr/>
        <a:lstStyle/>
        <a:p>
          <a:endParaRPr lang="en-US" sz="1800">
            <a:latin typeface="Amasis MT Pro Medium" panose="02040604050005020304" pitchFamily="18" charset="0"/>
          </a:endParaRPr>
        </a:p>
      </dgm:t>
    </dgm:pt>
    <dgm:pt modelId="{363FB368-1634-4122-8034-77D5F38AE6BF}" type="sibTrans" cxnId="{3C3EA2C3-BFB4-4710-9FED-09DD23D5F330}">
      <dgm:prSet/>
      <dgm:spPr/>
      <dgm:t>
        <a:bodyPr/>
        <a:lstStyle/>
        <a:p>
          <a:endParaRPr lang="en-US" sz="1800">
            <a:latin typeface="Amasis MT Pro Medium" panose="02040604050005020304" pitchFamily="18" charset="0"/>
          </a:endParaRPr>
        </a:p>
      </dgm:t>
    </dgm:pt>
    <dgm:pt modelId="{092D3143-AEE0-4B73-86B7-4265B0012DDC}">
      <dgm:prSet custT="1"/>
      <dgm:spPr/>
      <dgm:t>
        <a:bodyPr/>
        <a:lstStyle/>
        <a:p>
          <a:r>
            <a:rPr lang="en-US" sz="1600">
              <a:latin typeface="Amasis MT Pro Medium"/>
            </a:rPr>
            <a:t>Eligible to work in the United States</a:t>
          </a:r>
        </a:p>
      </dgm:t>
    </dgm:pt>
    <dgm:pt modelId="{F3CB34A3-BFBD-4304-84CB-818BB721B485}" type="parTrans" cxnId="{C430C597-7B29-44BB-8CA7-F76B42A83ADA}">
      <dgm:prSet/>
      <dgm:spPr/>
      <dgm:t>
        <a:bodyPr/>
        <a:lstStyle/>
        <a:p>
          <a:endParaRPr lang="en-US" sz="1800">
            <a:latin typeface="Amasis MT Pro Medium" panose="02040604050005020304" pitchFamily="18" charset="0"/>
          </a:endParaRPr>
        </a:p>
      </dgm:t>
    </dgm:pt>
    <dgm:pt modelId="{50215A5E-3477-4017-B67A-CBB0ABE01F77}" type="sibTrans" cxnId="{C430C597-7B29-44BB-8CA7-F76B42A83ADA}">
      <dgm:prSet/>
      <dgm:spPr/>
      <dgm:t>
        <a:bodyPr/>
        <a:lstStyle/>
        <a:p>
          <a:endParaRPr lang="en-US" sz="1800">
            <a:latin typeface="Amasis MT Pro Medium" panose="02040604050005020304" pitchFamily="18" charset="0"/>
          </a:endParaRPr>
        </a:p>
      </dgm:t>
    </dgm:pt>
    <dgm:pt modelId="{57C20B20-0236-4E14-A1FC-1EEAA78C150F}">
      <dgm:prSet custT="1"/>
      <dgm:spPr/>
      <dgm:t>
        <a:bodyPr/>
        <a:lstStyle/>
        <a:p>
          <a:r>
            <a:rPr lang="en-US" sz="1600">
              <a:latin typeface="Amasis MT Pro Medium"/>
            </a:rPr>
            <a:t>Complete FWS tutorial</a:t>
          </a:r>
        </a:p>
      </dgm:t>
    </dgm:pt>
    <dgm:pt modelId="{41668EFC-7B56-4FED-9B66-29FB9FCF44DE}" type="parTrans" cxnId="{614AA3AB-C0A0-492B-841C-C0E7C916BE57}">
      <dgm:prSet/>
      <dgm:spPr/>
      <dgm:t>
        <a:bodyPr/>
        <a:lstStyle/>
        <a:p>
          <a:endParaRPr lang="en-US" sz="1800">
            <a:latin typeface="Amasis MT Pro Medium" panose="02040604050005020304" pitchFamily="18" charset="0"/>
          </a:endParaRPr>
        </a:p>
      </dgm:t>
    </dgm:pt>
    <dgm:pt modelId="{B97AD4B6-F57C-4056-B5DC-1998EBADE2C7}" type="sibTrans" cxnId="{614AA3AB-C0A0-492B-841C-C0E7C916BE57}">
      <dgm:prSet/>
      <dgm:spPr/>
      <dgm:t>
        <a:bodyPr/>
        <a:lstStyle/>
        <a:p>
          <a:endParaRPr lang="en-US" sz="1800">
            <a:latin typeface="Amasis MT Pro Medium" panose="02040604050005020304" pitchFamily="18" charset="0"/>
          </a:endParaRPr>
        </a:p>
      </dgm:t>
    </dgm:pt>
    <dgm:pt modelId="{BBA14769-9BEF-46E6-9E2F-473836D580C4}" type="pres">
      <dgm:prSet presAssocID="{E289023C-A105-47BC-83CD-79F3E829DCCC}" presName="diagram" presStyleCnt="0">
        <dgm:presLayoutVars>
          <dgm:dir/>
          <dgm:resizeHandles val="exact"/>
        </dgm:presLayoutVars>
      </dgm:prSet>
      <dgm:spPr/>
    </dgm:pt>
    <dgm:pt modelId="{BF4E2D41-503D-4A3A-B4FC-222C28D94448}" type="pres">
      <dgm:prSet presAssocID="{93B0F521-A75C-44AB-9B15-F9252EFF0406}" presName="node" presStyleLbl="node1" presStyleIdx="0" presStyleCnt="6">
        <dgm:presLayoutVars>
          <dgm:bulletEnabled val="1"/>
        </dgm:presLayoutVars>
      </dgm:prSet>
      <dgm:spPr/>
    </dgm:pt>
    <dgm:pt modelId="{E328BA14-1413-489D-A480-ABF07C162A95}" type="pres">
      <dgm:prSet presAssocID="{47E23080-B10E-4B40-8477-A9E39D18B7C7}" presName="sibTrans" presStyleCnt="0"/>
      <dgm:spPr/>
    </dgm:pt>
    <dgm:pt modelId="{F03EB311-DC8D-4466-8607-20611FB84BD6}" type="pres">
      <dgm:prSet presAssocID="{F136A3F6-2DAB-42BA-AD06-794F6990DEC8}" presName="node" presStyleLbl="node1" presStyleIdx="1" presStyleCnt="6">
        <dgm:presLayoutVars>
          <dgm:bulletEnabled val="1"/>
        </dgm:presLayoutVars>
      </dgm:prSet>
      <dgm:spPr/>
    </dgm:pt>
    <dgm:pt modelId="{B0139B70-6176-47EF-AFC4-99D35DE88818}" type="pres">
      <dgm:prSet presAssocID="{02C655BA-F325-42AF-8AD2-45A26EF446A5}" presName="sibTrans" presStyleCnt="0"/>
      <dgm:spPr/>
    </dgm:pt>
    <dgm:pt modelId="{7D5DED04-114B-43F9-9555-2BD522AA4D78}" type="pres">
      <dgm:prSet presAssocID="{466EBC5A-0584-4DE6-BD06-123381F5B4BD}" presName="node" presStyleLbl="node1" presStyleIdx="2" presStyleCnt="6">
        <dgm:presLayoutVars>
          <dgm:bulletEnabled val="1"/>
        </dgm:presLayoutVars>
      </dgm:prSet>
      <dgm:spPr/>
    </dgm:pt>
    <dgm:pt modelId="{0FCB1942-0516-44CE-872B-31C4D7FC391A}" type="pres">
      <dgm:prSet presAssocID="{A7B0ED05-18B5-4D7D-9F42-A51307EFD527}" presName="sibTrans" presStyleCnt="0"/>
      <dgm:spPr/>
    </dgm:pt>
    <dgm:pt modelId="{78073F0C-E90D-4A52-A5A8-456BCB4082F7}" type="pres">
      <dgm:prSet presAssocID="{E2839FAD-0433-4115-A578-5D3C11C2DDD9}" presName="node" presStyleLbl="node1" presStyleIdx="3" presStyleCnt="6">
        <dgm:presLayoutVars>
          <dgm:bulletEnabled val="1"/>
        </dgm:presLayoutVars>
      </dgm:prSet>
      <dgm:spPr/>
    </dgm:pt>
    <dgm:pt modelId="{5D02A47D-1095-4E44-99DD-05A635ED9E9C}" type="pres">
      <dgm:prSet presAssocID="{D1C7A5F9-6A15-4A6A-884B-AB2862120F4F}" presName="sibTrans" presStyleCnt="0"/>
      <dgm:spPr/>
    </dgm:pt>
    <dgm:pt modelId="{A2E9EF07-D52B-43BB-AC5D-164C8CC1E68D}" type="pres">
      <dgm:prSet presAssocID="{092D3143-AEE0-4B73-86B7-4265B0012DDC}" presName="node" presStyleLbl="node1" presStyleIdx="4" presStyleCnt="6">
        <dgm:presLayoutVars>
          <dgm:bulletEnabled val="1"/>
        </dgm:presLayoutVars>
      </dgm:prSet>
      <dgm:spPr/>
    </dgm:pt>
    <dgm:pt modelId="{67D155AE-BDAA-4E76-822A-71DC32B93190}" type="pres">
      <dgm:prSet presAssocID="{50215A5E-3477-4017-B67A-CBB0ABE01F77}" presName="sibTrans" presStyleCnt="0"/>
      <dgm:spPr/>
    </dgm:pt>
    <dgm:pt modelId="{7D95DBFA-C633-4D29-8CC6-2685A2553371}" type="pres">
      <dgm:prSet presAssocID="{57C20B20-0236-4E14-A1FC-1EEAA78C150F}" presName="node" presStyleLbl="node1" presStyleIdx="5" presStyleCnt="6">
        <dgm:presLayoutVars>
          <dgm:bulletEnabled val="1"/>
        </dgm:presLayoutVars>
      </dgm:prSet>
      <dgm:spPr/>
    </dgm:pt>
  </dgm:ptLst>
  <dgm:cxnLst>
    <dgm:cxn modelId="{B34D4E01-3362-461B-85C8-B9A3551888D5}" srcId="{93B0F521-A75C-44AB-9B15-F9252EFF0406}" destId="{F7591A21-F615-4BC6-A727-F04A844C7CEC}" srcOrd="1" destOrd="0" parTransId="{B1044209-58CF-466C-B310-499884C93C10}" sibTransId="{27287231-A877-41BB-B829-17FC0C797C7A}"/>
    <dgm:cxn modelId="{DD82980F-589D-488E-A45F-81A7EA20A964}" srcId="{93B0F521-A75C-44AB-9B15-F9252EFF0406}" destId="{DF75A70A-A2FF-4344-90FD-679075744CD7}" srcOrd="0" destOrd="0" parTransId="{A1AF28AD-D18D-4EBC-8C82-D59F1002DF4F}" sibTransId="{5E913A25-A074-4440-9897-31BBAD545C52}"/>
    <dgm:cxn modelId="{59A5F71E-96E5-4162-BB88-A41A3CA3EEE4}" srcId="{E289023C-A105-47BC-83CD-79F3E829DCCC}" destId="{466EBC5A-0584-4DE6-BD06-123381F5B4BD}" srcOrd="2" destOrd="0" parTransId="{F7D89F99-C79B-4054-9EAE-0EF50B1C9B3C}" sibTransId="{A7B0ED05-18B5-4D7D-9F42-A51307EFD527}"/>
    <dgm:cxn modelId="{81B63B24-88DF-4637-A33F-7BF17AD57728}" srcId="{E289023C-A105-47BC-83CD-79F3E829DCCC}" destId="{E2839FAD-0433-4115-A578-5D3C11C2DDD9}" srcOrd="3" destOrd="0" parTransId="{58171A88-7A85-490B-8028-8A7866477490}" sibTransId="{D1C7A5F9-6A15-4A6A-884B-AB2862120F4F}"/>
    <dgm:cxn modelId="{19156C25-33B5-4A1E-A130-FBF82A65C1CA}" type="presOf" srcId="{93B0F521-A75C-44AB-9B15-F9252EFF0406}" destId="{BF4E2D41-503D-4A3A-B4FC-222C28D94448}" srcOrd="0" destOrd="0" presId="urn:microsoft.com/office/officeart/2005/8/layout/default"/>
    <dgm:cxn modelId="{E5868F3B-40E8-4D63-9A2D-76ECCAB36678}" type="presOf" srcId="{F136A3F6-2DAB-42BA-AD06-794F6990DEC8}" destId="{F03EB311-DC8D-4466-8607-20611FB84BD6}" srcOrd="0" destOrd="0" presId="urn:microsoft.com/office/officeart/2005/8/layout/default"/>
    <dgm:cxn modelId="{5F686863-3704-4641-9370-C0DAE27120DD}" srcId="{E2839FAD-0433-4115-A578-5D3C11C2DDD9}" destId="{4AD468BB-0EEB-4386-A736-7DEF045C6973}" srcOrd="0" destOrd="0" parTransId="{2A14704C-2312-4512-A9C4-3D6B364F7E90}" sibTransId="{EE608852-BA9F-4771-9C98-23D7421B99D3}"/>
    <dgm:cxn modelId="{5755A165-97FD-4EB8-BB43-34860A5AEA9E}" type="presOf" srcId="{092D3143-AEE0-4B73-86B7-4265B0012DDC}" destId="{A2E9EF07-D52B-43BB-AC5D-164C8CC1E68D}" srcOrd="0" destOrd="0" presId="urn:microsoft.com/office/officeart/2005/8/layout/default"/>
    <dgm:cxn modelId="{6051EA66-0E90-41E1-AAFB-F0AF99BD6221}" type="presOf" srcId="{1441D337-6DBF-4BE7-95BC-E0C70C850558}" destId="{78073F0C-E90D-4A52-A5A8-456BCB4082F7}" srcOrd="0" destOrd="2" presId="urn:microsoft.com/office/officeart/2005/8/layout/default"/>
    <dgm:cxn modelId="{7F7AFC50-B14D-4B73-A56F-E98754875BEC}" type="presOf" srcId="{57C20B20-0236-4E14-A1FC-1EEAA78C150F}" destId="{7D95DBFA-C633-4D29-8CC6-2685A2553371}" srcOrd="0" destOrd="0" presId="urn:microsoft.com/office/officeart/2005/8/layout/default"/>
    <dgm:cxn modelId="{C42B0651-F29B-4DC5-AA5A-51B9A82A7156}" type="presOf" srcId="{4AD468BB-0EEB-4386-A736-7DEF045C6973}" destId="{78073F0C-E90D-4A52-A5A8-456BCB4082F7}" srcOrd="0" destOrd="1" presId="urn:microsoft.com/office/officeart/2005/8/layout/default"/>
    <dgm:cxn modelId="{17159481-504A-4670-ABC7-2A865F4612AE}" type="presOf" srcId="{DF75A70A-A2FF-4344-90FD-679075744CD7}" destId="{BF4E2D41-503D-4A3A-B4FC-222C28D94448}" srcOrd="0" destOrd="1" presId="urn:microsoft.com/office/officeart/2005/8/layout/default"/>
    <dgm:cxn modelId="{8BF30282-9F54-4004-824D-4EAE43B89D4F}" type="presOf" srcId="{F7591A21-F615-4BC6-A727-F04A844C7CEC}" destId="{BF4E2D41-503D-4A3A-B4FC-222C28D94448}" srcOrd="0" destOrd="2" presId="urn:microsoft.com/office/officeart/2005/8/layout/default"/>
    <dgm:cxn modelId="{C430C597-7B29-44BB-8CA7-F76B42A83ADA}" srcId="{E289023C-A105-47BC-83CD-79F3E829DCCC}" destId="{092D3143-AEE0-4B73-86B7-4265B0012DDC}" srcOrd="4" destOrd="0" parTransId="{F3CB34A3-BFBD-4304-84CB-818BB721B485}" sibTransId="{50215A5E-3477-4017-B67A-CBB0ABE01F77}"/>
    <dgm:cxn modelId="{614AA3AB-C0A0-492B-841C-C0E7C916BE57}" srcId="{E289023C-A105-47BC-83CD-79F3E829DCCC}" destId="{57C20B20-0236-4E14-A1FC-1EEAA78C150F}" srcOrd="5" destOrd="0" parTransId="{41668EFC-7B56-4FED-9B66-29FB9FCF44DE}" sibTransId="{B97AD4B6-F57C-4056-B5DC-1998EBADE2C7}"/>
    <dgm:cxn modelId="{39AA32B6-C390-4D0A-893E-F60A6D9A3B1B}" type="presOf" srcId="{E2839FAD-0433-4115-A578-5D3C11C2DDD9}" destId="{78073F0C-E90D-4A52-A5A8-456BCB4082F7}" srcOrd="0" destOrd="0" presId="urn:microsoft.com/office/officeart/2005/8/layout/default"/>
    <dgm:cxn modelId="{C5AF99B8-B53D-47D5-8D60-20D0823BE549}" srcId="{E289023C-A105-47BC-83CD-79F3E829DCCC}" destId="{F136A3F6-2DAB-42BA-AD06-794F6990DEC8}" srcOrd="1" destOrd="0" parTransId="{879F705F-4F34-4EF8-B6F6-7D340D1B413F}" sibTransId="{02C655BA-F325-42AF-8AD2-45A26EF446A5}"/>
    <dgm:cxn modelId="{3C3EA2C3-BFB4-4710-9FED-09DD23D5F330}" srcId="{E2839FAD-0433-4115-A578-5D3C11C2DDD9}" destId="{1441D337-6DBF-4BE7-95BC-E0C70C850558}" srcOrd="1" destOrd="0" parTransId="{86DF3DD1-D1D0-4BDC-83EF-83744575DA04}" sibTransId="{363FB368-1634-4122-8034-77D5F38AE6BF}"/>
    <dgm:cxn modelId="{6348ECC6-63C9-41E5-A825-D6E7F414A2F4}" type="presOf" srcId="{466EBC5A-0584-4DE6-BD06-123381F5B4BD}" destId="{7D5DED04-114B-43F9-9555-2BD522AA4D78}" srcOrd="0" destOrd="0" presId="urn:microsoft.com/office/officeart/2005/8/layout/default"/>
    <dgm:cxn modelId="{00CEE1D0-8F5E-4FBF-A97A-CA903C08FC16}" type="presOf" srcId="{E289023C-A105-47BC-83CD-79F3E829DCCC}" destId="{BBA14769-9BEF-46E6-9E2F-473836D580C4}" srcOrd="0" destOrd="0" presId="urn:microsoft.com/office/officeart/2005/8/layout/default"/>
    <dgm:cxn modelId="{EDCCF3EF-71B4-48AA-9DAC-4219C95A5145}" srcId="{E289023C-A105-47BC-83CD-79F3E829DCCC}" destId="{93B0F521-A75C-44AB-9B15-F9252EFF0406}" srcOrd="0" destOrd="0" parTransId="{57E78C97-1709-48CE-B209-D21D16A2886F}" sibTransId="{47E23080-B10E-4B40-8477-A9E39D18B7C7}"/>
    <dgm:cxn modelId="{A3960737-925F-4837-A7D8-ABE666DA58D0}" type="presParOf" srcId="{BBA14769-9BEF-46E6-9E2F-473836D580C4}" destId="{BF4E2D41-503D-4A3A-B4FC-222C28D94448}" srcOrd="0" destOrd="0" presId="urn:microsoft.com/office/officeart/2005/8/layout/default"/>
    <dgm:cxn modelId="{8D72E08F-B492-409B-8B44-B78DDE40FD3D}" type="presParOf" srcId="{BBA14769-9BEF-46E6-9E2F-473836D580C4}" destId="{E328BA14-1413-489D-A480-ABF07C162A95}" srcOrd="1" destOrd="0" presId="urn:microsoft.com/office/officeart/2005/8/layout/default"/>
    <dgm:cxn modelId="{68D3204A-1FC4-4EAE-A9B3-7E0CD36DC628}" type="presParOf" srcId="{BBA14769-9BEF-46E6-9E2F-473836D580C4}" destId="{F03EB311-DC8D-4466-8607-20611FB84BD6}" srcOrd="2" destOrd="0" presId="urn:microsoft.com/office/officeart/2005/8/layout/default"/>
    <dgm:cxn modelId="{97540BCD-F906-4EFA-8430-3BEAC1F9F5EB}" type="presParOf" srcId="{BBA14769-9BEF-46E6-9E2F-473836D580C4}" destId="{B0139B70-6176-47EF-AFC4-99D35DE88818}" srcOrd="3" destOrd="0" presId="urn:microsoft.com/office/officeart/2005/8/layout/default"/>
    <dgm:cxn modelId="{6D217FF7-3502-4264-9E36-BC787DF555F3}" type="presParOf" srcId="{BBA14769-9BEF-46E6-9E2F-473836D580C4}" destId="{7D5DED04-114B-43F9-9555-2BD522AA4D78}" srcOrd="4" destOrd="0" presId="urn:microsoft.com/office/officeart/2005/8/layout/default"/>
    <dgm:cxn modelId="{A95AA501-178C-4337-8502-474A31F4BAB6}" type="presParOf" srcId="{BBA14769-9BEF-46E6-9E2F-473836D580C4}" destId="{0FCB1942-0516-44CE-872B-31C4D7FC391A}" srcOrd="5" destOrd="0" presId="urn:microsoft.com/office/officeart/2005/8/layout/default"/>
    <dgm:cxn modelId="{5E94B176-E432-455E-A738-E2DF7405ECB1}" type="presParOf" srcId="{BBA14769-9BEF-46E6-9E2F-473836D580C4}" destId="{78073F0C-E90D-4A52-A5A8-456BCB4082F7}" srcOrd="6" destOrd="0" presId="urn:microsoft.com/office/officeart/2005/8/layout/default"/>
    <dgm:cxn modelId="{D8873EF4-D8ED-4958-81A3-CBA08B7B1AE4}" type="presParOf" srcId="{BBA14769-9BEF-46E6-9E2F-473836D580C4}" destId="{5D02A47D-1095-4E44-99DD-05A635ED9E9C}" srcOrd="7" destOrd="0" presId="urn:microsoft.com/office/officeart/2005/8/layout/default"/>
    <dgm:cxn modelId="{C7EAC32D-272C-4B5A-90D7-631033173B91}" type="presParOf" srcId="{BBA14769-9BEF-46E6-9E2F-473836D580C4}" destId="{A2E9EF07-D52B-43BB-AC5D-164C8CC1E68D}" srcOrd="8" destOrd="0" presId="urn:microsoft.com/office/officeart/2005/8/layout/default"/>
    <dgm:cxn modelId="{BA38D91D-236D-44FC-BBAA-1A4216F350DD}" type="presParOf" srcId="{BBA14769-9BEF-46E6-9E2F-473836D580C4}" destId="{67D155AE-BDAA-4E76-822A-71DC32B93190}" srcOrd="9" destOrd="0" presId="urn:microsoft.com/office/officeart/2005/8/layout/default"/>
    <dgm:cxn modelId="{A41496BB-B856-4B2F-8BA3-B682CB447380}" type="presParOf" srcId="{BBA14769-9BEF-46E6-9E2F-473836D580C4}" destId="{7D95DBFA-C633-4D29-8CC6-2685A255337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50D139-4D49-4C14-9B4E-0D0BA30B240F}"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F4DAD296-B28E-4872-BEC2-CEC1F54F9F67}">
      <dgm:prSet/>
      <dgm:spPr/>
      <dgm:t>
        <a:bodyPr/>
        <a:lstStyle/>
        <a:p>
          <a:r>
            <a:rPr lang="en-US" b="0">
              <a:latin typeface="Amasis MT Pro Medium"/>
            </a:rPr>
            <a:t>Adhere to</a:t>
          </a:r>
        </a:p>
      </dgm:t>
    </dgm:pt>
    <dgm:pt modelId="{7A6C94B3-D5F8-49DC-914D-9CC2CCB169CB}" type="parTrans" cxnId="{CE213815-BD35-471F-88A4-8DAEAF42147E}">
      <dgm:prSet/>
      <dgm:spPr/>
      <dgm:t>
        <a:bodyPr/>
        <a:lstStyle/>
        <a:p>
          <a:endParaRPr lang="en-US" b="0">
            <a:latin typeface="Amasis MT Pro Medium" panose="02040604050005020304" pitchFamily="18" charset="0"/>
          </a:endParaRPr>
        </a:p>
      </dgm:t>
    </dgm:pt>
    <dgm:pt modelId="{357CEFEF-E5C7-44D0-9B43-6A119815C3DD}" type="sibTrans" cxnId="{CE213815-BD35-471F-88A4-8DAEAF42147E}">
      <dgm:prSet/>
      <dgm:spPr/>
      <dgm:t>
        <a:bodyPr/>
        <a:lstStyle/>
        <a:p>
          <a:endParaRPr lang="en-US" b="0">
            <a:latin typeface="Amasis MT Pro Medium" panose="02040604050005020304" pitchFamily="18" charset="0"/>
          </a:endParaRPr>
        </a:p>
      </dgm:t>
    </dgm:pt>
    <dgm:pt modelId="{0339061C-37AD-4D68-8932-BD024A104F58}">
      <dgm:prSet/>
      <dgm:spPr/>
      <dgm:t>
        <a:bodyPr/>
        <a:lstStyle/>
        <a:p>
          <a:r>
            <a:rPr lang="en-US" b="0">
              <a:latin typeface="Amasis MT Pro Medium"/>
            </a:rPr>
            <a:t>Work-Study Student Employment Policy &amp; Terms of Employment</a:t>
          </a:r>
        </a:p>
      </dgm:t>
    </dgm:pt>
    <dgm:pt modelId="{FC9DECC3-75EA-4E21-9547-CE61F537B3E1}" type="parTrans" cxnId="{CE53E876-C8A1-4B5B-9599-0F7DE6BA4438}">
      <dgm:prSet/>
      <dgm:spPr/>
      <dgm:t>
        <a:bodyPr/>
        <a:lstStyle/>
        <a:p>
          <a:endParaRPr lang="en-US" b="0">
            <a:latin typeface="Amasis MT Pro Medium" panose="02040604050005020304" pitchFamily="18" charset="0"/>
          </a:endParaRPr>
        </a:p>
      </dgm:t>
    </dgm:pt>
    <dgm:pt modelId="{801ED202-B44E-4834-8DC3-8924FFDC1D60}" type="sibTrans" cxnId="{CE53E876-C8A1-4B5B-9599-0F7DE6BA4438}">
      <dgm:prSet/>
      <dgm:spPr/>
      <dgm:t>
        <a:bodyPr/>
        <a:lstStyle/>
        <a:p>
          <a:endParaRPr lang="en-US" b="0">
            <a:latin typeface="Amasis MT Pro Medium" panose="02040604050005020304" pitchFamily="18" charset="0"/>
          </a:endParaRPr>
        </a:p>
      </dgm:t>
    </dgm:pt>
    <dgm:pt modelId="{2DFEEC56-B181-421B-984E-EA2FC0A49EA8}">
      <dgm:prSet/>
      <dgm:spPr/>
      <dgm:t>
        <a:bodyPr/>
        <a:lstStyle/>
        <a:p>
          <a:r>
            <a:rPr lang="en-US" b="0">
              <a:latin typeface="Amasis MT Pro Medium"/>
            </a:rPr>
            <a:t>ISA Contract Letter/Description of Duties (ISA appointments only)</a:t>
          </a:r>
        </a:p>
      </dgm:t>
    </dgm:pt>
    <dgm:pt modelId="{AFEA943C-C20B-44EA-B75C-D5634A9A43B8}" type="parTrans" cxnId="{766B4F36-6840-4B4E-AFE7-A286891404C0}">
      <dgm:prSet/>
      <dgm:spPr/>
      <dgm:t>
        <a:bodyPr/>
        <a:lstStyle/>
        <a:p>
          <a:endParaRPr lang="en-US" b="0">
            <a:latin typeface="Amasis MT Pro Medium" panose="02040604050005020304" pitchFamily="18" charset="0"/>
          </a:endParaRPr>
        </a:p>
      </dgm:t>
    </dgm:pt>
    <dgm:pt modelId="{36D0F2B1-5E3F-47AE-B715-00A410E73503}" type="sibTrans" cxnId="{766B4F36-6840-4B4E-AFE7-A286891404C0}">
      <dgm:prSet/>
      <dgm:spPr/>
      <dgm:t>
        <a:bodyPr/>
        <a:lstStyle/>
        <a:p>
          <a:endParaRPr lang="en-US" b="0">
            <a:latin typeface="Amasis MT Pro Medium" panose="02040604050005020304" pitchFamily="18" charset="0"/>
          </a:endParaRPr>
        </a:p>
      </dgm:t>
    </dgm:pt>
    <dgm:pt modelId="{CA9D9793-6CE5-44C7-9BA1-4EBB52A806EC}">
      <dgm:prSet/>
      <dgm:spPr/>
      <dgm:t>
        <a:bodyPr/>
        <a:lstStyle/>
        <a:p>
          <a:r>
            <a:rPr lang="en-US" b="0">
              <a:latin typeface="Amasis MT Pro Medium" panose="02040604050005020304" pitchFamily="18" charset="0"/>
            </a:rPr>
            <a:t>Labor Law</a:t>
          </a:r>
        </a:p>
      </dgm:t>
    </dgm:pt>
    <dgm:pt modelId="{5FA57C8B-4219-4B0F-9918-F4655B94802F}" type="parTrans" cxnId="{157870C6-9713-456C-9BD0-10725C5C2AD6}">
      <dgm:prSet/>
      <dgm:spPr/>
      <dgm:t>
        <a:bodyPr/>
        <a:lstStyle/>
        <a:p>
          <a:endParaRPr lang="en-US" b="0">
            <a:latin typeface="Amasis MT Pro Medium" panose="02040604050005020304" pitchFamily="18" charset="0"/>
          </a:endParaRPr>
        </a:p>
      </dgm:t>
    </dgm:pt>
    <dgm:pt modelId="{ECED0240-B5E6-47DF-9178-17E157720296}" type="sibTrans" cxnId="{157870C6-9713-456C-9BD0-10725C5C2AD6}">
      <dgm:prSet/>
      <dgm:spPr/>
      <dgm:t>
        <a:bodyPr/>
        <a:lstStyle/>
        <a:p>
          <a:endParaRPr lang="en-US" b="0">
            <a:latin typeface="Amasis MT Pro Medium" panose="02040604050005020304" pitchFamily="18" charset="0"/>
          </a:endParaRPr>
        </a:p>
      </dgm:t>
    </dgm:pt>
    <dgm:pt modelId="{25865EC5-8427-49E6-87FF-808E9566AFFF}">
      <dgm:prSet/>
      <dgm:spPr/>
      <dgm:t>
        <a:bodyPr/>
        <a:lstStyle/>
        <a:p>
          <a:r>
            <a:rPr lang="en-US" b="0">
              <a:latin typeface="Amasis MT Pro Medium"/>
            </a:rPr>
            <a:t>Provide orientation on job expectations, comfort breaks, training, phone usage, etc.</a:t>
          </a:r>
        </a:p>
      </dgm:t>
    </dgm:pt>
    <dgm:pt modelId="{6F3A4A0C-26FA-4A7E-96A0-D1706BAAFF70}" type="parTrans" cxnId="{CE528040-61A0-4CB1-BFD5-61CC1B0464F1}">
      <dgm:prSet/>
      <dgm:spPr/>
      <dgm:t>
        <a:bodyPr/>
        <a:lstStyle/>
        <a:p>
          <a:endParaRPr lang="en-US" b="0">
            <a:latin typeface="Amasis MT Pro Medium" panose="02040604050005020304" pitchFamily="18" charset="0"/>
          </a:endParaRPr>
        </a:p>
      </dgm:t>
    </dgm:pt>
    <dgm:pt modelId="{4DA7A6B5-91B8-422F-B225-F9A8E73453CA}" type="sibTrans" cxnId="{CE528040-61A0-4CB1-BFD5-61CC1B0464F1}">
      <dgm:prSet/>
      <dgm:spPr/>
      <dgm:t>
        <a:bodyPr/>
        <a:lstStyle/>
        <a:p>
          <a:endParaRPr lang="en-US" b="0">
            <a:latin typeface="Amasis MT Pro Medium" panose="02040604050005020304" pitchFamily="18" charset="0"/>
          </a:endParaRPr>
        </a:p>
      </dgm:t>
    </dgm:pt>
    <dgm:pt modelId="{1F1C33E0-EFC8-4AFA-81F5-040DFDAB647D}">
      <dgm:prSet/>
      <dgm:spPr/>
      <dgm:t>
        <a:bodyPr/>
        <a:lstStyle/>
        <a:p>
          <a:r>
            <a:rPr lang="en-US" b="0">
              <a:latin typeface="Amasis MT Pro Medium"/>
            </a:rPr>
            <a:t>Monitor earnings and do not exceed FWS award</a:t>
          </a:r>
        </a:p>
      </dgm:t>
    </dgm:pt>
    <dgm:pt modelId="{9B7FD4A0-5A94-4ACF-9C9E-63BC8ED3DF27}" type="parTrans" cxnId="{C35524DE-EC58-4EF2-BD6C-B5D383E6F70A}">
      <dgm:prSet/>
      <dgm:spPr/>
      <dgm:t>
        <a:bodyPr/>
        <a:lstStyle/>
        <a:p>
          <a:endParaRPr lang="en-US" b="0">
            <a:latin typeface="Amasis MT Pro Medium" panose="02040604050005020304" pitchFamily="18" charset="0"/>
          </a:endParaRPr>
        </a:p>
      </dgm:t>
    </dgm:pt>
    <dgm:pt modelId="{B3D3256B-BAEF-4CD7-955E-B38A7CC1E04B}" type="sibTrans" cxnId="{C35524DE-EC58-4EF2-BD6C-B5D383E6F70A}">
      <dgm:prSet/>
      <dgm:spPr/>
      <dgm:t>
        <a:bodyPr/>
        <a:lstStyle/>
        <a:p>
          <a:endParaRPr lang="en-US" b="0">
            <a:latin typeface="Amasis MT Pro Medium" panose="02040604050005020304" pitchFamily="18" charset="0"/>
          </a:endParaRPr>
        </a:p>
      </dgm:t>
    </dgm:pt>
    <dgm:pt modelId="{BF650A27-6811-4F3B-B845-25E0AD0C4D2D}">
      <dgm:prSet/>
      <dgm:spPr/>
      <dgm:t>
        <a:bodyPr/>
        <a:lstStyle/>
        <a:p>
          <a:r>
            <a:rPr lang="en-US" b="0">
              <a:latin typeface="Amasis MT Pro Medium"/>
            </a:rPr>
            <a:t>Do not exceed daily, weekly, monthly maximum hours</a:t>
          </a:r>
        </a:p>
      </dgm:t>
    </dgm:pt>
    <dgm:pt modelId="{18E6ABCE-7E50-4C77-B23B-0B07BB859BAB}" type="parTrans" cxnId="{9D12AFC3-EF74-45CE-8393-43239DB7FEE5}">
      <dgm:prSet/>
      <dgm:spPr/>
      <dgm:t>
        <a:bodyPr/>
        <a:lstStyle/>
        <a:p>
          <a:endParaRPr lang="en-US" b="0">
            <a:latin typeface="Amasis MT Pro Medium" panose="02040604050005020304" pitchFamily="18" charset="0"/>
          </a:endParaRPr>
        </a:p>
      </dgm:t>
    </dgm:pt>
    <dgm:pt modelId="{69976A72-823C-4C10-B9C0-0CFC4B7EACA8}" type="sibTrans" cxnId="{9D12AFC3-EF74-45CE-8393-43239DB7FEE5}">
      <dgm:prSet/>
      <dgm:spPr/>
      <dgm:t>
        <a:bodyPr/>
        <a:lstStyle/>
        <a:p>
          <a:endParaRPr lang="en-US" b="0">
            <a:latin typeface="Amasis MT Pro Medium" panose="02040604050005020304" pitchFamily="18" charset="0"/>
          </a:endParaRPr>
        </a:p>
      </dgm:t>
    </dgm:pt>
    <dgm:pt modelId="{441C7F08-6595-4EDC-82A1-A54245B209F4}">
      <dgm:prSet/>
      <dgm:spPr/>
      <dgm:t>
        <a:bodyPr/>
        <a:lstStyle/>
        <a:p>
          <a:r>
            <a:rPr lang="en-US" b="0">
              <a:latin typeface="Amasis MT Pro Medium"/>
            </a:rPr>
            <a:t>Adhere to 20 hour work week during session and breaks</a:t>
          </a:r>
        </a:p>
      </dgm:t>
    </dgm:pt>
    <dgm:pt modelId="{2DFB738D-0308-4D9C-96C2-FE64D3EB56FD}" type="parTrans" cxnId="{CC075DB1-05B7-4B80-9A92-5230B11F0C0F}">
      <dgm:prSet/>
      <dgm:spPr/>
      <dgm:t>
        <a:bodyPr/>
        <a:lstStyle/>
        <a:p>
          <a:endParaRPr lang="en-US" b="0">
            <a:latin typeface="Amasis MT Pro Medium" panose="02040604050005020304" pitchFamily="18" charset="0"/>
          </a:endParaRPr>
        </a:p>
      </dgm:t>
    </dgm:pt>
    <dgm:pt modelId="{21098D84-031D-46F8-B409-0A3EFDD5D5C4}" type="sibTrans" cxnId="{CC075DB1-05B7-4B80-9A92-5230B11F0C0F}">
      <dgm:prSet/>
      <dgm:spPr/>
      <dgm:t>
        <a:bodyPr/>
        <a:lstStyle/>
        <a:p>
          <a:endParaRPr lang="en-US" b="0">
            <a:latin typeface="Amasis MT Pro Medium" panose="02040604050005020304" pitchFamily="18" charset="0"/>
          </a:endParaRPr>
        </a:p>
      </dgm:t>
    </dgm:pt>
    <dgm:pt modelId="{9CF69798-B927-4FA9-A214-3ACDF86FE1F9}">
      <dgm:prSet/>
      <dgm:spPr/>
      <dgm:t>
        <a:bodyPr/>
        <a:lstStyle/>
        <a:p>
          <a:r>
            <a:rPr lang="en-US" b="0">
              <a:latin typeface="Amasis MT Pro Medium"/>
            </a:rPr>
            <a:t>Student must cease working on the last day of the academic year, if they drop to less than half-time, withdrawal, or graduate</a:t>
          </a:r>
        </a:p>
      </dgm:t>
    </dgm:pt>
    <dgm:pt modelId="{8B02B77A-7447-4A8C-A318-DB3E6E83D80F}" type="parTrans" cxnId="{5DA3BC1C-997F-4930-9B5D-163DDC115A92}">
      <dgm:prSet/>
      <dgm:spPr/>
      <dgm:t>
        <a:bodyPr/>
        <a:lstStyle/>
        <a:p>
          <a:endParaRPr lang="en-US" b="0">
            <a:latin typeface="Amasis MT Pro Medium" panose="02040604050005020304" pitchFamily="18" charset="0"/>
          </a:endParaRPr>
        </a:p>
      </dgm:t>
    </dgm:pt>
    <dgm:pt modelId="{3DEE920E-05D8-4025-8289-49E7CCB8C12E}" type="sibTrans" cxnId="{5DA3BC1C-997F-4930-9B5D-163DDC115A92}">
      <dgm:prSet/>
      <dgm:spPr/>
      <dgm:t>
        <a:bodyPr/>
        <a:lstStyle/>
        <a:p>
          <a:endParaRPr lang="en-US" b="0">
            <a:latin typeface="Amasis MT Pro Medium" panose="02040604050005020304" pitchFamily="18" charset="0"/>
          </a:endParaRPr>
        </a:p>
      </dgm:t>
    </dgm:pt>
    <dgm:pt modelId="{C5C31100-7032-4F1D-8897-3CE17E37957D}">
      <dgm:prSet/>
      <dgm:spPr/>
      <dgm:t>
        <a:bodyPr/>
        <a:lstStyle/>
        <a:p>
          <a:r>
            <a:rPr lang="en-US" b="0">
              <a:latin typeface="Amasis MT Pro Medium"/>
            </a:rPr>
            <a:t>Student must stop working if funding is exhausted by student or FWS program</a:t>
          </a:r>
        </a:p>
      </dgm:t>
    </dgm:pt>
    <dgm:pt modelId="{CF91BD47-ED13-42F5-A3FE-7D33409D1DD0}" type="parTrans" cxnId="{BEDEC3A0-6C73-474C-BA59-3BC926B403E2}">
      <dgm:prSet/>
      <dgm:spPr/>
      <dgm:t>
        <a:bodyPr/>
        <a:lstStyle/>
        <a:p>
          <a:endParaRPr lang="en-US" b="0">
            <a:latin typeface="Amasis MT Pro Medium" panose="02040604050005020304" pitchFamily="18" charset="0"/>
          </a:endParaRPr>
        </a:p>
      </dgm:t>
    </dgm:pt>
    <dgm:pt modelId="{2DBB9A50-5660-4517-92E5-42F0CF4920B8}" type="sibTrans" cxnId="{BEDEC3A0-6C73-474C-BA59-3BC926B403E2}">
      <dgm:prSet/>
      <dgm:spPr/>
      <dgm:t>
        <a:bodyPr/>
        <a:lstStyle/>
        <a:p>
          <a:endParaRPr lang="en-US" b="0">
            <a:latin typeface="Amasis MT Pro Medium" panose="02040604050005020304" pitchFamily="18" charset="0"/>
          </a:endParaRPr>
        </a:p>
      </dgm:t>
    </dgm:pt>
    <dgm:pt modelId="{AE9D35A9-2439-4BAD-BA03-23C0CA9232DC}">
      <dgm:prSet/>
      <dgm:spPr/>
      <dgm:t>
        <a:bodyPr/>
        <a:lstStyle/>
        <a:p>
          <a:r>
            <a:rPr lang="en-US" b="0">
              <a:latin typeface="Amasis MT Pro Medium" panose="02040604050005020304" pitchFamily="18" charset="0"/>
            </a:rPr>
            <a:t>Department may hire and pay as a regular Student Assistant through their department funding</a:t>
          </a:r>
        </a:p>
      </dgm:t>
    </dgm:pt>
    <dgm:pt modelId="{9FBE6BB7-1EB2-4218-B19C-D0BE2D94F9B5}" type="parTrans" cxnId="{3398099E-E153-44D0-A0AF-F5798FFDE48F}">
      <dgm:prSet/>
      <dgm:spPr/>
      <dgm:t>
        <a:bodyPr/>
        <a:lstStyle/>
        <a:p>
          <a:endParaRPr lang="en-US" b="0">
            <a:latin typeface="Amasis MT Pro Medium" panose="02040604050005020304" pitchFamily="18" charset="0"/>
          </a:endParaRPr>
        </a:p>
      </dgm:t>
    </dgm:pt>
    <dgm:pt modelId="{F81AEE83-AA96-4D3C-A17F-12CA1CFAB222}" type="sibTrans" cxnId="{3398099E-E153-44D0-A0AF-F5798FFDE48F}">
      <dgm:prSet/>
      <dgm:spPr/>
      <dgm:t>
        <a:bodyPr/>
        <a:lstStyle/>
        <a:p>
          <a:endParaRPr lang="en-US" b="0">
            <a:latin typeface="Amasis MT Pro Medium" panose="02040604050005020304" pitchFamily="18" charset="0"/>
          </a:endParaRPr>
        </a:p>
      </dgm:t>
    </dgm:pt>
    <dgm:pt modelId="{4DBE07FE-5100-45E7-AB8E-142F414CDAF5}">
      <dgm:prSet/>
      <dgm:spPr/>
      <dgm:t>
        <a:bodyPr/>
        <a:lstStyle/>
        <a:p>
          <a:r>
            <a:rPr lang="en-US" b="0">
              <a:latin typeface="Amasis MT Pro Medium"/>
            </a:rPr>
            <a:t>Any change in the student’s employment or supervisor must be reported to the FWS Coordinator</a:t>
          </a:r>
        </a:p>
      </dgm:t>
    </dgm:pt>
    <dgm:pt modelId="{8A5C3C95-9561-40E3-B1A4-A4F0442388E6}" type="parTrans" cxnId="{436B4AF7-4936-4DE2-A717-AA9A03BB7B6B}">
      <dgm:prSet/>
      <dgm:spPr/>
      <dgm:t>
        <a:bodyPr/>
        <a:lstStyle/>
        <a:p>
          <a:endParaRPr lang="en-US" b="0">
            <a:latin typeface="Amasis MT Pro Medium" panose="02040604050005020304" pitchFamily="18" charset="0"/>
          </a:endParaRPr>
        </a:p>
      </dgm:t>
    </dgm:pt>
    <dgm:pt modelId="{F2872A89-FAF3-471C-A268-F98F8BFA98F5}" type="sibTrans" cxnId="{436B4AF7-4936-4DE2-A717-AA9A03BB7B6B}">
      <dgm:prSet/>
      <dgm:spPr/>
      <dgm:t>
        <a:bodyPr/>
        <a:lstStyle/>
        <a:p>
          <a:endParaRPr lang="en-US" b="0">
            <a:latin typeface="Amasis MT Pro Medium" panose="02040604050005020304" pitchFamily="18" charset="0"/>
          </a:endParaRPr>
        </a:p>
      </dgm:t>
    </dgm:pt>
    <dgm:pt modelId="{32C0E168-9490-4C67-93C2-92F8A9F84C5B}">
      <dgm:prSet/>
      <dgm:spPr/>
      <dgm:t>
        <a:bodyPr/>
        <a:lstStyle/>
        <a:p>
          <a:pPr rtl="0"/>
          <a:r>
            <a:rPr lang="en-US" b="0">
              <a:latin typeface="Amasis MT Pro Medium"/>
            </a:rPr>
            <a:t>Scan and submit timesheets, student listings, class schedules to </a:t>
          </a:r>
          <a:r>
            <a:rPr lang="en-US" b="0" strike="noStrike">
              <a:solidFill>
                <a:schemeClr val="bg1"/>
              </a:solidFill>
              <a:latin typeface="Amasis MT Pro Medium"/>
            </a:rPr>
            <a:t>FWS each month to</a:t>
          </a:r>
          <a:r>
            <a:rPr lang="en-US" b="0">
              <a:solidFill>
                <a:schemeClr val="bg1"/>
              </a:solidFill>
              <a:latin typeface="Amasis MT Pro Medium"/>
            </a:rPr>
            <a:t>:  </a:t>
          </a:r>
          <a:r>
            <a:rPr lang="en-US" b="0">
              <a:latin typeface="Amasis MT Pro Medium"/>
            </a:rPr>
            <a:t> </a:t>
          </a:r>
          <a:r>
            <a:rPr lang="en-US" b="0">
              <a:latin typeface="Amasis MT Pro Medium"/>
              <a:hlinkClick xmlns:r="http://schemas.openxmlformats.org/officeDocument/2006/relationships" r:id="rId1"/>
            </a:rPr>
            <a:t>workstudy@csusb.edu</a:t>
          </a:r>
          <a:r>
            <a:rPr lang="en-US" b="0">
              <a:latin typeface="Amasis MT Pro Medium"/>
            </a:rPr>
            <a:t>.   No late submissions!</a:t>
          </a:r>
        </a:p>
      </dgm:t>
    </dgm:pt>
    <dgm:pt modelId="{630F842D-FCAD-4069-AE80-C1855060E6E4}" type="parTrans" cxnId="{4EE0CDDA-E7DA-4709-B8CB-F5C06A11478B}">
      <dgm:prSet/>
      <dgm:spPr/>
      <dgm:t>
        <a:bodyPr/>
        <a:lstStyle/>
        <a:p>
          <a:endParaRPr lang="en-US" b="0">
            <a:latin typeface="Amasis MT Pro Medium" panose="02040604050005020304" pitchFamily="18" charset="0"/>
          </a:endParaRPr>
        </a:p>
      </dgm:t>
    </dgm:pt>
    <dgm:pt modelId="{2F07726A-791E-4A4E-88CF-D890271D9E06}" type="sibTrans" cxnId="{4EE0CDDA-E7DA-4709-B8CB-F5C06A11478B}">
      <dgm:prSet/>
      <dgm:spPr/>
      <dgm:t>
        <a:bodyPr/>
        <a:lstStyle/>
        <a:p>
          <a:endParaRPr lang="en-US" b="0">
            <a:latin typeface="Amasis MT Pro Medium" panose="02040604050005020304" pitchFamily="18" charset="0"/>
          </a:endParaRPr>
        </a:p>
      </dgm:t>
    </dgm:pt>
    <dgm:pt modelId="{9FD6F710-84F6-4558-88E8-ACC47092A22F}">
      <dgm:prSet/>
      <dgm:spPr/>
      <dgm:t>
        <a:bodyPr/>
        <a:lstStyle/>
        <a:p>
          <a:r>
            <a:rPr lang="en-US" b="0">
              <a:latin typeface="Amasis MT Pro Medium"/>
            </a:rPr>
            <a:t>Submit “Revised” and Final Hours</a:t>
          </a:r>
        </a:p>
      </dgm:t>
    </dgm:pt>
    <dgm:pt modelId="{DBE70612-543C-4338-9622-CE6062DDAE1D}" type="parTrans" cxnId="{8112CDB3-8498-4724-9A2D-492B32F7C41E}">
      <dgm:prSet/>
      <dgm:spPr/>
      <dgm:t>
        <a:bodyPr/>
        <a:lstStyle/>
        <a:p>
          <a:endParaRPr lang="en-US" b="0">
            <a:latin typeface="Amasis MT Pro Medium" panose="02040604050005020304" pitchFamily="18" charset="0"/>
          </a:endParaRPr>
        </a:p>
      </dgm:t>
    </dgm:pt>
    <dgm:pt modelId="{31A146DA-B075-403D-A30C-A9824AC7DD04}" type="sibTrans" cxnId="{8112CDB3-8498-4724-9A2D-492B32F7C41E}">
      <dgm:prSet/>
      <dgm:spPr/>
      <dgm:t>
        <a:bodyPr/>
        <a:lstStyle/>
        <a:p>
          <a:endParaRPr lang="en-US" b="0">
            <a:latin typeface="Amasis MT Pro Medium" panose="02040604050005020304" pitchFamily="18" charset="0"/>
          </a:endParaRPr>
        </a:p>
      </dgm:t>
    </dgm:pt>
    <dgm:pt modelId="{ACF810FE-686F-454A-8250-8BEA1A79E667}">
      <dgm:prSet/>
      <dgm:spPr/>
      <dgm:t>
        <a:bodyPr/>
        <a:lstStyle/>
        <a:p>
          <a:r>
            <a:rPr lang="en-US" b="0">
              <a:latin typeface="Amasis MT Pro Medium"/>
            </a:rPr>
            <a:t>Verify enrollment each term</a:t>
          </a:r>
        </a:p>
      </dgm:t>
    </dgm:pt>
    <dgm:pt modelId="{90F33F7A-A990-4AAA-972D-61CAE4066EED}" type="parTrans" cxnId="{2FED0140-F39A-49DA-B008-4667BE15F23F}">
      <dgm:prSet/>
      <dgm:spPr/>
      <dgm:t>
        <a:bodyPr/>
        <a:lstStyle/>
        <a:p>
          <a:endParaRPr lang="en-US" b="0">
            <a:latin typeface="Amasis MT Pro Medium" panose="02040604050005020304" pitchFamily="18" charset="0"/>
          </a:endParaRPr>
        </a:p>
      </dgm:t>
    </dgm:pt>
    <dgm:pt modelId="{ADFCCD22-20CF-4B13-A1A4-BE0EA079F9E9}" type="sibTrans" cxnId="{2FED0140-F39A-49DA-B008-4667BE15F23F}">
      <dgm:prSet/>
      <dgm:spPr/>
      <dgm:t>
        <a:bodyPr/>
        <a:lstStyle/>
        <a:p>
          <a:endParaRPr lang="en-US" b="0">
            <a:latin typeface="Amasis MT Pro Medium" panose="02040604050005020304" pitchFamily="18" charset="0"/>
          </a:endParaRPr>
        </a:p>
      </dgm:t>
    </dgm:pt>
    <dgm:pt modelId="{45385A0C-4475-4886-8112-08A47A876A21}">
      <dgm:prSet/>
      <dgm:spPr/>
      <dgm:t>
        <a:bodyPr/>
        <a:lstStyle/>
        <a:p>
          <a:r>
            <a:rPr lang="en-US" b="0">
              <a:latin typeface="Amasis MT Pro Medium"/>
            </a:rPr>
            <a:t>Failure to comply with FWS rules – may result in your eligibility to participate in the FWS program at CSUSB</a:t>
          </a:r>
        </a:p>
      </dgm:t>
    </dgm:pt>
    <dgm:pt modelId="{665453A8-B9AF-4053-80E5-6A7367C13435}" type="parTrans" cxnId="{2FA1C3F0-6832-45FE-948A-49832FD82429}">
      <dgm:prSet/>
      <dgm:spPr/>
      <dgm:t>
        <a:bodyPr/>
        <a:lstStyle/>
        <a:p>
          <a:endParaRPr lang="en-US" b="0">
            <a:latin typeface="Amasis MT Pro Medium" panose="02040604050005020304" pitchFamily="18" charset="0"/>
          </a:endParaRPr>
        </a:p>
      </dgm:t>
    </dgm:pt>
    <dgm:pt modelId="{860CB78B-D5A2-4BBA-8B25-B45B82AB69D5}" type="sibTrans" cxnId="{2FA1C3F0-6832-45FE-948A-49832FD82429}">
      <dgm:prSet/>
      <dgm:spPr/>
      <dgm:t>
        <a:bodyPr/>
        <a:lstStyle/>
        <a:p>
          <a:endParaRPr lang="en-US" b="0">
            <a:latin typeface="Amasis MT Pro Medium" panose="02040604050005020304" pitchFamily="18" charset="0"/>
          </a:endParaRPr>
        </a:p>
      </dgm:t>
    </dgm:pt>
    <dgm:pt modelId="{95F15C0C-5AEF-4A2D-A377-64D83732F96B}" type="pres">
      <dgm:prSet presAssocID="{9E50D139-4D49-4C14-9B4E-0D0BA30B240F}" presName="diagram" presStyleCnt="0">
        <dgm:presLayoutVars>
          <dgm:dir/>
          <dgm:resizeHandles val="exact"/>
        </dgm:presLayoutVars>
      </dgm:prSet>
      <dgm:spPr/>
    </dgm:pt>
    <dgm:pt modelId="{744A9AD1-E2D4-4B3B-805B-36E1016E5FD1}" type="pres">
      <dgm:prSet presAssocID="{F4DAD296-B28E-4872-BEC2-CEC1F54F9F67}" presName="node" presStyleLbl="node1" presStyleIdx="0" presStyleCnt="10">
        <dgm:presLayoutVars>
          <dgm:bulletEnabled val="1"/>
        </dgm:presLayoutVars>
      </dgm:prSet>
      <dgm:spPr/>
    </dgm:pt>
    <dgm:pt modelId="{16D9B8DF-029C-4E8A-BE27-6A406A032CDB}" type="pres">
      <dgm:prSet presAssocID="{357CEFEF-E5C7-44D0-9B43-6A119815C3DD}" presName="sibTrans" presStyleCnt="0"/>
      <dgm:spPr/>
    </dgm:pt>
    <dgm:pt modelId="{CE19DA46-6A73-4E88-8E6A-B0E1708708DA}" type="pres">
      <dgm:prSet presAssocID="{25865EC5-8427-49E6-87FF-808E9566AFFF}" presName="node" presStyleLbl="node1" presStyleIdx="1" presStyleCnt="10">
        <dgm:presLayoutVars>
          <dgm:bulletEnabled val="1"/>
        </dgm:presLayoutVars>
      </dgm:prSet>
      <dgm:spPr/>
    </dgm:pt>
    <dgm:pt modelId="{757A451D-BC8D-48BF-B076-68D368F0A93F}" type="pres">
      <dgm:prSet presAssocID="{4DA7A6B5-91B8-422F-B225-F9A8E73453CA}" presName="sibTrans" presStyleCnt="0"/>
      <dgm:spPr/>
    </dgm:pt>
    <dgm:pt modelId="{438709F4-9E7C-4D7C-B7F4-3EA0E35625B8}" type="pres">
      <dgm:prSet presAssocID="{1F1C33E0-EFC8-4AFA-81F5-040DFDAB647D}" presName="node" presStyleLbl="node1" presStyleIdx="2" presStyleCnt="10">
        <dgm:presLayoutVars>
          <dgm:bulletEnabled val="1"/>
        </dgm:presLayoutVars>
      </dgm:prSet>
      <dgm:spPr/>
    </dgm:pt>
    <dgm:pt modelId="{0F794FD3-B6FF-43F2-AD82-2526AC73E87B}" type="pres">
      <dgm:prSet presAssocID="{B3D3256B-BAEF-4CD7-955E-B38A7CC1E04B}" presName="sibTrans" presStyleCnt="0"/>
      <dgm:spPr/>
    </dgm:pt>
    <dgm:pt modelId="{CDF9E273-CA3E-48CA-A1E9-C127FEA03E97}" type="pres">
      <dgm:prSet presAssocID="{BF650A27-6811-4F3B-B845-25E0AD0C4D2D}" presName="node" presStyleLbl="node1" presStyleIdx="3" presStyleCnt="10">
        <dgm:presLayoutVars>
          <dgm:bulletEnabled val="1"/>
        </dgm:presLayoutVars>
      </dgm:prSet>
      <dgm:spPr/>
    </dgm:pt>
    <dgm:pt modelId="{B43E0CE1-D018-47C2-8833-6FF7FF6B5D5D}" type="pres">
      <dgm:prSet presAssocID="{69976A72-823C-4C10-B9C0-0CFC4B7EACA8}" presName="sibTrans" presStyleCnt="0"/>
      <dgm:spPr/>
    </dgm:pt>
    <dgm:pt modelId="{B7D52B62-05D4-420B-8D48-22B4427BF11A}" type="pres">
      <dgm:prSet presAssocID="{9CF69798-B927-4FA9-A214-3ACDF86FE1F9}" presName="node" presStyleLbl="node1" presStyleIdx="4" presStyleCnt="10">
        <dgm:presLayoutVars>
          <dgm:bulletEnabled val="1"/>
        </dgm:presLayoutVars>
      </dgm:prSet>
      <dgm:spPr/>
    </dgm:pt>
    <dgm:pt modelId="{A695E888-7BAC-4C16-8C7C-83D90332996A}" type="pres">
      <dgm:prSet presAssocID="{3DEE920E-05D8-4025-8289-49E7CCB8C12E}" presName="sibTrans" presStyleCnt="0"/>
      <dgm:spPr/>
    </dgm:pt>
    <dgm:pt modelId="{4F2D33D9-65C3-49E0-9039-A014A58B8C82}" type="pres">
      <dgm:prSet presAssocID="{C5C31100-7032-4F1D-8897-3CE17E37957D}" presName="node" presStyleLbl="node1" presStyleIdx="5" presStyleCnt="10">
        <dgm:presLayoutVars>
          <dgm:bulletEnabled val="1"/>
        </dgm:presLayoutVars>
      </dgm:prSet>
      <dgm:spPr/>
    </dgm:pt>
    <dgm:pt modelId="{FFB60FD0-F9DB-4C84-B095-A4C6AC0DC88F}" type="pres">
      <dgm:prSet presAssocID="{2DBB9A50-5660-4517-92E5-42F0CF4920B8}" presName="sibTrans" presStyleCnt="0"/>
      <dgm:spPr/>
    </dgm:pt>
    <dgm:pt modelId="{60B9731C-1523-4AAB-B9BB-A16A737E75A6}" type="pres">
      <dgm:prSet presAssocID="{4DBE07FE-5100-45E7-AB8E-142F414CDAF5}" presName="node" presStyleLbl="node1" presStyleIdx="6" presStyleCnt="10">
        <dgm:presLayoutVars>
          <dgm:bulletEnabled val="1"/>
        </dgm:presLayoutVars>
      </dgm:prSet>
      <dgm:spPr/>
    </dgm:pt>
    <dgm:pt modelId="{B44BBA83-A1E4-4E30-B549-C299421BEF1C}" type="pres">
      <dgm:prSet presAssocID="{F2872A89-FAF3-471C-A268-F98F8BFA98F5}" presName="sibTrans" presStyleCnt="0"/>
      <dgm:spPr/>
    </dgm:pt>
    <dgm:pt modelId="{4363FADB-06F3-4B99-BA9B-B3C29A52A829}" type="pres">
      <dgm:prSet presAssocID="{32C0E168-9490-4C67-93C2-92F8A9F84C5B}" presName="node" presStyleLbl="node1" presStyleIdx="7" presStyleCnt="10">
        <dgm:presLayoutVars>
          <dgm:bulletEnabled val="1"/>
        </dgm:presLayoutVars>
      </dgm:prSet>
      <dgm:spPr/>
    </dgm:pt>
    <dgm:pt modelId="{154AE845-21E2-4283-ABBB-E6A0A4E274DC}" type="pres">
      <dgm:prSet presAssocID="{2F07726A-791E-4A4E-88CF-D890271D9E06}" presName="sibTrans" presStyleCnt="0"/>
      <dgm:spPr/>
    </dgm:pt>
    <dgm:pt modelId="{F77BB0A9-2AD9-4C01-A9E6-FA497EDD981E}" type="pres">
      <dgm:prSet presAssocID="{ACF810FE-686F-454A-8250-8BEA1A79E667}" presName="node" presStyleLbl="node1" presStyleIdx="8" presStyleCnt="10">
        <dgm:presLayoutVars>
          <dgm:bulletEnabled val="1"/>
        </dgm:presLayoutVars>
      </dgm:prSet>
      <dgm:spPr/>
    </dgm:pt>
    <dgm:pt modelId="{F0B47F87-69C2-45AE-8EA4-919A442711A3}" type="pres">
      <dgm:prSet presAssocID="{ADFCCD22-20CF-4B13-A1A4-BE0EA079F9E9}" presName="sibTrans" presStyleCnt="0"/>
      <dgm:spPr/>
    </dgm:pt>
    <dgm:pt modelId="{6BD2B4AD-D334-4C38-8299-BF957E9F2039}" type="pres">
      <dgm:prSet presAssocID="{45385A0C-4475-4886-8112-08A47A876A21}" presName="node" presStyleLbl="node1" presStyleIdx="9" presStyleCnt="10">
        <dgm:presLayoutVars>
          <dgm:bulletEnabled val="1"/>
        </dgm:presLayoutVars>
      </dgm:prSet>
      <dgm:spPr/>
    </dgm:pt>
  </dgm:ptLst>
  <dgm:cxnLst>
    <dgm:cxn modelId="{2C0F5F08-8DCC-49AF-9223-2AF878A4636D}" type="presOf" srcId="{9CF69798-B927-4FA9-A214-3ACDF86FE1F9}" destId="{B7D52B62-05D4-420B-8D48-22B4427BF11A}" srcOrd="0" destOrd="0" presId="urn:microsoft.com/office/officeart/2005/8/layout/default"/>
    <dgm:cxn modelId="{7FEA6E0B-2622-4357-9D44-1EFD7EF2B132}" type="presOf" srcId="{45385A0C-4475-4886-8112-08A47A876A21}" destId="{6BD2B4AD-D334-4C38-8299-BF957E9F2039}" srcOrd="0" destOrd="0" presId="urn:microsoft.com/office/officeart/2005/8/layout/default"/>
    <dgm:cxn modelId="{F1799E0F-625E-4F87-B7D9-2491A167D1B3}" type="presOf" srcId="{25865EC5-8427-49E6-87FF-808E9566AFFF}" destId="{CE19DA46-6A73-4E88-8E6A-B0E1708708DA}" srcOrd="0" destOrd="0" presId="urn:microsoft.com/office/officeart/2005/8/layout/default"/>
    <dgm:cxn modelId="{57EB5F12-85C9-4F23-9358-12A640EE5A36}" type="presOf" srcId="{441C7F08-6595-4EDC-82A1-A54245B209F4}" destId="{CDF9E273-CA3E-48CA-A1E9-C127FEA03E97}" srcOrd="0" destOrd="1" presId="urn:microsoft.com/office/officeart/2005/8/layout/default"/>
    <dgm:cxn modelId="{B4C92C15-00BF-430A-88EF-1CB3415899A7}" type="presOf" srcId="{32C0E168-9490-4C67-93C2-92F8A9F84C5B}" destId="{4363FADB-06F3-4B99-BA9B-B3C29A52A829}" srcOrd="0" destOrd="0" presId="urn:microsoft.com/office/officeart/2005/8/layout/default"/>
    <dgm:cxn modelId="{CE213815-BD35-471F-88A4-8DAEAF42147E}" srcId="{9E50D139-4D49-4C14-9B4E-0D0BA30B240F}" destId="{F4DAD296-B28E-4872-BEC2-CEC1F54F9F67}" srcOrd="0" destOrd="0" parTransId="{7A6C94B3-D5F8-49DC-914D-9CC2CCB169CB}" sibTransId="{357CEFEF-E5C7-44D0-9B43-6A119815C3DD}"/>
    <dgm:cxn modelId="{5DA3BC1C-997F-4930-9B5D-163DDC115A92}" srcId="{9E50D139-4D49-4C14-9B4E-0D0BA30B240F}" destId="{9CF69798-B927-4FA9-A214-3ACDF86FE1F9}" srcOrd="4" destOrd="0" parTransId="{8B02B77A-7447-4A8C-A318-DB3E6E83D80F}" sibTransId="{3DEE920E-05D8-4025-8289-49E7CCB8C12E}"/>
    <dgm:cxn modelId="{766B4F36-6840-4B4E-AFE7-A286891404C0}" srcId="{F4DAD296-B28E-4872-BEC2-CEC1F54F9F67}" destId="{2DFEEC56-B181-421B-984E-EA2FC0A49EA8}" srcOrd="1" destOrd="0" parTransId="{AFEA943C-C20B-44EA-B75C-D5634A9A43B8}" sibTransId="{36D0F2B1-5E3F-47AE-B715-00A410E73503}"/>
    <dgm:cxn modelId="{2FED0140-F39A-49DA-B008-4667BE15F23F}" srcId="{9E50D139-4D49-4C14-9B4E-0D0BA30B240F}" destId="{ACF810FE-686F-454A-8250-8BEA1A79E667}" srcOrd="8" destOrd="0" parTransId="{90F33F7A-A990-4AAA-972D-61CAE4066EED}" sibTransId="{ADFCCD22-20CF-4B13-A1A4-BE0EA079F9E9}"/>
    <dgm:cxn modelId="{CE528040-61A0-4CB1-BFD5-61CC1B0464F1}" srcId="{9E50D139-4D49-4C14-9B4E-0D0BA30B240F}" destId="{25865EC5-8427-49E6-87FF-808E9566AFFF}" srcOrd="1" destOrd="0" parTransId="{6F3A4A0C-26FA-4A7E-96A0-D1706BAAFF70}" sibTransId="{4DA7A6B5-91B8-422F-B225-F9A8E73453CA}"/>
    <dgm:cxn modelId="{55808762-207F-46B3-B2BA-2BA9B4025F0B}" type="presOf" srcId="{AE9D35A9-2439-4BAD-BA03-23C0CA9232DC}" destId="{4F2D33D9-65C3-49E0-9039-A014A58B8C82}" srcOrd="0" destOrd="1" presId="urn:microsoft.com/office/officeart/2005/8/layout/default"/>
    <dgm:cxn modelId="{F6F6E74F-9373-4DF3-840F-15587BED7280}" type="presOf" srcId="{9FD6F710-84F6-4558-88E8-ACC47092A22F}" destId="{4363FADB-06F3-4B99-BA9B-B3C29A52A829}" srcOrd="0" destOrd="1" presId="urn:microsoft.com/office/officeart/2005/8/layout/default"/>
    <dgm:cxn modelId="{CE53E876-C8A1-4B5B-9599-0F7DE6BA4438}" srcId="{F4DAD296-B28E-4872-BEC2-CEC1F54F9F67}" destId="{0339061C-37AD-4D68-8932-BD024A104F58}" srcOrd="0" destOrd="0" parTransId="{FC9DECC3-75EA-4E21-9547-CE61F537B3E1}" sibTransId="{801ED202-B44E-4834-8DC3-8924FFDC1D60}"/>
    <dgm:cxn modelId="{049E347A-F8C0-4EFD-B173-C5FDBA9C463F}" type="presOf" srcId="{F4DAD296-B28E-4872-BEC2-CEC1F54F9F67}" destId="{744A9AD1-E2D4-4B3B-805B-36E1016E5FD1}" srcOrd="0" destOrd="0" presId="urn:microsoft.com/office/officeart/2005/8/layout/default"/>
    <dgm:cxn modelId="{95E8DC82-590B-4711-9323-94D7C4584BCF}" type="presOf" srcId="{ACF810FE-686F-454A-8250-8BEA1A79E667}" destId="{F77BB0A9-2AD9-4C01-A9E6-FA497EDD981E}" srcOrd="0" destOrd="0" presId="urn:microsoft.com/office/officeart/2005/8/layout/default"/>
    <dgm:cxn modelId="{3398099E-E153-44D0-A0AF-F5798FFDE48F}" srcId="{C5C31100-7032-4F1D-8897-3CE17E37957D}" destId="{AE9D35A9-2439-4BAD-BA03-23C0CA9232DC}" srcOrd="0" destOrd="0" parTransId="{9FBE6BB7-1EB2-4218-B19C-D0BE2D94F9B5}" sibTransId="{F81AEE83-AA96-4D3C-A17F-12CA1CFAB222}"/>
    <dgm:cxn modelId="{BEDEC3A0-6C73-474C-BA59-3BC926B403E2}" srcId="{9E50D139-4D49-4C14-9B4E-0D0BA30B240F}" destId="{C5C31100-7032-4F1D-8897-3CE17E37957D}" srcOrd="5" destOrd="0" parTransId="{CF91BD47-ED13-42F5-A3FE-7D33409D1DD0}" sibTransId="{2DBB9A50-5660-4517-92E5-42F0CF4920B8}"/>
    <dgm:cxn modelId="{12B5E2A7-F70D-49E0-BCD9-7ACA15B523F0}" type="presOf" srcId="{C5C31100-7032-4F1D-8897-3CE17E37957D}" destId="{4F2D33D9-65C3-49E0-9039-A014A58B8C82}" srcOrd="0" destOrd="0" presId="urn:microsoft.com/office/officeart/2005/8/layout/default"/>
    <dgm:cxn modelId="{067AA3B0-1D63-4AEA-A562-88F7042B2F67}" type="presOf" srcId="{0339061C-37AD-4D68-8932-BD024A104F58}" destId="{744A9AD1-E2D4-4B3B-805B-36E1016E5FD1}" srcOrd="0" destOrd="1" presId="urn:microsoft.com/office/officeart/2005/8/layout/default"/>
    <dgm:cxn modelId="{CC075DB1-05B7-4B80-9A92-5230B11F0C0F}" srcId="{BF650A27-6811-4F3B-B845-25E0AD0C4D2D}" destId="{441C7F08-6595-4EDC-82A1-A54245B209F4}" srcOrd="0" destOrd="0" parTransId="{2DFB738D-0308-4D9C-96C2-FE64D3EB56FD}" sibTransId="{21098D84-031D-46F8-B409-0A3EFDD5D5C4}"/>
    <dgm:cxn modelId="{8112CDB3-8498-4724-9A2D-492B32F7C41E}" srcId="{32C0E168-9490-4C67-93C2-92F8A9F84C5B}" destId="{9FD6F710-84F6-4558-88E8-ACC47092A22F}" srcOrd="0" destOrd="0" parTransId="{DBE70612-543C-4338-9622-CE6062DDAE1D}" sibTransId="{31A146DA-B075-403D-A30C-A9824AC7DD04}"/>
    <dgm:cxn modelId="{9D12AFC3-EF74-45CE-8393-43239DB7FEE5}" srcId="{9E50D139-4D49-4C14-9B4E-0D0BA30B240F}" destId="{BF650A27-6811-4F3B-B845-25E0AD0C4D2D}" srcOrd="3" destOrd="0" parTransId="{18E6ABCE-7E50-4C77-B23B-0B07BB859BAB}" sibTransId="{69976A72-823C-4C10-B9C0-0CFC4B7EACA8}"/>
    <dgm:cxn modelId="{157870C6-9713-456C-9BD0-10725C5C2AD6}" srcId="{F4DAD296-B28E-4872-BEC2-CEC1F54F9F67}" destId="{CA9D9793-6CE5-44C7-9BA1-4EBB52A806EC}" srcOrd="2" destOrd="0" parTransId="{5FA57C8B-4219-4B0F-9918-F4655B94802F}" sibTransId="{ECED0240-B5E6-47DF-9178-17E157720296}"/>
    <dgm:cxn modelId="{4EE0CDDA-E7DA-4709-B8CB-F5C06A11478B}" srcId="{9E50D139-4D49-4C14-9B4E-0D0BA30B240F}" destId="{32C0E168-9490-4C67-93C2-92F8A9F84C5B}" srcOrd="7" destOrd="0" parTransId="{630F842D-FCAD-4069-AE80-C1855060E6E4}" sibTransId="{2F07726A-791E-4A4E-88CF-D890271D9E06}"/>
    <dgm:cxn modelId="{C35524DE-EC58-4EF2-BD6C-B5D383E6F70A}" srcId="{9E50D139-4D49-4C14-9B4E-0D0BA30B240F}" destId="{1F1C33E0-EFC8-4AFA-81F5-040DFDAB647D}" srcOrd="2" destOrd="0" parTransId="{9B7FD4A0-5A94-4ACF-9C9E-63BC8ED3DF27}" sibTransId="{B3D3256B-BAEF-4CD7-955E-B38A7CC1E04B}"/>
    <dgm:cxn modelId="{7B3A22E0-C1D8-4BF7-BEF1-0BE8F26F71F8}" type="presOf" srcId="{CA9D9793-6CE5-44C7-9BA1-4EBB52A806EC}" destId="{744A9AD1-E2D4-4B3B-805B-36E1016E5FD1}" srcOrd="0" destOrd="3" presId="urn:microsoft.com/office/officeart/2005/8/layout/default"/>
    <dgm:cxn modelId="{16609AE3-274B-4715-8FA3-536FB74BCCCE}" type="presOf" srcId="{9E50D139-4D49-4C14-9B4E-0D0BA30B240F}" destId="{95F15C0C-5AEF-4A2D-A377-64D83732F96B}" srcOrd="0" destOrd="0" presId="urn:microsoft.com/office/officeart/2005/8/layout/default"/>
    <dgm:cxn modelId="{2E0601E5-1A46-489B-8FB3-AEB2CED9D65F}" type="presOf" srcId="{1F1C33E0-EFC8-4AFA-81F5-040DFDAB647D}" destId="{438709F4-9E7C-4D7C-B7F4-3EA0E35625B8}" srcOrd="0" destOrd="0" presId="urn:microsoft.com/office/officeart/2005/8/layout/default"/>
    <dgm:cxn modelId="{180730E6-38FB-4557-B315-B1A88E5D3532}" type="presOf" srcId="{2DFEEC56-B181-421B-984E-EA2FC0A49EA8}" destId="{744A9AD1-E2D4-4B3B-805B-36E1016E5FD1}" srcOrd="0" destOrd="2" presId="urn:microsoft.com/office/officeart/2005/8/layout/default"/>
    <dgm:cxn modelId="{2FA1C3F0-6832-45FE-948A-49832FD82429}" srcId="{9E50D139-4D49-4C14-9B4E-0D0BA30B240F}" destId="{45385A0C-4475-4886-8112-08A47A876A21}" srcOrd="9" destOrd="0" parTransId="{665453A8-B9AF-4053-80E5-6A7367C13435}" sibTransId="{860CB78B-D5A2-4BBA-8B25-B45B82AB69D5}"/>
    <dgm:cxn modelId="{BC20BDF3-9AEA-4FB6-A0F6-C68595A06C2A}" type="presOf" srcId="{BF650A27-6811-4F3B-B845-25E0AD0C4D2D}" destId="{CDF9E273-CA3E-48CA-A1E9-C127FEA03E97}" srcOrd="0" destOrd="0" presId="urn:microsoft.com/office/officeart/2005/8/layout/default"/>
    <dgm:cxn modelId="{307A21F6-F3D6-4BBA-B980-B5F522E6D4B9}" type="presOf" srcId="{4DBE07FE-5100-45E7-AB8E-142F414CDAF5}" destId="{60B9731C-1523-4AAB-B9BB-A16A737E75A6}" srcOrd="0" destOrd="0" presId="urn:microsoft.com/office/officeart/2005/8/layout/default"/>
    <dgm:cxn modelId="{436B4AF7-4936-4DE2-A717-AA9A03BB7B6B}" srcId="{9E50D139-4D49-4C14-9B4E-0D0BA30B240F}" destId="{4DBE07FE-5100-45E7-AB8E-142F414CDAF5}" srcOrd="6" destOrd="0" parTransId="{8A5C3C95-9561-40E3-B1A4-A4F0442388E6}" sibTransId="{F2872A89-FAF3-471C-A268-F98F8BFA98F5}"/>
    <dgm:cxn modelId="{1C8C4B7E-9A18-4750-9E26-683D66255613}" type="presParOf" srcId="{95F15C0C-5AEF-4A2D-A377-64D83732F96B}" destId="{744A9AD1-E2D4-4B3B-805B-36E1016E5FD1}" srcOrd="0" destOrd="0" presId="urn:microsoft.com/office/officeart/2005/8/layout/default"/>
    <dgm:cxn modelId="{0349B1C4-A786-4B42-8868-559FBF994D8A}" type="presParOf" srcId="{95F15C0C-5AEF-4A2D-A377-64D83732F96B}" destId="{16D9B8DF-029C-4E8A-BE27-6A406A032CDB}" srcOrd="1" destOrd="0" presId="urn:microsoft.com/office/officeart/2005/8/layout/default"/>
    <dgm:cxn modelId="{9D6C2AC9-62D2-4AA4-BB21-B21E5EB7BDF0}" type="presParOf" srcId="{95F15C0C-5AEF-4A2D-A377-64D83732F96B}" destId="{CE19DA46-6A73-4E88-8E6A-B0E1708708DA}" srcOrd="2" destOrd="0" presId="urn:microsoft.com/office/officeart/2005/8/layout/default"/>
    <dgm:cxn modelId="{92FCEE59-B970-4336-B044-7FC35BEAA58F}" type="presParOf" srcId="{95F15C0C-5AEF-4A2D-A377-64D83732F96B}" destId="{757A451D-BC8D-48BF-B076-68D368F0A93F}" srcOrd="3" destOrd="0" presId="urn:microsoft.com/office/officeart/2005/8/layout/default"/>
    <dgm:cxn modelId="{8B9F89E6-96B1-4AD7-965C-477B93A8AB1A}" type="presParOf" srcId="{95F15C0C-5AEF-4A2D-A377-64D83732F96B}" destId="{438709F4-9E7C-4D7C-B7F4-3EA0E35625B8}" srcOrd="4" destOrd="0" presId="urn:microsoft.com/office/officeart/2005/8/layout/default"/>
    <dgm:cxn modelId="{9AA7E527-3198-4D38-8238-6D6BE75BD99C}" type="presParOf" srcId="{95F15C0C-5AEF-4A2D-A377-64D83732F96B}" destId="{0F794FD3-B6FF-43F2-AD82-2526AC73E87B}" srcOrd="5" destOrd="0" presId="urn:microsoft.com/office/officeart/2005/8/layout/default"/>
    <dgm:cxn modelId="{661457E3-2A1F-4C89-87D7-B3DD4104CF69}" type="presParOf" srcId="{95F15C0C-5AEF-4A2D-A377-64D83732F96B}" destId="{CDF9E273-CA3E-48CA-A1E9-C127FEA03E97}" srcOrd="6" destOrd="0" presId="urn:microsoft.com/office/officeart/2005/8/layout/default"/>
    <dgm:cxn modelId="{8A9DB722-885D-4262-B65E-9014E4FF1E72}" type="presParOf" srcId="{95F15C0C-5AEF-4A2D-A377-64D83732F96B}" destId="{B43E0CE1-D018-47C2-8833-6FF7FF6B5D5D}" srcOrd="7" destOrd="0" presId="urn:microsoft.com/office/officeart/2005/8/layout/default"/>
    <dgm:cxn modelId="{AC2B946A-0951-46C7-948B-426DEB09E5C2}" type="presParOf" srcId="{95F15C0C-5AEF-4A2D-A377-64D83732F96B}" destId="{B7D52B62-05D4-420B-8D48-22B4427BF11A}" srcOrd="8" destOrd="0" presId="urn:microsoft.com/office/officeart/2005/8/layout/default"/>
    <dgm:cxn modelId="{3D8A6C26-A3CD-46B1-AB9A-52A143321E84}" type="presParOf" srcId="{95F15C0C-5AEF-4A2D-A377-64D83732F96B}" destId="{A695E888-7BAC-4C16-8C7C-83D90332996A}" srcOrd="9" destOrd="0" presId="urn:microsoft.com/office/officeart/2005/8/layout/default"/>
    <dgm:cxn modelId="{DDA4DB62-CD56-40A5-9C55-279C8B99612A}" type="presParOf" srcId="{95F15C0C-5AEF-4A2D-A377-64D83732F96B}" destId="{4F2D33D9-65C3-49E0-9039-A014A58B8C82}" srcOrd="10" destOrd="0" presId="urn:microsoft.com/office/officeart/2005/8/layout/default"/>
    <dgm:cxn modelId="{60C7E4CE-D49C-42E5-AA31-0DCA61DC25A6}" type="presParOf" srcId="{95F15C0C-5AEF-4A2D-A377-64D83732F96B}" destId="{FFB60FD0-F9DB-4C84-B095-A4C6AC0DC88F}" srcOrd="11" destOrd="0" presId="urn:microsoft.com/office/officeart/2005/8/layout/default"/>
    <dgm:cxn modelId="{5E64A4F6-6862-460F-8C4A-E0D823D01414}" type="presParOf" srcId="{95F15C0C-5AEF-4A2D-A377-64D83732F96B}" destId="{60B9731C-1523-4AAB-B9BB-A16A737E75A6}" srcOrd="12" destOrd="0" presId="urn:microsoft.com/office/officeart/2005/8/layout/default"/>
    <dgm:cxn modelId="{9824D611-3F93-4631-9167-971E0BF071A6}" type="presParOf" srcId="{95F15C0C-5AEF-4A2D-A377-64D83732F96B}" destId="{B44BBA83-A1E4-4E30-B549-C299421BEF1C}" srcOrd="13" destOrd="0" presId="urn:microsoft.com/office/officeart/2005/8/layout/default"/>
    <dgm:cxn modelId="{DC2F554D-2812-4E33-8097-75C9AC9D7EAB}" type="presParOf" srcId="{95F15C0C-5AEF-4A2D-A377-64D83732F96B}" destId="{4363FADB-06F3-4B99-BA9B-B3C29A52A829}" srcOrd="14" destOrd="0" presId="urn:microsoft.com/office/officeart/2005/8/layout/default"/>
    <dgm:cxn modelId="{DCF79F1D-A046-4E0F-8B4A-DF9E5EEDCB4E}" type="presParOf" srcId="{95F15C0C-5AEF-4A2D-A377-64D83732F96B}" destId="{154AE845-21E2-4283-ABBB-E6A0A4E274DC}" srcOrd="15" destOrd="0" presId="urn:microsoft.com/office/officeart/2005/8/layout/default"/>
    <dgm:cxn modelId="{2B60709E-F1CB-49A7-B2E6-7663361397AD}" type="presParOf" srcId="{95F15C0C-5AEF-4A2D-A377-64D83732F96B}" destId="{F77BB0A9-2AD9-4C01-A9E6-FA497EDD981E}" srcOrd="16" destOrd="0" presId="urn:microsoft.com/office/officeart/2005/8/layout/default"/>
    <dgm:cxn modelId="{DC3706A7-4A9B-4DA3-8CAD-8FA4EBD1181A}" type="presParOf" srcId="{95F15C0C-5AEF-4A2D-A377-64D83732F96B}" destId="{F0B47F87-69C2-45AE-8EA4-919A442711A3}" srcOrd="17" destOrd="0" presId="urn:microsoft.com/office/officeart/2005/8/layout/default"/>
    <dgm:cxn modelId="{4F5B191B-1B53-4AA0-BEDA-8F7D89372592}" type="presParOf" srcId="{95F15C0C-5AEF-4A2D-A377-64D83732F96B}" destId="{6BD2B4AD-D334-4C38-8299-BF957E9F203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E41A0D-0828-4B64-9F1C-128EDBE5271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2B3F914-42D9-4B28-98F3-782656E9AA22}">
      <dgm:prSet/>
      <dgm:spPr/>
      <dgm:t>
        <a:bodyPr/>
        <a:lstStyle/>
        <a:p>
          <a:r>
            <a:rPr lang="en-US">
              <a:latin typeface="Amasis MT Pro Medium"/>
            </a:rPr>
            <a:t>The hiring department is responsible for determining whether their student will be in a position in which a background check is required by law</a:t>
          </a:r>
        </a:p>
      </dgm:t>
    </dgm:pt>
    <dgm:pt modelId="{73DC0F2D-9D92-4A30-A466-7B60BF536AC9}" type="parTrans" cxnId="{684D9899-DAD4-4A25-B66B-937329AE3BE7}">
      <dgm:prSet/>
      <dgm:spPr/>
      <dgm:t>
        <a:bodyPr/>
        <a:lstStyle/>
        <a:p>
          <a:endParaRPr lang="en-US">
            <a:latin typeface="Amasis MT Pro Medium" panose="02040604050005020304" pitchFamily="18" charset="0"/>
          </a:endParaRPr>
        </a:p>
      </dgm:t>
    </dgm:pt>
    <dgm:pt modelId="{89D5F226-860B-4325-9DC4-3118477973AB}" type="sibTrans" cxnId="{684D9899-DAD4-4A25-B66B-937329AE3BE7}">
      <dgm:prSet/>
      <dgm:spPr/>
      <dgm:t>
        <a:bodyPr/>
        <a:lstStyle/>
        <a:p>
          <a:endParaRPr lang="en-US">
            <a:latin typeface="Amasis MT Pro Medium" panose="02040604050005020304" pitchFamily="18" charset="0"/>
          </a:endParaRPr>
        </a:p>
      </dgm:t>
    </dgm:pt>
    <dgm:pt modelId="{00CE4F1D-A167-4FF1-BBAC-A5FC5F26A2FB}">
      <dgm:prSet/>
      <dgm:spPr/>
      <dgm:t>
        <a:bodyPr/>
        <a:lstStyle/>
        <a:p>
          <a:r>
            <a:rPr lang="en-US">
              <a:latin typeface="Amasis MT Pro Medium"/>
            </a:rPr>
            <a:t>Human Resources will contact the student to schedule an appointment for a Live Scan</a:t>
          </a:r>
        </a:p>
      </dgm:t>
    </dgm:pt>
    <dgm:pt modelId="{C8ED8DED-0390-45FD-A8B4-551FC9B0772B}" type="parTrans" cxnId="{4D036B2D-49EA-48B7-B58A-A237BD75B080}">
      <dgm:prSet/>
      <dgm:spPr/>
      <dgm:t>
        <a:bodyPr/>
        <a:lstStyle/>
        <a:p>
          <a:endParaRPr lang="en-US">
            <a:latin typeface="Amasis MT Pro Medium" panose="02040604050005020304" pitchFamily="18" charset="0"/>
          </a:endParaRPr>
        </a:p>
      </dgm:t>
    </dgm:pt>
    <dgm:pt modelId="{C4D1A7BE-59E1-441B-8BCB-DFE34FE5D399}" type="sibTrans" cxnId="{4D036B2D-49EA-48B7-B58A-A237BD75B080}">
      <dgm:prSet/>
      <dgm:spPr/>
      <dgm:t>
        <a:bodyPr/>
        <a:lstStyle/>
        <a:p>
          <a:endParaRPr lang="en-US">
            <a:latin typeface="Amasis MT Pro Medium" panose="02040604050005020304" pitchFamily="18" charset="0"/>
          </a:endParaRPr>
        </a:p>
      </dgm:t>
    </dgm:pt>
    <dgm:pt modelId="{9766AE3D-DEAB-4AEB-81E1-09ED429B7C49}">
      <dgm:prSet/>
      <dgm:spPr/>
      <dgm:t>
        <a:bodyPr/>
        <a:lstStyle/>
        <a:p>
          <a:r>
            <a:rPr lang="en-US">
              <a:latin typeface="Amasis MT Pro Medium"/>
            </a:rPr>
            <a:t>Students employed in the following areas will require a background check:</a:t>
          </a:r>
        </a:p>
      </dgm:t>
    </dgm:pt>
    <dgm:pt modelId="{4DC18CE6-326A-4A87-B5B7-C1DD6897FAD2}" type="parTrans" cxnId="{7C83944C-ECF1-4726-85CB-94DB4CBC44CF}">
      <dgm:prSet/>
      <dgm:spPr/>
      <dgm:t>
        <a:bodyPr/>
        <a:lstStyle/>
        <a:p>
          <a:endParaRPr lang="en-US">
            <a:latin typeface="Amasis MT Pro Medium" panose="02040604050005020304" pitchFamily="18" charset="0"/>
          </a:endParaRPr>
        </a:p>
      </dgm:t>
    </dgm:pt>
    <dgm:pt modelId="{E59F693A-2283-423B-A879-30A871CAF12A}" type="sibTrans" cxnId="{7C83944C-ECF1-4726-85CB-94DB4CBC44CF}">
      <dgm:prSet/>
      <dgm:spPr/>
      <dgm:t>
        <a:bodyPr/>
        <a:lstStyle/>
        <a:p>
          <a:endParaRPr lang="en-US">
            <a:latin typeface="Amasis MT Pro Medium" panose="02040604050005020304" pitchFamily="18" charset="0"/>
          </a:endParaRPr>
        </a:p>
      </dgm:t>
    </dgm:pt>
    <dgm:pt modelId="{7B4A073B-9157-4D8C-80B0-FABDC7E351B6}">
      <dgm:prSet/>
      <dgm:spPr/>
      <dgm:t>
        <a:bodyPr/>
        <a:lstStyle/>
        <a:p>
          <a:r>
            <a:rPr lang="en-US">
              <a:latin typeface="Amasis MT Pro Medium" panose="02040604050005020304" pitchFamily="18" charset="0"/>
            </a:rPr>
            <a:t>Regular or direct contact with minors</a:t>
          </a:r>
        </a:p>
      </dgm:t>
    </dgm:pt>
    <dgm:pt modelId="{E561BD40-35F6-40C0-B093-7614712F2A85}" type="parTrans" cxnId="{D451686F-A4B8-4086-B10A-B4F2908B6455}">
      <dgm:prSet/>
      <dgm:spPr/>
      <dgm:t>
        <a:bodyPr/>
        <a:lstStyle/>
        <a:p>
          <a:endParaRPr lang="en-US">
            <a:latin typeface="Amasis MT Pro Medium" panose="02040604050005020304" pitchFamily="18" charset="0"/>
          </a:endParaRPr>
        </a:p>
      </dgm:t>
    </dgm:pt>
    <dgm:pt modelId="{49D06C55-E172-4843-AB3F-BBCE6524A53A}" type="sibTrans" cxnId="{D451686F-A4B8-4086-B10A-B4F2908B6455}">
      <dgm:prSet/>
      <dgm:spPr/>
      <dgm:t>
        <a:bodyPr/>
        <a:lstStyle/>
        <a:p>
          <a:endParaRPr lang="en-US">
            <a:latin typeface="Amasis MT Pro Medium" panose="02040604050005020304" pitchFamily="18" charset="0"/>
          </a:endParaRPr>
        </a:p>
      </dgm:t>
    </dgm:pt>
    <dgm:pt modelId="{A827A5F5-BBE4-4AD5-867B-90FC1858EF6D}">
      <dgm:prSet/>
      <dgm:spPr/>
      <dgm:t>
        <a:bodyPr/>
        <a:lstStyle/>
        <a:p>
          <a:r>
            <a:rPr lang="en-US">
              <a:latin typeface="Amasis MT Pro Medium" panose="02040604050005020304" pitchFamily="18" charset="0"/>
            </a:rPr>
            <a:t>Access to patients, drugs or medication</a:t>
          </a:r>
        </a:p>
      </dgm:t>
    </dgm:pt>
    <dgm:pt modelId="{64602DB0-5524-499C-B5C0-78FE3B6DCD88}" type="parTrans" cxnId="{28CA7A65-78B4-44CC-A472-12B37438966D}">
      <dgm:prSet/>
      <dgm:spPr/>
      <dgm:t>
        <a:bodyPr/>
        <a:lstStyle/>
        <a:p>
          <a:endParaRPr lang="en-US">
            <a:latin typeface="Amasis MT Pro Medium" panose="02040604050005020304" pitchFamily="18" charset="0"/>
          </a:endParaRPr>
        </a:p>
      </dgm:t>
    </dgm:pt>
    <dgm:pt modelId="{A48FA156-2352-4EB0-8A33-5A007BCF41E9}" type="sibTrans" cxnId="{28CA7A65-78B4-44CC-A472-12B37438966D}">
      <dgm:prSet/>
      <dgm:spPr/>
      <dgm:t>
        <a:bodyPr/>
        <a:lstStyle/>
        <a:p>
          <a:endParaRPr lang="en-US">
            <a:latin typeface="Amasis MT Pro Medium" panose="02040604050005020304" pitchFamily="18" charset="0"/>
          </a:endParaRPr>
        </a:p>
      </dgm:t>
    </dgm:pt>
    <dgm:pt modelId="{560B63F4-0885-41FC-9DBE-DBE88EEB10EE}">
      <dgm:prSet/>
      <dgm:spPr/>
      <dgm:t>
        <a:bodyPr/>
        <a:lstStyle/>
        <a:p>
          <a:r>
            <a:rPr lang="en-US">
              <a:latin typeface="Amasis MT Pro Medium" panose="02040604050005020304" pitchFamily="18" charset="0"/>
            </a:rPr>
            <a:t>Access to stored criminal offender records</a:t>
          </a:r>
        </a:p>
      </dgm:t>
    </dgm:pt>
    <dgm:pt modelId="{8DE8C088-E5F9-466F-A092-59BAF7F935C6}" type="parTrans" cxnId="{79C43843-7694-467E-9766-EC4D4FAD8697}">
      <dgm:prSet/>
      <dgm:spPr/>
      <dgm:t>
        <a:bodyPr/>
        <a:lstStyle/>
        <a:p>
          <a:endParaRPr lang="en-US">
            <a:latin typeface="Amasis MT Pro Medium" panose="02040604050005020304" pitchFamily="18" charset="0"/>
          </a:endParaRPr>
        </a:p>
      </dgm:t>
    </dgm:pt>
    <dgm:pt modelId="{9E0A344C-94AB-4CD8-A937-27DEBE714600}" type="sibTrans" cxnId="{79C43843-7694-467E-9766-EC4D4FAD8697}">
      <dgm:prSet/>
      <dgm:spPr/>
      <dgm:t>
        <a:bodyPr/>
        <a:lstStyle/>
        <a:p>
          <a:endParaRPr lang="en-US">
            <a:latin typeface="Amasis MT Pro Medium" panose="02040604050005020304" pitchFamily="18" charset="0"/>
          </a:endParaRPr>
        </a:p>
      </dgm:t>
    </dgm:pt>
    <dgm:pt modelId="{DA3D1DF5-7EAD-45DB-ACAB-7704A0D3F68A}">
      <dgm:prSet/>
      <dgm:spPr/>
      <dgm:t>
        <a:bodyPr/>
        <a:lstStyle/>
        <a:p>
          <a:r>
            <a:rPr lang="en-US">
              <a:latin typeface="Amasis MT Pro Medium" panose="02040604050005020304" pitchFamily="18" charset="0"/>
            </a:rPr>
            <a:t>Access to, or control on a regular basis of amounts greater than $10K in cash, checks, credit cards, and/or credit card account information</a:t>
          </a:r>
        </a:p>
      </dgm:t>
    </dgm:pt>
    <dgm:pt modelId="{8BCB8C1A-356F-4FA5-AFEA-58C92305CF20}" type="parTrans" cxnId="{77B22F3D-DDDB-4776-92F8-6BD19A7287B2}">
      <dgm:prSet/>
      <dgm:spPr/>
      <dgm:t>
        <a:bodyPr/>
        <a:lstStyle/>
        <a:p>
          <a:endParaRPr lang="en-US">
            <a:latin typeface="Amasis MT Pro Medium" panose="02040604050005020304" pitchFamily="18" charset="0"/>
          </a:endParaRPr>
        </a:p>
      </dgm:t>
    </dgm:pt>
    <dgm:pt modelId="{C2E75A00-2A50-4AD3-A4E1-6F306F8D5B62}" type="sibTrans" cxnId="{77B22F3D-DDDB-4776-92F8-6BD19A7287B2}">
      <dgm:prSet/>
      <dgm:spPr/>
      <dgm:t>
        <a:bodyPr/>
        <a:lstStyle/>
        <a:p>
          <a:endParaRPr lang="en-US">
            <a:latin typeface="Amasis MT Pro Medium" panose="02040604050005020304" pitchFamily="18" charset="0"/>
          </a:endParaRPr>
        </a:p>
      </dgm:t>
    </dgm:pt>
    <dgm:pt modelId="{63A7E3DE-6C4F-4B39-A083-47007344C7F5}">
      <dgm:prSet/>
      <dgm:spPr/>
      <dgm:t>
        <a:bodyPr/>
        <a:lstStyle/>
        <a:p>
          <a:r>
            <a:rPr lang="en-US">
              <a:latin typeface="Amasis MT Pro Medium" panose="02040604050005020304" pitchFamily="18" charset="0"/>
            </a:rPr>
            <a:t>Requires access to Level 1 data</a:t>
          </a:r>
        </a:p>
      </dgm:t>
    </dgm:pt>
    <dgm:pt modelId="{1148922B-34DC-43C1-963A-1FD1482BF3DF}" type="parTrans" cxnId="{0F8AC178-583D-45D3-8E03-4E465294FC7B}">
      <dgm:prSet/>
      <dgm:spPr/>
      <dgm:t>
        <a:bodyPr/>
        <a:lstStyle/>
        <a:p>
          <a:endParaRPr lang="en-US">
            <a:latin typeface="Amasis MT Pro Medium" panose="02040604050005020304" pitchFamily="18" charset="0"/>
          </a:endParaRPr>
        </a:p>
      </dgm:t>
    </dgm:pt>
    <dgm:pt modelId="{659F1E17-EAE1-41F5-B1A9-CEE66A561AD4}" type="sibTrans" cxnId="{0F8AC178-583D-45D3-8E03-4E465294FC7B}">
      <dgm:prSet/>
      <dgm:spPr/>
      <dgm:t>
        <a:bodyPr/>
        <a:lstStyle/>
        <a:p>
          <a:endParaRPr lang="en-US">
            <a:latin typeface="Amasis MT Pro Medium" panose="02040604050005020304" pitchFamily="18" charset="0"/>
          </a:endParaRPr>
        </a:p>
      </dgm:t>
    </dgm:pt>
    <dgm:pt modelId="{1625EF55-132E-465F-A313-E7FBCA6E71D2}">
      <dgm:prSet/>
      <dgm:spPr/>
      <dgm:t>
        <a:bodyPr/>
        <a:lstStyle/>
        <a:p>
          <a:r>
            <a:rPr lang="en-US">
              <a:latin typeface="Amasis MT Pro Medium" panose="02040604050005020304" pitchFamily="18" charset="0"/>
            </a:rPr>
            <a:t>ISA background check will be initiated by the FWS team</a:t>
          </a:r>
        </a:p>
      </dgm:t>
    </dgm:pt>
    <dgm:pt modelId="{BA42ACCC-9341-4C9F-BE30-C816EA5CE53B}" type="parTrans" cxnId="{AF6824B1-A75E-4B6F-8B74-112B7E29EE22}">
      <dgm:prSet/>
      <dgm:spPr/>
      <dgm:t>
        <a:bodyPr/>
        <a:lstStyle/>
        <a:p>
          <a:endParaRPr lang="en-US">
            <a:latin typeface="Amasis MT Pro Medium" panose="02040604050005020304" pitchFamily="18" charset="0"/>
          </a:endParaRPr>
        </a:p>
      </dgm:t>
    </dgm:pt>
    <dgm:pt modelId="{4B082A3A-0D1A-4F76-A2A3-F98D044D4684}" type="sibTrans" cxnId="{AF6824B1-A75E-4B6F-8B74-112B7E29EE22}">
      <dgm:prSet/>
      <dgm:spPr/>
      <dgm:t>
        <a:bodyPr/>
        <a:lstStyle/>
        <a:p>
          <a:endParaRPr lang="en-US">
            <a:latin typeface="Amasis MT Pro Medium" panose="02040604050005020304" pitchFamily="18" charset="0"/>
          </a:endParaRPr>
        </a:p>
      </dgm:t>
    </dgm:pt>
    <dgm:pt modelId="{48DB3035-CF3D-4262-8D89-105745CCD662}">
      <dgm:prSet/>
      <dgm:spPr/>
      <dgm:t>
        <a:bodyPr/>
        <a:lstStyle/>
        <a:p>
          <a:r>
            <a:rPr lang="en-US">
              <a:latin typeface="Amasis MT Pro Medium" panose="02040604050005020304" pitchFamily="18" charset="0"/>
            </a:rPr>
            <a:t>*</a:t>
          </a:r>
          <a:r>
            <a:rPr lang="en-US" b="1">
              <a:latin typeface="Amasis MT Pro Medium" panose="02040604050005020304" pitchFamily="18" charset="0"/>
            </a:rPr>
            <a:t>Rehire Exemption: not required for continuing students employed in the same position for 12 months</a:t>
          </a:r>
          <a:endParaRPr lang="en-US">
            <a:latin typeface="Amasis MT Pro Medium" panose="02040604050005020304" pitchFamily="18" charset="0"/>
          </a:endParaRPr>
        </a:p>
      </dgm:t>
    </dgm:pt>
    <dgm:pt modelId="{456EC3CA-4B3B-429A-B1CF-ABE00CB838D3}" type="parTrans" cxnId="{9893AFEA-48E8-4BEC-B4E1-029A6F96AA74}">
      <dgm:prSet/>
      <dgm:spPr/>
      <dgm:t>
        <a:bodyPr/>
        <a:lstStyle/>
        <a:p>
          <a:endParaRPr lang="en-US">
            <a:latin typeface="Amasis MT Pro Medium" panose="02040604050005020304" pitchFamily="18" charset="0"/>
          </a:endParaRPr>
        </a:p>
      </dgm:t>
    </dgm:pt>
    <dgm:pt modelId="{4CC63E2A-4152-430A-91DD-D677A43B8F52}" type="sibTrans" cxnId="{9893AFEA-48E8-4BEC-B4E1-029A6F96AA74}">
      <dgm:prSet/>
      <dgm:spPr/>
      <dgm:t>
        <a:bodyPr/>
        <a:lstStyle/>
        <a:p>
          <a:endParaRPr lang="en-US">
            <a:latin typeface="Amasis MT Pro Medium" panose="02040604050005020304" pitchFamily="18" charset="0"/>
          </a:endParaRPr>
        </a:p>
      </dgm:t>
    </dgm:pt>
    <dgm:pt modelId="{53DD4EE3-3722-4ADB-9DDB-990F9968131F}" type="pres">
      <dgm:prSet presAssocID="{2AE41A0D-0828-4B64-9F1C-128EDBE52719}" presName="linear" presStyleCnt="0">
        <dgm:presLayoutVars>
          <dgm:animLvl val="lvl"/>
          <dgm:resizeHandles val="exact"/>
        </dgm:presLayoutVars>
      </dgm:prSet>
      <dgm:spPr/>
    </dgm:pt>
    <dgm:pt modelId="{B762317F-CCAD-44E5-B059-723C0DBE9484}" type="pres">
      <dgm:prSet presAssocID="{F2B3F914-42D9-4B28-98F3-782656E9AA22}" presName="parentText" presStyleLbl="node1" presStyleIdx="0" presStyleCnt="3">
        <dgm:presLayoutVars>
          <dgm:chMax val="0"/>
          <dgm:bulletEnabled val="1"/>
        </dgm:presLayoutVars>
      </dgm:prSet>
      <dgm:spPr/>
    </dgm:pt>
    <dgm:pt modelId="{CD6DDDB0-3B69-495C-88F7-00D7B75341CD}" type="pres">
      <dgm:prSet presAssocID="{89D5F226-860B-4325-9DC4-3118477973AB}" presName="spacer" presStyleCnt="0"/>
      <dgm:spPr/>
    </dgm:pt>
    <dgm:pt modelId="{92388B20-3B39-4D9E-9802-B9EAAEB495E4}" type="pres">
      <dgm:prSet presAssocID="{00CE4F1D-A167-4FF1-BBAC-A5FC5F26A2FB}" presName="parentText" presStyleLbl="node1" presStyleIdx="1" presStyleCnt="3">
        <dgm:presLayoutVars>
          <dgm:chMax val="0"/>
          <dgm:bulletEnabled val="1"/>
        </dgm:presLayoutVars>
      </dgm:prSet>
      <dgm:spPr/>
    </dgm:pt>
    <dgm:pt modelId="{597780D7-139E-4891-8A79-57D95F89B138}" type="pres">
      <dgm:prSet presAssocID="{C4D1A7BE-59E1-441B-8BCB-DFE34FE5D399}" presName="spacer" presStyleCnt="0"/>
      <dgm:spPr/>
    </dgm:pt>
    <dgm:pt modelId="{183DA68B-56B9-4D56-9171-9267499E3CD7}" type="pres">
      <dgm:prSet presAssocID="{9766AE3D-DEAB-4AEB-81E1-09ED429B7C49}" presName="parentText" presStyleLbl="node1" presStyleIdx="2" presStyleCnt="3">
        <dgm:presLayoutVars>
          <dgm:chMax val="0"/>
          <dgm:bulletEnabled val="1"/>
        </dgm:presLayoutVars>
      </dgm:prSet>
      <dgm:spPr/>
    </dgm:pt>
    <dgm:pt modelId="{B5D85FEE-9AB7-44BC-B9AD-E008F85BBED4}" type="pres">
      <dgm:prSet presAssocID="{9766AE3D-DEAB-4AEB-81E1-09ED429B7C49}" presName="childText" presStyleLbl="revTx" presStyleIdx="0" presStyleCnt="1">
        <dgm:presLayoutVars>
          <dgm:bulletEnabled val="1"/>
        </dgm:presLayoutVars>
      </dgm:prSet>
      <dgm:spPr/>
    </dgm:pt>
  </dgm:ptLst>
  <dgm:cxnLst>
    <dgm:cxn modelId="{35B0690A-47ED-43E0-98C3-F79FAD809D86}" type="presOf" srcId="{F2B3F914-42D9-4B28-98F3-782656E9AA22}" destId="{B762317F-CCAD-44E5-B059-723C0DBE9484}" srcOrd="0" destOrd="0" presId="urn:microsoft.com/office/officeart/2005/8/layout/vList2"/>
    <dgm:cxn modelId="{83EC070B-7AD2-4E44-827D-F5585CF946DB}" type="presOf" srcId="{9766AE3D-DEAB-4AEB-81E1-09ED429B7C49}" destId="{183DA68B-56B9-4D56-9171-9267499E3CD7}" srcOrd="0" destOrd="0" presId="urn:microsoft.com/office/officeart/2005/8/layout/vList2"/>
    <dgm:cxn modelId="{49701011-E420-4606-AD3C-42B20CA99B58}" type="presOf" srcId="{560B63F4-0885-41FC-9DBE-DBE88EEB10EE}" destId="{B5D85FEE-9AB7-44BC-B9AD-E008F85BBED4}" srcOrd="0" destOrd="2" presId="urn:microsoft.com/office/officeart/2005/8/layout/vList2"/>
    <dgm:cxn modelId="{D8F4D42A-343F-4058-BBC6-C51E7140A32D}" type="presOf" srcId="{7B4A073B-9157-4D8C-80B0-FABDC7E351B6}" destId="{B5D85FEE-9AB7-44BC-B9AD-E008F85BBED4}" srcOrd="0" destOrd="0" presId="urn:microsoft.com/office/officeart/2005/8/layout/vList2"/>
    <dgm:cxn modelId="{4D036B2D-49EA-48B7-B58A-A237BD75B080}" srcId="{2AE41A0D-0828-4B64-9F1C-128EDBE52719}" destId="{00CE4F1D-A167-4FF1-BBAC-A5FC5F26A2FB}" srcOrd="1" destOrd="0" parTransId="{C8ED8DED-0390-45FD-A8B4-551FC9B0772B}" sibTransId="{C4D1A7BE-59E1-441B-8BCB-DFE34FE5D399}"/>
    <dgm:cxn modelId="{77B22F3D-DDDB-4776-92F8-6BD19A7287B2}" srcId="{9766AE3D-DEAB-4AEB-81E1-09ED429B7C49}" destId="{DA3D1DF5-7EAD-45DB-ACAB-7704A0D3F68A}" srcOrd="3" destOrd="0" parTransId="{8BCB8C1A-356F-4FA5-AFEA-58C92305CF20}" sibTransId="{C2E75A00-2A50-4AD3-A4E1-6F306F8D5B62}"/>
    <dgm:cxn modelId="{7CBBF842-1479-41FD-9C54-8C7481A4817D}" type="presOf" srcId="{1625EF55-132E-465F-A313-E7FBCA6E71D2}" destId="{B5D85FEE-9AB7-44BC-B9AD-E008F85BBED4}" srcOrd="0" destOrd="5" presId="urn:microsoft.com/office/officeart/2005/8/layout/vList2"/>
    <dgm:cxn modelId="{79C43843-7694-467E-9766-EC4D4FAD8697}" srcId="{9766AE3D-DEAB-4AEB-81E1-09ED429B7C49}" destId="{560B63F4-0885-41FC-9DBE-DBE88EEB10EE}" srcOrd="2" destOrd="0" parTransId="{8DE8C088-E5F9-466F-A092-59BAF7F935C6}" sibTransId="{9E0A344C-94AB-4CD8-A937-27DEBE714600}"/>
    <dgm:cxn modelId="{28CA7A65-78B4-44CC-A472-12B37438966D}" srcId="{9766AE3D-DEAB-4AEB-81E1-09ED429B7C49}" destId="{A827A5F5-BBE4-4AD5-867B-90FC1858EF6D}" srcOrd="1" destOrd="0" parTransId="{64602DB0-5524-499C-B5C0-78FE3B6DCD88}" sibTransId="{A48FA156-2352-4EB0-8A33-5A007BCF41E9}"/>
    <dgm:cxn modelId="{7C83944C-ECF1-4726-85CB-94DB4CBC44CF}" srcId="{2AE41A0D-0828-4B64-9F1C-128EDBE52719}" destId="{9766AE3D-DEAB-4AEB-81E1-09ED429B7C49}" srcOrd="2" destOrd="0" parTransId="{4DC18CE6-326A-4A87-B5B7-C1DD6897FAD2}" sibTransId="{E59F693A-2283-423B-A879-30A871CAF12A}"/>
    <dgm:cxn modelId="{D451686F-A4B8-4086-B10A-B4F2908B6455}" srcId="{9766AE3D-DEAB-4AEB-81E1-09ED429B7C49}" destId="{7B4A073B-9157-4D8C-80B0-FABDC7E351B6}" srcOrd="0" destOrd="0" parTransId="{E561BD40-35F6-40C0-B093-7614712F2A85}" sibTransId="{49D06C55-E172-4843-AB3F-BBCE6524A53A}"/>
    <dgm:cxn modelId="{0F8AC178-583D-45D3-8E03-4E465294FC7B}" srcId="{9766AE3D-DEAB-4AEB-81E1-09ED429B7C49}" destId="{63A7E3DE-6C4F-4B39-A083-47007344C7F5}" srcOrd="4" destOrd="0" parTransId="{1148922B-34DC-43C1-963A-1FD1482BF3DF}" sibTransId="{659F1E17-EAE1-41F5-B1A9-CEE66A561AD4}"/>
    <dgm:cxn modelId="{684D9899-DAD4-4A25-B66B-937329AE3BE7}" srcId="{2AE41A0D-0828-4B64-9F1C-128EDBE52719}" destId="{F2B3F914-42D9-4B28-98F3-782656E9AA22}" srcOrd="0" destOrd="0" parTransId="{73DC0F2D-9D92-4A30-A466-7B60BF536AC9}" sibTransId="{89D5F226-860B-4325-9DC4-3118477973AB}"/>
    <dgm:cxn modelId="{613348A2-44C5-440F-BDC4-F5E5CE5F33A9}" type="presOf" srcId="{48DB3035-CF3D-4262-8D89-105745CCD662}" destId="{B5D85FEE-9AB7-44BC-B9AD-E008F85BBED4}" srcOrd="0" destOrd="6" presId="urn:microsoft.com/office/officeart/2005/8/layout/vList2"/>
    <dgm:cxn modelId="{78410AB0-687B-495F-AE04-D31D703BDFD7}" type="presOf" srcId="{2AE41A0D-0828-4B64-9F1C-128EDBE52719}" destId="{53DD4EE3-3722-4ADB-9DDB-990F9968131F}" srcOrd="0" destOrd="0" presId="urn:microsoft.com/office/officeart/2005/8/layout/vList2"/>
    <dgm:cxn modelId="{AF6824B1-A75E-4B6F-8B74-112B7E29EE22}" srcId="{9766AE3D-DEAB-4AEB-81E1-09ED429B7C49}" destId="{1625EF55-132E-465F-A313-E7FBCA6E71D2}" srcOrd="5" destOrd="0" parTransId="{BA42ACCC-9341-4C9F-BE30-C816EA5CE53B}" sibTransId="{4B082A3A-0D1A-4F76-A2A3-F98D044D4684}"/>
    <dgm:cxn modelId="{73C1D3BF-0868-4829-9D45-3779EC5B22BF}" type="presOf" srcId="{00CE4F1D-A167-4FF1-BBAC-A5FC5F26A2FB}" destId="{92388B20-3B39-4D9E-9802-B9EAAEB495E4}" srcOrd="0" destOrd="0" presId="urn:microsoft.com/office/officeart/2005/8/layout/vList2"/>
    <dgm:cxn modelId="{8081A1D3-4B5A-4C25-85E4-2B75BF30FBB2}" type="presOf" srcId="{63A7E3DE-6C4F-4B39-A083-47007344C7F5}" destId="{B5D85FEE-9AB7-44BC-B9AD-E008F85BBED4}" srcOrd="0" destOrd="4" presId="urn:microsoft.com/office/officeart/2005/8/layout/vList2"/>
    <dgm:cxn modelId="{2599FCD6-7F08-4CFC-9136-D1A3A3BC7626}" type="presOf" srcId="{A827A5F5-BBE4-4AD5-867B-90FC1858EF6D}" destId="{B5D85FEE-9AB7-44BC-B9AD-E008F85BBED4}" srcOrd="0" destOrd="1" presId="urn:microsoft.com/office/officeart/2005/8/layout/vList2"/>
    <dgm:cxn modelId="{9893AFEA-48E8-4BEC-B4E1-029A6F96AA74}" srcId="{9766AE3D-DEAB-4AEB-81E1-09ED429B7C49}" destId="{48DB3035-CF3D-4262-8D89-105745CCD662}" srcOrd="6" destOrd="0" parTransId="{456EC3CA-4B3B-429A-B1CF-ABE00CB838D3}" sibTransId="{4CC63E2A-4152-430A-91DD-D677A43B8F52}"/>
    <dgm:cxn modelId="{38C69EFB-35E4-466B-BAB0-0FF0F06DB760}" type="presOf" srcId="{DA3D1DF5-7EAD-45DB-ACAB-7704A0D3F68A}" destId="{B5D85FEE-9AB7-44BC-B9AD-E008F85BBED4}" srcOrd="0" destOrd="3" presId="urn:microsoft.com/office/officeart/2005/8/layout/vList2"/>
    <dgm:cxn modelId="{CB7E3A6E-A09F-46C9-9F8C-E4E579F96DCB}" type="presParOf" srcId="{53DD4EE3-3722-4ADB-9DDB-990F9968131F}" destId="{B762317F-CCAD-44E5-B059-723C0DBE9484}" srcOrd="0" destOrd="0" presId="urn:microsoft.com/office/officeart/2005/8/layout/vList2"/>
    <dgm:cxn modelId="{7DAFE2C5-EE6F-43B4-B2AD-4347CCABD7E1}" type="presParOf" srcId="{53DD4EE3-3722-4ADB-9DDB-990F9968131F}" destId="{CD6DDDB0-3B69-495C-88F7-00D7B75341CD}" srcOrd="1" destOrd="0" presId="urn:microsoft.com/office/officeart/2005/8/layout/vList2"/>
    <dgm:cxn modelId="{BC9ED54A-2793-4634-A360-0B5CC946777A}" type="presParOf" srcId="{53DD4EE3-3722-4ADB-9DDB-990F9968131F}" destId="{92388B20-3B39-4D9E-9802-B9EAAEB495E4}" srcOrd="2" destOrd="0" presId="urn:microsoft.com/office/officeart/2005/8/layout/vList2"/>
    <dgm:cxn modelId="{954DA8A1-9170-4C51-9F2A-1ABC97B1A95A}" type="presParOf" srcId="{53DD4EE3-3722-4ADB-9DDB-990F9968131F}" destId="{597780D7-139E-4891-8A79-57D95F89B138}" srcOrd="3" destOrd="0" presId="urn:microsoft.com/office/officeart/2005/8/layout/vList2"/>
    <dgm:cxn modelId="{02C38CAC-5181-49EC-9635-9C3A1AB63AD8}" type="presParOf" srcId="{53DD4EE3-3722-4ADB-9DDB-990F9968131F}" destId="{183DA68B-56B9-4D56-9171-9267499E3CD7}" srcOrd="4" destOrd="0" presId="urn:microsoft.com/office/officeart/2005/8/layout/vList2"/>
    <dgm:cxn modelId="{E842263C-AAC3-4239-B82C-7D8A5DAF91DE}" type="presParOf" srcId="{53DD4EE3-3722-4ADB-9DDB-990F9968131F}" destId="{B5D85FEE-9AB7-44BC-B9AD-E008F85BBED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DC13F4-BC39-4765-9609-63BD4AA913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2C6D19-7830-47FC-B079-498028B162D1}">
      <dgm:prSet/>
      <dgm:spPr/>
      <dgm:t>
        <a:bodyPr/>
        <a:lstStyle/>
        <a:p>
          <a:r>
            <a:rPr lang="en-US"/>
            <a:t>Non-Bridge on-campus job code 1871</a:t>
          </a:r>
        </a:p>
      </dgm:t>
    </dgm:pt>
    <dgm:pt modelId="{424A939E-996C-4D1C-8767-1D3E62A9D256}" type="parTrans" cxnId="{8217E358-62C4-43F0-AE6D-A9BEE5E51371}">
      <dgm:prSet/>
      <dgm:spPr/>
      <dgm:t>
        <a:bodyPr/>
        <a:lstStyle/>
        <a:p>
          <a:endParaRPr lang="en-US"/>
        </a:p>
      </dgm:t>
    </dgm:pt>
    <dgm:pt modelId="{F720224E-6D1D-43BC-AD9D-77F3439B9E07}" type="sibTrans" cxnId="{8217E358-62C4-43F0-AE6D-A9BEE5E51371}">
      <dgm:prSet/>
      <dgm:spPr/>
      <dgm:t>
        <a:bodyPr/>
        <a:lstStyle/>
        <a:p>
          <a:endParaRPr lang="en-US"/>
        </a:p>
      </dgm:t>
    </dgm:pt>
    <dgm:pt modelId="{FDCC16A3-2CC3-47C5-8A4B-610544C3A7C8}">
      <dgm:prSet/>
      <dgm:spPr/>
      <dgm:t>
        <a:bodyPr/>
        <a:lstStyle/>
        <a:p>
          <a:r>
            <a:rPr lang="en-US"/>
            <a:t>Non-Bridge off-campus job code 1872</a:t>
          </a:r>
        </a:p>
      </dgm:t>
    </dgm:pt>
    <dgm:pt modelId="{C07F7611-2A25-4863-B499-DF4A77F15D86}" type="parTrans" cxnId="{4A221E42-5B24-4EC9-B3F8-0290112C22F0}">
      <dgm:prSet/>
      <dgm:spPr/>
      <dgm:t>
        <a:bodyPr/>
        <a:lstStyle/>
        <a:p>
          <a:endParaRPr lang="en-US"/>
        </a:p>
      </dgm:t>
    </dgm:pt>
    <dgm:pt modelId="{AD0D605F-0CF1-4603-A504-6DC9527EDF63}" type="sibTrans" cxnId="{4A221E42-5B24-4EC9-B3F8-0290112C22F0}">
      <dgm:prSet/>
      <dgm:spPr/>
      <dgm:t>
        <a:bodyPr/>
        <a:lstStyle/>
        <a:p>
          <a:endParaRPr lang="en-US"/>
        </a:p>
      </dgm:t>
    </dgm:pt>
    <dgm:pt modelId="{46B68709-9B0E-4CFB-8E5F-D6670C74EDB1}">
      <dgm:prSet/>
      <dgm:spPr/>
      <dgm:t>
        <a:bodyPr/>
        <a:lstStyle/>
        <a:p>
          <a:pPr rtl="0"/>
          <a:r>
            <a:rPr lang="en-US"/>
            <a:t>ISA appointment job codes:</a:t>
          </a:r>
          <a:r>
            <a:rPr lang="en-US">
              <a:latin typeface="Calibri Light" panose="020F0302020204030204"/>
            </a:rPr>
            <a:t> </a:t>
          </a:r>
          <a:r>
            <a:rPr lang="en-US"/>
            <a:t> 1151/1153</a:t>
          </a:r>
        </a:p>
      </dgm:t>
    </dgm:pt>
    <dgm:pt modelId="{59BF233B-CCB7-4304-AAC2-5210928B97F8}" type="parTrans" cxnId="{23C0F03F-012F-4807-9FCB-7C5703039390}">
      <dgm:prSet/>
      <dgm:spPr/>
      <dgm:t>
        <a:bodyPr/>
        <a:lstStyle/>
        <a:p>
          <a:endParaRPr lang="en-US"/>
        </a:p>
      </dgm:t>
    </dgm:pt>
    <dgm:pt modelId="{352DC89A-B0F7-4770-94CF-6F78BDE1CD0E}" type="sibTrans" cxnId="{23C0F03F-012F-4807-9FCB-7C5703039390}">
      <dgm:prSet/>
      <dgm:spPr/>
      <dgm:t>
        <a:bodyPr/>
        <a:lstStyle/>
        <a:p>
          <a:endParaRPr lang="en-US"/>
        </a:p>
      </dgm:t>
    </dgm:pt>
    <dgm:pt modelId="{D7776A5C-89F0-4CFC-82EB-6C607B4E31C3}">
      <dgm:prSet/>
      <dgm:spPr/>
      <dgm:t>
        <a:bodyPr/>
        <a:lstStyle/>
        <a:p>
          <a:r>
            <a:rPr lang="en-US"/>
            <a:t>Bridge on-campus job code</a:t>
          </a:r>
          <a:r>
            <a:rPr lang="en-US">
              <a:latin typeface="Calibri Light" panose="020F0302020204030204"/>
            </a:rPr>
            <a:t>:</a:t>
          </a:r>
          <a:r>
            <a:rPr lang="en-US"/>
            <a:t> 1875</a:t>
          </a:r>
        </a:p>
      </dgm:t>
    </dgm:pt>
    <dgm:pt modelId="{BB9B14F7-AA0D-47EA-9408-39031A350DD8}" type="parTrans" cxnId="{305A2602-546C-4B94-9B0F-1D1C329C0F7E}">
      <dgm:prSet/>
      <dgm:spPr/>
      <dgm:t>
        <a:bodyPr/>
        <a:lstStyle/>
        <a:p>
          <a:endParaRPr lang="en-US"/>
        </a:p>
      </dgm:t>
    </dgm:pt>
    <dgm:pt modelId="{95B74F8D-057C-4AB2-8937-19CEACC3B993}" type="sibTrans" cxnId="{305A2602-546C-4B94-9B0F-1D1C329C0F7E}">
      <dgm:prSet/>
      <dgm:spPr/>
      <dgm:t>
        <a:bodyPr/>
        <a:lstStyle/>
        <a:p>
          <a:endParaRPr lang="en-US"/>
        </a:p>
      </dgm:t>
    </dgm:pt>
    <dgm:pt modelId="{3E63E43A-C75E-47E2-99A7-29D45B35A385}">
      <dgm:prSet phldr="0"/>
      <dgm:spPr/>
      <dgm:t>
        <a:bodyPr/>
        <a:lstStyle/>
        <a:p>
          <a:pPr rtl="0"/>
          <a:r>
            <a:rPr lang="en-US">
              <a:latin typeface="Calibri Light" panose="020F0302020204030204"/>
            </a:rPr>
            <a:t>Bridge off-campus job code: 1876</a:t>
          </a:r>
        </a:p>
      </dgm:t>
    </dgm:pt>
    <dgm:pt modelId="{EF7609EA-C907-4D87-A8CD-201F5BDEF020}" type="parTrans" cxnId="{3F48628B-03FA-42B7-A450-448199BB9250}">
      <dgm:prSet/>
      <dgm:spPr/>
    </dgm:pt>
    <dgm:pt modelId="{21CCA14A-7501-460D-9346-72307B7F72C0}" type="sibTrans" cxnId="{3F48628B-03FA-42B7-A450-448199BB9250}">
      <dgm:prSet/>
      <dgm:spPr/>
    </dgm:pt>
    <dgm:pt modelId="{A3B1CF58-2078-4C09-BDC8-141C66E29A89}">
      <dgm:prSet phldr="0"/>
      <dgm:spPr/>
      <dgm:t>
        <a:bodyPr/>
        <a:lstStyle/>
        <a:p>
          <a:pPr algn="l" rtl="0"/>
          <a:r>
            <a:rPr lang="en-US" b="1">
              <a:solidFill>
                <a:schemeClr val="bg1"/>
              </a:solidFill>
              <a:latin typeface="Calibri Light" panose="020F0302020204030204"/>
            </a:rPr>
            <a:t>A </a:t>
          </a:r>
          <a:r>
            <a:rPr lang="en-US" b="0">
              <a:solidFill>
                <a:schemeClr val="bg1"/>
              </a:solidFill>
              <a:latin typeface="Calibri Light" panose="020F0302020204030204"/>
            </a:rPr>
            <a:t>bridge appointment occurs when there is a 5 week break in attendance based on student’s summer enrollment, </a:t>
          </a:r>
          <a:r>
            <a:rPr lang="en-US" b="0">
              <a:solidFill>
                <a:schemeClr val="bg1"/>
              </a:solidFill>
              <a:latin typeface="Calibri Light"/>
              <a:cs typeface="Calibri"/>
            </a:rPr>
            <a:t>student is subject to FICA and Medicare taxes</a:t>
          </a:r>
        </a:p>
      </dgm:t>
    </dgm:pt>
    <dgm:pt modelId="{2BEAF76A-ED00-4432-A90C-51313D3DD50D}" type="parTrans" cxnId="{BDCD42F2-AACC-4AE4-844B-89090225626E}">
      <dgm:prSet/>
      <dgm:spPr/>
    </dgm:pt>
    <dgm:pt modelId="{25C0B8F0-3982-48D1-9288-E66FF420B8C6}" type="sibTrans" cxnId="{BDCD42F2-AACC-4AE4-844B-89090225626E}">
      <dgm:prSet/>
      <dgm:spPr/>
    </dgm:pt>
    <dgm:pt modelId="{48F976C8-E040-4E9F-99DA-E479EEA7F966}" type="pres">
      <dgm:prSet presAssocID="{72DC13F4-BC39-4765-9609-63BD4AA913AD}" presName="linear" presStyleCnt="0">
        <dgm:presLayoutVars>
          <dgm:animLvl val="lvl"/>
          <dgm:resizeHandles val="exact"/>
        </dgm:presLayoutVars>
      </dgm:prSet>
      <dgm:spPr/>
    </dgm:pt>
    <dgm:pt modelId="{FD8C34B1-9E5F-45E6-A830-8DB75ED57C81}" type="pres">
      <dgm:prSet presAssocID="{A3B1CF58-2078-4C09-BDC8-141C66E29A89}" presName="parentText" presStyleLbl="node1" presStyleIdx="0" presStyleCnt="6">
        <dgm:presLayoutVars>
          <dgm:chMax val="0"/>
          <dgm:bulletEnabled val="1"/>
        </dgm:presLayoutVars>
      </dgm:prSet>
      <dgm:spPr/>
    </dgm:pt>
    <dgm:pt modelId="{FC5271F2-9874-47DB-BB6B-E5B68A02562D}" type="pres">
      <dgm:prSet presAssocID="{25C0B8F0-3982-48D1-9288-E66FF420B8C6}" presName="spacer" presStyleCnt="0"/>
      <dgm:spPr/>
    </dgm:pt>
    <dgm:pt modelId="{15181003-EA4C-40AB-8D23-AC44909EF431}" type="pres">
      <dgm:prSet presAssocID="{C72C6D19-7830-47FC-B079-498028B162D1}" presName="parentText" presStyleLbl="node1" presStyleIdx="1" presStyleCnt="6">
        <dgm:presLayoutVars>
          <dgm:chMax val="0"/>
          <dgm:bulletEnabled val="1"/>
        </dgm:presLayoutVars>
      </dgm:prSet>
      <dgm:spPr/>
    </dgm:pt>
    <dgm:pt modelId="{8DFDCDD5-C132-4ACB-A116-8C6E4A88D344}" type="pres">
      <dgm:prSet presAssocID="{F720224E-6D1D-43BC-AD9D-77F3439B9E07}" presName="spacer" presStyleCnt="0"/>
      <dgm:spPr/>
    </dgm:pt>
    <dgm:pt modelId="{58525B68-E89A-4EB5-890B-72FB63112AD8}" type="pres">
      <dgm:prSet presAssocID="{FDCC16A3-2CC3-47C5-8A4B-610544C3A7C8}" presName="parentText" presStyleLbl="node1" presStyleIdx="2" presStyleCnt="6">
        <dgm:presLayoutVars>
          <dgm:chMax val="0"/>
          <dgm:bulletEnabled val="1"/>
        </dgm:presLayoutVars>
      </dgm:prSet>
      <dgm:spPr/>
    </dgm:pt>
    <dgm:pt modelId="{2934BBA1-C997-4CE1-8D28-761D1FFE0E0B}" type="pres">
      <dgm:prSet presAssocID="{AD0D605F-0CF1-4603-A504-6DC9527EDF63}" presName="spacer" presStyleCnt="0"/>
      <dgm:spPr/>
    </dgm:pt>
    <dgm:pt modelId="{D2316E45-302D-4B3F-BB3A-07D3E53EADD0}" type="pres">
      <dgm:prSet presAssocID="{46B68709-9B0E-4CFB-8E5F-D6670C74EDB1}" presName="parentText" presStyleLbl="node1" presStyleIdx="3" presStyleCnt="6">
        <dgm:presLayoutVars>
          <dgm:chMax val="0"/>
          <dgm:bulletEnabled val="1"/>
        </dgm:presLayoutVars>
      </dgm:prSet>
      <dgm:spPr/>
    </dgm:pt>
    <dgm:pt modelId="{CAD85901-FD6B-4528-892E-418E817A4646}" type="pres">
      <dgm:prSet presAssocID="{352DC89A-B0F7-4770-94CF-6F78BDE1CD0E}" presName="spacer" presStyleCnt="0"/>
      <dgm:spPr/>
    </dgm:pt>
    <dgm:pt modelId="{EB0E0A9C-C9D6-4DDC-B0BE-64784F38AEA1}" type="pres">
      <dgm:prSet presAssocID="{D7776A5C-89F0-4CFC-82EB-6C607B4E31C3}" presName="parentText" presStyleLbl="node1" presStyleIdx="4" presStyleCnt="6">
        <dgm:presLayoutVars>
          <dgm:chMax val="0"/>
          <dgm:bulletEnabled val="1"/>
        </dgm:presLayoutVars>
      </dgm:prSet>
      <dgm:spPr/>
    </dgm:pt>
    <dgm:pt modelId="{A4FAABA0-8C72-4A80-95E4-19FB991786ED}" type="pres">
      <dgm:prSet presAssocID="{95B74F8D-057C-4AB2-8937-19CEACC3B993}" presName="spacer" presStyleCnt="0"/>
      <dgm:spPr/>
    </dgm:pt>
    <dgm:pt modelId="{EDE76C2B-E6F8-4C18-BBB5-532386B9652D}" type="pres">
      <dgm:prSet presAssocID="{3E63E43A-C75E-47E2-99A7-29D45B35A385}" presName="parentText" presStyleLbl="node1" presStyleIdx="5" presStyleCnt="6">
        <dgm:presLayoutVars>
          <dgm:chMax val="0"/>
          <dgm:bulletEnabled val="1"/>
        </dgm:presLayoutVars>
      </dgm:prSet>
      <dgm:spPr/>
    </dgm:pt>
  </dgm:ptLst>
  <dgm:cxnLst>
    <dgm:cxn modelId="{305A2602-546C-4B94-9B0F-1D1C329C0F7E}" srcId="{72DC13F4-BC39-4765-9609-63BD4AA913AD}" destId="{D7776A5C-89F0-4CFC-82EB-6C607B4E31C3}" srcOrd="4" destOrd="0" parTransId="{BB9B14F7-AA0D-47EA-9408-39031A350DD8}" sibTransId="{95B74F8D-057C-4AB2-8937-19CEACC3B993}"/>
    <dgm:cxn modelId="{238D5B28-EBED-4B0E-B34C-4C44C66217D4}" type="presOf" srcId="{3E63E43A-C75E-47E2-99A7-29D45B35A385}" destId="{EDE76C2B-E6F8-4C18-BBB5-532386B9652D}" srcOrd="0" destOrd="0" presId="urn:microsoft.com/office/officeart/2005/8/layout/vList2"/>
    <dgm:cxn modelId="{23C0F03F-012F-4807-9FCB-7C5703039390}" srcId="{72DC13F4-BC39-4765-9609-63BD4AA913AD}" destId="{46B68709-9B0E-4CFB-8E5F-D6670C74EDB1}" srcOrd="3" destOrd="0" parTransId="{59BF233B-CCB7-4304-AAC2-5210928B97F8}" sibTransId="{352DC89A-B0F7-4770-94CF-6F78BDE1CD0E}"/>
    <dgm:cxn modelId="{4A221E42-5B24-4EC9-B3F8-0290112C22F0}" srcId="{72DC13F4-BC39-4765-9609-63BD4AA913AD}" destId="{FDCC16A3-2CC3-47C5-8A4B-610544C3A7C8}" srcOrd="2" destOrd="0" parTransId="{C07F7611-2A25-4863-B499-DF4A77F15D86}" sibTransId="{AD0D605F-0CF1-4603-A504-6DC9527EDF63}"/>
    <dgm:cxn modelId="{A11D4F65-82DB-4EC9-A6A8-8244DFE465FC}" type="presOf" srcId="{A3B1CF58-2078-4C09-BDC8-141C66E29A89}" destId="{FD8C34B1-9E5F-45E6-A830-8DB75ED57C81}" srcOrd="0" destOrd="0" presId="urn:microsoft.com/office/officeart/2005/8/layout/vList2"/>
    <dgm:cxn modelId="{284F606D-2D87-4A23-B045-FC141B97ED5D}" type="presOf" srcId="{72DC13F4-BC39-4765-9609-63BD4AA913AD}" destId="{48F976C8-E040-4E9F-99DA-E479EEA7F966}" srcOrd="0" destOrd="0" presId="urn:microsoft.com/office/officeart/2005/8/layout/vList2"/>
    <dgm:cxn modelId="{8217E358-62C4-43F0-AE6D-A9BEE5E51371}" srcId="{72DC13F4-BC39-4765-9609-63BD4AA913AD}" destId="{C72C6D19-7830-47FC-B079-498028B162D1}" srcOrd="1" destOrd="0" parTransId="{424A939E-996C-4D1C-8767-1D3E62A9D256}" sibTransId="{F720224E-6D1D-43BC-AD9D-77F3439B9E07}"/>
    <dgm:cxn modelId="{D9523487-43AB-4041-A072-E157C25118AF}" type="presOf" srcId="{D7776A5C-89F0-4CFC-82EB-6C607B4E31C3}" destId="{EB0E0A9C-C9D6-4DDC-B0BE-64784F38AEA1}" srcOrd="0" destOrd="0" presId="urn:microsoft.com/office/officeart/2005/8/layout/vList2"/>
    <dgm:cxn modelId="{3F48628B-03FA-42B7-A450-448199BB9250}" srcId="{72DC13F4-BC39-4765-9609-63BD4AA913AD}" destId="{3E63E43A-C75E-47E2-99A7-29D45B35A385}" srcOrd="5" destOrd="0" parTransId="{EF7609EA-C907-4D87-A8CD-201F5BDEF020}" sibTransId="{21CCA14A-7501-460D-9346-72307B7F72C0}"/>
    <dgm:cxn modelId="{31CDC08C-B360-48B6-AD00-B1989FE83CDD}" type="presOf" srcId="{FDCC16A3-2CC3-47C5-8A4B-610544C3A7C8}" destId="{58525B68-E89A-4EB5-890B-72FB63112AD8}" srcOrd="0" destOrd="0" presId="urn:microsoft.com/office/officeart/2005/8/layout/vList2"/>
    <dgm:cxn modelId="{F1D914BA-08CC-4A22-AEE3-8F2CDE87FEEE}" type="presOf" srcId="{46B68709-9B0E-4CFB-8E5F-D6670C74EDB1}" destId="{D2316E45-302D-4B3F-BB3A-07D3E53EADD0}" srcOrd="0" destOrd="0" presId="urn:microsoft.com/office/officeart/2005/8/layout/vList2"/>
    <dgm:cxn modelId="{D37FE8D6-6E0E-4809-91E5-C517A2AC5CD0}" type="presOf" srcId="{C72C6D19-7830-47FC-B079-498028B162D1}" destId="{15181003-EA4C-40AB-8D23-AC44909EF431}" srcOrd="0" destOrd="0" presId="urn:microsoft.com/office/officeart/2005/8/layout/vList2"/>
    <dgm:cxn modelId="{BDCD42F2-AACC-4AE4-844B-89090225626E}" srcId="{72DC13F4-BC39-4765-9609-63BD4AA913AD}" destId="{A3B1CF58-2078-4C09-BDC8-141C66E29A89}" srcOrd="0" destOrd="0" parTransId="{2BEAF76A-ED00-4432-A90C-51313D3DD50D}" sibTransId="{25C0B8F0-3982-48D1-9288-E66FF420B8C6}"/>
    <dgm:cxn modelId="{2A1E4754-052A-4F7E-99F2-F2D3B73BDB75}" type="presParOf" srcId="{48F976C8-E040-4E9F-99DA-E479EEA7F966}" destId="{FD8C34B1-9E5F-45E6-A830-8DB75ED57C81}" srcOrd="0" destOrd="0" presId="urn:microsoft.com/office/officeart/2005/8/layout/vList2"/>
    <dgm:cxn modelId="{030D09D2-E475-45BF-9621-5520D93DA86A}" type="presParOf" srcId="{48F976C8-E040-4E9F-99DA-E479EEA7F966}" destId="{FC5271F2-9874-47DB-BB6B-E5B68A02562D}" srcOrd="1" destOrd="0" presId="urn:microsoft.com/office/officeart/2005/8/layout/vList2"/>
    <dgm:cxn modelId="{00936AE2-78B2-48EB-95F8-D12151F9F44A}" type="presParOf" srcId="{48F976C8-E040-4E9F-99DA-E479EEA7F966}" destId="{15181003-EA4C-40AB-8D23-AC44909EF431}" srcOrd="2" destOrd="0" presId="urn:microsoft.com/office/officeart/2005/8/layout/vList2"/>
    <dgm:cxn modelId="{0A462DC3-6E02-4E02-AE15-E610C2EE5B07}" type="presParOf" srcId="{48F976C8-E040-4E9F-99DA-E479EEA7F966}" destId="{8DFDCDD5-C132-4ACB-A116-8C6E4A88D344}" srcOrd="3" destOrd="0" presId="urn:microsoft.com/office/officeart/2005/8/layout/vList2"/>
    <dgm:cxn modelId="{6F97C009-D7D5-455D-896A-FD4FB28E13EF}" type="presParOf" srcId="{48F976C8-E040-4E9F-99DA-E479EEA7F966}" destId="{58525B68-E89A-4EB5-890B-72FB63112AD8}" srcOrd="4" destOrd="0" presId="urn:microsoft.com/office/officeart/2005/8/layout/vList2"/>
    <dgm:cxn modelId="{D2C8F23D-F707-4B54-8A63-B77221A4FDBC}" type="presParOf" srcId="{48F976C8-E040-4E9F-99DA-E479EEA7F966}" destId="{2934BBA1-C997-4CE1-8D28-761D1FFE0E0B}" srcOrd="5" destOrd="0" presId="urn:microsoft.com/office/officeart/2005/8/layout/vList2"/>
    <dgm:cxn modelId="{2DDF42B0-60C5-4FB5-9078-4A775C7875A8}" type="presParOf" srcId="{48F976C8-E040-4E9F-99DA-E479EEA7F966}" destId="{D2316E45-302D-4B3F-BB3A-07D3E53EADD0}" srcOrd="6" destOrd="0" presId="urn:microsoft.com/office/officeart/2005/8/layout/vList2"/>
    <dgm:cxn modelId="{5F7A1C8F-9EB0-403E-8C84-7C001EF66D97}" type="presParOf" srcId="{48F976C8-E040-4E9F-99DA-E479EEA7F966}" destId="{CAD85901-FD6B-4528-892E-418E817A4646}" srcOrd="7" destOrd="0" presId="urn:microsoft.com/office/officeart/2005/8/layout/vList2"/>
    <dgm:cxn modelId="{737A6EE9-F5C5-431F-9006-AF7BDFEF2781}" type="presParOf" srcId="{48F976C8-E040-4E9F-99DA-E479EEA7F966}" destId="{EB0E0A9C-C9D6-4DDC-B0BE-64784F38AEA1}" srcOrd="8" destOrd="0" presId="urn:microsoft.com/office/officeart/2005/8/layout/vList2"/>
    <dgm:cxn modelId="{E760A158-42E5-4620-821C-4B2E7120CCF0}" type="presParOf" srcId="{48F976C8-E040-4E9F-99DA-E479EEA7F966}" destId="{A4FAABA0-8C72-4A80-95E4-19FB991786ED}" srcOrd="9" destOrd="0" presId="urn:microsoft.com/office/officeart/2005/8/layout/vList2"/>
    <dgm:cxn modelId="{3A088FE6-00C1-4C39-BFA6-06E755C87B0D}" type="presParOf" srcId="{48F976C8-E040-4E9F-99DA-E479EEA7F966}" destId="{EDE76C2B-E6F8-4C18-BBB5-532386B9652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D9E3A0-BB99-43E4-8000-D88F7755095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F569ED0-CCB8-49A4-A36D-1094C2B1381A}">
      <dgm:prSet/>
      <dgm:spPr/>
      <dgm:t>
        <a:bodyPr/>
        <a:lstStyle/>
        <a:p>
          <a:r>
            <a:rPr lang="en-US"/>
            <a:t>Use electronic timesheet located on the Financial Aid &amp; Scholarships website</a:t>
          </a:r>
        </a:p>
      </dgm:t>
    </dgm:pt>
    <dgm:pt modelId="{FF1F2FE3-2761-4BF1-828C-0B9E21AA375F}" type="parTrans" cxnId="{750D9755-FADB-4B31-AC54-742AB90D6CAD}">
      <dgm:prSet/>
      <dgm:spPr/>
      <dgm:t>
        <a:bodyPr/>
        <a:lstStyle/>
        <a:p>
          <a:endParaRPr lang="en-US"/>
        </a:p>
      </dgm:t>
    </dgm:pt>
    <dgm:pt modelId="{DF73427A-1FFE-4CCB-897A-AA48487FCB6C}" type="sibTrans" cxnId="{750D9755-FADB-4B31-AC54-742AB90D6CAD}">
      <dgm:prSet/>
      <dgm:spPr/>
      <dgm:t>
        <a:bodyPr/>
        <a:lstStyle/>
        <a:p>
          <a:endParaRPr lang="en-US"/>
        </a:p>
      </dgm:t>
    </dgm:pt>
    <dgm:pt modelId="{4A4EF8C8-F2A3-4485-B2FF-813954CC4B21}">
      <dgm:prSet/>
      <dgm:spPr/>
      <dgm:t>
        <a:bodyPr/>
        <a:lstStyle/>
        <a:p>
          <a:r>
            <a:rPr lang="en-US"/>
            <a:t>Computes daily, weekly and monthly totals</a:t>
          </a:r>
        </a:p>
      </dgm:t>
    </dgm:pt>
    <dgm:pt modelId="{9BAC7E51-5E53-49DD-8038-2CB133FF4960}" type="parTrans" cxnId="{C4A164D4-D249-4C0A-B033-4EDEE20C927C}">
      <dgm:prSet/>
      <dgm:spPr/>
      <dgm:t>
        <a:bodyPr/>
        <a:lstStyle/>
        <a:p>
          <a:endParaRPr lang="en-US"/>
        </a:p>
      </dgm:t>
    </dgm:pt>
    <dgm:pt modelId="{C2B9E03B-BB67-4385-B13E-5A2B5F6D766E}" type="sibTrans" cxnId="{C4A164D4-D249-4C0A-B033-4EDEE20C927C}">
      <dgm:prSet/>
      <dgm:spPr/>
      <dgm:t>
        <a:bodyPr/>
        <a:lstStyle/>
        <a:p>
          <a:endParaRPr lang="en-US"/>
        </a:p>
      </dgm:t>
    </dgm:pt>
    <dgm:pt modelId="{2B261D1C-E1DF-494B-877A-D20FAE834585}">
      <dgm:prSet/>
      <dgm:spPr/>
      <dgm:t>
        <a:bodyPr/>
        <a:lstStyle/>
        <a:p>
          <a:r>
            <a:rPr lang="en-US"/>
            <a:t>Report hours in military time</a:t>
          </a:r>
        </a:p>
      </dgm:t>
    </dgm:pt>
    <dgm:pt modelId="{67CE4D37-01A8-44E4-8E20-30940213AA54}" type="parTrans" cxnId="{1A110456-990C-457F-80BA-227ABA8E86F2}">
      <dgm:prSet/>
      <dgm:spPr/>
      <dgm:t>
        <a:bodyPr/>
        <a:lstStyle/>
        <a:p>
          <a:endParaRPr lang="en-US"/>
        </a:p>
      </dgm:t>
    </dgm:pt>
    <dgm:pt modelId="{24CB4A24-B94E-4135-99FD-203239C25918}" type="sibTrans" cxnId="{1A110456-990C-457F-80BA-227ABA8E86F2}">
      <dgm:prSet/>
      <dgm:spPr/>
      <dgm:t>
        <a:bodyPr/>
        <a:lstStyle/>
        <a:p>
          <a:endParaRPr lang="en-US"/>
        </a:p>
      </dgm:t>
    </dgm:pt>
    <dgm:pt modelId="{B65287E0-D9FE-4B32-96D6-3304CC92D0BD}">
      <dgm:prSet/>
      <dgm:spPr/>
      <dgm:t>
        <a:bodyPr/>
        <a:lstStyle/>
        <a:p>
          <a:r>
            <a:rPr lang="en-US"/>
            <a:t>New FWS timesheet includes Adobe Sign for student, supervisor and administrator to certify and sign FWS timesheets</a:t>
          </a:r>
        </a:p>
      </dgm:t>
    </dgm:pt>
    <dgm:pt modelId="{BB04E4DE-36FE-45C2-AB7B-6204EB800014}" type="parTrans" cxnId="{62E18557-ACB1-4368-B6E8-A1A43C66CCF9}">
      <dgm:prSet/>
      <dgm:spPr/>
      <dgm:t>
        <a:bodyPr/>
        <a:lstStyle/>
        <a:p>
          <a:endParaRPr lang="en-US"/>
        </a:p>
      </dgm:t>
    </dgm:pt>
    <dgm:pt modelId="{34419127-6940-4607-90D2-B3647C0E319B}" type="sibTrans" cxnId="{62E18557-ACB1-4368-B6E8-A1A43C66CCF9}">
      <dgm:prSet/>
      <dgm:spPr/>
      <dgm:t>
        <a:bodyPr/>
        <a:lstStyle/>
        <a:p>
          <a:endParaRPr lang="en-US"/>
        </a:p>
      </dgm:t>
    </dgm:pt>
    <dgm:pt modelId="{77BEB8B7-7F9F-4AA6-9D86-97E44E0FC69C}">
      <dgm:prSet/>
      <dgm:spPr/>
      <dgm:t>
        <a:bodyPr/>
        <a:lstStyle/>
        <a:p>
          <a:r>
            <a:rPr lang="en-US"/>
            <a:t>Use Payroll Calendar on website for payroll deadlines &amp; paycheck disbursement dates</a:t>
          </a:r>
        </a:p>
      </dgm:t>
    </dgm:pt>
    <dgm:pt modelId="{329E94AA-390B-47F5-AC72-E82DF0A52331}" type="parTrans" cxnId="{69466B33-6D0E-41E4-B9D4-5EF851585EE5}">
      <dgm:prSet/>
      <dgm:spPr/>
      <dgm:t>
        <a:bodyPr/>
        <a:lstStyle/>
        <a:p>
          <a:endParaRPr lang="en-US"/>
        </a:p>
      </dgm:t>
    </dgm:pt>
    <dgm:pt modelId="{C5DB4547-4063-4855-966D-ED4B5F67B20D}" type="sibTrans" cxnId="{69466B33-6D0E-41E4-B9D4-5EF851585EE5}">
      <dgm:prSet/>
      <dgm:spPr/>
      <dgm:t>
        <a:bodyPr/>
        <a:lstStyle/>
        <a:p>
          <a:endParaRPr lang="en-US"/>
        </a:p>
      </dgm:t>
    </dgm:pt>
    <dgm:pt modelId="{B919DDF8-E562-4493-8BA0-98D93C315648}">
      <dgm:prSet/>
      <dgm:spPr/>
      <dgm:t>
        <a:bodyPr/>
        <a:lstStyle/>
        <a:p>
          <a:r>
            <a:rPr lang="en-US"/>
            <a:t>Students are paid once a month – Pay day is around the 15</a:t>
          </a:r>
          <a:r>
            <a:rPr lang="en-US" baseline="30000"/>
            <a:t>th</a:t>
          </a:r>
          <a:r>
            <a:rPr lang="en-US"/>
            <a:t> of every month</a:t>
          </a:r>
        </a:p>
      </dgm:t>
    </dgm:pt>
    <dgm:pt modelId="{F4BB1684-01D1-41B5-8AF6-E7F319D1E7A6}" type="parTrans" cxnId="{5962146C-6C1F-440E-AA3A-8A1D12FC7329}">
      <dgm:prSet/>
      <dgm:spPr/>
      <dgm:t>
        <a:bodyPr/>
        <a:lstStyle/>
        <a:p>
          <a:endParaRPr lang="en-US"/>
        </a:p>
      </dgm:t>
    </dgm:pt>
    <dgm:pt modelId="{C10D59B8-D14F-44D6-94B5-9C802E09F8CC}" type="sibTrans" cxnId="{5962146C-6C1F-440E-AA3A-8A1D12FC7329}">
      <dgm:prSet/>
      <dgm:spPr/>
      <dgm:t>
        <a:bodyPr/>
        <a:lstStyle/>
        <a:p>
          <a:endParaRPr lang="en-US"/>
        </a:p>
      </dgm:t>
    </dgm:pt>
    <dgm:pt modelId="{521F6F37-A427-419B-9E29-A17308D4D406}">
      <dgm:prSet/>
      <dgm:spPr/>
      <dgm:t>
        <a:bodyPr/>
        <a:lstStyle/>
        <a:p>
          <a:r>
            <a:rPr lang="en-US"/>
            <a:t>Report hours  for correct pay period</a:t>
          </a:r>
        </a:p>
      </dgm:t>
    </dgm:pt>
    <dgm:pt modelId="{0C8CB65B-6D4A-4C76-9EF6-A7B0AD08EA72}" type="parTrans" cxnId="{3733CC11-C557-40D0-AD61-21E21C87AE5F}">
      <dgm:prSet/>
      <dgm:spPr/>
      <dgm:t>
        <a:bodyPr/>
        <a:lstStyle/>
        <a:p>
          <a:endParaRPr lang="en-US"/>
        </a:p>
      </dgm:t>
    </dgm:pt>
    <dgm:pt modelId="{56F3834B-0516-435A-96BF-2E80AD9609B7}" type="sibTrans" cxnId="{3733CC11-C557-40D0-AD61-21E21C87AE5F}">
      <dgm:prSet/>
      <dgm:spPr/>
      <dgm:t>
        <a:bodyPr/>
        <a:lstStyle/>
        <a:p>
          <a:endParaRPr lang="en-US"/>
        </a:p>
      </dgm:t>
    </dgm:pt>
    <dgm:pt modelId="{69A1EC2C-E8A2-4E94-8350-521ADC536053}">
      <dgm:prSet/>
      <dgm:spPr/>
      <dgm:t>
        <a:bodyPr/>
        <a:lstStyle/>
        <a:p>
          <a:r>
            <a:rPr lang="en-US"/>
            <a:t>Attached class schedule</a:t>
          </a:r>
        </a:p>
      </dgm:t>
    </dgm:pt>
    <dgm:pt modelId="{33C44D72-D11C-4553-AED0-28FF822B98BE}" type="parTrans" cxnId="{67D9A45B-98F8-42B9-93BF-20CED0C560D7}">
      <dgm:prSet/>
      <dgm:spPr/>
      <dgm:t>
        <a:bodyPr/>
        <a:lstStyle/>
        <a:p>
          <a:endParaRPr lang="en-US"/>
        </a:p>
      </dgm:t>
    </dgm:pt>
    <dgm:pt modelId="{CED21A0D-E328-4E32-8468-6F187E33833D}" type="sibTrans" cxnId="{67D9A45B-98F8-42B9-93BF-20CED0C560D7}">
      <dgm:prSet/>
      <dgm:spPr/>
      <dgm:t>
        <a:bodyPr/>
        <a:lstStyle/>
        <a:p>
          <a:endParaRPr lang="en-US"/>
        </a:p>
      </dgm:t>
    </dgm:pt>
    <dgm:pt modelId="{D5E17F2C-49B4-4A56-8D63-097981D095CD}">
      <dgm:prSet/>
      <dgm:spPr/>
      <dgm:t>
        <a:bodyPr/>
        <a:lstStyle/>
        <a:p>
          <a:r>
            <a:rPr lang="en-US"/>
            <a:t>Review timesheet for class conflicts, 6-hour rule, weekly/monthly maximum hours, required signatures</a:t>
          </a:r>
        </a:p>
      </dgm:t>
    </dgm:pt>
    <dgm:pt modelId="{80493111-024A-4B78-9C59-2A3F8579323B}" type="parTrans" cxnId="{E75B3ECE-D3B9-4854-A3D4-F3D3DBC4BB81}">
      <dgm:prSet/>
      <dgm:spPr/>
      <dgm:t>
        <a:bodyPr/>
        <a:lstStyle/>
        <a:p>
          <a:endParaRPr lang="en-US"/>
        </a:p>
      </dgm:t>
    </dgm:pt>
    <dgm:pt modelId="{CC5F0E6A-8285-493A-853F-ECADC1DDE48D}" type="sibTrans" cxnId="{E75B3ECE-D3B9-4854-A3D4-F3D3DBC4BB81}">
      <dgm:prSet/>
      <dgm:spPr/>
      <dgm:t>
        <a:bodyPr/>
        <a:lstStyle/>
        <a:p>
          <a:endParaRPr lang="en-US"/>
        </a:p>
      </dgm:t>
    </dgm:pt>
    <dgm:pt modelId="{8733C95B-1328-4EFD-8447-280CDACD0C7A}">
      <dgm:prSet/>
      <dgm:spPr/>
      <dgm:t>
        <a:bodyPr/>
        <a:lstStyle/>
        <a:p>
          <a:r>
            <a:rPr lang="en-US"/>
            <a:t>Students may not work during schedule class</a:t>
          </a:r>
        </a:p>
      </dgm:t>
    </dgm:pt>
    <dgm:pt modelId="{11F9C14A-5D1D-479E-A5E9-DB63BA01C6A1}" type="parTrans" cxnId="{DA105733-1673-4548-A975-48321389C46A}">
      <dgm:prSet/>
      <dgm:spPr/>
      <dgm:t>
        <a:bodyPr/>
        <a:lstStyle/>
        <a:p>
          <a:endParaRPr lang="en-US"/>
        </a:p>
      </dgm:t>
    </dgm:pt>
    <dgm:pt modelId="{E5AFFEB7-38BE-4251-A599-3CF3A288CCE5}" type="sibTrans" cxnId="{DA105733-1673-4548-A975-48321389C46A}">
      <dgm:prSet/>
      <dgm:spPr/>
      <dgm:t>
        <a:bodyPr/>
        <a:lstStyle/>
        <a:p>
          <a:endParaRPr lang="en-US"/>
        </a:p>
      </dgm:t>
    </dgm:pt>
    <dgm:pt modelId="{66F441E2-7FB9-449A-AC1F-8246DCA8322B}">
      <dgm:prSet/>
      <dgm:spPr/>
      <dgm:t>
        <a:bodyPr/>
        <a:lstStyle/>
        <a:p>
          <a:r>
            <a:rPr lang="en-US"/>
            <a:t>Must have permission to work if,</a:t>
          </a:r>
        </a:p>
      </dgm:t>
    </dgm:pt>
    <dgm:pt modelId="{B1C54C0B-C106-45E2-9BA7-005463908E19}" type="parTrans" cxnId="{5F19B406-3F4E-4E7E-9E96-B2AAAA6EC2CC}">
      <dgm:prSet/>
      <dgm:spPr/>
      <dgm:t>
        <a:bodyPr/>
        <a:lstStyle/>
        <a:p>
          <a:endParaRPr lang="en-US"/>
        </a:p>
      </dgm:t>
    </dgm:pt>
    <dgm:pt modelId="{C3592693-F96D-4153-B83E-928D276E0423}" type="sibTrans" cxnId="{5F19B406-3F4E-4E7E-9E96-B2AAAA6EC2CC}">
      <dgm:prSet/>
      <dgm:spPr/>
      <dgm:t>
        <a:bodyPr/>
        <a:lstStyle/>
        <a:p>
          <a:endParaRPr lang="en-US"/>
        </a:p>
      </dgm:t>
    </dgm:pt>
    <dgm:pt modelId="{CA3B821A-94CC-48CB-A5CB-D20B7F8D839F}">
      <dgm:prSet/>
      <dgm:spPr/>
      <dgm:t>
        <a:bodyPr/>
        <a:lstStyle/>
        <a:p>
          <a:r>
            <a:rPr lang="en-US"/>
            <a:t>CC = Class Cancelled</a:t>
          </a:r>
        </a:p>
      </dgm:t>
    </dgm:pt>
    <dgm:pt modelId="{C52EEC62-A975-49A2-97DA-0BDBF559752D}" type="parTrans" cxnId="{ACD61AAD-27C1-4B90-97D4-BE142671CFE9}">
      <dgm:prSet/>
      <dgm:spPr/>
      <dgm:t>
        <a:bodyPr/>
        <a:lstStyle/>
        <a:p>
          <a:endParaRPr lang="en-US"/>
        </a:p>
      </dgm:t>
    </dgm:pt>
    <dgm:pt modelId="{103A3B0A-9997-4B62-85A9-3985BA4CA51A}" type="sibTrans" cxnId="{ACD61AAD-27C1-4B90-97D4-BE142671CFE9}">
      <dgm:prSet/>
      <dgm:spPr/>
      <dgm:t>
        <a:bodyPr/>
        <a:lstStyle/>
        <a:p>
          <a:endParaRPr lang="en-US"/>
        </a:p>
      </dgm:t>
    </dgm:pt>
    <dgm:pt modelId="{163CCA56-B1BD-4950-89D6-3543553AFFFB}">
      <dgm:prSet/>
      <dgm:spPr/>
      <dgm:t>
        <a:bodyPr/>
        <a:lstStyle/>
        <a:p>
          <a:r>
            <a:rPr lang="en-US"/>
            <a:t>EE = Class Excused Early</a:t>
          </a:r>
        </a:p>
      </dgm:t>
    </dgm:pt>
    <dgm:pt modelId="{3F24EE62-2B8C-4EB8-98AE-4A74BA816953}" type="parTrans" cxnId="{BB5258A2-7C88-41F5-BC18-1095E7B97627}">
      <dgm:prSet/>
      <dgm:spPr/>
      <dgm:t>
        <a:bodyPr/>
        <a:lstStyle/>
        <a:p>
          <a:endParaRPr lang="en-US"/>
        </a:p>
      </dgm:t>
    </dgm:pt>
    <dgm:pt modelId="{EAC2346E-1F4E-4772-8256-2247223200BC}" type="sibTrans" cxnId="{BB5258A2-7C88-41F5-BC18-1095E7B97627}">
      <dgm:prSet/>
      <dgm:spPr/>
      <dgm:t>
        <a:bodyPr/>
        <a:lstStyle/>
        <a:p>
          <a:endParaRPr lang="en-US"/>
        </a:p>
      </dgm:t>
    </dgm:pt>
    <dgm:pt modelId="{49724591-92BA-4D79-8836-AC69BA095B49}">
      <dgm:prSet/>
      <dgm:spPr/>
      <dgm:t>
        <a:bodyPr/>
        <a:lstStyle/>
        <a:p>
          <a:r>
            <a:rPr lang="en-US"/>
            <a:t>WB = Winter Break</a:t>
          </a:r>
        </a:p>
      </dgm:t>
    </dgm:pt>
    <dgm:pt modelId="{C3BEE8C7-9D1B-428F-B327-732B6DEDD247}" type="parTrans" cxnId="{AA81B9BB-A400-4103-8458-7BC0ED0A7C40}">
      <dgm:prSet/>
      <dgm:spPr/>
      <dgm:t>
        <a:bodyPr/>
        <a:lstStyle/>
        <a:p>
          <a:endParaRPr lang="en-US"/>
        </a:p>
      </dgm:t>
    </dgm:pt>
    <dgm:pt modelId="{C4F54C71-085F-432B-8A18-6A8BC84B94DE}" type="sibTrans" cxnId="{AA81B9BB-A400-4103-8458-7BC0ED0A7C40}">
      <dgm:prSet/>
      <dgm:spPr/>
      <dgm:t>
        <a:bodyPr/>
        <a:lstStyle/>
        <a:p>
          <a:endParaRPr lang="en-US"/>
        </a:p>
      </dgm:t>
    </dgm:pt>
    <dgm:pt modelId="{961EC3F6-ED39-434F-B66C-0077D72EA90C}">
      <dgm:prSet/>
      <dgm:spPr/>
      <dgm:t>
        <a:bodyPr/>
        <a:lstStyle/>
        <a:p>
          <a:r>
            <a:rPr lang="en-US"/>
            <a:t>SB = Spring break</a:t>
          </a:r>
        </a:p>
      </dgm:t>
    </dgm:pt>
    <dgm:pt modelId="{6D05F3D4-5FFF-415A-97B2-A9AAE26F655C}" type="parTrans" cxnId="{285714B8-3551-4F48-80C4-43F6201A78E4}">
      <dgm:prSet/>
      <dgm:spPr/>
      <dgm:t>
        <a:bodyPr/>
        <a:lstStyle/>
        <a:p>
          <a:endParaRPr lang="en-US"/>
        </a:p>
      </dgm:t>
    </dgm:pt>
    <dgm:pt modelId="{313C8319-AAD4-40ED-ABB9-742408EAD0BF}" type="sibTrans" cxnId="{285714B8-3551-4F48-80C4-43F6201A78E4}">
      <dgm:prSet/>
      <dgm:spPr/>
      <dgm:t>
        <a:bodyPr/>
        <a:lstStyle/>
        <a:p>
          <a:endParaRPr lang="en-US"/>
        </a:p>
      </dgm:t>
    </dgm:pt>
    <dgm:pt modelId="{B02F0ACA-6E8C-44EE-B99B-68F3769EE0A8}">
      <dgm:prSet/>
      <dgm:spPr/>
      <dgm:t>
        <a:bodyPr/>
        <a:lstStyle/>
        <a:p>
          <a:r>
            <a:rPr lang="en-US"/>
            <a:t>AC = Asynchronous</a:t>
          </a:r>
        </a:p>
      </dgm:t>
    </dgm:pt>
    <dgm:pt modelId="{B98C7D45-AE6A-43E5-B5D6-B80BFEE22C5B}" type="parTrans" cxnId="{EE4E0931-57BC-4CA5-A6AE-76D6AB0F566F}">
      <dgm:prSet/>
      <dgm:spPr/>
      <dgm:t>
        <a:bodyPr/>
        <a:lstStyle/>
        <a:p>
          <a:endParaRPr lang="en-US"/>
        </a:p>
      </dgm:t>
    </dgm:pt>
    <dgm:pt modelId="{AA5D0782-140A-4F2A-9BE2-BCCD8281A25D}" type="sibTrans" cxnId="{EE4E0931-57BC-4CA5-A6AE-76D6AB0F566F}">
      <dgm:prSet/>
      <dgm:spPr/>
      <dgm:t>
        <a:bodyPr/>
        <a:lstStyle/>
        <a:p>
          <a:endParaRPr lang="en-US"/>
        </a:p>
      </dgm:t>
    </dgm:pt>
    <dgm:pt modelId="{5FE1CA64-4EC6-4E04-B44B-8A4405429014}" type="pres">
      <dgm:prSet presAssocID="{8CD9E3A0-BB99-43E4-8000-D88F7755095F}" presName="linear" presStyleCnt="0">
        <dgm:presLayoutVars>
          <dgm:animLvl val="lvl"/>
          <dgm:resizeHandles val="exact"/>
        </dgm:presLayoutVars>
      </dgm:prSet>
      <dgm:spPr/>
    </dgm:pt>
    <dgm:pt modelId="{79D12F93-50D1-4D2F-850F-91A25586E29D}" type="pres">
      <dgm:prSet presAssocID="{8F569ED0-CCB8-49A4-A36D-1094C2B1381A}" presName="parentText" presStyleLbl="node1" presStyleIdx="0" presStyleCnt="7">
        <dgm:presLayoutVars>
          <dgm:chMax val="0"/>
          <dgm:bulletEnabled val="1"/>
        </dgm:presLayoutVars>
      </dgm:prSet>
      <dgm:spPr/>
    </dgm:pt>
    <dgm:pt modelId="{DD3EDEA2-6424-4A4C-BC3D-7BEEC7858AD9}" type="pres">
      <dgm:prSet presAssocID="{8F569ED0-CCB8-49A4-A36D-1094C2B1381A}" presName="childText" presStyleLbl="revTx" presStyleIdx="0" presStyleCnt="2">
        <dgm:presLayoutVars>
          <dgm:bulletEnabled val="1"/>
        </dgm:presLayoutVars>
      </dgm:prSet>
      <dgm:spPr/>
    </dgm:pt>
    <dgm:pt modelId="{DB05C44F-77E0-455D-97A4-A4ED5B5E05B0}" type="pres">
      <dgm:prSet presAssocID="{77BEB8B7-7F9F-4AA6-9D86-97E44E0FC69C}" presName="parentText" presStyleLbl="node1" presStyleIdx="1" presStyleCnt="7">
        <dgm:presLayoutVars>
          <dgm:chMax val="0"/>
          <dgm:bulletEnabled val="1"/>
        </dgm:presLayoutVars>
      </dgm:prSet>
      <dgm:spPr/>
    </dgm:pt>
    <dgm:pt modelId="{E76BF526-56BD-4031-97CA-6EAB6265027D}" type="pres">
      <dgm:prSet presAssocID="{C5DB4547-4063-4855-966D-ED4B5F67B20D}" presName="spacer" presStyleCnt="0"/>
      <dgm:spPr/>
    </dgm:pt>
    <dgm:pt modelId="{59D0C460-3D91-46FE-A67C-936ABC0159DB}" type="pres">
      <dgm:prSet presAssocID="{B919DDF8-E562-4493-8BA0-98D93C315648}" presName="parentText" presStyleLbl="node1" presStyleIdx="2" presStyleCnt="7">
        <dgm:presLayoutVars>
          <dgm:chMax val="0"/>
          <dgm:bulletEnabled val="1"/>
        </dgm:presLayoutVars>
      </dgm:prSet>
      <dgm:spPr/>
    </dgm:pt>
    <dgm:pt modelId="{27877AA2-E6ED-416A-82AE-0DDDFE5889A3}" type="pres">
      <dgm:prSet presAssocID="{C10D59B8-D14F-44D6-94B5-9C802E09F8CC}" presName="spacer" presStyleCnt="0"/>
      <dgm:spPr/>
    </dgm:pt>
    <dgm:pt modelId="{AB6B3B9B-BD4D-4644-92A7-3CB9E05515FD}" type="pres">
      <dgm:prSet presAssocID="{521F6F37-A427-419B-9E29-A17308D4D406}" presName="parentText" presStyleLbl="node1" presStyleIdx="3" presStyleCnt="7">
        <dgm:presLayoutVars>
          <dgm:chMax val="0"/>
          <dgm:bulletEnabled val="1"/>
        </dgm:presLayoutVars>
      </dgm:prSet>
      <dgm:spPr/>
    </dgm:pt>
    <dgm:pt modelId="{7C19FBA3-7A21-477D-8901-886A12B8E313}" type="pres">
      <dgm:prSet presAssocID="{56F3834B-0516-435A-96BF-2E80AD9609B7}" presName="spacer" presStyleCnt="0"/>
      <dgm:spPr/>
    </dgm:pt>
    <dgm:pt modelId="{E5AE9BC4-6F96-498E-B9DA-5840C37FBCC6}" type="pres">
      <dgm:prSet presAssocID="{69A1EC2C-E8A2-4E94-8350-521ADC536053}" presName="parentText" presStyleLbl="node1" presStyleIdx="4" presStyleCnt="7">
        <dgm:presLayoutVars>
          <dgm:chMax val="0"/>
          <dgm:bulletEnabled val="1"/>
        </dgm:presLayoutVars>
      </dgm:prSet>
      <dgm:spPr/>
    </dgm:pt>
    <dgm:pt modelId="{5EB9E2D0-078D-4359-BF3A-89F5099C6EDF}" type="pres">
      <dgm:prSet presAssocID="{CED21A0D-E328-4E32-8468-6F187E33833D}" presName="spacer" presStyleCnt="0"/>
      <dgm:spPr/>
    </dgm:pt>
    <dgm:pt modelId="{B38FDC0E-6468-492E-B3B4-8B3E8AAD21AD}" type="pres">
      <dgm:prSet presAssocID="{D5E17F2C-49B4-4A56-8D63-097981D095CD}" presName="parentText" presStyleLbl="node1" presStyleIdx="5" presStyleCnt="7">
        <dgm:presLayoutVars>
          <dgm:chMax val="0"/>
          <dgm:bulletEnabled val="1"/>
        </dgm:presLayoutVars>
      </dgm:prSet>
      <dgm:spPr/>
    </dgm:pt>
    <dgm:pt modelId="{BBDFBF8A-FBD8-46EE-9E8C-8DAEEB84EA60}" type="pres">
      <dgm:prSet presAssocID="{CC5F0E6A-8285-493A-853F-ECADC1DDE48D}" presName="spacer" presStyleCnt="0"/>
      <dgm:spPr/>
    </dgm:pt>
    <dgm:pt modelId="{BB31E666-4C00-46E2-B9C5-C5FB33EAFA19}" type="pres">
      <dgm:prSet presAssocID="{8733C95B-1328-4EFD-8447-280CDACD0C7A}" presName="parentText" presStyleLbl="node1" presStyleIdx="6" presStyleCnt="7">
        <dgm:presLayoutVars>
          <dgm:chMax val="0"/>
          <dgm:bulletEnabled val="1"/>
        </dgm:presLayoutVars>
      </dgm:prSet>
      <dgm:spPr/>
    </dgm:pt>
    <dgm:pt modelId="{282F52B7-0F4F-4C44-993B-A92719FC4E1C}" type="pres">
      <dgm:prSet presAssocID="{8733C95B-1328-4EFD-8447-280CDACD0C7A}" presName="childText" presStyleLbl="revTx" presStyleIdx="1" presStyleCnt="2">
        <dgm:presLayoutVars>
          <dgm:bulletEnabled val="1"/>
        </dgm:presLayoutVars>
      </dgm:prSet>
      <dgm:spPr/>
    </dgm:pt>
  </dgm:ptLst>
  <dgm:cxnLst>
    <dgm:cxn modelId="{5F19B406-3F4E-4E7E-9E96-B2AAAA6EC2CC}" srcId="{8733C95B-1328-4EFD-8447-280CDACD0C7A}" destId="{66F441E2-7FB9-449A-AC1F-8246DCA8322B}" srcOrd="0" destOrd="0" parTransId="{B1C54C0B-C106-45E2-9BA7-005463908E19}" sibTransId="{C3592693-F96D-4153-B83E-928D276E0423}"/>
    <dgm:cxn modelId="{3733CC11-C557-40D0-AD61-21E21C87AE5F}" srcId="{8CD9E3A0-BB99-43E4-8000-D88F7755095F}" destId="{521F6F37-A427-419B-9E29-A17308D4D406}" srcOrd="3" destOrd="0" parTransId="{0C8CB65B-6D4A-4C76-9EF6-A7B0AD08EA72}" sibTransId="{56F3834B-0516-435A-96BF-2E80AD9609B7}"/>
    <dgm:cxn modelId="{EE4E0931-57BC-4CA5-A6AE-76D6AB0F566F}" srcId="{66F441E2-7FB9-449A-AC1F-8246DCA8322B}" destId="{B02F0ACA-6E8C-44EE-B99B-68F3769EE0A8}" srcOrd="4" destOrd="0" parTransId="{B98C7D45-AE6A-43E5-B5D6-B80BFEE22C5B}" sibTransId="{AA5D0782-140A-4F2A-9BE2-BCCD8281A25D}"/>
    <dgm:cxn modelId="{69466B33-6D0E-41E4-B9D4-5EF851585EE5}" srcId="{8CD9E3A0-BB99-43E4-8000-D88F7755095F}" destId="{77BEB8B7-7F9F-4AA6-9D86-97E44E0FC69C}" srcOrd="1" destOrd="0" parTransId="{329E94AA-390B-47F5-AC72-E82DF0A52331}" sibTransId="{C5DB4547-4063-4855-966D-ED4B5F67B20D}"/>
    <dgm:cxn modelId="{DA105733-1673-4548-A975-48321389C46A}" srcId="{8CD9E3A0-BB99-43E4-8000-D88F7755095F}" destId="{8733C95B-1328-4EFD-8447-280CDACD0C7A}" srcOrd="6" destOrd="0" parTransId="{11F9C14A-5D1D-479E-A5E9-DB63BA01C6A1}" sibTransId="{E5AFFEB7-38BE-4251-A599-3CF3A288CCE5}"/>
    <dgm:cxn modelId="{F3CE9539-16E2-450F-BCFB-C616458F6B97}" type="presOf" srcId="{49724591-92BA-4D79-8836-AC69BA095B49}" destId="{282F52B7-0F4F-4C44-993B-A92719FC4E1C}" srcOrd="0" destOrd="3" presId="urn:microsoft.com/office/officeart/2005/8/layout/vList2"/>
    <dgm:cxn modelId="{67D9A45B-98F8-42B9-93BF-20CED0C560D7}" srcId="{8CD9E3A0-BB99-43E4-8000-D88F7755095F}" destId="{69A1EC2C-E8A2-4E94-8350-521ADC536053}" srcOrd="4" destOrd="0" parTransId="{33C44D72-D11C-4553-AED0-28FF822B98BE}" sibTransId="{CED21A0D-E328-4E32-8468-6F187E33833D}"/>
    <dgm:cxn modelId="{F6DF375E-0BC2-47B4-8426-DE61AB68F888}" type="presOf" srcId="{B02F0ACA-6E8C-44EE-B99B-68F3769EE0A8}" destId="{282F52B7-0F4F-4C44-993B-A92719FC4E1C}" srcOrd="0" destOrd="5" presId="urn:microsoft.com/office/officeart/2005/8/layout/vList2"/>
    <dgm:cxn modelId="{3ECEE942-F551-42AD-B78B-8884293A72B8}" type="presOf" srcId="{8CD9E3A0-BB99-43E4-8000-D88F7755095F}" destId="{5FE1CA64-4EC6-4E04-B44B-8A4405429014}" srcOrd="0" destOrd="0" presId="urn:microsoft.com/office/officeart/2005/8/layout/vList2"/>
    <dgm:cxn modelId="{FA46BF66-1B2D-4B7C-B432-0520091FEBAD}" type="presOf" srcId="{2B261D1C-E1DF-494B-877A-D20FAE834585}" destId="{DD3EDEA2-6424-4A4C-BC3D-7BEEC7858AD9}" srcOrd="0" destOrd="1" presId="urn:microsoft.com/office/officeart/2005/8/layout/vList2"/>
    <dgm:cxn modelId="{5962146C-6C1F-440E-AA3A-8A1D12FC7329}" srcId="{8CD9E3A0-BB99-43E4-8000-D88F7755095F}" destId="{B919DDF8-E562-4493-8BA0-98D93C315648}" srcOrd="2" destOrd="0" parTransId="{F4BB1684-01D1-41B5-8AF6-E7F319D1E7A6}" sibTransId="{C10D59B8-D14F-44D6-94B5-9C802E09F8CC}"/>
    <dgm:cxn modelId="{97E24A6C-99CA-4D79-90B7-877968026956}" type="presOf" srcId="{66F441E2-7FB9-449A-AC1F-8246DCA8322B}" destId="{282F52B7-0F4F-4C44-993B-A92719FC4E1C}" srcOrd="0" destOrd="0" presId="urn:microsoft.com/office/officeart/2005/8/layout/vList2"/>
    <dgm:cxn modelId="{F070E14C-CE52-4ABA-B98E-D15A60F955EA}" type="presOf" srcId="{B65287E0-D9FE-4B32-96D6-3304CC92D0BD}" destId="{DD3EDEA2-6424-4A4C-BC3D-7BEEC7858AD9}" srcOrd="0" destOrd="2" presId="urn:microsoft.com/office/officeart/2005/8/layout/vList2"/>
    <dgm:cxn modelId="{2777C64D-2963-40A3-A93C-14AC35DD325F}" type="presOf" srcId="{8733C95B-1328-4EFD-8447-280CDACD0C7A}" destId="{BB31E666-4C00-46E2-B9C5-C5FB33EAFA19}" srcOrd="0" destOrd="0" presId="urn:microsoft.com/office/officeart/2005/8/layout/vList2"/>
    <dgm:cxn modelId="{750D9755-FADB-4B31-AC54-742AB90D6CAD}" srcId="{8CD9E3A0-BB99-43E4-8000-D88F7755095F}" destId="{8F569ED0-CCB8-49A4-A36D-1094C2B1381A}" srcOrd="0" destOrd="0" parTransId="{FF1F2FE3-2761-4BF1-828C-0B9E21AA375F}" sibTransId="{DF73427A-1FFE-4CCB-897A-AA48487FCB6C}"/>
    <dgm:cxn modelId="{1A110456-990C-457F-80BA-227ABA8E86F2}" srcId="{8F569ED0-CCB8-49A4-A36D-1094C2B1381A}" destId="{2B261D1C-E1DF-494B-877A-D20FAE834585}" srcOrd="1" destOrd="0" parTransId="{67CE4D37-01A8-44E4-8E20-30940213AA54}" sibTransId="{24CB4A24-B94E-4135-99FD-203239C25918}"/>
    <dgm:cxn modelId="{62E18557-ACB1-4368-B6E8-A1A43C66CCF9}" srcId="{8F569ED0-CCB8-49A4-A36D-1094C2B1381A}" destId="{B65287E0-D9FE-4B32-96D6-3304CC92D0BD}" srcOrd="2" destOrd="0" parTransId="{BB04E4DE-36FE-45C2-AB7B-6204EB800014}" sibTransId="{34419127-6940-4607-90D2-B3647C0E319B}"/>
    <dgm:cxn modelId="{EF51D682-3BE6-4AAD-80F9-99A135CA81BE}" type="presOf" srcId="{961EC3F6-ED39-434F-B66C-0077D72EA90C}" destId="{282F52B7-0F4F-4C44-993B-A92719FC4E1C}" srcOrd="0" destOrd="4" presId="urn:microsoft.com/office/officeart/2005/8/layout/vList2"/>
    <dgm:cxn modelId="{4E1B0984-EDCB-4BB3-9C21-E7C16D4D53D6}" type="presOf" srcId="{CA3B821A-94CC-48CB-A5CB-D20B7F8D839F}" destId="{282F52B7-0F4F-4C44-993B-A92719FC4E1C}" srcOrd="0" destOrd="1" presId="urn:microsoft.com/office/officeart/2005/8/layout/vList2"/>
    <dgm:cxn modelId="{F1455D95-9AE3-4232-8EEB-01D5F0EB13A0}" type="presOf" srcId="{4A4EF8C8-F2A3-4485-B2FF-813954CC4B21}" destId="{DD3EDEA2-6424-4A4C-BC3D-7BEEC7858AD9}" srcOrd="0" destOrd="0" presId="urn:microsoft.com/office/officeart/2005/8/layout/vList2"/>
    <dgm:cxn modelId="{587D5199-56B2-48F9-AD5F-F62CB458E11B}" type="presOf" srcId="{D5E17F2C-49B4-4A56-8D63-097981D095CD}" destId="{B38FDC0E-6468-492E-B3B4-8B3E8AAD21AD}" srcOrd="0" destOrd="0" presId="urn:microsoft.com/office/officeart/2005/8/layout/vList2"/>
    <dgm:cxn modelId="{BB5258A2-7C88-41F5-BC18-1095E7B97627}" srcId="{66F441E2-7FB9-449A-AC1F-8246DCA8322B}" destId="{163CCA56-B1BD-4950-89D6-3543553AFFFB}" srcOrd="1" destOrd="0" parTransId="{3F24EE62-2B8C-4EB8-98AE-4A74BA816953}" sibTransId="{EAC2346E-1F4E-4772-8256-2247223200BC}"/>
    <dgm:cxn modelId="{81166BA7-354C-4EBC-98EA-C1F616AE45D6}" type="presOf" srcId="{77BEB8B7-7F9F-4AA6-9D86-97E44E0FC69C}" destId="{DB05C44F-77E0-455D-97A4-A4ED5B5E05B0}" srcOrd="0" destOrd="0" presId="urn:microsoft.com/office/officeart/2005/8/layout/vList2"/>
    <dgm:cxn modelId="{574B65AC-E2A2-4387-933F-E372B634768F}" type="presOf" srcId="{8F569ED0-CCB8-49A4-A36D-1094C2B1381A}" destId="{79D12F93-50D1-4D2F-850F-91A25586E29D}" srcOrd="0" destOrd="0" presId="urn:microsoft.com/office/officeart/2005/8/layout/vList2"/>
    <dgm:cxn modelId="{ACD61AAD-27C1-4B90-97D4-BE142671CFE9}" srcId="{66F441E2-7FB9-449A-AC1F-8246DCA8322B}" destId="{CA3B821A-94CC-48CB-A5CB-D20B7F8D839F}" srcOrd="0" destOrd="0" parTransId="{C52EEC62-A975-49A2-97DA-0BDBF559752D}" sibTransId="{103A3B0A-9997-4B62-85A9-3985BA4CA51A}"/>
    <dgm:cxn modelId="{285714B8-3551-4F48-80C4-43F6201A78E4}" srcId="{66F441E2-7FB9-449A-AC1F-8246DCA8322B}" destId="{961EC3F6-ED39-434F-B66C-0077D72EA90C}" srcOrd="3" destOrd="0" parTransId="{6D05F3D4-5FFF-415A-97B2-A9AAE26F655C}" sibTransId="{313C8319-AAD4-40ED-ABB9-742408EAD0BF}"/>
    <dgm:cxn modelId="{AA81B9BB-A400-4103-8458-7BC0ED0A7C40}" srcId="{66F441E2-7FB9-449A-AC1F-8246DCA8322B}" destId="{49724591-92BA-4D79-8836-AC69BA095B49}" srcOrd="2" destOrd="0" parTransId="{C3BEE8C7-9D1B-428F-B327-732B6DEDD247}" sibTransId="{C4F54C71-085F-432B-8A18-6A8BC84B94DE}"/>
    <dgm:cxn modelId="{8361AABE-67C4-49ED-9C24-E61189B29A5F}" type="presOf" srcId="{521F6F37-A427-419B-9E29-A17308D4D406}" destId="{AB6B3B9B-BD4D-4644-92A7-3CB9E05515FD}" srcOrd="0" destOrd="0" presId="urn:microsoft.com/office/officeart/2005/8/layout/vList2"/>
    <dgm:cxn modelId="{21E92DC2-7CF1-4BAB-9A79-33433D84BDDD}" type="presOf" srcId="{163CCA56-B1BD-4950-89D6-3543553AFFFB}" destId="{282F52B7-0F4F-4C44-993B-A92719FC4E1C}" srcOrd="0" destOrd="2" presId="urn:microsoft.com/office/officeart/2005/8/layout/vList2"/>
    <dgm:cxn modelId="{E75B3ECE-D3B9-4854-A3D4-F3D3DBC4BB81}" srcId="{8CD9E3A0-BB99-43E4-8000-D88F7755095F}" destId="{D5E17F2C-49B4-4A56-8D63-097981D095CD}" srcOrd="5" destOrd="0" parTransId="{80493111-024A-4B78-9C59-2A3F8579323B}" sibTransId="{CC5F0E6A-8285-493A-853F-ECADC1DDE48D}"/>
    <dgm:cxn modelId="{5CF406D1-707E-46BD-8C69-129F499B1AA3}" type="presOf" srcId="{B919DDF8-E562-4493-8BA0-98D93C315648}" destId="{59D0C460-3D91-46FE-A67C-936ABC0159DB}" srcOrd="0" destOrd="0" presId="urn:microsoft.com/office/officeart/2005/8/layout/vList2"/>
    <dgm:cxn modelId="{A39A09D4-190B-4C8C-8397-049671B5920F}" type="presOf" srcId="{69A1EC2C-E8A2-4E94-8350-521ADC536053}" destId="{E5AE9BC4-6F96-498E-B9DA-5840C37FBCC6}" srcOrd="0" destOrd="0" presId="urn:microsoft.com/office/officeart/2005/8/layout/vList2"/>
    <dgm:cxn modelId="{C4A164D4-D249-4C0A-B033-4EDEE20C927C}" srcId="{8F569ED0-CCB8-49A4-A36D-1094C2B1381A}" destId="{4A4EF8C8-F2A3-4485-B2FF-813954CC4B21}" srcOrd="0" destOrd="0" parTransId="{9BAC7E51-5E53-49DD-8038-2CB133FF4960}" sibTransId="{C2B9E03B-BB67-4385-B13E-5A2B5F6D766E}"/>
    <dgm:cxn modelId="{9534D836-F41F-4C0D-ADE7-31FD74ED793A}" type="presParOf" srcId="{5FE1CA64-4EC6-4E04-B44B-8A4405429014}" destId="{79D12F93-50D1-4D2F-850F-91A25586E29D}" srcOrd="0" destOrd="0" presId="urn:microsoft.com/office/officeart/2005/8/layout/vList2"/>
    <dgm:cxn modelId="{41D78597-3253-41AF-9878-A4BFB5056D38}" type="presParOf" srcId="{5FE1CA64-4EC6-4E04-B44B-8A4405429014}" destId="{DD3EDEA2-6424-4A4C-BC3D-7BEEC7858AD9}" srcOrd="1" destOrd="0" presId="urn:microsoft.com/office/officeart/2005/8/layout/vList2"/>
    <dgm:cxn modelId="{F15D074F-FAC0-4A52-A7F9-3396871B966A}" type="presParOf" srcId="{5FE1CA64-4EC6-4E04-B44B-8A4405429014}" destId="{DB05C44F-77E0-455D-97A4-A4ED5B5E05B0}" srcOrd="2" destOrd="0" presId="urn:microsoft.com/office/officeart/2005/8/layout/vList2"/>
    <dgm:cxn modelId="{8A127C55-A5ED-4645-9A55-346DE3528BDC}" type="presParOf" srcId="{5FE1CA64-4EC6-4E04-B44B-8A4405429014}" destId="{E76BF526-56BD-4031-97CA-6EAB6265027D}" srcOrd="3" destOrd="0" presId="urn:microsoft.com/office/officeart/2005/8/layout/vList2"/>
    <dgm:cxn modelId="{3852CA0B-554A-482F-95BF-E0A937A3D47A}" type="presParOf" srcId="{5FE1CA64-4EC6-4E04-B44B-8A4405429014}" destId="{59D0C460-3D91-46FE-A67C-936ABC0159DB}" srcOrd="4" destOrd="0" presId="urn:microsoft.com/office/officeart/2005/8/layout/vList2"/>
    <dgm:cxn modelId="{34E17188-B400-4678-A625-CC920A5B1693}" type="presParOf" srcId="{5FE1CA64-4EC6-4E04-B44B-8A4405429014}" destId="{27877AA2-E6ED-416A-82AE-0DDDFE5889A3}" srcOrd="5" destOrd="0" presId="urn:microsoft.com/office/officeart/2005/8/layout/vList2"/>
    <dgm:cxn modelId="{5A85EA82-3252-4EAF-8638-C715333FD85F}" type="presParOf" srcId="{5FE1CA64-4EC6-4E04-B44B-8A4405429014}" destId="{AB6B3B9B-BD4D-4644-92A7-3CB9E05515FD}" srcOrd="6" destOrd="0" presId="urn:microsoft.com/office/officeart/2005/8/layout/vList2"/>
    <dgm:cxn modelId="{92717A4F-1F6D-42F4-9F92-D28E974B73AC}" type="presParOf" srcId="{5FE1CA64-4EC6-4E04-B44B-8A4405429014}" destId="{7C19FBA3-7A21-477D-8901-886A12B8E313}" srcOrd="7" destOrd="0" presId="urn:microsoft.com/office/officeart/2005/8/layout/vList2"/>
    <dgm:cxn modelId="{B65BB77B-C22C-4C22-8686-C4522D5EEDF2}" type="presParOf" srcId="{5FE1CA64-4EC6-4E04-B44B-8A4405429014}" destId="{E5AE9BC4-6F96-498E-B9DA-5840C37FBCC6}" srcOrd="8" destOrd="0" presId="urn:microsoft.com/office/officeart/2005/8/layout/vList2"/>
    <dgm:cxn modelId="{BE6611FA-C4B2-4F73-8764-04486A610DB2}" type="presParOf" srcId="{5FE1CA64-4EC6-4E04-B44B-8A4405429014}" destId="{5EB9E2D0-078D-4359-BF3A-89F5099C6EDF}" srcOrd="9" destOrd="0" presId="urn:microsoft.com/office/officeart/2005/8/layout/vList2"/>
    <dgm:cxn modelId="{EFF360A5-0D1F-4611-A744-809D25AA17CE}" type="presParOf" srcId="{5FE1CA64-4EC6-4E04-B44B-8A4405429014}" destId="{B38FDC0E-6468-492E-B3B4-8B3E8AAD21AD}" srcOrd="10" destOrd="0" presId="urn:microsoft.com/office/officeart/2005/8/layout/vList2"/>
    <dgm:cxn modelId="{AC5B33EB-C69E-40E0-A8F5-E4D8E417C5DF}" type="presParOf" srcId="{5FE1CA64-4EC6-4E04-B44B-8A4405429014}" destId="{BBDFBF8A-FBD8-46EE-9E8C-8DAEEB84EA60}" srcOrd="11" destOrd="0" presId="urn:microsoft.com/office/officeart/2005/8/layout/vList2"/>
    <dgm:cxn modelId="{4480E8A4-55CA-4AF6-B89C-0C27FA223F54}" type="presParOf" srcId="{5FE1CA64-4EC6-4E04-B44B-8A4405429014}" destId="{BB31E666-4C00-46E2-B9C5-C5FB33EAFA19}" srcOrd="12" destOrd="0" presId="urn:microsoft.com/office/officeart/2005/8/layout/vList2"/>
    <dgm:cxn modelId="{90DD7624-99E0-4B5F-899D-A54F9726A82F}" type="presParOf" srcId="{5FE1CA64-4EC6-4E04-B44B-8A4405429014}" destId="{282F52B7-0F4F-4C44-993B-A92719FC4E1C}"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BA6436-1BC3-43C2-B444-4D2BCCF50FB6}"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1C529E3F-6482-46CA-AA8E-73A925325573}">
      <dgm:prSet/>
      <dgm:spPr/>
      <dgm:t>
        <a:bodyPr/>
        <a:lstStyle/>
        <a:p>
          <a:pPr rtl="0"/>
          <a:r>
            <a:rPr lang="en-US" b="1"/>
            <a:t>MANDATORY - Scan and email copies of Student Listing, Timesheet and class schedule to workstudy@csusb.edu </a:t>
          </a:r>
          <a:r>
            <a:rPr lang="en-US" b="1" strike="noStrike">
              <a:solidFill>
                <a:schemeClr val="bg1"/>
              </a:solidFill>
              <a:latin typeface="Calibri Light" panose="020F0302020204030204"/>
            </a:rPr>
            <a:t>each month</a:t>
          </a:r>
          <a:endParaRPr lang="en-US" b="1" strike="sngStrike">
            <a:solidFill>
              <a:schemeClr val="bg1"/>
            </a:solidFill>
          </a:endParaRPr>
        </a:p>
      </dgm:t>
    </dgm:pt>
    <dgm:pt modelId="{BCCD91B9-7812-4F9B-A555-56F5D7F2CC12}" type="parTrans" cxnId="{E74F3BAB-5992-4426-8627-E04A655AA5C3}">
      <dgm:prSet/>
      <dgm:spPr/>
      <dgm:t>
        <a:bodyPr/>
        <a:lstStyle/>
        <a:p>
          <a:endParaRPr lang="en-US"/>
        </a:p>
      </dgm:t>
    </dgm:pt>
    <dgm:pt modelId="{6FADC727-51BF-47E7-AA51-43D88B774EDC}" type="sibTrans" cxnId="{E74F3BAB-5992-4426-8627-E04A655AA5C3}">
      <dgm:prSet/>
      <dgm:spPr/>
      <dgm:t>
        <a:bodyPr/>
        <a:lstStyle/>
        <a:p>
          <a:endParaRPr lang="en-US"/>
        </a:p>
      </dgm:t>
    </dgm:pt>
    <dgm:pt modelId="{21865902-E216-4680-A4CB-C219B2DB4648}">
      <dgm:prSet/>
      <dgm:spPr/>
      <dgm:t>
        <a:bodyPr/>
        <a:lstStyle/>
        <a:p>
          <a:pPr rtl="0"/>
          <a:r>
            <a:rPr lang="en-US"/>
            <a:t>20 hour a week maximum during sessions and breaks</a:t>
          </a:r>
        </a:p>
      </dgm:t>
    </dgm:pt>
    <dgm:pt modelId="{7CC9533D-E5E0-43D0-B0BF-698911C36BE6}" type="parTrans" cxnId="{B3CD121B-4145-43A7-AD00-A2DED8B01411}">
      <dgm:prSet/>
      <dgm:spPr/>
      <dgm:t>
        <a:bodyPr/>
        <a:lstStyle/>
        <a:p>
          <a:endParaRPr lang="en-US"/>
        </a:p>
      </dgm:t>
    </dgm:pt>
    <dgm:pt modelId="{94EBF93E-621B-4FA6-9571-78584C62CD09}" type="sibTrans" cxnId="{B3CD121B-4145-43A7-AD00-A2DED8B01411}">
      <dgm:prSet/>
      <dgm:spPr/>
      <dgm:t>
        <a:bodyPr/>
        <a:lstStyle/>
        <a:p>
          <a:endParaRPr lang="en-US"/>
        </a:p>
      </dgm:t>
    </dgm:pt>
    <dgm:pt modelId="{F02824DD-46F4-418D-B8A1-ABFC20DA7891}">
      <dgm:prSet/>
      <dgm:spPr/>
      <dgm:t>
        <a:bodyPr/>
        <a:lstStyle/>
        <a:p>
          <a:r>
            <a:rPr lang="en-US"/>
            <a:t>8 -10 hour a day maximum</a:t>
          </a:r>
        </a:p>
      </dgm:t>
    </dgm:pt>
    <dgm:pt modelId="{38BFE3E2-8A80-4583-9D6A-19026F027D31}" type="parTrans" cxnId="{D4FF02B8-663A-4C28-9386-27354829DD32}">
      <dgm:prSet/>
      <dgm:spPr/>
      <dgm:t>
        <a:bodyPr/>
        <a:lstStyle/>
        <a:p>
          <a:endParaRPr lang="en-US"/>
        </a:p>
      </dgm:t>
    </dgm:pt>
    <dgm:pt modelId="{710356E2-332E-49CD-ACEC-FDF8A83B27E4}" type="sibTrans" cxnId="{D4FF02B8-663A-4C28-9386-27354829DD32}">
      <dgm:prSet/>
      <dgm:spPr/>
      <dgm:t>
        <a:bodyPr/>
        <a:lstStyle/>
        <a:p>
          <a:endParaRPr lang="en-US"/>
        </a:p>
      </dgm:t>
    </dgm:pt>
    <dgm:pt modelId="{7981D004-5D9A-40A8-92AB-5DB09447AB72}">
      <dgm:prSet/>
      <dgm:spPr/>
      <dgm:t>
        <a:bodyPr/>
        <a:lstStyle/>
        <a:p>
          <a:r>
            <a:rPr lang="en-US"/>
            <a:t>Students must take a 30 minute unpaid break after 6 consecutive hours</a:t>
          </a:r>
        </a:p>
      </dgm:t>
    </dgm:pt>
    <dgm:pt modelId="{8CE7C4AB-E60C-4E05-9E6E-94039ACAA3BD}" type="parTrans" cxnId="{595C67B2-6A5D-4AFD-BA64-054BD72E67EB}">
      <dgm:prSet/>
      <dgm:spPr/>
      <dgm:t>
        <a:bodyPr/>
        <a:lstStyle/>
        <a:p>
          <a:endParaRPr lang="en-US"/>
        </a:p>
      </dgm:t>
    </dgm:pt>
    <dgm:pt modelId="{06E8F523-DF13-4399-8434-4061A9FABAC8}" type="sibTrans" cxnId="{595C67B2-6A5D-4AFD-BA64-054BD72E67EB}">
      <dgm:prSet/>
      <dgm:spPr/>
      <dgm:t>
        <a:bodyPr/>
        <a:lstStyle/>
        <a:p>
          <a:endParaRPr lang="en-US"/>
        </a:p>
      </dgm:t>
    </dgm:pt>
    <dgm:pt modelId="{B6FE9974-1F38-4E91-8139-BA21D7CA1893}">
      <dgm:prSet/>
      <dgm:spPr/>
      <dgm:t>
        <a:bodyPr/>
        <a:lstStyle/>
        <a:p>
          <a:pPr rtl="0"/>
          <a:r>
            <a:rPr lang="en-US"/>
            <a:t>No overtime, holiday or work during campus closure</a:t>
          </a:r>
          <a:r>
            <a:rPr lang="en-US">
              <a:latin typeface="Calibri Light" panose="020F0302020204030204"/>
            </a:rPr>
            <a:t> </a:t>
          </a:r>
        </a:p>
      </dgm:t>
    </dgm:pt>
    <dgm:pt modelId="{5F6BC0D0-21F2-4745-91B1-922D29E31A99}" type="parTrans" cxnId="{3E35EEA5-9A99-4604-AAA5-2A628D7440A5}">
      <dgm:prSet/>
      <dgm:spPr/>
      <dgm:t>
        <a:bodyPr/>
        <a:lstStyle/>
        <a:p>
          <a:endParaRPr lang="en-US"/>
        </a:p>
      </dgm:t>
    </dgm:pt>
    <dgm:pt modelId="{4ABA739C-EC02-4C1C-99CD-CDE4CE4E70C1}" type="sibTrans" cxnId="{3E35EEA5-9A99-4604-AAA5-2A628D7440A5}">
      <dgm:prSet/>
      <dgm:spPr/>
      <dgm:t>
        <a:bodyPr/>
        <a:lstStyle/>
        <a:p>
          <a:endParaRPr lang="en-US"/>
        </a:p>
      </dgm:t>
    </dgm:pt>
    <dgm:pt modelId="{29CEDBBD-E3E9-4187-84B3-CF1A00FC93E1}">
      <dgm:prSet/>
      <dgm:spPr/>
      <dgm:t>
        <a:bodyPr/>
        <a:lstStyle/>
        <a:p>
          <a:r>
            <a:rPr lang="en-US"/>
            <a:t>During campus closure, MPP must authorize FWS student to work on campus</a:t>
          </a:r>
        </a:p>
      </dgm:t>
    </dgm:pt>
    <dgm:pt modelId="{10C5A60A-64A4-400D-9C3A-AA26F5DA2BC7}" type="parTrans" cxnId="{55939D51-7989-42AD-9473-1C750846B2A0}">
      <dgm:prSet/>
      <dgm:spPr/>
      <dgm:t>
        <a:bodyPr/>
        <a:lstStyle/>
        <a:p>
          <a:endParaRPr lang="en-US"/>
        </a:p>
      </dgm:t>
    </dgm:pt>
    <dgm:pt modelId="{8993468D-4B49-42D2-8B21-D5F30AD7F072}" type="sibTrans" cxnId="{55939D51-7989-42AD-9473-1C750846B2A0}">
      <dgm:prSet/>
      <dgm:spPr/>
      <dgm:t>
        <a:bodyPr/>
        <a:lstStyle/>
        <a:p>
          <a:endParaRPr lang="en-US"/>
        </a:p>
      </dgm:t>
    </dgm:pt>
    <dgm:pt modelId="{FD1C3EA9-81D0-435B-A6E7-9DFBFD8FFA4B}">
      <dgm:prSet/>
      <dgm:spPr/>
      <dgm:t>
        <a:bodyPr/>
        <a:lstStyle/>
        <a:p>
          <a:r>
            <a:rPr lang="en-US"/>
            <a:t>Timesheets must be signed by student, lead/supervisor and program administrator (MPP)</a:t>
          </a:r>
        </a:p>
      </dgm:t>
    </dgm:pt>
    <dgm:pt modelId="{EB5A2574-9C0C-4F52-8FBE-E106AB1218FC}" type="parTrans" cxnId="{D6E18B5B-A009-4125-99FA-C981B96637B4}">
      <dgm:prSet/>
      <dgm:spPr/>
      <dgm:t>
        <a:bodyPr/>
        <a:lstStyle/>
        <a:p>
          <a:endParaRPr lang="en-US"/>
        </a:p>
      </dgm:t>
    </dgm:pt>
    <dgm:pt modelId="{B7F538DA-5FE0-48D1-9007-987F77893F8B}" type="sibTrans" cxnId="{D6E18B5B-A009-4125-99FA-C981B96637B4}">
      <dgm:prSet/>
      <dgm:spPr/>
      <dgm:t>
        <a:bodyPr/>
        <a:lstStyle/>
        <a:p>
          <a:endParaRPr lang="en-US"/>
        </a:p>
      </dgm:t>
    </dgm:pt>
    <dgm:pt modelId="{09B29815-7C8A-4A6E-A744-90C88E4A6528}">
      <dgm:prSet/>
      <dgm:spPr/>
      <dgm:t>
        <a:bodyPr/>
        <a:lstStyle/>
        <a:p>
          <a:r>
            <a:rPr lang="en-US"/>
            <a:t>Falsified timesheets are subject to termination and disciplinary action by Office of Student Conduct and Ethical Development</a:t>
          </a:r>
        </a:p>
      </dgm:t>
    </dgm:pt>
    <dgm:pt modelId="{33D0B154-58E2-4CF2-9737-E15AE6927AA0}" type="parTrans" cxnId="{60A8ABCD-9E70-476F-AD94-08DF50D246AD}">
      <dgm:prSet/>
      <dgm:spPr/>
      <dgm:t>
        <a:bodyPr/>
        <a:lstStyle/>
        <a:p>
          <a:endParaRPr lang="en-US"/>
        </a:p>
      </dgm:t>
    </dgm:pt>
    <dgm:pt modelId="{23B1F5A5-4475-40C9-9339-637307C2BFF2}" type="sibTrans" cxnId="{60A8ABCD-9E70-476F-AD94-08DF50D246AD}">
      <dgm:prSet/>
      <dgm:spPr/>
      <dgm:t>
        <a:bodyPr/>
        <a:lstStyle/>
        <a:p>
          <a:endParaRPr lang="en-US"/>
        </a:p>
      </dgm:t>
    </dgm:pt>
    <dgm:pt modelId="{885CBA07-D14E-4CB7-9A45-BEBC1661F11B}">
      <dgm:prSet/>
      <dgm:spPr/>
      <dgm:t>
        <a:bodyPr/>
        <a:lstStyle/>
        <a:p>
          <a:pPr rtl="0"/>
          <a:r>
            <a:rPr lang="en-US" b="1"/>
            <a:t>TURN IN TIMESHEETS BY POSTED DEADLINE -</a:t>
          </a:r>
          <a:r>
            <a:rPr lang="en-US" b="1">
              <a:latin typeface="Calibri Light" panose="020F0302020204030204"/>
            </a:rPr>
            <a:t> </a:t>
          </a:r>
          <a:r>
            <a:rPr lang="en-US" b="1"/>
            <a:t> NO LATE TIME SHEETS WILL BE ACCEPTED – DEPARTMENT WILL BE RESPONSIBLE FOR PAYING THE STUDENT 100% OF THEIR WAGES</a:t>
          </a:r>
          <a:endParaRPr lang="en-US"/>
        </a:p>
      </dgm:t>
    </dgm:pt>
    <dgm:pt modelId="{07FC0397-316F-439F-A3AE-D13857536D96}" type="parTrans" cxnId="{A198898D-674B-490A-BB43-061B2F4BE5C4}">
      <dgm:prSet/>
      <dgm:spPr/>
      <dgm:t>
        <a:bodyPr/>
        <a:lstStyle/>
        <a:p>
          <a:endParaRPr lang="en-US"/>
        </a:p>
      </dgm:t>
    </dgm:pt>
    <dgm:pt modelId="{D3ED7622-A6C7-4939-9FD0-1253B196104B}" type="sibTrans" cxnId="{A198898D-674B-490A-BB43-061B2F4BE5C4}">
      <dgm:prSet/>
      <dgm:spPr/>
      <dgm:t>
        <a:bodyPr/>
        <a:lstStyle/>
        <a:p>
          <a:endParaRPr lang="en-US"/>
        </a:p>
      </dgm:t>
    </dgm:pt>
    <dgm:pt modelId="{CD457279-D3C9-4A83-BB94-A168EC76B43A}" type="pres">
      <dgm:prSet presAssocID="{C9BA6436-1BC3-43C2-B444-4D2BCCF50FB6}" presName="diagram" presStyleCnt="0">
        <dgm:presLayoutVars>
          <dgm:dir/>
          <dgm:resizeHandles val="exact"/>
        </dgm:presLayoutVars>
      </dgm:prSet>
      <dgm:spPr/>
    </dgm:pt>
    <dgm:pt modelId="{AE122D27-27EA-4497-B359-4688A3D1BC2F}" type="pres">
      <dgm:prSet presAssocID="{1C529E3F-6482-46CA-AA8E-73A925325573}" presName="node" presStyleLbl="node1" presStyleIdx="0" presStyleCnt="8">
        <dgm:presLayoutVars>
          <dgm:bulletEnabled val="1"/>
        </dgm:presLayoutVars>
      </dgm:prSet>
      <dgm:spPr/>
    </dgm:pt>
    <dgm:pt modelId="{610FBDE7-A7DF-4AA3-B514-F589A61C9219}" type="pres">
      <dgm:prSet presAssocID="{6FADC727-51BF-47E7-AA51-43D88B774EDC}" presName="sibTrans" presStyleCnt="0"/>
      <dgm:spPr/>
    </dgm:pt>
    <dgm:pt modelId="{6E9FF054-9F88-40E2-BF8B-584FFF35C3F0}" type="pres">
      <dgm:prSet presAssocID="{21865902-E216-4680-A4CB-C219B2DB4648}" presName="node" presStyleLbl="node1" presStyleIdx="1" presStyleCnt="8">
        <dgm:presLayoutVars>
          <dgm:bulletEnabled val="1"/>
        </dgm:presLayoutVars>
      </dgm:prSet>
      <dgm:spPr/>
    </dgm:pt>
    <dgm:pt modelId="{2E19D995-E82D-4D37-8EEF-0E0A362015B1}" type="pres">
      <dgm:prSet presAssocID="{94EBF93E-621B-4FA6-9571-78584C62CD09}" presName="sibTrans" presStyleCnt="0"/>
      <dgm:spPr/>
    </dgm:pt>
    <dgm:pt modelId="{3EB5A48A-F549-4423-B313-D16CB2D93877}" type="pres">
      <dgm:prSet presAssocID="{F02824DD-46F4-418D-B8A1-ABFC20DA7891}" presName="node" presStyleLbl="node1" presStyleIdx="2" presStyleCnt="8">
        <dgm:presLayoutVars>
          <dgm:bulletEnabled val="1"/>
        </dgm:presLayoutVars>
      </dgm:prSet>
      <dgm:spPr/>
    </dgm:pt>
    <dgm:pt modelId="{D8435BB1-77E6-4260-A6BD-509A35ABC80C}" type="pres">
      <dgm:prSet presAssocID="{710356E2-332E-49CD-ACEC-FDF8A83B27E4}" presName="sibTrans" presStyleCnt="0"/>
      <dgm:spPr/>
    </dgm:pt>
    <dgm:pt modelId="{1808FFCA-F105-4D64-9D17-7CE4B5B54F42}" type="pres">
      <dgm:prSet presAssocID="{7981D004-5D9A-40A8-92AB-5DB09447AB72}" presName="node" presStyleLbl="node1" presStyleIdx="3" presStyleCnt="8">
        <dgm:presLayoutVars>
          <dgm:bulletEnabled val="1"/>
        </dgm:presLayoutVars>
      </dgm:prSet>
      <dgm:spPr/>
    </dgm:pt>
    <dgm:pt modelId="{35AACD64-DE67-4CBD-BF6E-6F09369516E5}" type="pres">
      <dgm:prSet presAssocID="{06E8F523-DF13-4399-8434-4061A9FABAC8}" presName="sibTrans" presStyleCnt="0"/>
      <dgm:spPr/>
    </dgm:pt>
    <dgm:pt modelId="{21857084-8902-4636-96AE-F040EB42B527}" type="pres">
      <dgm:prSet presAssocID="{B6FE9974-1F38-4E91-8139-BA21D7CA1893}" presName="node" presStyleLbl="node1" presStyleIdx="4" presStyleCnt="8">
        <dgm:presLayoutVars>
          <dgm:bulletEnabled val="1"/>
        </dgm:presLayoutVars>
      </dgm:prSet>
      <dgm:spPr/>
    </dgm:pt>
    <dgm:pt modelId="{6CEE210F-FF05-416F-9180-E0356542A875}" type="pres">
      <dgm:prSet presAssocID="{4ABA739C-EC02-4C1C-99CD-CDE4CE4E70C1}" presName="sibTrans" presStyleCnt="0"/>
      <dgm:spPr/>
    </dgm:pt>
    <dgm:pt modelId="{9D9F61FF-AA58-4339-93C7-F3E0DD081760}" type="pres">
      <dgm:prSet presAssocID="{FD1C3EA9-81D0-435B-A6E7-9DFBFD8FFA4B}" presName="node" presStyleLbl="node1" presStyleIdx="5" presStyleCnt="8">
        <dgm:presLayoutVars>
          <dgm:bulletEnabled val="1"/>
        </dgm:presLayoutVars>
      </dgm:prSet>
      <dgm:spPr/>
    </dgm:pt>
    <dgm:pt modelId="{F7FD0585-9247-4944-85D6-F330A2848786}" type="pres">
      <dgm:prSet presAssocID="{B7F538DA-5FE0-48D1-9007-987F77893F8B}" presName="sibTrans" presStyleCnt="0"/>
      <dgm:spPr/>
    </dgm:pt>
    <dgm:pt modelId="{45EECA3F-1677-4C91-A5A4-3BA821C7D242}" type="pres">
      <dgm:prSet presAssocID="{09B29815-7C8A-4A6E-A744-90C88E4A6528}" presName="node" presStyleLbl="node1" presStyleIdx="6" presStyleCnt="8">
        <dgm:presLayoutVars>
          <dgm:bulletEnabled val="1"/>
        </dgm:presLayoutVars>
      </dgm:prSet>
      <dgm:spPr/>
    </dgm:pt>
    <dgm:pt modelId="{2EE970CF-4882-4A6E-A96C-C3B3C9AF213E}" type="pres">
      <dgm:prSet presAssocID="{23B1F5A5-4475-40C9-9339-637307C2BFF2}" presName="sibTrans" presStyleCnt="0"/>
      <dgm:spPr/>
    </dgm:pt>
    <dgm:pt modelId="{676CCC57-0214-422E-846D-9E64828A1050}" type="pres">
      <dgm:prSet presAssocID="{885CBA07-D14E-4CB7-9A45-BEBC1661F11B}" presName="node" presStyleLbl="node1" presStyleIdx="7" presStyleCnt="8">
        <dgm:presLayoutVars>
          <dgm:bulletEnabled val="1"/>
        </dgm:presLayoutVars>
      </dgm:prSet>
      <dgm:spPr/>
    </dgm:pt>
  </dgm:ptLst>
  <dgm:cxnLst>
    <dgm:cxn modelId="{B3CD121B-4145-43A7-AD00-A2DED8B01411}" srcId="{C9BA6436-1BC3-43C2-B444-4D2BCCF50FB6}" destId="{21865902-E216-4680-A4CB-C219B2DB4648}" srcOrd="1" destOrd="0" parTransId="{7CC9533D-E5E0-43D0-B0BF-698911C36BE6}" sibTransId="{94EBF93E-621B-4FA6-9571-78584C62CD09}"/>
    <dgm:cxn modelId="{FA093A3E-612B-4A39-B0C7-20C116E1652A}" type="presOf" srcId="{1C529E3F-6482-46CA-AA8E-73A925325573}" destId="{AE122D27-27EA-4497-B359-4688A3D1BC2F}" srcOrd="0" destOrd="0" presId="urn:microsoft.com/office/officeart/2005/8/layout/default"/>
    <dgm:cxn modelId="{D6E18B5B-A009-4125-99FA-C981B96637B4}" srcId="{C9BA6436-1BC3-43C2-B444-4D2BCCF50FB6}" destId="{FD1C3EA9-81D0-435B-A6E7-9DFBFD8FFA4B}" srcOrd="5" destOrd="0" parTransId="{EB5A2574-9C0C-4F52-8FBE-E106AB1218FC}" sibTransId="{B7F538DA-5FE0-48D1-9007-987F77893F8B}"/>
    <dgm:cxn modelId="{55939D51-7989-42AD-9473-1C750846B2A0}" srcId="{B6FE9974-1F38-4E91-8139-BA21D7CA1893}" destId="{29CEDBBD-E3E9-4187-84B3-CF1A00FC93E1}" srcOrd="0" destOrd="0" parTransId="{10C5A60A-64A4-400D-9C3A-AA26F5DA2BC7}" sibTransId="{8993468D-4B49-42D2-8B21-D5F30AD7F072}"/>
    <dgm:cxn modelId="{A198898D-674B-490A-BB43-061B2F4BE5C4}" srcId="{C9BA6436-1BC3-43C2-B444-4D2BCCF50FB6}" destId="{885CBA07-D14E-4CB7-9A45-BEBC1661F11B}" srcOrd="7" destOrd="0" parTransId="{07FC0397-316F-439F-A3AE-D13857536D96}" sibTransId="{D3ED7622-A6C7-4939-9FD0-1253B196104B}"/>
    <dgm:cxn modelId="{3E35EEA5-9A99-4604-AAA5-2A628D7440A5}" srcId="{C9BA6436-1BC3-43C2-B444-4D2BCCF50FB6}" destId="{B6FE9974-1F38-4E91-8139-BA21D7CA1893}" srcOrd="4" destOrd="0" parTransId="{5F6BC0D0-21F2-4745-91B1-922D29E31A99}" sibTransId="{4ABA739C-EC02-4C1C-99CD-CDE4CE4E70C1}"/>
    <dgm:cxn modelId="{E74F3BAB-5992-4426-8627-E04A655AA5C3}" srcId="{C9BA6436-1BC3-43C2-B444-4D2BCCF50FB6}" destId="{1C529E3F-6482-46CA-AA8E-73A925325573}" srcOrd="0" destOrd="0" parTransId="{BCCD91B9-7812-4F9B-A555-56F5D7F2CC12}" sibTransId="{6FADC727-51BF-47E7-AA51-43D88B774EDC}"/>
    <dgm:cxn modelId="{5390ECAF-C646-43A2-922E-3B777487F2D6}" type="presOf" srcId="{885CBA07-D14E-4CB7-9A45-BEBC1661F11B}" destId="{676CCC57-0214-422E-846D-9E64828A1050}" srcOrd="0" destOrd="0" presId="urn:microsoft.com/office/officeart/2005/8/layout/default"/>
    <dgm:cxn modelId="{595C67B2-6A5D-4AFD-BA64-054BD72E67EB}" srcId="{C9BA6436-1BC3-43C2-B444-4D2BCCF50FB6}" destId="{7981D004-5D9A-40A8-92AB-5DB09447AB72}" srcOrd="3" destOrd="0" parTransId="{8CE7C4AB-E60C-4E05-9E6E-94039ACAA3BD}" sibTransId="{06E8F523-DF13-4399-8434-4061A9FABAC8}"/>
    <dgm:cxn modelId="{D4FF02B8-663A-4C28-9386-27354829DD32}" srcId="{C9BA6436-1BC3-43C2-B444-4D2BCCF50FB6}" destId="{F02824DD-46F4-418D-B8A1-ABFC20DA7891}" srcOrd="2" destOrd="0" parTransId="{38BFE3E2-8A80-4583-9D6A-19026F027D31}" sibTransId="{710356E2-332E-49CD-ACEC-FDF8A83B27E4}"/>
    <dgm:cxn modelId="{9AF802CA-D143-4F31-89A6-8D85324024B7}" type="presOf" srcId="{FD1C3EA9-81D0-435B-A6E7-9DFBFD8FFA4B}" destId="{9D9F61FF-AA58-4339-93C7-F3E0DD081760}" srcOrd="0" destOrd="0" presId="urn:microsoft.com/office/officeart/2005/8/layout/default"/>
    <dgm:cxn modelId="{8BA89CCD-04AF-4426-B977-100D76317680}" type="presOf" srcId="{B6FE9974-1F38-4E91-8139-BA21D7CA1893}" destId="{21857084-8902-4636-96AE-F040EB42B527}" srcOrd="0" destOrd="0" presId="urn:microsoft.com/office/officeart/2005/8/layout/default"/>
    <dgm:cxn modelId="{60A8ABCD-9E70-476F-AD94-08DF50D246AD}" srcId="{C9BA6436-1BC3-43C2-B444-4D2BCCF50FB6}" destId="{09B29815-7C8A-4A6E-A744-90C88E4A6528}" srcOrd="6" destOrd="0" parTransId="{33D0B154-58E2-4CF2-9737-E15AE6927AA0}" sibTransId="{23B1F5A5-4475-40C9-9339-637307C2BFF2}"/>
    <dgm:cxn modelId="{A78D35D1-BE6B-4DCF-A171-16D1BA277599}" type="presOf" srcId="{21865902-E216-4680-A4CB-C219B2DB4648}" destId="{6E9FF054-9F88-40E2-BF8B-584FFF35C3F0}" srcOrd="0" destOrd="0" presId="urn:microsoft.com/office/officeart/2005/8/layout/default"/>
    <dgm:cxn modelId="{EFC239D2-A60B-4101-B7DC-88D99B167F72}" type="presOf" srcId="{29CEDBBD-E3E9-4187-84B3-CF1A00FC93E1}" destId="{21857084-8902-4636-96AE-F040EB42B527}" srcOrd="0" destOrd="1" presId="urn:microsoft.com/office/officeart/2005/8/layout/default"/>
    <dgm:cxn modelId="{A53EFDDC-2F5D-49D2-BDC1-3AB71EE31D06}" type="presOf" srcId="{C9BA6436-1BC3-43C2-B444-4D2BCCF50FB6}" destId="{CD457279-D3C9-4A83-BB94-A168EC76B43A}" srcOrd="0" destOrd="0" presId="urn:microsoft.com/office/officeart/2005/8/layout/default"/>
    <dgm:cxn modelId="{C870AFE8-0BAF-4F6F-A9C7-3975F42B9107}" type="presOf" srcId="{7981D004-5D9A-40A8-92AB-5DB09447AB72}" destId="{1808FFCA-F105-4D64-9D17-7CE4B5B54F42}" srcOrd="0" destOrd="0" presId="urn:microsoft.com/office/officeart/2005/8/layout/default"/>
    <dgm:cxn modelId="{0BB547F5-9501-4A9B-8FA3-DED95D107354}" type="presOf" srcId="{09B29815-7C8A-4A6E-A744-90C88E4A6528}" destId="{45EECA3F-1677-4C91-A5A4-3BA821C7D242}" srcOrd="0" destOrd="0" presId="urn:microsoft.com/office/officeart/2005/8/layout/default"/>
    <dgm:cxn modelId="{44B857F7-789C-4962-9F36-3D883709F9BF}" type="presOf" srcId="{F02824DD-46F4-418D-B8A1-ABFC20DA7891}" destId="{3EB5A48A-F549-4423-B313-D16CB2D93877}" srcOrd="0" destOrd="0" presId="urn:microsoft.com/office/officeart/2005/8/layout/default"/>
    <dgm:cxn modelId="{1D92D81D-D109-46BF-B866-554C8DAA9138}" type="presParOf" srcId="{CD457279-D3C9-4A83-BB94-A168EC76B43A}" destId="{AE122D27-27EA-4497-B359-4688A3D1BC2F}" srcOrd="0" destOrd="0" presId="urn:microsoft.com/office/officeart/2005/8/layout/default"/>
    <dgm:cxn modelId="{7BB4958E-1F47-48B4-BECF-0A4638CB781B}" type="presParOf" srcId="{CD457279-D3C9-4A83-BB94-A168EC76B43A}" destId="{610FBDE7-A7DF-4AA3-B514-F589A61C9219}" srcOrd="1" destOrd="0" presId="urn:microsoft.com/office/officeart/2005/8/layout/default"/>
    <dgm:cxn modelId="{5B17FD67-C48A-4A7A-B3DC-6203D572DB5C}" type="presParOf" srcId="{CD457279-D3C9-4A83-BB94-A168EC76B43A}" destId="{6E9FF054-9F88-40E2-BF8B-584FFF35C3F0}" srcOrd="2" destOrd="0" presId="urn:microsoft.com/office/officeart/2005/8/layout/default"/>
    <dgm:cxn modelId="{61FC8533-343F-4549-8BB6-E7FDE41A67FF}" type="presParOf" srcId="{CD457279-D3C9-4A83-BB94-A168EC76B43A}" destId="{2E19D995-E82D-4D37-8EEF-0E0A362015B1}" srcOrd="3" destOrd="0" presId="urn:microsoft.com/office/officeart/2005/8/layout/default"/>
    <dgm:cxn modelId="{22BCB030-44AB-42DD-B6E2-2E0E224F4A90}" type="presParOf" srcId="{CD457279-D3C9-4A83-BB94-A168EC76B43A}" destId="{3EB5A48A-F549-4423-B313-D16CB2D93877}" srcOrd="4" destOrd="0" presId="urn:microsoft.com/office/officeart/2005/8/layout/default"/>
    <dgm:cxn modelId="{823AD65A-B7F9-41B4-8B2D-49E7FB2E0789}" type="presParOf" srcId="{CD457279-D3C9-4A83-BB94-A168EC76B43A}" destId="{D8435BB1-77E6-4260-A6BD-509A35ABC80C}" srcOrd="5" destOrd="0" presId="urn:microsoft.com/office/officeart/2005/8/layout/default"/>
    <dgm:cxn modelId="{B880EE67-F323-47BE-85B4-965A112BE92E}" type="presParOf" srcId="{CD457279-D3C9-4A83-BB94-A168EC76B43A}" destId="{1808FFCA-F105-4D64-9D17-7CE4B5B54F42}" srcOrd="6" destOrd="0" presId="urn:microsoft.com/office/officeart/2005/8/layout/default"/>
    <dgm:cxn modelId="{99716C78-77F9-4350-BE19-2857B922EE4D}" type="presParOf" srcId="{CD457279-D3C9-4A83-BB94-A168EC76B43A}" destId="{35AACD64-DE67-4CBD-BF6E-6F09369516E5}" srcOrd="7" destOrd="0" presId="urn:microsoft.com/office/officeart/2005/8/layout/default"/>
    <dgm:cxn modelId="{1ADC7922-0882-4A10-B3E9-AF613FBD85FC}" type="presParOf" srcId="{CD457279-D3C9-4A83-BB94-A168EC76B43A}" destId="{21857084-8902-4636-96AE-F040EB42B527}" srcOrd="8" destOrd="0" presId="urn:microsoft.com/office/officeart/2005/8/layout/default"/>
    <dgm:cxn modelId="{94C756F3-FC5C-47AB-A621-E66F2D14F874}" type="presParOf" srcId="{CD457279-D3C9-4A83-BB94-A168EC76B43A}" destId="{6CEE210F-FF05-416F-9180-E0356542A875}" srcOrd="9" destOrd="0" presId="urn:microsoft.com/office/officeart/2005/8/layout/default"/>
    <dgm:cxn modelId="{02607201-68B4-40F9-8146-1B262DC99FFA}" type="presParOf" srcId="{CD457279-D3C9-4A83-BB94-A168EC76B43A}" destId="{9D9F61FF-AA58-4339-93C7-F3E0DD081760}" srcOrd="10" destOrd="0" presId="urn:microsoft.com/office/officeart/2005/8/layout/default"/>
    <dgm:cxn modelId="{9218DBDA-24E5-4AE3-A373-C2E71420F244}" type="presParOf" srcId="{CD457279-D3C9-4A83-BB94-A168EC76B43A}" destId="{F7FD0585-9247-4944-85D6-F330A2848786}" srcOrd="11" destOrd="0" presId="urn:microsoft.com/office/officeart/2005/8/layout/default"/>
    <dgm:cxn modelId="{3080EEEB-8429-483F-8F88-0B6235C2C20B}" type="presParOf" srcId="{CD457279-D3C9-4A83-BB94-A168EC76B43A}" destId="{45EECA3F-1677-4C91-A5A4-3BA821C7D242}" srcOrd="12" destOrd="0" presId="urn:microsoft.com/office/officeart/2005/8/layout/default"/>
    <dgm:cxn modelId="{EEADB5D9-C40B-488D-BA90-0A4E6B3E01A9}" type="presParOf" srcId="{CD457279-D3C9-4A83-BB94-A168EC76B43A}" destId="{2EE970CF-4882-4A6E-A96C-C3B3C9AF213E}" srcOrd="13" destOrd="0" presId="urn:microsoft.com/office/officeart/2005/8/layout/default"/>
    <dgm:cxn modelId="{B1FC2BD5-38B7-4653-B157-24F008CC1D76}" type="presParOf" srcId="{CD457279-D3C9-4A83-BB94-A168EC76B43A}" destId="{676CCC57-0214-422E-846D-9E64828A1050}"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FBC57-8611-46E0-8FC5-A61B4A56FBAE}">
      <dsp:nvSpPr>
        <dsp:cNvPr id="0" name=""/>
        <dsp:cNvSpPr/>
      </dsp:nvSpPr>
      <dsp:spPr>
        <a:xfrm>
          <a:off x="2443352" y="1283"/>
          <a:ext cx="2748772" cy="4861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masis MT Pro Medium" panose="02040604050005020304" pitchFamily="18" charset="0"/>
            </a:rPr>
            <a:t>Eligibility Requirements</a:t>
          </a:r>
        </a:p>
      </dsp:txBody>
      <dsp:txXfrm>
        <a:off x="2467082" y="25013"/>
        <a:ext cx="2701312" cy="438649"/>
      </dsp:txXfrm>
    </dsp:sp>
    <dsp:sp modelId="{1EB7F448-C012-4D34-AE89-A1983D2437DD}">
      <dsp:nvSpPr>
        <dsp:cNvPr id="0" name=""/>
        <dsp:cNvSpPr/>
      </dsp:nvSpPr>
      <dsp:spPr>
        <a:xfrm>
          <a:off x="2443352" y="511698"/>
          <a:ext cx="2748772" cy="486109"/>
        </a:xfrm>
        <a:prstGeom prst="roundRect">
          <a:avLst/>
        </a:prstGeom>
        <a:solidFill>
          <a:schemeClr val="accent2">
            <a:hueOff val="-180775"/>
            <a:satOff val="-1241"/>
            <a:lumOff val="6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n-US" sz="1400" kern="1200">
              <a:solidFill>
                <a:schemeClr val="bg1"/>
              </a:solidFill>
              <a:latin typeface="Amasis MT Pro Medium"/>
            </a:rPr>
            <a:t>Summer/</a:t>
          </a:r>
          <a:r>
            <a:rPr lang="en-US" sz="1400" kern="1200">
              <a:latin typeface="Amasis MT Pro Medium"/>
            </a:rPr>
            <a:t>Fall Employment</a:t>
          </a:r>
        </a:p>
      </dsp:txBody>
      <dsp:txXfrm>
        <a:off x="2467082" y="535428"/>
        <a:ext cx="2701312" cy="438649"/>
      </dsp:txXfrm>
    </dsp:sp>
    <dsp:sp modelId="{470F6CF0-9792-4384-99F3-71B61D185DE2}">
      <dsp:nvSpPr>
        <dsp:cNvPr id="0" name=""/>
        <dsp:cNvSpPr/>
      </dsp:nvSpPr>
      <dsp:spPr>
        <a:xfrm>
          <a:off x="2443352" y="1022114"/>
          <a:ext cx="2748772" cy="486109"/>
        </a:xfrm>
        <a:prstGeom prst="roundRect">
          <a:avLst/>
        </a:prstGeom>
        <a:solidFill>
          <a:schemeClr val="accent2">
            <a:hueOff val="-361550"/>
            <a:satOff val="-2481"/>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masis MT Pro Medium"/>
            </a:rPr>
            <a:t>Job Codes:  Bridge vs. Non-Bridge</a:t>
          </a:r>
        </a:p>
      </dsp:txBody>
      <dsp:txXfrm>
        <a:off x="2467082" y="1045844"/>
        <a:ext cx="2701312" cy="438649"/>
      </dsp:txXfrm>
    </dsp:sp>
    <dsp:sp modelId="{23FD6A4C-A7C5-48DB-B8C9-91B96CDCB930}">
      <dsp:nvSpPr>
        <dsp:cNvPr id="0" name=""/>
        <dsp:cNvSpPr/>
      </dsp:nvSpPr>
      <dsp:spPr>
        <a:xfrm>
          <a:off x="2443352" y="1532529"/>
          <a:ext cx="2748772" cy="486109"/>
        </a:xfrm>
        <a:prstGeom prst="roundRect">
          <a:avLst/>
        </a:prstGeom>
        <a:solidFill>
          <a:schemeClr val="accent2">
            <a:hueOff val="-542325"/>
            <a:satOff val="-3722"/>
            <a:lumOff val="19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masis MT Pro Medium" panose="02040604050005020304" pitchFamily="18" charset="0"/>
            </a:rPr>
            <a:t>FWS Hiring Instructions &amp; Forms (online)</a:t>
          </a:r>
        </a:p>
      </dsp:txBody>
      <dsp:txXfrm>
        <a:off x="2467082" y="1556259"/>
        <a:ext cx="2701312" cy="438649"/>
      </dsp:txXfrm>
    </dsp:sp>
    <dsp:sp modelId="{8FF2C460-240D-41E4-9303-E53652F0F46B}">
      <dsp:nvSpPr>
        <dsp:cNvPr id="0" name=""/>
        <dsp:cNvSpPr/>
      </dsp:nvSpPr>
      <dsp:spPr>
        <a:xfrm>
          <a:off x="2443352" y="2042945"/>
          <a:ext cx="2748772" cy="486109"/>
        </a:xfrm>
        <a:prstGeom prst="roundRect">
          <a:avLst/>
        </a:prstGeom>
        <a:solidFill>
          <a:schemeClr val="accent2">
            <a:hueOff val="-723100"/>
            <a:satOff val="-4962"/>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masis MT Pro Medium"/>
            </a:rPr>
            <a:t>Background Check</a:t>
          </a:r>
        </a:p>
      </dsp:txBody>
      <dsp:txXfrm>
        <a:off x="2467082" y="2066675"/>
        <a:ext cx="2701312" cy="438649"/>
      </dsp:txXfrm>
    </dsp:sp>
    <dsp:sp modelId="{DE0DDE00-F153-4162-BBF3-B4D7C368FA5D}">
      <dsp:nvSpPr>
        <dsp:cNvPr id="0" name=""/>
        <dsp:cNvSpPr/>
      </dsp:nvSpPr>
      <dsp:spPr>
        <a:xfrm>
          <a:off x="2443352" y="2553360"/>
          <a:ext cx="2748772" cy="486109"/>
        </a:xfrm>
        <a:prstGeom prst="roundRect">
          <a:avLst/>
        </a:prstGeom>
        <a:solidFill>
          <a:schemeClr val="accent2">
            <a:hueOff val="-903875"/>
            <a:satOff val="-6203"/>
            <a:lumOff val="31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Amasis MT Pro Medium"/>
            </a:rPr>
            <a:t>Job Postings </a:t>
          </a:r>
        </a:p>
      </dsp:txBody>
      <dsp:txXfrm>
        <a:off x="2467082" y="2577090"/>
        <a:ext cx="2701312" cy="438649"/>
      </dsp:txXfrm>
    </dsp:sp>
    <dsp:sp modelId="{191EFE3E-4ED8-4D55-ADD3-2B240B6B8D4B}">
      <dsp:nvSpPr>
        <dsp:cNvPr id="0" name=""/>
        <dsp:cNvSpPr/>
      </dsp:nvSpPr>
      <dsp:spPr>
        <a:xfrm>
          <a:off x="2443352" y="3063775"/>
          <a:ext cx="2748772" cy="486109"/>
        </a:xfrm>
        <a:prstGeom prst="roundRect">
          <a:avLst/>
        </a:prstGeom>
        <a:solidFill>
          <a:schemeClr val="accent2">
            <a:hueOff val="-1084650"/>
            <a:satOff val="-7443"/>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masis MT Pro Medium"/>
            </a:rPr>
            <a:t>Placement &amp; Deadlines</a:t>
          </a:r>
        </a:p>
      </dsp:txBody>
      <dsp:txXfrm>
        <a:off x="2467082" y="3087505"/>
        <a:ext cx="2701312" cy="438649"/>
      </dsp:txXfrm>
    </dsp:sp>
    <dsp:sp modelId="{4F9E9DE5-4D29-4E74-BF58-60F13D410CC1}">
      <dsp:nvSpPr>
        <dsp:cNvPr id="0" name=""/>
        <dsp:cNvSpPr/>
      </dsp:nvSpPr>
      <dsp:spPr>
        <a:xfrm>
          <a:off x="2443352" y="3574191"/>
          <a:ext cx="2748772" cy="486109"/>
        </a:xfrm>
        <a:prstGeom prst="roundRect">
          <a:avLst/>
        </a:prstGeom>
        <a:solidFill>
          <a:schemeClr val="accent2">
            <a:hueOff val="-1265425"/>
            <a:satOff val="-8684"/>
            <a:lumOff val="44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masis MT Pro Medium"/>
            </a:rPr>
            <a:t>Time Reporting</a:t>
          </a:r>
        </a:p>
      </dsp:txBody>
      <dsp:txXfrm>
        <a:off x="2467082" y="3597921"/>
        <a:ext cx="2701312" cy="438649"/>
      </dsp:txXfrm>
    </dsp:sp>
    <dsp:sp modelId="{286DFE05-15A9-4FD0-A376-7FEF29CD059C}">
      <dsp:nvSpPr>
        <dsp:cNvPr id="0" name=""/>
        <dsp:cNvSpPr/>
      </dsp:nvSpPr>
      <dsp:spPr>
        <a:xfrm>
          <a:off x="2443352" y="4084606"/>
          <a:ext cx="2748772" cy="486109"/>
        </a:xfrm>
        <a:prstGeom prst="roundRect">
          <a:avLst/>
        </a:prstGeom>
        <a:solidFill>
          <a:schemeClr val="accent2">
            <a:hueOff val="-1446200"/>
            <a:satOff val="-9924"/>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Amasis MT Pro Medium"/>
            </a:rPr>
            <a:t>Termination/Separation</a:t>
          </a:r>
        </a:p>
      </dsp:txBody>
      <dsp:txXfrm>
        <a:off x="2467082" y="4108336"/>
        <a:ext cx="2701312" cy="438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E2D41-503D-4A3A-B4FC-222C28D94448}">
      <dsp:nvSpPr>
        <dsp:cNvPr id="0" name=""/>
        <dsp:cNvSpPr/>
      </dsp:nvSpPr>
      <dsp:spPr>
        <a:xfrm>
          <a:off x="0" y="36070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Amasis MT Pro Medium" panose="02040604050005020304" pitchFamily="18" charset="0"/>
            </a:rPr>
            <a:t>Enrolled at least half-time </a:t>
          </a:r>
        </a:p>
        <a:p>
          <a:pPr marL="114300" lvl="1" indent="-114300" algn="l" defTabSz="533400">
            <a:lnSpc>
              <a:spcPct val="90000"/>
            </a:lnSpc>
            <a:spcBef>
              <a:spcPct val="0"/>
            </a:spcBef>
            <a:spcAft>
              <a:spcPct val="15000"/>
            </a:spcAft>
            <a:buChar char="•"/>
          </a:pPr>
          <a:r>
            <a:rPr lang="en-US" sz="1200" kern="1200">
              <a:latin typeface="Amasis MT Pro Medium"/>
            </a:rPr>
            <a:t>Undergraduate = 6 units</a:t>
          </a:r>
        </a:p>
        <a:p>
          <a:pPr marL="114300" lvl="1" indent="-114300" algn="l" defTabSz="533400">
            <a:lnSpc>
              <a:spcPct val="90000"/>
            </a:lnSpc>
            <a:spcBef>
              <a:spcPct val="0"/>
            </a:spcBef>
            <a:spcAft>
              <a:spcPct val="15000"/>
            </a:spcAft>
            <a:buChar char="•"/>
          </a:pPr>
          <a:r>
            <a:rPr lang="en-US" sz="1200" kern="1200">
              <a:latin typeface="Amasis MT Pro Medium" panose="02040604050005020304" pitchFamily="18" charset="0"/>
            </a:rPr>
            <a:t>Graduate = 3 units of graduate level coursework</a:t>
          </a:r>
        </a:p>
      </dsp:txBody>
      <dsp:txXfrm>
        <a:off x="0" y="360705"/>
        <a:ext cx="2357437" cy="1414462"/>
      </dsp:txXfrm>
    </dsp:sp>
    <dsp:sp modelId="{F03EB311-DC8D-4466-8607-20611FB84BD6}">
      <dsp:nvSpPr>
        <dsp:cNvPr id="0" name=""/>
        <dsp:cNvSpPr/>
      </dsp:nvSpPr>
      <dsp:spPr>
        <a:xfrm>
          <a:off x="2593181" y="36070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masis MT Pro Medium"/>
            </a:rPr>
            <a:t>Maintain Satisfactory Academic Progress </a:t>
          </a:r>
        </a:p>
      </dsp:txBody>
      <dsp:txXfrm>
        <a:off x="2593181" y="360705"/>
        <a:ext cx="2357437" cy="1414462"/>
      </dsp:txXfrm>
    </dsp:sp>
    <dsp:sp modelId="{7D5DED04-114B-43F9-9555-2BD522AA4D78}">
      <dsp:nvSpPr>
        <dsp:cNvPr id="0" name=""/>
        <dsp:cNvSpPr/>
      </dsp:nvSpPr>
      <dsp:spPr>
        <a:xfrm>
          <a:off x="5186362" y="360705"/>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masis MT Pro Medium"/>
            </a:rPr>
            <a:t>Demonstrate Financial Need</a:t>
          </a:r>
        </a:p>
      </dsp:txBody>
      <dsp:txXfrm>
        <a:off x="5186362" y="360705"/>
        <a:ext cx="2357437" cy="1414462"/>
      </dsp:txXfrm>
    </dsp:sp>
    <dsp:sp modelId="{78073F0C-E90D-4A52-A5A8-456BCB4082F7}">
      <dsp:nvSpPr>
        <dsp:cNvPr id="0" name=""/>
        <dsp:cNvSpPr/>
      </dsp:nvSpPr>
      <dsp:spPr>
        <a:xfrm>
          <a:off x="0" y="201091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Amasis MT Pro Medium" panose="02040604050005020304" pitchFamily="18" charset="0"/>
            </a:rPr>
            <a:t>Awarded Federal Work-Study</a:t>
          </a:r>
        </a:p>
        <a:p>
          <a:pPr marL="114300" lvl="1" indent="-114300" algn="l" defTabSz="533400">
            <a:lnSpc>
              <a:spcPct val="90000"/>
            </a:lnSpc>
            <a:spcBef>
              <a:spcPct val="0"/>
            </a:spcBef>
            <a:spcAft>
              <a:spcPct val="15000"/>
            </a:spcAft>
            <a:buChar char="•"/>
          </a:pPr>
          <a:r>
            <a:rPr lang="en-US" sz="1200" kern="1200">
              <a:latin typeface="Amasis MT Pro Medium"/>
            </a:rPr>
            <a:t>23/24 for June 2024 employment</a:t>
          </a:r>
        </a:p>
        <a:p>
          <a:pPr marL="114300" lvl="1" indent="-114300" algn="l" defTabSz="533400">
            <a:lnSpc>
              <a:spcPct val="90000"/>
            </a:lnSpc>
            <a:spcBef>
              <a:spcPct val="0"/>
            </a:spcBef>
            <a:spcAft>
              <a:spcPct val="15000"/>
            </a:spcAft>
            <a:buChar char="•"/>
          </a:pPr>
          <a:r>
            <a:rPr lang="en-US" sz="1200" kern="1200">
              <a:latin typeface="Amasis MT Pro Medium"/>
            </a:rPr>
            <a:t>24/25 for July 2024 – May 2025 employment</a:t>
          </a:r>
        </a:p>
      </dsp:txBody>
      <dsp:txXfrm>
        <a:off x="0" y="2010911"/>
        <a:ext cx="2357437" cy="1414462"/>
      </dsp:txXfrm>
    </dsp:sp>
    <dsp:sp modelId="{A2E9EF07-D52B-43BB-AC5D-164C8CC1E68D}">
      <dsp:nvSpPr>
        <dsp:cNvPr id="0" name=""/>
        <dsp:cNvSpPr/>
      </dsp:nvSpPr>
      <dsp:spPr>
        <a:xfrm>
          <a:off x="2593181" y="201091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masis MT Pro Medium"/>
            </a:rPr>
            <a:t>Eligible to work in the United States</a:t>
          </a:r>
        </a:p>
      </dsp:txBody>
      <dsp:txXfrm>
        <a:off x="2593181" y="2010911"/>
        <a:ext cx="2357437" cy="1414462"/>
      </dsp:txXfrm>
    </dsp:sp>
    <dsp:sp modelId="{7D95DBFA-C633-4D29-8CC6-2685A2553371}">
      <dsp:nvSpPr>
        <dsp:cNvPr id="0" name=""/>
        <dsp:cNvSpPr/>
      </dsp:nvSpPr>
      <dsp:spPr>
        <a:xfrm>
          <a:off x="5186362" y="2010911"/>
          <a:ext cx="2357437" cy="141446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masis MT Pro Medium"/>
            </a:rPr>
            <a:t>Complete FWS tutorial</a:t>
          </a:r>
        </a:p>
      </dsp:txBody>
      <dsp:txXfrm>
        <a:off x="5186362" y="2010911"/>
        <a:ext cx="2357437" cy="1414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A9AD1-E2D4-4B3B-805B-36E1016E5FD1}">
      <dsp:nvSpPr>
        <dsp:cNvPr id="0" name=""/>
        <dsp:cNvSpPr/>
      </dsp:nvSpPr>
      <dsp:spPr>
        <a:xfrm>
          <a:off x="2477" y="10774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a:latin typeface="Amasis MT Pro Medium"/>
            </a:rPr>
            <a:t>Adhere to</a:t>
          </a:r>
        </a:p>
        <a:p>
          <a:pPr marL="57150" lvl="1" indent="-57150" algn="l" defTabSz="355600">
            <a:lnSpc>
              <a:spcPct val="90000"/>
            </a:lnSpc>
            <a:spcBef>
              <a:spcPct val="0"/>
            </a:spcBef>
            <a:spcAft>
              <a:spcPct val="15000"/>
            </a:spcAft>
            <a:buChar char="•"/>
          </a:pPr>
          <a:r>
            <a:rPr lang="en-US" sz="800" b="0" kern="1200">
              <a:latin typeface="Amasis MT Pro Medium"/>
            </a:rPr>
            <a:t>Work-Study Student Employment Policy &amp; Terms of Employment</a:t>
          </a:r>
        </a:p>
        <a:p>
          <a:pPr marL="57150" lvl="1" indent="-57150" algn="l" defTabSz="355600">
            <a:lnSpc>
              <a:spcPct val="90000"/>
            </a:lnSpc>
            <a:spcBef>
              <a:spcPct val="0"/>
            </a:spcBef>
            <a:spcAft>
              <a:spcPct val="15000"/>
            </a:spcAft>
            <a:buChar char="•"/>
          </a:pPr>
          <a:r>
            <a:rPr lang="en-US" sz="800" b="0" kern="1200">
              <a:latin typeface="Amasis MT Pro Medium"/>
            </a:rPr>
            <a:t>ISA Contract Letter/Description of Duties (ISA appointments only)</a:t>
          </a:r>
        </a:p>
        <a:p>
          <a:pPr marL="57150" lvl="1" indent="-57150" algn="l" defTabSz="355600">
            <a:lnSpc>
              <a:spcPct val="90000"/>
            </a:lnSpc>
            <a:spcBef>
              <a:spcPct val="0"/>
            </a:spcBef>
            <a:spcAft>
              <a:spcPct val="15000"/>
            </a:spcAft>
            <a:buChar char="•"/>
          </a:pPr>
          <a:r>
            <a:rPr lang="en-US" sz="800" b="0" kern="1200">
              <a:latin typeface="Amasis MT Pro Medium" panose="02040604050005020304" pitchFamily="18" charset="0"/>
            </a:rPr>
            <a:t>Labor Law</a:t>
          </a:r>
        </a:p>
      </dsp:txBody>
      <dsp:txXfrm>
        <a:off x="2477" y="107746"/>
        <a:ext cx="1965870" cy="1179522"/>
      </dsp:txXfrm>
    </dsp:sp>
    <dsp:sp modelId="{CE19DA46-6A73-4E88-8E6A-B0E1708708DA}">
      <dsp:nvSpPr>
        <dsp:cNvPr id="0" name=""/>
        <dsp:cNvSpPr/>
      </dsp:nvSpPr>
      <dsp:spPr>
        <a:xfrm>
          <a:off x="2164935" y="10774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latin typeface="Amasis MT Pro Medium"/>
            </a:rPr>
            <a:t>Provide orientation on job expectations, comfort breaks, training, phone usage, etc.</a:t>
          </a:r>
        </a:p>
      </dsp:txBody>
      <dsp:txXfrm>
        <a:off x="2164935" y="107746"/>
        <a:ext cx="1965870" cy="1179522"/>
      </dsp:txXfrm>
    </dsp:sp>
    <dsp:sp modelId="{438709F4-9E7C-4D7C-B7F4-3EA0E35625B8}">
      <dsp:nvSpPr>
        <dsp:cNvPr id="0" name=""/>
        <dsp:cNvSpPr/>
      </dsp:nvSpPr>
      <dsp:spPr>
        <a:xfrm>
          <a:off x="4327393" y="10774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latin typeface="Amasis MT Pro Medium"/>
            </a:rPr>
            <a:t>Monitor earnings and do not exceed FWS award</a:t>
          </a:r>
        </a:p>
      </dsp:txBody>
      <dsp:txXfrm>
        <a:off x="4327393" y="107746"/>
        <a:ext cx="1965870" cy="1179522"/>
      </dsp:txXfrm>
    </dsp:sp>
    <dsp:sp modelId="{CDF9E273-CA3E-48CA-A1E9-C127FEA03E97}">
      <dsp:nvSpPr>
        <dsp:cNvPr id="0" name=""/>
        <dsp:cNvSpPr/>
      </dsp:nvSpPr>
      <dsp:spPr>
        <a:xfrm>
          <a:off x="6489851" y="10774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a:latin typeface="Amasis MT Pro Medium"/>
            </a:rPr>
            <a:t>Do not exceed daily, weekly, monthly maximum hours</a:t>
          </a:r>
        </a:p>
        <a:p>
          <a:pPr marL="57150" lvl="1" indent="-57150" algn="l" defTabSz="355600">
            <a:lnSpc>
              <a:spcPct val="90000"/>
            </a:lnSpc>
            <a:spcBef>
              <a:spcPct val="0"/>
            </a:spcBef>
            <a:spcAft>
              <a:spcPct val="15000"/>
            </a:spcAft>
            <a:buChar char="•"/>
          </a:pPr>
          <a:r>
            <a:rPr lang="en-US" sz="800" b="0" kern="1200">
              <a:latin typeface="Amasis MT Pro Medium"/>
            </a:rPr>
            <a:t>Adhere to 20 hour work week during session and breaks</a:t>
          </a:r>
        </a:p>
      </dsp:txBody>
      <dsp:txXfrm>
        <a:off x="6489851" y="107746"/>
        <a:ext cx="1965870" cy="1179522"/>
      </dsp:txXfrm>
    </dsp:sp>
    <dsp:sp modelId="{B7D52B62-05D4-420B-8D48-22B4427BF11A}">
      <dsp:nvSpPr>
        <dsp:cNvPr id="0" name=""/>
        <dsp:cNvSpPr/>
      </dsp:nvSpPr>
      <dsp:spPr>
        <a:xfrm>
          <a:off x="2477" y="148385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latin typeface="Amasis MT Pro Medium"/>
            </a:rPr>
            <a:t>Student must cease working on the last day of the academic year, if they drop to less than half-time, withdrawal, or graduate</a:t>
          </a:r>
        </a:p>
      </dsp:txBody>
      <dsp:txXfrm>
        <a:off x="2477" y="1483856"/>
        <a:ext cx="1965870" cy="1179522"/>
      </dsp:txXfrm>
    </dsp:sp>
    <dsp:sp modelId="{4F2D33D9-65C3-49E0-9039-A014A58B8C82}">
      <dsp:nvSpPr>
        <dsp:cNvPr id="0" name=""/>
        <dsp:cNvSpPr/>
      </dsp:nvSpPr>
      <dsp:spPr>
        <a:xfrm>
          <a:off x="2164935" y="148385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a:latin typeface="Amasis MT Pro Medium"/>
            </a:rPr>
            <a:t>Student must stop working if funding is exhausted by student or FWS program</a:t>
          </a:r>
        </a:p>
        <a:p>
          <a:pPr marL="57150" lvl="1" indent="-57150" algn="l" defTabSz="355600">
            <a:lnSpc>
              <a:spcPct val="90000"/>
            </a:lnSpc>
            <a:spcBef>
              <a:spcPct val="0"/>
            </a:spcBef>
            <a:spcAft>
              <a:spcPct val="15000"/>
            </a:spcAft>
            <a:buChar char="•"/>
          </a:pPr>
          <a:r>
            <a:rPr lang="en-US" sz="800" b="0" kern="1200">
              <a:latin typeface="Amasis MT Pro Medium" panose="02040604050005020304" pitchFamily="18" charset="0"/>
            </a:rPr>
            <a:t>Department may hire and pay as a regular Student Assistant through their department funding</a:t>
          </a:r>
        </a:p>
      </dsp:txBody>
      <dsp:txXfrm>
        <a:off x="2164935" y="1483856"/>
        <a:ext cx="1965870" cy="1179522"/>
      </dsp:txXfrm>
    </dsp:sp>
    <dsp:sp modelId="{60B9731C-1523-4AAB-B9BB-A16A737E75A6}">
      <dsp:nvSpPr>
        <dsp:cNvPr id="0" name=""/>
        <dsp:cNvSpPr/>
      </dsp:nvSpPr>
      <dsp:spPr>
        <a:xfrm>
          <a:off x="4327393" y="148385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latin typeface="Amasis MT Pro Medium"/>
            </a:rPr>
            <a:t>Any change in the student’s employment or supervisor must be reported to the FWS Coordinator</a:t>
          </a:r>
        </a:p>
      </dsp:txBody>
      <dsp:txXfrm>
        <a:off x="4327393" y="1483856"/>
        <a:ext cx="1965870" cy="1179522"/>
      </dsp:txXfrm>
    </dsp:sp>
    <dsp:sp modelId="{4363FADB-06F3-4B99-BA9B-B3C29A52A829}">
      <dsp:nvSpPr>
        <dsp:cNvPr id="0" name=""/>
        <dsp:cNvSpPr/>
      </dsp:nvSpPr>
      <dsp:spPr>
        <a:xfrm>
          <a:off x="6489851" y="1483856"/>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b="0" kern="1200">
              <a:latin typeface="Amasis MT Pro Medium"/>
            </a:rPr>
            <a:t>Scan and submit timesheets, student listings, class schedules to </a:t>
          </a:r>
          <a:r>
            <a:rPr lang="en-US" sz="1000" b="0" strike="noStrike" kern="1200">
              <a:solidFill>
                <a:schemeClr val="bg1"/>
              </a:solidFill>
              <a:latin typeface="Amasis MT Pro Medium"/>
            </a:rPr>
            <a:t>FWS each month to</a:t>
          </a:r>
          <a:r>
            <a:rPr lang="en-US" sz="1000" b="0" kern="1200">
              <a:solidFill>
                <a:schemeClr val="bg1"/>
              </a:solidFill>
              <a:latin typeface="Amasis MT Pro Medium"/>
            </a:rPr>
            <a:t>:  </a:t>
          </a:r>
          <a:r>
            <a:rPr lang="en-US" sz="1000" b="0" kern="1200">
              <a:latin typeface="Amasis MT Pro Medium"/>
            </a:rPr>
            <a:t> </a:t>
          </a:r>
          <a:r>
            <a:rPr lang="en-US" sz="1000" b="0" kern="1200">
              <a:latin typeface="Amasis MT Pro Medium"/>
              <a:hlinkClick xmlns:r="http://schemas.openxmlformats.org/officeDocument/2006/relationships" r:id="rId1"/>
            </a:rPr>
            <a:t>workstudy@csusb.edu</a:t>
          </a:r>
          <a:r>
            <a:rPr lang="en-US" sz="1000" b="0" kern="1200">
              <a:latin typeface="Amasis MT Pro Medium"/>
            </a:rPr>
            <a:t>.   No late submissions!</a:t>
          </a:r>
        </a:p>
        <a:p>
          <a:pPr marL="57150" lvl="1" indent="-57150" algn="l" defTabSz="355600">
            <a:lnSpc>
              <a:spcPct val="90000"/>
            </a:lnSpc>
            <a:spcBef>
              <a:spcPct val="0"/>
            </a:spcBef>
            <a:spcAft>
              <a:spcPct val="15000"/>
            </a:spcAft>
            <a:buChar char="•"/>
          </a:pPr>
          <a:r>
            <a:rPr lang="en-US" sz="800" b="0" kern="1200">
              <a:latin typeface="Amasis MT Pro Medium"/>
            </a:rPr>
            <a:t>Submit “Revised” and Final Hours</a:t>
          </a:r>
        </a:p>
      </dsp:txBody>
      <dsp:txXfrm>
        <a:off x="6489851" y="1483856"/>
        <a:ext cx="1965870" cy="1179522"/>
      </dsp:txXfrm>
    </dsp:sp>
    <dsp:sp modelId="{F77BB0A9-2AD9-4C01-A9E6-FA497EDD981E}">
      <dsp:nvSpPr>
        <dsp:cNvPr id="0" name=""/>
        <dsp:cNvSpPr/>
      </dsp:nvSpPr>
      <dsp:spPr>
        <a:xfrm>
          <a:off x="2164935" y="2859965"/>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latin typeface="Amasis MT Pro Medium"/>
            </a:rPr>
            <a:t>Verify enrollment each term</a:t>
          </a:r>
        </a:p>
      </dsp:txBody>
      <dsp:txXfrm>
        <a:off x="2164935" y="2859965"/>
        <a:ext cx="1965870" cy="1179522"/>
      </dsp:txXfrm>
    </dsp:sp>
    <dsp:sp modelId="{6BD2B4AD-D334-4C38-8299-BF957E9F2039}">
      <dsp:nvSpPr>
        <dsp:cNvPr id="0" name=""/>
        <dsp:cNvSpPr/>
      </dsp:nvSpPr>
      <dsp:spPr>
        <a:xfrm>
          <a:off x="4327393" y="2859965"/>
          <a:ext cx="1965870" cy="117952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a:latin typeface="Amasis MT Pro Medium"/>
            </a:rPr>
            <a:t>Failure to comply with FWS rules – may result in your eligibility to participate in the FWS program at CSUSB</a:t>
          </a:r>
        </a:p>
      </dsp:txBody>
      <dsp:txXfrm>
        <a:off x="4327393" y="2859965"/>
        <a:ext cx="1965870" cy="11795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2317F-CCAD-44E5-B059-723C0DBE9484}">
      <dsp:nvSpPr>
        <dsp:cNvPr id="0" name=""/>
        <dsp:cNvSpPr/>
      </dsp:nvSpPr>
      <dsp:spPr>
        <a:xfrm>
          <a:off x="0" y="97877"/>
          <a:ext cx="4695825" cy="11232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masis MT Pro Medium"/>
            </a:rPr>
            <a:t>The hiring department is responsible for determining whether their student will be in a position in which a background check is required by law</a:t>
          </a:r>
        </a:p>
      </dsp:txBody>
      <dsp:txXfrm>
        <a:off x="54830" y="152707"/>
        <a:ext cx="4586165" cy="1013540"/>
      </dsp:txXfrm>
    </dsp:sp>
    <dsp:sp modelId="{92388B20-3B39-4D9E-9802-B9EAAEB495E4}">
      <dsp:nvSpPr>
        <dsp:cNvPr id="0" name=""/>
        <dsp:cNvSpPr/>
      </dsp:nvSpPr>
      <dsp:spPr>
        <a:xfrm>
          <a:off x="0" y="1267157"/>
          <a:ext cx="4695825" cy="1123200"/>
        </a:xfrm>
        <a:prstGeom prst="roundRect">
          <a:avLst/>
        </a:prstGeom>
        <a:gradFill rotWithShape="0">
          <a:gsLst>
            <a:gs pos="0">
              <a:schemeClr val="accent2">
                <a:hueOff val="-723100"/>
                <a:satOff val="-4962"/>
                <a:lumOff val="2549"/>
                <a:alphaOff val="0"/>
                <a:shade val="85000"/>
                <a:satMod val="130000"/>
              </a:schemeClr>
            </a:gs>
            <a:gs pos="34000">
              <a:schemeClr val="accent2">
                <a:hueOff val="-723100"/>
                <a:satOff val="-4962"/>
                <a:lumOff val="2549"/>
                <a:alphaOff val="0"/>
                <a:shade val="87000"/>
                <a:satMod val="125000"/>
              </a:schemeClr>
            </a:gs>
            <a:gs pos="70000">
              <a:schemeClr val="accent2">
                <a:hueOff val="-723100"/>
                <a:satOff val="-4962"/>
                <a:lumOff val="2549"/>
                <a:alphaOff val="0"/>
                <a:tint val="100000"/>
                <a:shade val="90000"/>
                <a:satMod val="130000"/>
              </a:schemeClr>
            </a:gs>
            <a:gs pos="100000">
              <a:schemeClr val="accent2">
                <a:hueOff val="-723100"/>
                <a:satOff val="-4962"/>
                <a:lumOff val="254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masis MT Pro Medium"/>
            </a:rPr>
            <a:t>Human Resources will contact the student to schedule an appointment for a Live Scan</a:t>
          </a:r>
        </a:p>
      </dsp:txBody>
      <dsp:txXfrm>
        <a:off x="54830" y="1321987"/>
        <a:ext cx="4586165" cy="1013540"/>
      </dsp:txXfrm>
    </dsp:sp>
    <dsp:sp modelId="{183DA68B-56B9-4D56-9171-9267499E3CD7}">
      <dsp:nvSpPr>
        <dsp:cNvPr id="0" name=""/>
        <dsp:cNvSpPr/>
      </dsp:nvSpPr>
      <dsp:spPr>
        <a:xfrm>
          <a:off x="0" y="2436437"/>
          <a:ext cx="4695825" cy="1123200"/>
        </a:xfrm>
        <a:prstGeom prst="roundRect">
          <a:avLst/>
        </a:prstGeom>
        <a:gradFill rotWithShape="0">
          <a:gsLst>
            <a:gs pos="0">
              <a:schemeClr val="accent2">
                <a:hueOff val="-1446200"/>
                <a:satOff val="-9924"/>
                <a:lumOff val="5098"/>
                <a:alphaOff val="0"/>
                <a:shade val="85000"/>
                <a:satMod val="130000"/>
              </a:schemeClr>
            </a:gs>
            <a:gs pos="34000">
              <a:schemeClr val="accent2">
                <a:hueOff val="-1446200"/>
                <a:satOff val="-9924"/>
                <a:lumOff val="5098"/>
                <a:alphaOff val="0"/>
                <a:shade val="87000"/>
                <a:satMod val="125000"/>
              </a:schemeClr>
            </a:gs>
            <a:gs pos="70000">
              <a:schemeClr val="accent2">
                <a:hueOff val="-1446200"/>
                <a:satOff val="-9924"/>
                <a:lumOff val="5098"/>
                <a:alphaOff val="0"/>
                <a:tint val="100000"/>
                <a:shade val="90000"/>
                <a:satMod val="130000"/>
              </a:schemeClr>
            </a:gs>
            <a:gs pos="100000">
              <a:schemeClr val="accent2">
                <a:hueOff val="-1446200"/>
                <a:satOff val="-9924"/>
                <a:lumOff val="509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masis MT Pro Medium"/>
            </a:rPr>
            <a:t>Students employed in the following areas will require a background check:</a:t>
          </a:r>
        </a:p>
      </dsp:txBody>
      <dsp:txXfrm>
        <a:off x="54830" y="2491267"/>
        <a:ext cx="4586165" cy="1013540"/>
      </dsp:txXfrm>
    </dsp:sp>
    <dsp:sp modelId="{B5D85FEE-9AB7-44BC-B9AD-E008F85BBED4}">
      <dsp:nvSpPr>
        <dsp:cNvPr id="0" name=""/>
        <dsp:cNvSpPr/>
      </dsp:nvSpPr>
      <dsp:spPr>
        <a:xfrm>
          <a:off x="0" y="3559637"/>
          <a:ext cx="4695825" cy="192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Regular or direct contact with minors</a:t>
          </a:r>
        </a:p>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Access to patients, drugs or medication</a:t>
          </a:r>
        </a:p>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Access to stored criminal offender records</a:t>
          </a:r>
        </a:p>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Access to, or control on a regular basis of amounts greater than $10K in cash, checks, credit cards, and/or credit card account information</a:t>
          </a:r>
        </a:p>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Requires access to Level 1 data</a:t>
          </a:r>
        </a:p>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ISA background check will be initiated by the FWS team</a:t>
          </a:r>
        </a:p>
        <a:p>
          <a:pPr marL="114300" lvl="1" indent="-114300" algn="l" defTabSz="533400">
            <a:lnSpc>
              <a:spcPct val="90000"/>
            </a:lnSpc>
            <a:spcBef>
              <a:spcPct val="0"/>
            </a:spcBef>
            <a:spcAft>
              <a:spcPct val="20000"/>
            </a:spcAft>
            <a:buChar char="•"/>
          </a:pPr>
          <a:r>
            <a:rPr lang="en-US" sz="1200" kern="1200">
              <a:latin typeface="Amasis MT Pro Medium" panose="02040604050005020304" pitchFamily="18" charset="0"/>
            </a:rPr>
            <a:t>*</a:t>
          </a:r>
          <a:r>
            <a:rPr lang="en-US" sz="1200" b="1" kern="1200">
              <a:latin typeface="Amasis MT Pro Medium" panose="02040604050005020304" pitchFamily="18" charset="0"/>
            </a:rPr>
            <a:t>Rehire Exemption: not required for continuing students employed in the same position for 12 months</a:t>
          </a:r>
          <a:endParaRPr lang="en-US" sz="1200" kern="1200">
            <a:latin typeface="Amasis MT Pro Medium" panose="02040604050005020304" pitchFamily="18" charset="0"/>
          </a:endParaRPr>
        </a:p>
      </dsp:txBody>
      <dsp:txXfrm>
        <a:off x="0" y="3559637"/>
        <a:ext cx="4695825" cy="1920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C34B1-9E5F-45E6-A830-8DB75ED57C81}">
      <dsp:nvSpPr>
        <dsp:cNvPr id="0" name=""/>
        <dsp:cNvSpPr/>
      </dsp:nvSpPr>
      <dsp:spPr>
        <a:xfrm>
          <a:off x="0" y="113579"/>
          <a:ext cx="7543801"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a:solidFill>
                <a:schemeClr val="bg1"/>
              </a:solidFill>
              <a:latin typeface="Calibri Light" panose="020F0302020204030204"/>
            </a:rPr>
            <a:t>A </a:t>
          </a:r>
          <a:r>
            <a:rPr lang="en-US" sz="1500" b="0" kern="1200">
              <a:solidFill>
                <a:schemeClr val="bg1"/>
              </a:solidFill>
              <a:latin typeface="Calibri Light" panose="020F0302020204030204"/>
            </a:rPr>
            <a:t>bridge appointment occurs when there is a 5 week break in attendance based on student’s summer enrollment, </a:t>
          </a:r>
          <a:r>
            <a:rPr lang="en-US" sz="1500" b="0" kern="1200">
              <a:solidFill>
                <a:schemeClr val="bg1"/>
              </a:solidFill>
              <a:latin typeface="Calibri Light"/>
              <a:cs typeface="Calibri"/>
            </a:rPr>
            <a:t>student is subject to FICA and Medicare taxes</a:t>
          </a:r>
        </a:p>
      </dsp:txBody>
      <dsp:txXfrm>
        <a:off x="29128" y="142707"/>
        <a:ext cx="7485545" cy="538444"/>
      </dsp:txXfrm>
    </dsp:sp>
    <dsp:sp modelId="{15181003-EA4C-40AB-8D23-AC44909EF431}">
      <dsp:nvSpPr>
        <dsp:cNvPr id="0" name=""/>
        <dsp:cNvSpPr/>
      </dsp:nvSpPr>
      <dsp:spPr>
        <a:xfrm>
          <a:off x="0" y="753479"/>
          <a:ext cx="7543801"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Non-Bridge on-campus job code 1871</a:t>
          </a:r>
        </a:p>
      </dsp:txBody>
      <dsp:txXfrm>
        <a:off x="29128" y="782607"/>
        <a:ext cx="7485545" cy="538444"/>
      </dsp:txXfrm>
    </dsp:sp>
    <dsp:sp modelId="{58525B68-E89A-4EB5-890B-72FB63112AD8}">
      <dsp:nvSpPr>
        <dsp:cNvPr id="0" name=""/>
        <dsp:cNvSpPr/>
      </dsp:nvSpPr>
      <dsp:spPr>
        <a:xfrm>
          <a:off x="0" y="1393379"/>
          <a:ext cx="7543801"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Non-Bridge off-campus job code 1872</a:t>
          </a:r>
        </a:p>
      </dsp:txBody>
      <dsp:txXfrm>
        <a:off x="29128" y="1422507"/>
        <a:ext cx="7485545" cy="538444"/>
      </dsp:txXfrm>
    </dsp:sp>
    <dsp:sp modelId="{D2316E45-302D-4B3F-BB3A-07D3E53EADD0}">
      <dsp:nvSpPr>
        <dsp:cNvPr id="0" name=""/>
        <dsp:cNvSpPr/>
      </dsp:nvSpPr>
      <dsp:spPr>
        <a:xfrm>
          <a:off x="0" y="2033280"/>
          <a:ext cx="7543801"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t>ISA appointment job codes:</a:t>
          </a:r>
          <a:r>
            <a:rPr lang="en-US" sz="1500" kern="1200">
              <a:latin typeface="Calibri Light" panose="020F0302020204030204"/>
            </a:rPr>
            <a:t> </a:t>
          </a:r>
          <a:r>
            <a:rPr lang="en-US" sz="1500" kern="1200"/>
            <a:t> 1151/1153</a:t>
          </a:r>
        </a:p>
      </dsp:txBody>
      <dsp:txXfrm>
        <a:off x="29128" y="2062408"/>
        <a:ext cx="7485545" cy="538444"/>
      </dsp:txXfrm>
    </dsp:sp>
    <dsp:sp modelId="{EB0E0A9C-C9D6-4DDC-B0BE-64784F38AEA1}">
      <dsp:nvSpPr>
        <dsp:cNvPr id="0" name=""/>
        <dsp:cNvSpPr/>
      </dsp:nvSpPr>
      <dsp:spPr>
        <a:xfrm>
          <a:off x="0" y="2673180"/>
          <a:ext cx="7543801"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Bridge on-campus job code</a:t>
          </a:r>
          <a:r>
            <a:rPr lang="en-US" sz="1500" kern="1200">
              <a:latin typeface="Calibri Light" panose="020F0302020204030204"/>
            </a:rPr>
            <a:t>:</a:t>
          </a:r>
          <a:r>
            <a:rPr lang="en-US" sz="1500" kern="1200"/>
            <a:t> 1875</a:t>
          </a:r>
        </a:p>
      </dsp:txBody>
      <dsp:txXfrm>
        <a:off x="29128" y="2702308"/>
        <a:ext cx="7485545" cy="538444"/>
      </dsp:txXfrm>
    </dsp:sp>
    <dsp:sp modelId="{EDE76C2B-E6F8-4C18-BBB5-532386B9652D}">
      <dsp:nvSpPr>
        <dsp:cNvPr id="0" name=""/>
        <dsp:cNvSpPr/>
      </dsp:nvSpPr>
      <dsp:spPr>
        <a:xfrm>
          <a:off x="0" y="3313080"/>
          <a:ext cx="7543801" cy="5967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kern="1200">
              <a:latin typeface="Calibri Light" panose="020F0302020204030204"/>
            </a:rPr>
            <a:t>Bridge off-campus job code: 1876</a:t>
          </a:r>
        </a:p>
      </dsp:txBody>
      <dsp:txXfrm>
        <a:off x="29128" y="3342208"/>
        <a:ext cx="7485545" cy="538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12F93-50D1-4D2F-850F-91A25586E29D}">
      <dsp:nvSpPr>
        <dsp:cNvPr id="0" name=""/>
        <dsp:cNvSpPr/>
      </dsp:nvSpPr>
      <dsp:spPr>
        <a:xfrm>
          <a:off x="0" y="55538"/>
          <a:ext cx="4695825" cy="55692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Use electronic timesheet located on the Financial Aid &amp; Scholarships website</a:t>
          </a:r>
        </a:p>
      </dsp:txBody>
      <dsp:txXfrm>
        <a:off x="27187" y="82725"/>
        <a:ext cx="4641451" cy="502546"/>
      </dsp:txXfrm>
    </dsp:sp>
    <dsp:sp modelId="{DD3EDEA2-6424-4A4C-BC3D-7BEEC7858AD9}">
      <dsp:nvSpPr>
        <dsp:cNvPr id="0" name=""/>
        <dsp:cNvSpPr/>
      </dsp:nvSpPr>
      <dsp:spPr>
        <a:xfrm>
          <a:off x="0" y="612458"/>
          <a:ext cx="4695825"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Computes daily, weekly and monthly totals</a:t>
          </a:r>
        </a:p>
        <a:p>
          <a:pPr marL="57150" lvl="1" indent="-57150" algn="l" defTabSz="488950">
            <a:lnSpc>
              <a:spcPct val="90000"/>
            </a:lnSpc>
            <a:spcBef>
              <a:spcPct val="0"/>
            </a:spcBef>
            <a:spcAft>
              <a:spcPct val="20000"/>
            </a:spcAft>
            <a:buChar char="•"/>
          </a:pPr>
          <a:r>
            <a:rPr lang="en-US" sz="1100" kern="1200"/>
            <a:t>Report hours in military time</a:t>
          </a:r>
        </a:p>
        <a:p>
          <a:pPr marL="57150" lvl="1" indent="-57150" algn="l" defTabSz="488950">
            <a:lnSpc>
              <a:spcPct val="90000"/>
            </a:lnSpc>
            <a:spcBef>
              <a:spcPct val="0"/>
            </a:spcBef>
            <a:spcAft>
              <a:spcPct val="20000"/>
            </a:spcAft>
            <a:buChar char="•"/>
          </a:pPr>
          <a:r>
            <a:rPr lang="en-US" sz="1100" kern="1200"/>
            <a:t>New FWS timesheet includes Adobe Sign for student, supervisor and administrator to certify and sign FWS timesheets</a:t>
          </a:r>
        </a:p>
      </dsp:txBody>
      <dsp:txXfrm>
        <a:off x="0" y="612458"/>
        <a:ext cx="4695825" cy="724500"/>
      </dsp:txXfrm>
    </dsp:sp>
    <dsp:sp modelId="{DB05C44F-77E0-455D-97A4-A4ED5B5E05B0}">
      <dsp:nvSpPr>
        <dsp:cNvPr id="0" name=""/>
        <dsp:cNvSpPr/>
      </dsp:nvSpPr>
      <dsp:spPr>
        <a:xfrm>
          <a:off x="0" y="1336958"/>
          <a:ext cx="4695825" cy="556920"/>
        </a:xfrm>
        <a:prstGeom prst="roundRect">
          <a:avLst/>
        </a:prstGeom>
        <a:gradFill rotWithShape="0">
          <a:gsLst>
            <a:gs pos="0">
              <a:schemeClr val="accent2">
                <a:hueOff val="-241033"/>
                <a:satOff val="-1654"/>
                <a:lumOff val="850"/>
                <a:alphaOff val="0"/>
                <a:shade val="85000"/>
                <a:satMod val="130000"/>
              </a:schemeClr>
            </a:gs>
            <a:gs pos="34000">
              <a:schemeClr val="accent2">
                <a:hueOff val="-241033"/>
                <a:satOff val="-1654"/>
                <a:lumOff val="850"/>
                <a:alphaOff val="0"/>
                <a:shade val="87000"/>
                <a:satMod val="125000"/>
              </a:schemeClr>
            </a:gs>
            <a:gs pos="70000">
              <a:schemeClr val="accent2">
                <a:hueOff val="-241033"/>
                <a:satOff val="-1654"/>
                <a:lumOff val="850"/>
                <a:alphaOff val="0"/>
                <a:tint val="100000"/>
                <a:shade val="90000"/>
                <a:satMod val="130000"/>
              </a:schemeClr>
            </a:gs>
            <a:gs pos="100000">
              <a:schemeClr val="accent2">
                <a:hueOff val="-241033"/>
                <a:satOff val="-1654"/>
                <a:lumOff val="85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Use Payroll Calendar on website for payroll deadlines &amp; paycheck disbursement dates</a:t>
          </a:r>
        </a:p>
      </dsp:txBody>
      <dsp:txXfrm>
        <a:off x="27187" y="1364145"/>
        <a:ext cx="4641451" cy="502546"/>
      </dsp:txXfrm>
    </dsp:sp>
    <dsp:sp modelId="{59D0C460-3D91-46FE-A67C-936ABC0159DB}">
      <dsp:nvSpPr>
        <dsp:cNvPr id="0" name=""/>
        <dsp:cNvSpPr/>
      </dsp:nvSpPr>
      <dsp:spPr>
        <a:xfrm>
          <a:off x="0" y="1934198"/>
          <a:ext cx="4695825" cy="556920"/>
        </a:xfrm>
        <a:prstGeom prst="roundRect">
          <a:avLst/>
        </a:prstGeom>
        <a:gradFill rotWithShape="0">
          <a:gsLst>
            <a:gs pos="0">
              <a:schemeClr val="accent2">
                <a:hueOff val="-482067"/>
                <a:satOff val="-3308"/>
                <a:lumOff val="1699"/>
                <a:alphaOff val="0"/>
                <a:shade val="85000"/>
                <a:satMod val="130000"/>
              </a:schemeClr>
            </a:gs>
            <a:gs pos="34000">
              <a:schemeClr val="accent2">
                <a:hueOff val="-482067"/>
                <a:satOff val="-3308"/>
                <a:lumOff val="1699"/>
                <a:alphaOff val="0"/>
                <a:shade val="87000"/>
                <a:satMod val="125000"/>
              </a:schemeClr>
            </a:gs>
            <a:gs pos="70000">
              <a:schemeClr val="accent2">
                <a:hueOff val="-482067"/>
                <a:satOff val="-3308"/>
                <a:lumOff val="1699"/>
                <a:alphaOff val="0"/>
                <a:tint val="100000"/>
                <a:shade val="90000"/>
                <a:satMod val="130000"/>
              </a:schemeClr>
            </a:gs>
            <a:gs pos="100000">
              <a:schemeClr val="accent2">
                <a:hueOff val="-482067"/>
                <a:satOff val="-3308"/>
                <a:lumOff val="169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Students are paid once a month – Pay day is around the 15</a:t>
          </a:r>
          <a:r>
            <a:rPr lang="en-US" sz="1400" kern="1200" baseline="30000"/>
            <a:t>th</a:t>
          </a:r>
          <a:r>
            <a:rPr lang="en-US" sz="1400" kern="1200"/>
            <a:t> of every month</a:t>
          </a:r>
        </a:p>
      </dsp:txBody>
      <dsp:txXfrm>
        <a:off x="27187" y="1961385"/>
        <a:ext cx="4641451" cy="502546"/>
      </dsp:txXfrm>
    </dsp:sp>
    <dsp:sp modelId="{AB6B3B9B-BD4D-4644-92A7-3CB9E05515FD}">
      <dsp:nvSpPr>
        <dsp:cNvPr id="0" name=""/>
        <dsp:cNvSpPr/>
      </dsp:nvSpPr>
      <dsp:spPr>
        <a:xfrm>
          <a:off x="0" y="2531438"/>
          <a:ext cx="4695825" cy="556920"/>
        </a:xfrm>
        <a:prstGeom prst="roundRect">
          <a:avLst/>
        </a:prstGeom>
        <a:gradFill rotWithShape="0">
          <a:gsLst>
            <a:gs pos="0">
              <a:schemeClr val="accent2">
                <a:hueOff val="-723100"/>
                <a:satOff val="-4962"/>
                <a:lumOff val="2549"/>
                <a:alphaOff val="0"/>
                <a:shade val="85000"/>
                <a:satMod val="130000"/>
              </a:schemeClr>
            </a:gs>
            <a:gs pos="34000">
              <a:schemeClr val="accent2">
                <a:hueOff val="-723100"/>
                <a:satOff val="-4962"/>
                <a:lumOff val="2549"/>
                <a:alphaOff val="0"/>
                <a:shade val="87000"/>
                <a:satMod val="125000"/>
              </a:schemeClr>
            </a:gs>
            <a:gs pos="70000">
              <a:schemeClr val="accent2">
                <a:hueOff val="-723100"/>
                <a:satOff val="-4962"/>
                <a:lumOff val="2549"/>
                <a:alphaOff val="0"/>
                <a:tint val="100000"/>
                <a:shade val="90000"/>
                <a:satMod val="130000"/>
              </a:schemeClr>
            </a:gs>
            <a:gs pos="100000">
              <a:schemeClr val="accent2">
                <a:hueOff val="-723100"/>
                <a:satOff val="-4962"/>
                <a:lumOff val="254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Report hours  for correct pay period</a:t>
          </a:r>
        </a:p>
      </dsp:txBody>
      <dsp:txXfrm>
        <a:off x="27187" y="2558625"/>
        <a:ext cx="4641451" cy="502546"/>
      </dsp:txXfrm>
    </dsp:sp>
    <dsp:sp modelId="{E5AE9BC4-6F96-498E-B9DA-5840C37FBCC6}">
      <dsp:nvSpPr>
        <dsp:cNvPr id="0" name=""/>
        <dsp:cNvSpPr/>
      </dsp:nvSpPr>
      <dsp:spPr>
        <a:xfrm>
          <a:off x="0" y="3128678"/>
          <a:ext cx="4695825" cy="556920"/>
        </a:xfrm>
        <a:prstGeom prst="roundRect">
          <a:avLst/>
        </a:prstGeom>
        <a:gradFill rotWithShape="0">
          <a:gsLst>
            <a:gs pos="0">
              <a:schemeClr val="accent2">
                <a:hueOff val="-964133"/>
                <a:satOff val="-6616"/>
                <a:lumOff val="3399"/>
                <a:alphaOff val="0"/>
                <a:shade val="85000"/>
                <a:satMod val="130000"/>
              </a:schemeClr>
            </a:gs>
            <a:gs pos="34000">
              <a:schemeClr val="accent2">
                <a:hueOff val="-964133"/>
                <a:satOff val="-6616"/>
                <a:lumOff val="3399"/>
                <a:alphaOff val="0"/>
                <a:shade val="87000"/>
                <a:satMod val="125000"/>
              </a:schemeClr>
            </a:gs>
            <a:gs pos="70000">
              <a:schemeClr val="accent2">
                <a:hueOff val="-964133"/>
                <a:satOff val="-6616"/>
                <a:lumOff val="3399"/>
                <a:alphaOff val="0"/>
                <a:tint val="100000"/>
                <a:shade val="90000"/>
                <a:satMod val="130000"/>
              </a:schemeClr>
            </a:gs>
            <a:gs pos="100000">
              <a:schemeClr val="accent2">
                <a:hueOff val="-964133"/>
                <a:satOff val="-6616"/>
                <a:lumOff val="339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Attached class schedule</a:t>
          </a:r>
        </a:p>
      </dsp:txBody>
      <dsp:txXfrm>
        <a:off x="27187" y="3155865"/>
        <a:ext cx="4641451" cy="502546"/>
      </dsp:txXfrm>
    </dsp:sp>
    <dsp:sp modelId="{B38FDC0E-6468-492E-B3B4-8B3E8AAD21AD}">
      <dsp:nvSpPr>
        <dsp:cNvPr id="0" name=""/>
        <dsp:cNvSpPr/>
      </dsp:nvSpPr>
      <dsp:spPr>
        <a:xfrm>
          <a:off x="0" y="3725919"/>
          <a:ext cx="4695825" cy="556920"/>
        </a:xfrm>
        <a:prstGeom prst="roundRect">
          <a:avLst/>
        </a:prstGeom>
        <a:gradFill rotWithShape="0">
          <a:gsLst>
            <a:gs pos="0">
              <a:schemeClr val="accent2">
                <a:hueOff val="-1205167"/>
                <a:satOff val="-8270"/>
                <a:lumOff val="4248"/>
                <a:alphaOff val="0"/>
                <a:shade val="85000"/>
                <a:satMod val="130000"/>
              </a:schemeClr>
            </a:gs>
            <a:gs pos="34000">
              <a:schemeClr val="accent2">
                <a:hueOff val="-1205167"/>
                <a:satOff val="-8270"/>
                <a:lumOff val="4248"/>
                <a:alphaOff val="0"/>
                <a:shade val="87000"/>
                <a:satMod val="125000"/>
              </a:schemeClr>
            </a:gs>
            <a:gs pos="70000">
              <a:schemeClr val="accent2">
                <a:hueOff val="-1205167"/>
                <a:satOff val="-8270"/>
                <a:lumOff val="4248"/>
                <a:alphaOff val="0"/>
                <a:tint val="100000"/>
                <a:shade val="90000"/>
                <a:satMod val="130000"/>
              </a:schemeClr>
            </a:gs>
            <a:gs pos="100000">
              <a:schemeClr val="accent2">
                <a:hueOff val="-1205167"/>
                <a:satOff val="-8270"/>
                <a:lumOff val="424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Review timesheet for class conflicts, 6-hour rule, weekly/monthly maximum hours, required signatures</a:t>
          </a:r>
        </a:p>
      </dsp:txBody>
      <dsp:txXfrm>
        <a:off x="27187" y="3753106"/>
        <a:ext cx="4641451" cy="502546"/>
      </dsp:txXfrm>
    </dsp:sp>
    <dsp:sp modelId="{BB31E666-4C00-46E2-B9C5-C5FB33EAFA19}">
      <dsp:nvSpPr>
        <dsp:cNvPr id="0" name=""/>
        <dsp:cNvSpPr/>
      </dsp:nvSpPr>
      <dsp:spPr>
        <a:xfrm>
          <a:off x="0" y="4323159"/>
          <a:ext cx="4695825" cy="556920"/>
        </a:xfrm>
        <a:prstGeom prst="roundRect">
          <a:avLst/>
        </a:prstGeom>
        <a:gradFill rotWithShape="0">
          <a:gsLst>
            <a:gs pos="0">
              <a:schemeClr val="accent2">
                <a:hueOff val="-1446200"/>
                <a:satOff val="-9924"/>
                <a:lumOff val="5098"/>
                <a:alphaOff val="0"/>
                <a:shade val="85000"/>
                <a:satMod val="130000"/>
              </a:schemeClr>
            </a:gs>
            <a:gs pos="34000">
              <a:schemeClr val="accent2">
                <a:hueOff val="-1446200"/>
                <a:satOff val="-9924"/>
                <a:lumOff val="5098"/>
                <a:alphaOff val="0"/>
                <a:shade val="87000"/>
                <a:satMod val="125000"/>
              </a:schemeClr>
            </a:gs>
            <a:gs pos="70000">
              <a:schemeClr val="accent2">
                <a:hueOff val="-1446200"/>
                <a:satOff val="-9924"/>
                <a:lumOff val="5098"/>
                <a:alphaOff val="0"/>
                <a:tint val="100000"/>
                <a:shade val="90000"/>
                <a:satMod val="130000"/>
              </a:schemeClr>
            </a:gs>
            <a:gs pos="100000">
              <a:schemeClr val="accent2">
                <a:hueOff val="-1446200"/>
                <a:satOff val="-9924"/>
                <a:lumOff val="509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Students may not work during schedule class</a:t>
          </a:r>
        </a:p>
      </dsp:txBody>
      <dsp:txXfrm>
        <a:off x="27187" y="4350346"/>
        <a:ext cx="4641451" cy="502546"/>
      </dsp:txXfrm>
    </dsp:sp>
    <dsp:sp modelId="{282F52B7-0F4F-4C44-993B-A92719FC4E1C}">
      <dsp:nvSpPr>
        <dsp:cNvPr id="0" name=""/>
        <dsp:cNvSpPr/>
      </dsp:nvSpPr>
      <dsp:spPr>
        <a:xfrm>
          <a:off x="0" y="4880079"/>
          <a:ext cx="4695825"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92"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Must have permission to work if,</a:t>
          </a:r>
        </a:p>
        <a:p>
          <a:pPr marL="114300" lvl="2" indent="-57150" algn="l" defTabSz="488950">
            <a:lnSpc>
              <a:spcPct val="90000"/>
            </a:lnSpc>
            <a:spcBef>
              <a:spcPct val="0"/>
            </a:spcBef>
            <a:spcAft>
              <a:spcPct val="20000"/>
            </a:spcAft>
            <a:buChar char="•"/>
          </a:pPr>
          <a:r>
            <a:rPr lang="en-US" sz="1100" kern="1200"/>
            <a:t>CC = Class Cancelled</a:t>
          </a:r>
        </a:p>
        <a:p>
          <a:pPr marL="114300" lvl="2" indent="-57150" algn="l" defTabSz="488950">
            <a:lnSpc>
              <a:spcPct val="90000"/>
            </a:lnSpc>
            <a:spcBef>
              <a:spcPct val="0"/>
            </a:spcBef>
            <a:spcAft>
              <a:spcPct val="20000"/>
            </a:spcAft>
            <a:buChar char="•"/>
          </a:pPr>
          <a:r>
            <a:rPr lang="en-US" sz="1100" kern="1200"/>
            <a:t>EE = Class Excused Early</a:t>
          </a:r>
        </a:p>
        <a:p>
          <a:pPr marL="114300" lvl="2" indent="-57150" algn="l" defTabSz="488950">
            <a:lnSpc>
              <a:spcPct val="90000"/>
            </a:lnSpc>
            <a:spcBef>
              <a:spcPct val="0"/>
            </a:spcBef>
            <a:spcAft>
              <a:spcPct val="20000"/>
            </a:spcAft>
            <a:buChar char="•"/>
          </a:pPr>
          <a:r>
            <a:rPr lang="en-US" sz="1100" kern="1200"/>
            <a:t>WB = Winter Break</a:t>
          </a:r>
        </a:p>
        <a:p>
          <a:pPr marL="114300" lvl="2" indent="-57150" algn="l" defTabSz="488950">
            <a:lnSpc>
              <a:spcPct val="90000"/>
            </a:lnSpc>
            <a:spcBef>
              <a:spcPct val="0"/>
            </a:spcBef>
            <a:spcAft>
              <a:spcPct val="20000"/>
            </a:spcAft>
            <a:buChar char="•"/>
          </a:pPr>
          <a:r>
            <a:rPr lang="en-US" sz="1100" kern="1200"/>
            <a:t>SB = Spring break</a:t>
          </a:r>
        </a:p>
        <a:p>
          <a:pPr marL="114300" lvl="2" indent="-57150" algn="l" defTabSz="488950">
            <a:lnSpc>
              <a:spcPct val="90000"/>
            </a:lnSpc>
            <a:spcBef>
              <a:spcPct val="0"/>
            </a:spcBef>
            <a:spcAft>
              <a:spcPct val="20000"/>
            </a:spcAft>
            <a:buChar char="•"/>
          </a:pPr>
          <a:r>
            <a:rPr lang="en-US" sz="1100" kern="1200"/>
            <a:t>AC = Asynchronous</a:t>
          </a:r>
        </a:p>
      </dsp:txBody>
      <dsp:txXfrm>
        <a:off x="0" y="4880079"/>
        <a:ext cx="4695825" cy="1130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22D27-27EA-4497-B359-4688A3D1BC2F}">
      <dsp:nvSpPr>
        <dsp:cNvPr id="0" name=""/>
        <dsp:cNvSpPr/>
      </dsp:nvSpPr>
      <dsp:spPr>
        <a:xfrm>
          <a:off x="2396" y="599513"/>
          <a:ext cx="1901324" cy="114079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t>MANDATORY - Scan and email copies of Student Listing, Timesheet and class schedule to workstudy@csusb.edu </a:t>
          </a:r>
          <a:r>
            <a:rPr lang="en-US" sz="1000" b="1" strike="noStrike" kern="1200">
              <a:solidFill>
                <a:schemeClr val="bg1"/>
              </a:solidFill>
              <a:latin typeface="Calibri Light" panose="020F0302020204030204"/>
            </a:rPr>
            <a:t>each month</a:t>
          </a:r>
          <a:endParaRPr lang="en-US" sz="1000" b="1" strike="sngStrike" kern="1200">
            <a:solidFill>
              <a:schemeClr val="bg1"/>
            </a:solidFill>
          </a:endParaRPr>
        </a:p>
      </dsp:txBody>
      <dsp:txXfrm>
        <a:off x="2396" y="599513"/>
        <a:ext cx="1901324" cy="1140794"/>
      </dsp:txXfrm>
    </dsp:sp>
    <dsp:sp modelId="{6E9FF054-9F88-40E2-BF8B-584FFF35C3F0}">
      <dsp:nvSpPr>
        <dsp:cNvPr id="0" name=""/>
        <dsp:cNvSpPr/>
      </dsp:nvSpPr>
      <dsp:spPr>
        <a:xfrm>
          <a:off x="2093853" y="599513"/>
          <a:ext cx="1901324" cy="1140794"/>
        </a:xfrm>
        <a:prstGeom prst="rect">
          <a:avLst/>
        </a:prstGeom>
        <a:gradFill rotWithShape="0">
          <a:gsLst>
            <a:gs pos="0">
              <a:schemeClr val="accent5">
                <a:hueOff val="112493"/>
                <a:satOff val="6041"/>
                <a:lumOff val="-2185"/>
                <a:alphaOff val="0"/>
                <a:shade val="85000"/>
                <a:satMod val="130000"/>
              </a:schemeClr>
            </a:gs>
            <a:gs pos="34000">
              <a:schemeClr val="accent5">
                <a:hueOff val="112493"/>
                <a:satOff val="6041"/>
                <a:lumOff val="-2185"/>
                <a:alphaOff val="0"/>
                <a:shade val="87000"/>
                <a:satMod val="125000"/>
              </a:schemeClr>
            </a:gs>
            <a:gs pos="70000">
              <a:schemeClr val="accent5">
                <a:hueOff val="112493"/>
                <a:satOff val="6041"/>
                <a:lumOff val="-2185"/>
                <a:alphaOff val="0"/>
                <a:tint val="100000"/>
                <a:shade val="90000"/>
                <a:satMod val="130000"/>
              </a:schemeClr>
            </a:gs>
            <a:gs pos="100000">
              <a:schemeClr val="accent5">
                <a:hueOff val="112493"/>
                <a:satOff val="6041"/>
                <a:lumOff val="-218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t>20 hour a week maximum during sessions and breaks</a:t>
          </a:r>
        </a:p>
      </dsp:txBody>
      <dsp:txXfrm>
        <a:off x="2093853" y="599513"/>
        <a:ext cx="1901324" cy="1140794"/>
      </dsp:txXfrm>
    </dsp:sp>
    <dsp:sp modelId="{3EB5A48A-F549-4423-B313-D16CB2D93877}">
      <dsp:nvSpPr>
        <dsp:cNvPr id="0" name=""/>
        <dsp:cNvSpPr/>
      </dsp:nvSpPr>
      <dsp:spPr>
        <a:xfrm>
          <a:off x="4185311" y="599513"/>
          <a:ext cx="1901324" cy="1140794"/>
        </a:xfrm>
        <a:prstGeom prst="rect">
          <a:avLst/>
        </a:prstGeom>
        <a:gradFill rotWithShape="0">
          <a:gsLst>
            <a:gs pos="0">
              <a:schemeClr val="accent5">
                <a:hueOff val="224986"/>
                <a:satOff val="12082"/>
                <a:lumOff val="-4370"/>
                <a:alphaOff val="0"/>
                <a:shade val="85000"/>
                <a:satMod val="130000"/>
              </a:schemeClr>
            </a:gs>
            <a:gs pos="34000">
              <a:schemeClr val="accent5">
                <a:hueOff val="224986"/>
                <a:satOff val="12082"/>
                <a:lumOff val="-4370"/>
                <a:alphaOff val="0"/>
                <a:shade val="87000"/>
                <a:satMod val="125000"/>
              </a:schemeClr>
            </a:gs>
            <a:gs pos="70000">
              <a:schemeClr val="accent5">
                <a:hueOff val="224986"/>
                <a:satOff val="12082"/>
                <a:lumOff val="-4370"/>
                <a:alphaOff val="0"/>
                <a:tint val="100000"/>
                <a:shade val="90000"/>
                <a:satMod val="130000"/>
              </a:schemeClr>
            </a:gs>
            <a:gs pos="100000">
              <a:schemeClr val="accent5">
                <a:hueOff val="224986"/>
                <a:satOff val="12082"/>
                <a:lumOff val="-437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8 -10 hour a day maximum</a:t>
          </a:r>
        </a:p>
      </dsp:txBody>
      <dsp:txXfrm>
        <a:off x="4185311" y="599513"/>
        <a:ext cx="1901324" cy="1140794"/>
      </dsp:txXfrm>
    </dsp:sp>
    <dsp:sp modelId="{1808FFCA-F105-4D64-9D17-7CE4B5B54F42}">
      <dsp:nvSpPr>
        <dsp:cNvPr id="0" name=""/>
        <dsp:cNvSpPr/>
      </dsp:nvSpPr>
      <dsp:spPr>
        <a:xfrm>
          <a:off x="6276768" y="599513"/>
          <a:ext cx="1901324" cy="1140794"/>
        </a:xfrm>
        <a:prstGeom prst="rect">
          <a:avLst/>
        </a:prstGeom>
        <a:gradFill rotWithShape="0">
          <a:gsLst>
            <a:gs pos="0">
              <a:schemeClr val="accent5">
                <a:hueOff val="337478"/>
                <a:satOff val="18123"/>
                <a:lumOff val="-6555"/>
                <a:alphaOff val="0"/>
                <a:shade val="85000"/>
                <a:satMod val="130000"/>
              </a:schemeClr>
            </a:gs>
            <a:gs pos="34000">
              <a:schemeClr val="accent5">
                <a:hueOff val="337478"/>
                <a:satOff val="18123"/>
                <a:lumOff val="-6555"/>
                <a:alphaOff val="0"/>
                <a:shade val="87000"/>
                <a:satMod val="125000"/>
              </a:schemeClr>
            </a:gs>
            <a:gs pos="70000">
              <a:schemeClr val="accent5">
                <a:hueOff val="337478"/>
                <a:satOff val="18123"/>
                <a:lumOff val="-6555"/>
                <a:alphaOff val="0"/>
                <a:tint val="100000"/>
                <a:shade val="90000"/>
                <a:satMod val="130000"/>
              </a:schemeClr>
            </a:gs>
            <a:gs pos="100000">
              <a:schemeClr val="accent5">
                <a:hueOff val="337478"/>
                <a:satOff val="18123"/>
                <a:lumOff val="-655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Students must take a 30 minute unpaid break after 6 consecutive hours</a:t>
          </a:r>
        </a:p>
      </dsp:txBody>
      <dsp:txXfrm>
        <a:off x="6276768" y="599513"/>
        <a:ext cx="1901324" cy="1140794"/>
      </dsp:txXfrm>
    </dsp:sp>
    <dsp:sp modelId="{21857084-8902-4636-96AE-F040EB42B527}">
      <dsp:nvSpPr>
        <dsp:cNvPr id="0" name=""/>
        <dsp:cNvSpPr/>
      </dsp:nvSpPr>
      <dsp:spPr>
        <a:xfrm>
          <a:off x="2396" y="1930440"/>
          <a:ext cx="1901324" cy="1140794"/>
        </a:xfrm>
        <a:prstGeom prst="rect">
          <a:avLst/>
        </a:prstGeom>
        <a:gradFill rotWithShape="0">
          <a:gsLst>
            <a:gs pos="0">
              <a:schemeClr val="accent5">
                <a:hueOff val="449971"/>
                <a:satOff val="24165"/>
                <a:lumOff val="-8739"/>
                <a:alphaOff val="0"/>
                <a:shade val="85000"/>
                <a:satMod val="130000"/>
              </a:schemeClr>
            </a:gs>
            <a:gs pos="34000">
              <a:schemeClr val="accent5">
                <a:hueOff val="449971"/>
                <a:satOff val="24165"/>
                <a:lumOff val="-8739"/>
                <a:alphaOff val="0"/>
                <a:shade val="87000"/>
                <a:satMod val="125000"/>
              </a:schemeClr>
            </a:gs>
            <a:gs pos="70000">
              <a:schemeClr val="accent5">
                <a:hueOff val="449971"/>
                <a:satOff val="24165"/>
                <a:lumOff val="-8739"/>
                <a:alphaOff val="0"/>
                <a:tint val="100000"/>
                <a:shade val="90000"/>
                <a:satMod val="130000"/>
              </a:schemeClr>
            </a:gs>
            <a:gs pos="100000">
              <a:schemeClr val="accent5">
                <a:hueOff val="449971"/>
                <a:satOff val="24165"/>
                <a:lumOff val="-873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a:t>No overtime, holiday or work during campus closure</a:t>
          </a:r>
          <a:r>
            <a:rPr lang="en-US" sz="1000" kern="1200">
              <a:latin typeface="Calibri Light" panose="020F0302020204030204"/>
            </a:rPr>
            <a:t> </a:t>
          </a:r>
        </a:p>
        <a:p>
          <a:pPr marL="57150" lvl="1" indent="-57150" algn="l" defTabSz="355600">
            <a:lnSpc>
              <a:spcPct val="90000"/>
            </a:lnSpc>
            <a:spcBef>
              <a:spcPct val="0"/>
            </a:spcBef>
            <a:spcAft>
              <a:spcPct val="15000"/>
            </a:spcAft>
            <a:buChar char="•"/>
          </a:pPr>
          <a:r>
            <a:rPr lang="en-US" sz="800" kern="1200"/>
            <a:t>During campus closure, MPP must authorize FWS student to work on campus</a:t>
          </a:r>
        </a:p>
      </dsp:txBody>
      <dsp:txXfrm>
        <a:off x="2396" y="1930440"/>
        <a:ext cx="1901324" cy="1140794"/>
      </dsp:txXfrm>
    </dsp:sp>
    <dsp:sp modelId="{9D9F61FF-AA58-4339-93C7-F3E0DD081760}">
      <dsp:nvSpPr>
        <dsp:cNvPr id="0" name=""/>
        <dsp:cNvSpPr/>
      </dsp:nvSpPr>
      <dsp:spPr>
        <a:xfrm>
          <a:off x="2093853" y="1930440"/>
          <a:ext cx="1901324" cy="1140794"/>
        </a:xfrm>
        <a:prstGeom prst="rect">
          <a:avLst/>
        </a:prstGeom>
        <a:gradFill rotWithShape="0">
          <a:gsLst>
            <a:gs pos="0">
              <a:schemeClr val="accent5">
                <a:hueOff val="562464"/>
                <a:satOff val="30206"/>
                <a:lumOff val="-10924"/>
                <a:alphaOff val="0"/>
                <a:shade val="85000"/>
                <a:satMod val="130000"/>
              </a:schemeClr>
            </a:gs>
            <a:gs pos="34000">
              <a:schemeClr val="accent5">
                <a:hueOff val="562464"/>
                <a:satOff val="30206"/>
                <a:lumOff val="-10924"/>
                <a:alphaOff val="0"/>
                <a:shade val="87000"/>
                <a:satMod val="125000"/>
              </a:schemeClr>
            </a:gs>
            <a:gs pos="70000">
              <a:schemeClr val="accent5">
                <a:hueOff val="562464"/>
                <a:satOff val="30206"/>
                <a:lumOff val="-10924"/>
                <a:alphaOff val="0"/>
                <a:tint val="100000"/>
                <a:shade val="90000"/>
                <a:satMod val="130000"/>
              </a:schemeClr>
            </a:gs>
            <a:gs pos="100000">
              <a:schemeClr val="accent5">
                <a:hueOff val="562464"/>
                <a:satOff val="30206"/>
                <a:lumOff val="-1092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Timesheets must be signed by student, lead/supervisor and program administrator (MPP)</a:t>
          </a:r>
        </a:p>
      </dsp:txBody>
      <dsp:txXfrm>
        <a:off x="2093853" y="1930440"/>
        <a:ext cx="1901324" cy="1140794"/>
      </dsp:txXfrm>
    </dsp:sp>
    <dsp:sp modelId="{45EECA3F-1677-4C91-A5A4-3BA821C7D242}">
      <dsp:nvSpPr>
        <dsp:cNvPr id="0" name=""/>
        <dsp:cNvSpPr/>
      </dsp:nvSpPr>
      <dsp:spPr>
        <a:xfrm>
          <a:off x="4185311" y="1930440"/>
          <a:ext cx="1901324" cy="1140794"/>
        </a:xfrm>
        <a:prstGeom prst="rect">
          <a:avLst/>
        </a:prstGeom>
        <a:gradFill rotWithShape="0">
          <a:gsLst>
            <a:gs pos="0">
              <a:schemeClr val="accent5">
                <a:hueOff val="674957"/>
                <a:satOff val="36247"/>
                <a:lumOff val="-13109"/>
                <a:alphaOff val="0"/>
                <a:shade val="85000"/>
                <a:satMod val="130000"/>
              </a:schemeClr>
            </a:gs>
            <a:gs pos="34000">
              <a:schemeClr val="accent5">
                <a:hueOff val="674957"/>
                <a:satOff val="36247"/>
                <a:lumOff val="-13109"/>
                <a:alphaOff val="0"/>
                <a:shade val="87000"/>
                <a:satMod val="125000"/>
              </a:schemeClr>
            </a:gs>
            <a:gs pos="70000">
              <a:schemeClr val="accent5">
                <a:hueOff val="674957"/>
                <a:satOff val="36247"/>
                <a:lumOff val="-13109"/>
                <a:alphaOff val="0"/>
                <a:tint val="100000"/>
                <a:shade val="90000"/>
                <a:satMod val="130000"/>
              </a:schemeClr>
            </a:gs>
            <a:gs pos="100000">
              <a:schemeClr val="accent5">
                <a:hueOff val="674957"/>
                <a:satOff val="36247"/>
                <a:lumOff val="-1310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Falsified timesheets are subject to termination and disciplinary action by Office of Student Conduct and Ethical Development</a:t>
          </a:r>
        </a:p>
      </dsp:txBody>
      <dsp:txXfrm>
        <a:off x="4185311" y="1930440"/>
        <a:ext cx="1901324" cy="1140794"/>
      </dsp:txXfrm>
    </dsp:sp>
    <dsp:sp modelId="{676CCC57-0214-422E-846D-9E64828A1050}">
      <dsp:nvSpPr>
        <dsp:cNvPr id="0" name=""/>
        <dsp:cNvSpPr/>
      </dsp:nvSpPr>
      <dsp:spPr>
        <a:xfrm>
          <a:off x="6276768" y="1930440"/>
          <a:ext cx="1901324" cy="1140794"/>
        </a:xfrm>
        <a:prstGeom prst="rect">
          <a:avLst/>
        </a:prstGeom>
        <a:gradFill rotWithShape="0">
          <a:gsLst>
            <a:gs pos="0">
              <a:schemeClr val="accent5">
                <a:hueOff val="787450"/>
                <a:satOff val="42288"/>
                <a:lumOff val="-15294"/>
                <a:alphaOff val="0"/>
                <a:shade val="85000"/>
                <a:satMod val="130000"/>
              </a:schemeClr>
            </a:gs>
            <a:gs pos="34000">
              <a:schemeClr val="accent5">
                <a:hueOff val="787450"/>
                <a:satOff val="42288"/>
                <a:lumOff val="-15294"/>
                <a:alphaOff val="0"/>
                <a:shade val="87000"/>
                <a:satMod val="125000"/>
              </a:schemeClr>
            </a:gs>
            <a:gs pos="70000">
              <a:schemeClr val="accent5">
                <a:hueOff val="787450"/>
                <a:satOff val="42288"/>
                <a:lumOff val="-15294"/>
                <a:alphaOff val="0"/>
                <a:tint val="100000"/>
                <a:shade val="90000"/>
                <a:satMod val="130000"/>
              </a:schemeClr>
            </a:gs>
            <a:gs pos="100000">
              <a:schemeClr val="accent5">
                <a:hueOff val="787450"/>
                <a:satOff val="42288"/>
                <a:lumOff val="-1529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kern="1200"/>
            <a:t>TURN IN TIMESHEETS BY POSTED DEADLINE -</a:t>
          </a:r>
          <a:r>
            <a:rPr lang="en-US" sz="1000" b="1" kern="1200">
              <a:latin typeface="Calibri Light" panose="020F0302020204030204"/>
            </a:rPr>
            <a:t> </a:t>
          </a:r>
          <a:r>
            <a:rPr lang="en-US" sz="1000" b="1" kern="1200"/>
            <a:t> NO LATE TIME SHEETS WILL BE ACCEPTED – DEPARTMENT WILL BE RESPONSIBLE FOR PAYING THE STUDENT 100% OF THEIR WAGES</a:t>
          </a:r>
          <a:endParaRPr lang="en-US" sz="1000" kern="1200"/>
        </a:p>
      </dsp:txBody>
      <dsp:txXfrm>
        <a:off x="6276768" y="1930440"/>
        <a:ext cx="1901324" cy="11407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7722970-3210-4A70-B84C-B931A89FCF84}" type="datetimeFigureOut">
              <a:rPr lang="en-US" smtClean="0"/>
              <a:t>5/8/2024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A9C49A-7423-4FCD-BCA6-3E0C8C2D5C55}" type="slidenum">
              <a:rPr lang="en-US" smtClean="0"/>
              <a:t>‹#›</a:t>
            </a:fld>
            <a:endParaRPr lang="en-US"/>
          </a:p>
        </p:txBody>
      </p:sp>
    </p:spTree>
    <p:extLst>
      <p:ext uri="{BB962C8B-B14F-4D97-AF65-F5344CB8AC3E}">
        <p14:creationId xmlns:p14="http://schemas.microsoft.com/office/powerpoint/2010/main" val="39835749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B853054-80B9-4D29-977A-CC645B920690}"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53054-80B9-4D29-977A-CC645B920690}"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203829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53054-80B9-4D29-977A-CC645B920690}"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90662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53054-80B9-4D29-977A-CC645B920690}"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5398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53054-80B9-4D29-977A-CC645B920690}"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FE431-F565-4078-9D31-62474CD2C48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83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53054-80B9-4D29-977A-CC645B920690}"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53655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53054-80B9-4D29-977A-CC645B920690}"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4095247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53054-80B9-4D29-977A-CC645B920690}"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327723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853054-80B9-4D29-977A-CC645B920690}" type="datetimeFigureOut">
              <a:rPr lang="en-US" smtClean="0"/>
              <a:t>5/8/2024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39660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B853054-80B9-4D29-977A-CC645B920690}" type="datetimeFigureOut">
              <a:rPr lang="en-US" smtClean="0"/>
              <a:t>5/8/2024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E7FE431-F565-4078-9D31-62474CD2C485}" type="slidenum">
              <a:rPr lang="en-US" smtClean="0"/>
              <a:t>‹#›</a:t>
            </a:fld>
            <a:endParaRPr lang="en-US"/>
          </a:p>
        </p:txBody>
      </p:sp>
    </p:spTree>
    <p:extLst>
      <p:ext uri="{BB962C8B-B14F-4D97-AF65-F5344CB8AC3E}">
        <p14:creationId xmlns:p14="http://schemas.microsoft.com/office/powerpoint/2010/main" val="295034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53054-80B9-4D29-977A-CC645B920690}"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FE431-F565-4078-9D31-62474CD2C485}" type="slidenum">
              <a:rPr lang="en-US" smtClean="0"/>
              <a:t>‹#›</a:t>
            </a:fld>
            <a:endParaRPr lang="en-US"/>
          </a:p>
        </p:txBody>
      </p:sp>
    </p:spTree>
    <p:extLst>
      <p:ext uri="{BB962C8B-B14F-4D97-AF65-F5344CB8AC3E}">
        <p14:creationId xmlns:p14="http://schemas.microsoft.com/office/powerpoint/2010/main" val="1814677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B853054-80B9-4D29-977A-CC645B920690}" type="datetimeFigureOut">
              <a:rPr lang="en-US" smtClean="0"/>
              <a:t>5/8/2024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E7FE431-F565-4078-9D31-62474CD2C48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41557"/>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susb.az1.qualtrics.com/jfe/form/SV_2nw0pbSTLDs2QcJ"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workstudy@csusb.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izzet.lopez@csusb.edu" TargetMode="External"/><Relationship Id="rId2" Type="http://schemas.openxmlformats.org/officeDocument/2006/relationships/hyperlink" Target="mailto:Leslie.Delgadillo@csusb.edu" TargetMode="External"/><Relationship Id="rId1" Type="http://schemas.openxmlformats.org/officeDocument/2006/relationships/slideLayout" Target="../slideLayouts/slideLayout4.xml"/><Relationship Id="rId5" Type="http://schemas.openxmlformats.org/officeDocument/2006/relationships/hyperlink" Target="mailto:WORKSTUDY@CSUSB.EDU" TargetMode="External"/><Relationship Id="rId4" Type="http://schemas.openxmlformats.org/officeDocument/2006/relationships/hyperlink" Target="mailto:celeste.alcala@csusb.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21519" y="1124072"/>
            <a:ext cx="4984694" cy="4186196"/>
          </a:xfrm>
        </p:spPr>
        <p:txBody>
          <a:bodyPr anchor="ctr">
            <a:normAutofit/>
          </a:bodyPr>
          <a:lstStyle/>
          <a:p>
            <a:pPr algn="ctr"/>
            <a:r>
              <a:rPr lang="en-US" sz="6600">
                <a:solidFill>
                  <a:schemeClr val="tx2"/>
                </a:solidFill>
                <a:latin typeface="Amasis MT Pro Medium"/>
              </a:rPr>
              <a:t>Federal </a:t>
            </a:r>
            <a:br>
              <a:rPr lang="en-US" sz="6600">
                <a:latin typeface="Amasis MT Pro Medium" panose="02040604050005020304" pitchFamily="18" charset="0"/>
              </a:rPr>
            </a:br>
            <a:r>
              <a:rPr lang="en-US" sz="6600">
                <a:solidFill>
                  <a:schemeClr val="tx2"/>
                </a:solidFill>
                <a:latin typeface="Amasis MT Pro Medium"/>
              </a:rPr>
              <a:t>Work-Study (FWS)</a:t>
            </a:r>
            <a:endParaRPr lang="en-US" sz="6600">
              <a:solidFill>
                <a:schemeClr val="tx2"/>
              </a:solidFill>
            </a:endParaRPr>
          </a:p>
        </p:txBody>
      </p:sp>
      <p:sp>
        <p:nvSpPr>
          <p:cNvPr id="10"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343855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617516" y="1159565"/>
            <a:ext cx="2391893" cy="4439055"/>
          </a:xfrm>
        </p:spPr>
        <p:txBody>
          <a:bodyPr anchor="ctr">
            <a:normAutofit/>
          </a:bodyPr>
          <a:lstStyle/>
          <a:p>
            <a:r>
              <a:rPr lang="en-US" sz="2000">
                <a:solidFill>
                  <a:srgbClr val="FFFFFF"/>
                </a:solidFill>
                <a:latin typeface="Amasis MT Pro Medium"/>
              </a:rPr>
              <a:t>YEAR END, SUMMER &amp; FALL employment</a:t>
            </a:r>
            <a:endParaRPr lang="en-US" sz="2000">
              <a:solidFill>
                <a:srgbClr val="FFFFFF"/>
              </a:solidFill>
              <a:latin typeface="Amasis MT Pro Medium" panose="02040604050005020304" pitchFamily="18" charset="0"/>
            </a:endParaRPr>
          </a:p>
          <a:p>
            <a:r>
              <a:rPr lang="en-US" sz="2000">
                <a:solidFill>
                  <a:srgbClr val="FFFFFF"/>
                </a:solidFill>
                <a:latin typeface="Amasis MT Pro Medium" panose="02040604050005020304" pitchFamily="18" charset="0"/>
              </a:rPr>
              <a:t>Presented by:  </a:t>
            </a:r>
          </a:p>
          <a:p>
            <a:r>
              <a:rPr lang="en-US" sz="2000">
                <a:solidFill>
                  <a:srgbClr val="FFFFFF"/>
                </a:solidFill>
                <a:latin typeface="Amasis MT Pro Medium"/>
              </a:rPr>
              <a:t>Lizzet Lopez &amp; Leslie Delgadillo</a:t>
            </a:r>
          </a:p>
        </p:txBody>
      </p:sp>
      <p:sp>
        <p:nvSpPr>
          <p:cNvPr id="12"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550"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726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Amasis MT Pro Medium" panose="02040604050005020304" pitchFamily="18" charset="0"/>
              </a:rPr>
              <a:t>Request to hire a FWS student</a:t>
            </a:r>
            <a:br>
              <a:rPr lang="en-US">
                <a:latin typeface="Amasis MT Pro Medium" panose="02040604050005020304" pitchFamily="18" charset="0"/>
              </a:rPr>
            </a:br>
            <a:endParaRPr lang="en-US">
              <a:latin typeface="Amasis MT Pro Medium" panose="02040604050005020304" pitchFamily="18" charset="0"/>
            </a:endParaRPr>
          </a:p>
        </p:txBody>
      </p:sp>
      <p:sp>
        <p:nvSpPr>
          <p:cNvPr id="3" name="Content Placeholder 2"/>
          <p:cNvSpPr>
            <a:spLocks noGrp="1"/>
          </p:cNvSpPr>
          <p:nvPr>
            <p:ph idx="1"/>
          </p:nvPr>
        </p:nvSpPr>
        <p:spPr>
          <a:xfrm>
            <a:off x="823588" y="2578231"/>
            <a:ext cx="6887389" cy="3599316"/>
          </a:xfrm>
        </p:spPr>
        <p:txBody>
          <a:bodyPr>
            <a:normAutofit fontScale="70000" lnSpcReduction="20000"/>
          </a:bodyPr>
          <a:lstStyle/>
          <a:p>
            <a:endParaRPr lang="en-US" u="sng">
              <a:hlinkClick r:id="rId2"/>
            </a:endParaRPr>
          </a:p>
          <a:p>
            <a:endParaRPr lang="en-US" u="sng">
              <a:hlinkClick r:id="rId2"/>
            </a:endParaRPr>
          </a:p>
          <a:p>
            <a:endParaRPr lang="en-US" u="sng">
              <a:hlinkClick r:id="rId2"/>
            </a:endParaRPr>
          </a:p>
          <a:p>
            <a:endParaRPr lang="en-US" u="sng">
              <a:hlinkClick r:id="rId2"/>
            </a:endParaRPr>
          </a:p>
          <a:p>
            <a:endParaRPr lang="en-US" u="sng">
              <a:hlinkClick r:id="rId2"/>
            </a:endParaRPr>
          </a:p>
          <a:p>
            <a:endParaRPr lang="en-US" u="sng">
              <a:hlinkClick r:id="rId2"/>
            </a:endParaRPr>
          </a:p>
          <a:p>
            <a:endParaRPr lang="en-US" u="sng">
              <a:hlinkClick r:id="rId2"/>
            </a:endParaRPr>
          </a:p>
          <a:p>
            <a:endParaRPr lang="en-US" u="sng">
              <a:hlinkClick r:id="rId2"/>
            </a:endParaRPr>
          </a:p>
          <a:p>
            <a:endParaRPr lang="en-US" u="sng">
              <a:hlinkClick r:id="rId2"/>
            </a:endParaRPr>
          </a:p>
          <a:p>
            <a:endParaRPr lang="en-US" u="sng">
              <a:hlinkClick r:id="rId2"/>
            </a:endParaRPr>
          </a:p>
          <a:p>
            <a:r>
              <a:rPr lang="en-US" u="sng">
                <a:hlinkClick r:id="rId2"/>
              </a:rPr>
              <a:t>http://csusb.az1.qualtrics.com/jfe/form/SV_2nw0pbSTLDs2QcJ</a:t>
            </a:r>
            <a:endParaRPr lang="en-US"/>
          </a:p>
        </p:txBody>
      </p:sp>
      <p:pic>
        <p:nvPicPr>
          <p:cNvPr id="4" name="Picture 3" descr="A screenshot of a computer&#10;&#10;Description automatically generated">
            <a:extLst>
              <a:ext uri="{FF2B5EF4-FFF2-40B4-BE49-F238E27FC236}">
                <a16:creationId xmlns:a16="http://schemas.microsoft.com/office/drawing/2014/main" id="{C932DBE2-E6E5-6237-042F-FFF6FCC0E75F}"/>
              </a:ext>
            </a:extLst>
          </p:cNvPr>
          <p:cNvPicPr>
            <a:picLocks noChangeAspect="1"/>
          </p:cNvPicPr>
          <p:nvPr/>
        </p:nvPicPr>
        <p:blipFill>
          <a:blip r:embed="rId3"/>
          <a:stretch>
            <a:fillRect/>
          </a:stretch>
        </p:blipFill>
        <p:spPr>
          <a:xfrm>
            <a:off x="814863" y="1400210"/>
            <a:ext cx="7506091" cy="4292273"/>
          </a:xfrm>
          <a:prstGeom prst="rect">
            <a:avLst/>
          </a:prstGeom>
        </p:spPr>
      </p:pic>
    </p:spTree>
    <p:extLst>
      <p:ext uri="{BB962C8B-B14F-4D97-AF65-F5344CB8AC3E}">
        <p14:creationId xmlns:p14="http://schemas.microsoft.com/office/powerpoint/2010/main" val="345950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oster for a job&#10;&#10;Description automatically generated">
            <a:extLst>
              <a:ext uri="{FF2B5EF4-FFF2-40B4-BE49-F238E27FC236}">
                <a16:creationId xmlns:a16="http://schemas.microsoft.com/office/drawing/2014/main" id="{2164C337-89C9-19C5-AFFD-1B585D1C3312}"/>
              </a:ext>
            </a:extLst>
          </p:cNvPr>
          <p:cNvPicPr>
            <a:picLocks noChangeAspect="1"/>
          </p:cNvPicPr>
          <p:nvPr/>
        </p:nvPicPr>
        <p:blipFill>
          <a:blip r:embed="rId2"/>
          <a:stretch>
            <a:fillRect/>
          </a:stretch>
        </p:blipFill>
        <p:spPr>
          <a:xfrm>
            <a:off x="682174" y="841248"/>
            <a:ext cx="3542328" cy="4928051"/>
          </a:xfrm>
          <a:prstGeom prst="rect">
            <a:avLst/>
          </a:prstGeom>
        </p:spPr>
      </p:pic>
      <p:pic>
        <p:nvPicPr>
          <p:cNvPr id="11" name="Picture 10" descr="A screenshot of a cellphone&#10;&#10;Description automatically generated">
            <a:extLst>
              <a:ext uri="{FF2B5EF4-FFF2-40B4-BE49-F238E27FC236}">
                <a16:creationId xmlns:a16="http://schemas.microsoft.com/office/drawing/2014/main" id="{51892DED-F20B-319E-15D2-351B9A33346A}"/>
              </a:ext>
            </a:extLst>
          </p:cNvPr>
          <p:cNvPicPr>
            <a:picLocks noChangeAspect="1"/>
          </p:cNvPicPr>
          <p:nvPr/>
        </p:nvPicPr>
        <p:blipFill>
          <a:blip r:embed="rId3"/>
          <a:stretch>
            <a:fillRect/>
          </a:stretch>
        </p:blipFill>
        <p:spPr>
          <a:xfrm>
            <a:off x="4691379" y="1248494"/>
            <a:ext cx="3819271" cy="4361012"/>
          </a:xfrm>
          <a:prstGeom prst="rect">
            <a:avLst/>
          </a:prstGeom>
        </p:spPr>
      </p:pic>
    </p:spTree>
    <p:extLst>
      <p:ext uri="{BB962C8B-B14F-4D97-AF65-F5344CB8AC3E}">
        <p14:creationId xmlns:p14="http://schemas.microsoft.com/office/powerpoint/2010/main" val="993370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609600"/>
            <a:ext cx="3102093" cy="1080938"/>
          </a:xfrm>
        </p:spPr>
        <p:txBody>
          <a:bodyPr>
            <a:normAutofit/>
          </a:bodyPr>
          <a:lstStyle/>
          <a:p>
            <a:r>
              <a:rPr lang="en-US" sz="2100">
                <a:latin typeface="Amasis MT Pro Medium" panose="02040604050005020304" pitchFamily="18" charset="0"/>
              </a:rPr>
              <a:t>FWS WORK AUTHORIZATION</a:t>
            </a:r>
          </a:p>
        </p:txBody>
      </p:sp>
      <p:sp>
        <p:nvSpPr>
          <p:cNvPr id="71" name="Content Placeholder 7">
            <a:extLst>
              <a:ext uri="{FF2B5EF4-FFF2-40B4-BE49-F238E27FC236}">
                <a16:creationId xmlns:a16="http://schemas.microsoft.com/office/drawing/2014/main" id="{C53A84D6-19D0-9B87-7D44-798FBFF00B32}"/>
              </a:ext>
            </a:extLst>
          </p:cNvPr>
          <p:cNvSpPr>
            <a:spLocks noGrp="1"/>
          </p:cNvSpPr>
          <p:nvPr>
            <p:ph idx="1"/>
          </p:nvPr>
        </p:nvSpPr>
        <p:spPr>
          <a:xfrm>
            <a:off x="510240" y="1834166"/>
            <a:ext cx="3833160" cy="4102023"/>
          </a:xfrm>
        </p:spPr>
        <p:txBody>
          <a:bodyPr>
            <a:normAutofit fontScale="25000" lnSpcReduction="20000"/>
          </a:bodyPr>
          <a:lstStyle/>
          <a:p>
            <a:r>
              <a:rPr lang="en-US" sz="8000">
                <a:latin typeface="Amasis MT Pro Medium" panose="02040604050005020304" pitchFamily="18" charset="0"/>
              </a:rPr>
              <a:t>Part A</a:t>
            </a:r>
          </a:p>
          <a:p>
            <a:pPr lvl="1"/>
            <a:r>
              <a:rPr lang="en-US" sz="4400">
                <a:latin typeface="Amasis MT Pro Medium" panose="02040604050005020304" pitchFamily="18" charset="0"/>
              </a:rPr>
              <a:t>Requests student’s demographic information</a:t>
            </a:r>
          </a:p>
          <a:p>
            <a:pPr lvl="1"/>
            <a:r>
              <a:rPr lang="en-US" sz="4400">
                <a:latin typeface="Amasis MT Pro Medium" panose="02040604050005020304" pitchFamily="18" charset="0"/>
              </a:rPr>
              <a:t>FWS award</a:t>
            </a:r>
          </a:p>
          <a:p>
            <a:r>
              <a:rPr lang="en-US" sz="8000">
                <a:latin typeface="Amasis MT Pro Medium" panose="02040604050005020304" pitchFamily="18" charset="0"/>
              </a:rPr>
              <a:t>Part B</a:t>
            </a:r>
          </a:p>
          <a:p>
            <a:pPr lvl="1"/>
            <a:r>
              <a:rPr lang="en-US" sz="4400">
                <a:latin typeface="Amasis MT Pro Medium" panose="02040604050005020304" pitchFamily="18" charset="0"/>
              </a:rPr>
              <a:t>To be completed by Lead/Supervisor</a:t>
            </a:r>
          </a:p>
          <a:p>
            <a:pPr lvl="2"/>
            <a:r>
              <a:rPr lang="en-US" sz="4400">
                <a:latin typeface="Amasis MT Pro Medium" panose="02040604050005020304" pitchFamily="18" charset="0"/>
              </a:rPr>
              <a:t>Department</a:t>
            </a:r>
          </a:p>
          <a:p>
            <a:pPr lvl="2"/>
            <a:r>
              <a:rPr lang="en-US" sz="4400">
                <a:latin typeface="Amasis MT Pro Medium" panose="02040604050005020304" pitchFamily="18" charset="0"/>
              </a:rPr>
              <a:t>Unit #</a:t>
            </a:r>
          </a:p>
          <a:p>
            <a:pPr lvl="2"/>
            <a:r>
              <a:rPr lang="en-US" sz="4400">
                <a:latin typeface="Amasis MT Pro Medium" panose="02040604050005020304" pitchFamily="18" charset="0"/>
              </a:rPr>
              <a:t>Hourly rate</a:t>
            </a:r>
          </a:p>
          <a:p>
            <a:pPr lvl="2"/>
            <a:r>
              <a:rPr lang="en-US" sz="4400">
                <a:latin typeface="Amasis MT Pro Medium" panose="02040604050005020304" pitchFamily="18" charset="0"/>
              </a:rPr>
              <a:t>Lead/Supervisor/MPP contact info.</a:t>
            </a:r>
          </a:p>
          <a:p>
            <a:pPr lvl="2"/>
            <a:r>
              <a:rPr lang="en-US" sz="4400">
                <a:latin typeface="Amasis MT Pro Medium" panose="02040604050005020304" pitchFamily="18" charset="0"/>
              </a:rPr>
              <a:t>Timekeeper</a:t>
            </a:r>
          </a:p>
          <a:p>
            <a:pPr lvl="2"/>
            <a:r>
              <a:rPr lang="en-US" sz="4400">
                <a:latin typeface="Amasis MT Pro Medium" panose="02040604050005020304" pitchFamily="18" charset="0"/>
              </a:rPr>
              <a:t>Effective and end date</a:t>
            </a:r>
          </a:p>
          <a:p>
            <a:pPr lvl="2"/>
            <a:r>
              <a:rPr lang="en-US" sz="4400">
                <a:latin typeface="Amasis MT Pro Medium" panose="02040604050005020304" pitchFamily="18" charset="0"/>
              </a:rPr>
              <a:t>Weekly hours</a:t>
            </a:r>
          </a:p>
          <a:p>
            <a:pPr lvl="2"/>
            <a:r>
              <a:rPr lang="en-US" sz="4400">
                <a:latin typeface="Amasis MT Pro Medium" panose="02040604050005020304" pitchFamily="18" charset="0"/>
              </a:rPr>
              <a:t>Handshake Job Positing ID</a:t>
            </a:r>
          </a:p>
          <a:p>
            <a:pPr lvl="2"/>
            <a:r>
              <a:rPr lang="en-US" sz="4400">
                <a:latin typeface="Amasis MT Pro Medium" panose="02040604050005020304" pitchFamily="18" charset="0"/>
              </a:rPr>
              <a:t>Background Clearance</a:t>
            </a:r>
          </a:p>
          <a:p>
            <a:r>
              <a:rPr lang="en-US" sz="8000">
                <a:latin typeface="Amasis MT Pro Medium" panose="02040604050005020304" pitchFamily="18" charset="0"/>
              </a:rPr>
              <a:t>Part C</a:t>
            </a:r>
          </a:p>
          <a:p>
            <a:pPr lvl="1"/>
            <a:r>
              <a:rPr lang="en-US" sz="4400">
                <a:latin typeface="Amasis MT Pro Medium" panose="02040604050005020304" pitchFamily="18" charset="0"/>
              </a:rPr>
              <a:t>Requests student’s initials that they are responsible for enrolling half-time, maintaining SAP</a:t>
            </a:r>
          </a:p>
          <a:p>
            <a:pPr lvl="1"/>
            <a:r>
              <a:rPr lang="en-US" sz="4400">
                <a:latin typeface="Amasis MT Pro Medium" panose="02040604050005020304" pitchFamily="18" charset="0"/>
              </a:rPr>
              <a:t>Requests Lead/Supervisor’s initials that they agree to verify student’s enrollment each term</a:t>
            </a:r>
          </a:p>
          <a:p>
            <a:pPr lvl="1"/>
            <a:r>
              <a:rPr lang="en-US" sz="4400">
                <a:latin typeface="Amasis MT Pro Medium" panose="02040604050005020304" pitchFamily="18" charset="0"/>
              </a:rPr>
              <a:t>Request Finance Chart Field String </a:t>
            </a:r>
            <a:endParaRPr lang="en-US" sz="8000">
              <a:latin typeface="Amasis MT Pro Medium" panose="02040604050005020304" pitchFamily="18" charset="0"/>
            </a:endParaRPr>
          </a:p>
          <a:p>
            <a:endParaRPr lang="en-US" sz="120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098" y="1069386"/>
            <a:ext cx="4221951" cy="4866803"/>
          </a:xfrm>
          <a:prstGeom prst="rect">
            <a:avLst/>
          </a:prstGeom>
          <a:ln>
            <a:noFill/>
          </a:ln>
          <a:effectLst/>
        </p:spPr>
      </p:pic>
    </p:spTree>
    <p:extLst>
      <p:ext uri="{BB962C8B-B14F-4D97-AF65-F5344CB8AC3E}">
        <p14:creationId xmlns:p14="http://schemas.microsoft.com/office/powerpoint/2010/main" val="162582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3102093" cy="1080938"/>
          </a:xfrm>
        </p:spPr>
        <p:txBody>
          <a:bodyPr>
            <a:normAutofit fontScale="90000"/>
          </a:bodyPr>
          <a:lstStyle/>
          <a:p>
            <a:r>
              <a:rPr lang="en-US" sz="3600">
                <a:latin typeface="Amasis MT Pro Medium" panose="02040604050005020304" pitchFamily="18" charset="0"/>
              </a:rPr>
              <a:t>TERMS OF EMPLOYMENT</a:t>
            </a:r>
          </a:p>
        </p:txBody>
      </p:sp>
      <p:sp>
        <p:nvSpPr>
          <p:cNvPr id="74" name="Content Placeholder 8">
            <a:extLst>
              <a:ext uri="{FF2B5EF4-FFF2-40B4-BE49-F238E27FC236}">
                <a16:creationId xmlns:a16="http://schemas.microsoft.com/office/drawing/2014/main" id="{E7D41AB2-D159-1BDC-F3D9-DD41F8FADADD}"/>
              </a:ext>
            </a:extLst>
          </p:cNvPr>
          <p:cNvSpPr>
            <a:spLocks noGrp="1"/>
          </p:cNvSpPr>
          <p:nvPr>
            <p:ph idx="1"/>
          </p:nvPr>
        </p:nvSpPr>
        <p:spPr>
          <a:xfrm>
            <a:off x="510240" y="2336873"/>
            <a:ext cx="2742217" cy="3599316"/>
          </a:xfrm>
        </p:spPr>
        <p:txBody>
          <a:bodyPr>
            <a:normAutofit/>
          </a:bodyPr>
          <a:lstStyle/>
          <a:p>
            <a:r>
              <a:rPr lang="en-US" sz="1600">
                <a:latin typeface="Amasis MT Pro Medium" panose="02040604050005020304" pitchFamily="18" charset="0"/>
              </a:rPr>
              <a:t>Requires student, lead/supervisor, MPP signatures</a:t>
            </a:r>
          </a:p>
          <a:p>
            <a:r>
              <a:rPr lang="en-US" sz="1600">
                <a:latin typeface="Amasis MT Pro Medium" panose="02040604050005020304" pitchFamily="18" charset="0"/>
              </a:rPr>
              <a:t>All must agree to the Terms of Employment to participate in the FWS program and follow the rules</a:t>
            </a:r>
          </a:p>
          <a:p>
            <a:r>
              <a:rPr lang="en-US" sz="1600">
                <a:latin typeface="Amasis MT Pro Medium" panose="02040604050005020304" pitchFamily="18" charset="0"/>
              </a:rPr>
              <a:t>Violation of the FWS rules may result in termination from the FWS program</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7067" y="2006612"/>
            <a:ext cx="4702109" cy="2844776"/>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6853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4095292" cy="1828800"/>
          </a:xfrm>
        </p:spPr>
        <p:txBody>
          <a:bodyPr vert="horz" lIns="91440" tIns="45720" rIns="91440" bIns="45720" rtlCol="0" anchor="b">
            <a:normAutofit/>
          </a:bodyPr>
          <a:lstStyle/>
          <a:p>
            <a:pPr algn="r"/>
            <a:r>
              <a:rPr lang="en-US" sz="4000">
                <a:latin typeface="Amasis MT Pro Medium" panose="02040604050005020304" pitchFamily="18" charset="0"/>
              </a:rPr>
              <a:t>ISA CONTRACT LETTER</a:t>
            </a:r>
          </a:p>
        </p:txBody>
      </p:sp>
      <p:pic>
        <p:nvPicPr>
          <p:cNvPr id="4" name="Picture 3"/>
          <p:cNvPicPr>
            <a:picLocks noChangeAspect="1"/>
          </p:cNvPicPr>
          <p:nvPr/>
        </p:nvPicPr>
        <p:blipFill>
          <a:blip r:embed="rId2"/>
          <a:stretch>
            <a:fillRect/>
          </a:stretch>
        </p:blipFill>
        <p:spPr>
          <a:xfrm>
            <a:off x="4323892" y="640080"/>
            <a:ext cx="3974845"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249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100" y="533400"/>
            <a:ext cx="3847300" cy="1080938"/>
          </a:xfrm>
        </p:spPr>
        <p:txBody>
          <a:bodyPr>
            <a:normAutofit fontScale="90000"/>
          </a:bodyPr>
          <a:lstStyle/>
          <a:p>
            <a:r>
              <a:rPr lang="en-US" sz="3200">
                <a:latin typeface="Amasis MT Pro Medium" panose="02040604050005020304" pitchFamily="18" charset="0"/>
              </a:rPr>
              <a:t>DESCRIPTION OF DUTIES FORM (DOD)</a:t>
            </a:r>
          </a:p>
        </p:txBody>
      </p:sp>
      <p:sp>
        <p:nvSpPr>
          <p:cNvPr id="60" name="Content Placeholder 7">
            <a:extLst>
              <a:ext uri="{FF2B5EF4-FFF2-40B4-BE49-F238E27FC236}">
                <a16:creationId xmlns:a16="http://schemas.microsoft.com/office/drawing/2014/main" id="{44941BD1-B2AE-2056-29ED-2D540AFFA432}"/>
              </a:ext>
            </a:extLst>
          </p:cNvPr>
          <p:cNvSpPr>
            <a:spLocks noGrp="1"/>
          </p:cNvSpPr>
          <p:nvPr>
            <p:ph idx="1"/>
          </p:nvPr>
        </p:nvSpPr>
        <p:spPr>
          <a:xfrm>
            <a:off x="510240" y="1828800"/>
            <a:ext cx="3528360" cy="4107389"/>
          </a:xfrm>
        </p:spPr>
        <p:txBody>
          <a:bodyPr>
            <a:normAutofit/>
          </a:bodyPr>
          <a:lstStyle/>
          <a:p>
            <a:r>
              <a:rPr lang="en-US" sz="1400">
                <a:latin typeface="Amasis MT Pro Medium" panose="02040604050005020304" pitchFamily="18" charset="0"/>
              </a:rPr>
              <a:t>Lead/Supervisor completes the following</a:t>
            </a:r>
          </a:p>
          <a:p>
            <a:pPr lvl="1"/>
            <a:r>
              <a:rPr lang="en-US" sz="1400">
                <a:latin typeface="Amasis MT Pro Medium" panose="02040604050005020304" pitchFamily="18" charset="0"/>
              </a:rPr>
              <a:t>Term:  Fall or Spring</a:t>
            </a:r>
          </a:p>
          <a:p>
            <a:pPr lvl="1"/>
            <a:r>
              <a:rPr lang="en-US" sz="1400">
                <a:latin typeface="Amasis MT Pro Medium" panose="02040604050005020304" pitchFamily="18" charset="0"/>
              </a:rPr>
              <a:t>Lead/Supervisor’s name</a:t>
            </a:r>
          </a:p>
          <a:p>
            <a:pPr lvl="1"/>
            <a:r>
              <a:rPr lang="en-US" sz="1400">
                <a:latin typeface="Amasis MT Pro Medium" panose="02040604050005020304" pitchFamily="18" charset="0"/>
              </a:rPr>
              <a:t>Location:  department/district/tutorial agency</a:t>
            </a:r>
          </a:p>
          <a:p>
            <a:pPr lvl="1"/>
            <a:r>
              <a:rPr lang="en-US" sz="1400">
                <a:latin typeface="Amasis MT Pro Medium" panose="02040604050005020304" pitchFamily="18" charset="0"/>
              </a:rPr>
              <a:t>Day/Time:  ISA work schedule</a:t>
            </a:r>
          </a:p>
          <a:p>
            <a:pPr lvl="1"/>
            <a:r>
              <a:rPr lang="en-US" sz="1400">
                <a:latin typeface="Amasis MT Pro Medium" panose="02040604050005020304" pitchFamily="18" charset="0"/>
              </a:rPr>
              <a:t>Employer</a:t>
            </a:r>
          </a:p>
          <a:p>
            <a:r>
              <a:rPr lang="en-US" sz="1400">
                <a:latin typeface="Amasis MT Pro Medium" panose="02040604050005020304" pitchFamily="18" charset="0"/>
              </a:rPr>
              <a:t>Check off job duties ISA will be performing</a:t>
            </a:r>
          </a:p>
          <a:p>
            <a:r>
              <a:rPr lang="en-US" sz="1400">
                <a:latin typeface="Amasis MT Pro Medium" panose="02040604050005020304" pitchFamily="18" charset="0"/>
              </a:rPr>
              <a:t>Answer Y/N if the lead/supervisor will perform class observation</a:t>
            </a:r>
          </a:p>
          <a:p>
            <a:r>
              <a:rPr lang="en-US" sz="1400">
                <a:latin typeface="Amasis MT Pro Medium" panose="02040604050005020304" pitchFamily="18" charset="0"/>
              </a:rPr>
              <a:t>Lead/Supervisor &amp; ISA sign and date form</a:t>
            </a:r>
          </a:p>
          <a:p>
            <a:r>
              <a:rPr lang="en-US" sz="1400">
                <a:latin typeface="Amasis MT Pro Medium" panose="02040604050005020304" pitchFamily="18" charset="0"/>
              </a:rPr>
              <a:t>DOD must be completed at the beginning of each term</a:t>
            </a:r>
          </a:p>
        </p:txBody>
      </p:sp>
      <p:pic>
        <p:nvPicPr>
          <p:cNvPr id="4" name="Content Placeholder 3"/>
          <p:cNvPicPr>
            <a:picLocks noChangeAspect="1"/>
          </p:cNvPicPr>
          <p:nvPr/>
        </p:nvPicPr>
        <p:blipFill>
          <a:blip r:embed="rId2"/>
          <a:stretch>
            <a:fillRect/>
          </a:stretch>
        </p:blipFill>
        <p:spPr>
          <a:xfrm>
            <a:off x="4600232" y="955591"/>
            <a:ext cx="3411113" cy="4940024"/>
          </a:xfrm>
          <a:prstGeom prst="rect">
            <a:avLst/>
          </a:prstGeom>
          <a:ln>
            <a:noFill/>
          </a:ln>
          <a:effectLst/>
        </p:spPr>
      </p:pic>
    </p:spTree>
    <p:extLst>
      <p:ext uri="{BB962C8B-B14F-4D97-AF65-F5344CB8AC3E}">
        <p14:creationId xmlns:p14="http://schemas.microsoft.com/office/powerpoint/2010/main" val="353097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3102093" cy="1080938"/>
          </a:xfrm>
        </p:spPr>
        <p:txBody>
          <a:bodyPr>
            <a:normAutofit/>
          </a:bodyPr>
          <a:lstStyle/>
          <a:p>
            <a:r>
              <a:rPr lang="en-US" sz="2100"/>
              <a:t>FWS ROUTING SLIP</a:t>
            </a:r>
          </a:p>
        </p:txBody>
      </p:sp>
      <p:sp>
        <p:nvSpPr>
          <p:cNvPr id="9" name="Content Placeholder 8">
            <a:extLst>
              <a:ext uri="{FF2B5EF4-FFF2-40B4-BE49-F238E27FC236}">
                <a16:creationId xmlns:a16="http://schemas.microsoft.com/office/drawing/2014/main" id="{DBC46A1F-839F-EF13-D410-85EFB58E7097}"/>
              </a:ext>
            </a:extLst>
          </p:cNvPr>
          <p:cNvSpPr>
            <a:spLocks noGrp="1"/>
          </p:cNvSpPr>
          <p:nvPr>
            <p:ph idx="1"/>
          </p:nvPr>
        </p:nvSpPr>
        <p:spPr>
          <a:xfrm>
            <a:off x="510240" y="2336873"/>
            <a:ext cx="2742217" cy="3599316"/>
          </a:xfrm>
        </p:spPr>
        <p:txBody>
          <a:bodyPr>
            <a:normAutofit/>
          </a:bodyPr>
          <a:lstStyle/>
          <a:p>
            <a:r>
              <a:rPr lang="en-US" sz="1200"/>
              <a:t>The FWS Routing Slip serves as confirmation that the student has been hired into PeopleSoft and your FWS student may begin working</a:t>
            </a:r>
          </a:p>
          <a:p>
            <a:r>
              <a:rPr lang="en-US" sz="1200"/>
              <a:t>Do not permit your FWS student to work prior to receipt of the FWS Routing Slip or you will have to hire and pay out of your own department funds</a:t>
            </a:r>
          </a:p>
        </p:txBody>
      </p:sp>
      <p:pic>
        <p:nvPicPr>
          <p:cNvPr id="3" name="Picture 2">
            <a:extLst>
              <a:ext uri="{FF2B5EF4-FFF2-40B4-BE49-F238E27FC236}">
                <a16:creationId xmlns:a16="http://schemas.microsoft.com/office/drawing/2014/main" id="{676869E7-95F1-DC08-3575-8EEEB6E86CBD}"/>
              </a:ext>
            </a:extLst>
          </p:cNvPr>
          <p:cNvPicPr>
            <a:picLocks noChangeAspect="1"/>
          </p:cNvPicPr>
          <p:nvPr/>
        </p:nvPicPr>
        <p:blipFill>
          <a:blip r:embed="rId2"/>
          <a:stretch>
            <a:fillRect/>
          </a:stretch>
        </p:blipFill>
        <p:spPr>
          <a:xfrm>
            <a:off x="3952204" y="609600"/>
            <a:ext cx="4704490" cy="5605605"/>
          </a:xfrm>
          <a:prstGeom prst="rect">
            <a:avLst/>
          </a:prstGeom>
        </p:spPr>
      </p:pic>
    </p:spTree>
    <p:extLst>
      <p:ext uri="{BB962C8B-B14F-4D97-AF65-F5344CB8AC3E}">
        <p14:creationId xmlns:p14="http://schemas.microsoft.com/office/powerpoint/2010/main" val="255849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2895600" cy="2661052"/>
          </a:xfrm>
        </p:spPr>
        <p:txBody>
          <a:bodyPr>
            <a:normAutofit/>
          </a:bodyPr>
          <a:lstStyle/>
          <a:p>
            <a:pPr algn="r"/>
            <a:r>
              <a:rPr lang="en-US">
                <a:latin typeface="Amasis MT Pro Medium" panose="02040604050005020304" pitchFamily="18" charset="0"/>
              </a:rPr>
              <a:t>Time Reporting - Payroll</a:t>
            </a:r>
          </a:p>
        </p:txBody>
      </p:sp>
      <p:graphicFrame>
        <p:nvGraphicFramePr>
          <p:cNvPr id="5" name="Content Placeholder 2">
            <a:extLst>
              <a:ext uri="{FF2B5EF4-FFF2-40B4-BE49-F238E27FC236}">
                <a16:creationId xmlns:a16="http://schemas.microsoft.com/office/drawing/2014/main" id="{F9826195-920A-068F-4C26-C5473CDEA67D}"/>
              </a:ext>
            </a:extLst>
          </p:cNvPr>
          <p:cNvGraphicFramePr>
            <a:graphicFrameLocks noGrp="1"/>
          </p:cNvGraphicFramePr>
          <p:nvPr>
            <p:ph idx="1"/>
            <p:extLst>
              <p:ext uri="{D42A27DB-BD31-4B8C-83A1-F6EECF244321}">
                <p14:modId xmlns:p14="http://schemas.microsoft.com/office/powerpoint/2010/main" val="141622474"/>
              </p:ext>
            </p:extLst>
          </p:nvPr>
        </p:nvGraphicFramePr>
        <p:xfrm>
          <a:off x="3963591" y="152401"/>
          <a:ext cx="4695825" cy="606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3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a:t>Time Reporting - Continued</a:t>
            </a:r>
          </a:p>
        </p:txBody>
      </p:sp>
      <p:graphicFrame>
        <p:nvGraphicFramePr>
          <p:cNvPr id="23" name="Content Placeholder 2">
            <a:extLst>
              <a:ext uri="{FF2B5EF4-FFF2-40B4-BE49-F238E27FC236}">
                <a16:creationId xmlns:a16="http://schemas.microsoft.com/office/drawing/2014/main" id="{B216F9F3-5664-BC5F-146A-E51542A33832}"/>
              </a:ext>
            </a:extLst>
          </p:cNvPr>
          <p:cNvGraphicFramePr>
            <a:graphicFrameLocks noGrp="1"/>
          </p:cNvGraphicFramePr>
          <p:nvPr>
            <p:ph idx="1"/>
            <p:extLst>
              <p:ext uri="{D42A27DB-BD31-4B8C-83A1-F6EECF244321}">
                <p14:modId xmlns:p14="http://schemas.microsoft.com/office/powerpoint/2010/main" val="785209518"/>
              </p:ext>
            </p:extLst>
          </p:nvPr>
        </p:nvGraphicFramePr>
        <p:xfrm>
          <a:off x="453268" y="2264914"/>
          <a:ext cx="8180490" cy="3670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0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579"/>
            <a:ext cx="6873240" cy="932596"/>
          </a:xfrm>
        </p:spPr>
        <p:txBody>
          <a:bodyPr>
            <a:normAutofit/>
          </a:bodyPr>
          <a:lstStyle/>
          <a:p>
            <a:pPr algn="ctr"/>
            <a:r>
              <a:rPr lang="en-US" sz="4400">
                <a:latin typeface="Amasis MT Pro Medium" panose="02040604050005020304" pitchFamily="18" charset="0"/>
              </a:rPr>
              <a:t>TIMESHEET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294015" y="1859333"/>
            <a:ext cx="5340696" cy="4022725"/>
          </a:xfrm>
        </p:spPr>
      </p:pic>
      <p:pic>
        <p:nvPicPr>
          <p:cNvPr id="7" name="Picture 6" descr="A screenshot of a computer&#10;&#10;Description automatically generated with low confidence">
            <a:extLst>
              <a:ext uri="{FF2B5EF4-FFF2-40B4-BE49-F238E27FC236}">
                <a16:creationId xmlns:a16="http://schemas.microsoft.com/office/drawing/2014/main" id="{414FA38E-ADAA-82C1-D0BC-99324E8DE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73" y="1208460"/>
            <a:ext cx="4784727" cy="5332583"/>
          </a:xfrm>
          <a:prstGeom prst="rect">
            <a:avLst/>
          </a:prstGeom>
        </p:spPr>
      </p:pic>
    </p:spTree>
    <p:extLst>
      <p:ext uri="{BB962C8B-B14F-4D97-AF65-F5344CB8AC3E}">
        <p14:creationId xmlns:p14="http://schemas.microsoft.com/office/powerpoint/2010/main" val="64992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7543800" cy="1450757"/>
          </a:xfrm>
        </p:spPr>
        <p:txBody>
          <a:bodyPr>
            <a:normAutofit/>
          </a:bodyPr>
          <a:lstStyle/>
          <a:p>
            <a:pPr algn="ctr"/>
            <a:r>
              <a:rPr lang="en-US">
                <a:latin typeface="Amasis MT Pro Medium" panose="02040604050005020304" pitchFamily="18" charset="0"/>
              </a:rPr>
              <a:t>Agenda </a:t>
            </a:r>
          </a:p>
        </p:txBody>
      </p:sp>
      <p:graphicFrame>
        <p:nvGraphicFramePr>
          <p:cNvPr id="39" name="Content Placeholder 2">
            <a:extLst>
              <a:ext uri="{FF2B5EF4-FFF2-40B4-BE49-F238E27FC236}">
                <a16:creationId xmlns:a16="http://schemas.microsoft.com/office/drawing/2014/main" id="{85251C6A-A511-3E3A-5FA7-0ABFF4E9B9D2}"/>
              </a:ext>
            </a:extLst>
          </p:cNvPr>
          <p:cNvGraphicFramePr>
            <a:graphicFrameLocks noGrp="1"/>
          </p:cNvGraphicFramePr>
          <p:nvPr>
            <p:ph idx="1"/>
            <p:extLst>
              <p:ext uri="{D42A27DB-BD31-4B8C-83A1-F6EECF244321}">
                <p14:modId xmlns:p14="http://schemas.microsoft.com/office/powerpoint/2010/main" val="3228802413"/>
              </p:ext>
            </p:extLst>
          </p:nvPr>
        </p:nvGraphicFramePr>
        <p:xfrm>
          <a:off x="800100" y="1752600"/>
          <a:ext cx="763547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696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3102093" cy="1080938"/>
          </a:xfrm>
        </p:spPr>
        <p:txBody>
          <a:bodyPr>
            <a:normAutofit/>
          </a:bodyPr>
          <a:lstStyle/>
          <a:p>
            <a:r>
              <a:rPr lang="en-US" sz="2100"/>
              <a:t>FWS Payroll Calendar </a:t>
            </a:r>
          </a:p>
        </p:txBody>
      </p:sp>
      <p:sp>
        <p:nvSpPr>
          <p:cNvPr id="17" name="Content Placeholder 16">
            <a:extLst>
              <a:ext uri="{FF2B5EF4-FFF2-40B4-BE49-F238E27FC236}">
                <a16:creationId xmlns:a16="http://schemas.microsoft.com/office/drawing/2014/main" id="{13F36301-C442-F271-3E98-4979F71BC748}"/>
              </a:ext>
            </a:extLst>
          </p:cNvPr>
          <p:cNvSpPr>
            <a:spLocks noGrp="1"/>
          </p:cNvSpPr>
          <p:nvPr>
            <p:ph idx="1"/>
          </p:nvPr>
        </p:nvSpPr>
        <p:spPr>
          <a:xfrm>
            <a:off x="510240" y="2336873"/>
            <a:ext cx="2742217" cy="3599316"/>
          </a:xfrm>
        </p:spPr>
        <p:txBody>
          <a:bodyPr vert="horz" lIns="0" tIns="45720" rIns="0" bIns="45720" rtlCol="0" anchor="t">
            <a:normAutofit/>
          </a:bodyPr>
          <a:lstStyle/>
          <a:p>
            <a:r>
              <a:rPr lang="en-US" sz="1200"/>
              <a:t>FWS Payroll is due </a:t>
            </a:r>
            <a:r>
              <a:rPr lang="en-US" sz="1200">
                <a:solidFill>
                  <a:srgbClr val="404040"/>
                </a:solidFill>
              </a:rPr>
              <a:t>every month </a:t>
            </a:r>
            <a:r>
              <a:rPr lang="en-US" sz="1200"/>
              <a:t>to </a:t>
            </a:r>
            <a:r>
              <a:rPr lang="en-US" sz="1200">
                <a:hlinkClick r:id="rId2"/>
              </a:rPr>
              <a:t>workstudy@csusb.edu</a:t>
            </a:r>
            <a:endParaRPr lang="en-US" sz="1200"/>
          </a:p>
          <a:p>
            <a:r>
              <a:rPr lang="en-US" sz="1200"/>
              <a:t>Email copies of student listing, FWS timesheet, class schedule to </a:t>
            </a:r>
            <a:r>
              <a:rPr lang="en-US" sz="1200">
                <a:hlinkClick r:id="rId2"/>
              </a:rPr>
              <a:t>workstudy@csusb.edu</a:t>
            </a:r>
            <a:endParaRPr lang="en-US" sz="1200"/>
          </a:p>
          <a:p>
            <a:r>
              <a:rPr lang="en-US" sz="1200"/>
              <a:t>Submit “Revised” listing, timesheet &amp; class schedule to </a:t>
            </a:r>
            <a:r>
              <a:rPr lang="en-US" sz="1200">
                <a:hlinkClick r:id="rId2"/>
              </a:rPr>
              <a:t>workstudy@csusb.edu</a:t>
            </a:r>
            <a:r>
              <a:rPr lang="en-US" sz="1200"/>
              <a:t> </a:t>
            </a:r>
            <a:endParaRPr lang="en-US" sz="1200">
              <a:cs typeface="Calibri"/>
            </a:endParaRPr>
          </a:p>
          <a:p>
            <a:r>
              <a:rPr lang="en-US" sz="1200"/>
              <a:t>FWS students are paid on the 15</a:t>
            </a:r>
            <a:r>
              <a:rPr lang="en-US" sz="1200" baseline="30000"/>
              <a:t>th</a:t>
            </a:r>
            <a:r>
              <a:rPr lang="en-US" sz="1200"/>
              <a:t> of the month</a:t>
            </a:r>
          </a:p>
          <a:p>
            <a:r>
              <a:rPr lang="en-US" sz="1200"/>
              <a:t>Note maximum month hours</a:t>
            </a:r>
          </a:p>
          <a:p>
            <a:r>
              <a:rPr lang="en-US" sz="1200"/>
              <a:t>Note pay period dates</a:t>
            </a:r>
          </a:p>
          <a:p>
            <a:pPr marL="383540" lvl="1"/>
            <a:r>
              <a:rPr lang="en-US" sz="800"/>
              <a:t>Some months overlap</a:t>
            </a:r>
            <a:endParaRPr lang="en-US" sz="800">
              <a:cs typeface="Calibri" panose="020F0502020204030204"/>
            </a:endParaRPr>
          </a:p>
          <a:p>
            <a:r>
              <a:rPr lang="en-US" sz="1200"/>
              <a:t>Note holidays and campus closures</a:t>
            </a:r>
          </a:p>
          <a:p>
            <a:endParaRPr lang="en-US" sz="1200"/>
          </a:p>
        </p:txBody>
      </p:sp>
      <p:pic>
        <p:nvPicPr>
          <p:cNvPr id="3" name="Picture 2" descr="A student and positive pay calendar&#10;&#10;Description automatically generated">
            <a:extLst>
              <a:ext uri="{FF2B5EF4-FFF2-40B4-BE49-F238E27FC236}">
                <a16:creationId xmlns:a16="http://schemas.microsoft.com/office/drawing/2014/main" id="{5BE0C28F-1F81-F472-0795-AA5590A6B53E}"/>
              </a:ext>
            </a:extLst>
          </p:cNvPr>
          <p:cNvPicPr>
            <a:picLocks noChangeAspect="1"/>
          </p:cNvPicPr>
          <p:nvPr/>
        </p:nvPicPr>
        <p:blipFill>
          <a:blip r:embed="rId3"/>
          <a:stretch>
            <a:fillRect/>
          </a:stretch>
        </p:blipFill>
        <p:spPr>
          <a:xfrm>
            <a:off x="3250740" y="2262701"/>
            <a:ext cx="5741318" cy="3397728"/>
          </a:xfrm>
          <a:prstGeom prst="rect">
            <a:avLst/>
          </a:prstGeom>
        </p:spPr>
      </p:pic>
    </p:spTree>
    <p:extLst>
      <p:ext uri="{BB962C8B-B14F-4D97-AF65-F5344CB8AC3E}">
        <p14:creationId xmlns:p14="http://schemas.microsoft.com/office/powerpoint/2010/main" val="33611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0100" y="89600"/>
            <a:ext cx="8648700" cy="1450757"/>
          </a:xfrm>
        </p:spPr>
        <p:txBody>
          <a:bodyPr>
            <a:normAutofit/>
          </a:bodyPr>
          <a:lstStyle/>
          <a:p>
            <a:r>
              <a:rPr lang="en-US" sz="4000">
                <a:latin typeface="Amasis MT Pro Medium" panose="02040604050005020304" pitchFamily="18" charset="0"/>
              </a:rPr>
              <a:t>TERMINATION/SEPARATION</a:t>
            </a:r>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22958" y="1845733"/>
            <a:ext cx="5654041" cy="4488581"/>
          </a:xfrm>
        </p:spPr>
        <p:txBody>
          <a:bodyPr>
            <a:normAutofit/>
          </a:bodyPr>
          <a:lstStyle/>
          <a:p>
            <a:pPr lvl="1"/>
            <a:r>
              <a:rPr lang="en-US" sz="1300">
                <a:latin typeface="Amasis MT Pro Medium" panose="02040604050005020304" pitchFamily="18" charset="0"/>
              </a:rPr>
              <a:t>Final hours must be submitted to Payroll within 72 hours</a:t>
            </a:r>
          </a:p>
          <a:p>
            <a:pPr lvl="2"/>
            <a:r>
              <a:rPr lang="en-US" sz="1300">
                <a:latin typeface="Amasis MT Pro Medium" panose="02040604050005020304" pitchFamily="18" charset="0"/>
              </a:rPr>
              <a:t>Separating or withdrawing from the university</a:t>
            </a:r>
          </a:p>
          <a:p>
            <a:pPr lvl="2"/>
            <a:r>
              <a:rPr lang="en-US" sz="1300">
                <a:latin typeface="Amasis MT Pro Medium" panose="02040604050005020304" pitchFamily="18" charset="0"/>
              </a:rPr>
              <a:t>Graduating</a:t>
            </a:r>
          </a:p>
          <a:p>
            <a:pPr lvl="2"/>
            <a:r>
              <a:rPr lang="en-US" sz="1300">
                <a:latin typeface="Amasis MT Pro Medium" panose="02040604050005020304" pitchFamily="18" charset="0"/>
              </a:rPr>
              <a:t>Resignations</a:t>
            </a:r>
          </a:p>
          <a:p>
            <a:pPr lvl="2"/>
            <a:r>
              <a:rPr lang="en-US" sz="1300">
                <a:latin typeface="Amasis MT Pro Medium" panose="02040604050005020304" pitchFamily="18" charset="0"/>
              </a:rPr>
              <a:t>Send copy of final hours to FWS</a:t>
            </a:r>
          </a:p>
          <a:p>
            <a:pPr lvl="2"/>
            <a:endParaRPr lang="en-US" sz="1300">
              <a:latin typeface="Amasis MT Pro Medium" panose="02040604050005020304" pitchFamily="18" charset="0"/>
            </a:endParaRPr>
          </a:p>
          <a:p>
            <a:pPr lvl="1"/>
            <a:r>
              <a:rPr lang="en-US" sz="1300">
                <a:latin typeface="Amasis MT Pro Medium" panose="02040604050005020304" pitchFamily="18" charset="0"/>
              </a:rPr>
              <a:t>Per AB 2410, which amended Section 220 of the Labor Code, an employee who is discharged must be paid wages earned </a:t>
            </a:r>
            <a:r>
              <a:rPr lang="en-US" sz="1300" b="1" i="1">
                <a:latin typeface="Amasis MT Pro Medium" panose="02040604050005020304" pitchFamily="18" charset="0"/>
              </a:rPr>
              <a:t>immediately</a:t>
            </a:r>
          </a:p>
          <a:p>
            <a:pPr lvl="2"/>
            <a:r>
              <a:rPr lang="en-US" sz="1300" b="1" i="1">
                <a:latin typeface="Amasis MT Pro Medium" panose="02040604050005020304" pitchFamily="18" charset="0"/>
              </a:rPr>
              <a:t>Note:  </a:t>
            </a:r>
            <a:r>
              <a:rPr lang="en-US" sz="1300" i="1">
                <a:latin typeface="Amasis MT Pro Medium" panose="02040604050005020304" pitchFamily="18" charset="0"/>
              </a:rPr>
              <a:t>The student is entitled to receive pay for all hours worked at the time of separation. Failure to comply is  violation of AB 2410 Section 220 and may result in fines to the department</a:t>
            </a:r>
          </a:p>
          <a:p>
            <a:pPr lvl="1"/>
            <a:r>
              <a:rPr lang="en-US" sz="1300">
                <a:latin typeface="Amasis MT Pro Medium" panose="02040604050005020304" pitchFamily="18" charset="0"/>
              </a:rPr>
              <a:t>Notify  FWS Lead p</a:t>
            </a:r>
            <a:r>
              <a:rPr lang="en-US" sz="1300" b="1">
                <a:latin typeface="Amasis MT Pro Medium" panose="02040604050005020304" pitchFamily="18" charset="0"/>
              </a:rPr>
              <a:t>rior</a:t>
            </a:r>
            <a:r>
              <a:rPr lang="en-US" sz="1300">
                <a:latin typeface="Amasis MT Pro Medium" panose="02040604050005020304" pitchFamily="18" charset="0"/>
              </a:rPr>
              <a:t> to terminating (Involuntary Dismissal) </a:t>
            </a:r>
          </a:p>
          <a:p>
            <a:pPr lvl="1"/>
            <a:r>
              <a:rPr lang="en-US" sz="1300">
                <a:latin typeface="Amasis MT Pro Medium" panose="02040604050005020304" pitchFamily="18" charset="0"/>
              </a:rPr>
              <a:t>Each termination will be evaluated on a case-by-case basis by FWS</a:t>
            </a:r>
          </a:p>
          <a:p>
            <a:pPr lvl="2" algn="ctr"/>
            <a:r>
              <a:rPr lang="en-US" sz="1300">
                <a:latin typeface="Amasis MT Pro Medium" panose="02040604050005020304" pitchFamily="18" charset="0"/>
              </a:rPr>
              <a:t>Student must receive final check on last day of employment</a:t>
            </a:r>
          </a:p>
          <a:p>
            <a:pPr lvl="1"/>
            <a:r>
              <a:rPr lang="en-US" sz="1300">
                <a:latin typeface="Amasis MT Pro Medium" panose="02040604050005020304" pitchFamily="18" charset="0"/>
              </a:rPr>
              <a:t>Submit FWS Change/Termination form</a:t>
            </a:r>
          </a:p>
          <a:p>
            <a:pPr lvl="2"/>
            <a:r>
              <a:rPr lang="en-US" sz="1300">
                <a:latin typeface="Amasis MT Pro Medium" panose="02040604050005020304" pitchFamily="18" charset="0"/>
              </a:rPr>
              <a:t>Report the last physical day worked</a:t>
            </a:r>
          </a:p>
          <a:p>
            <a:pPr lvl="2"/>
            <a:endParaRPr lang="en-US" sz="1300">
              <a:latin typeface="Amasis MT Pro Medium" panose="02040604050005020304" pitchFamily="18" charset="0"/>
            </a:endParaRPr>
          </a:p>
          <a:p>
            <a:pPr marL="914400" lvl="2" indent="0">
              <a:buNone/>
            </a:pPr>
            <a:endParaRPr lang="en-US" sz="1300">
              <a:latin typeface="Amasis MT Pro Medium" panose="02040604050005020304" pitchFamily="18" charset="0"/>
            </a:endParaRPr>
          </a:p>
        </p:txBody>
      </p:sp>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4923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screen&#10;&#10;Description automatically generated with low confidence">
            <a:extLst>
              <a:ext uri="{FF2B5EF4-FFF2-40B4-BE49-F238E27FC236}">
                <a16:creationId xmlns:a16="http://schemas.microsoft.com/office/drawing/2014/main" id="{FD217AB0-C564-907B-50F8-07C9C262A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76200"/>
            <a:ext cx="5569343" cy="6477000"/>
          </a:xfrm>
        </p:spPr>
      </p:pic>
    </p:spTree>
    <p:extLst>
      <p:ext uri="{BB962C8B-B14F-4D97-AF65-F5344CB8AC3E}">
        <p14:creationId xmlns:p14="http://schemas.microsoft.com/office/powerpoint/2010/main" val="3805035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09600"/>
            <a:ext cx="8305800" cy="1080938"/>
          </a:xfrm>
        </p:spPr>
        <p:txBody>
          <a:bodyPr>
            <a:normAutofit fontScale="90000"/>
          </a:bodyPr>
          <a:lstStyle/>
          <a:p>
            <a:r>
              <a:rPr lang="en-US">
                <a:latin typeface="Amasis MT Pro Medium" panose="02040604050005020304" pitchFamily="18" charset="0"/>
              </a:rPr>
              <a:t>Work-Study Contact Information</a:t>
            </a:r>
          </a:p>
        </p:txBody>
      </p:sp>
      <p:sp>
        <p:nvSpPr>
          <p:cNvPr id="5" name="Content Placeholder 4"/>
          <p:cNvSpPr>
            <a:spLocks noGrp="1"/>
          </p:cNvSpPr>
          <p:nvPr>
            <p:ph sz="half" idx="1"/>
          </p:nvPr>
        </p:nvSpPr>
        <p:spPr>
          <a:xfrm>
            <a:off x="529621" y="1580730"/>
            <a:ext cx="3587722" cy="4664713"/>
          </a:xfrm>
        </p:spPr>
        <p:txBody>
          <a:bodyPr vert="horz" lIns="0" tIns="45720" rIns="0" bIns="45720" rtlCol="0" anchor="t">
            <a:noAutofit/>
          </a:bodyPr>
          <a:lstStyle/>
          <a:p>
            <a:pPr marL="0" indent="0">
              <a:buNone/>
            </a:pPr>
            <a:endParaRPr lang="en-US" sz="1000" dirty="0">
              <a:latin typeface="Amasis MT Pro Medium"/>
            </a:endParaRPr>
          </a:p>
          <a:p>
            <a:pPr marL="0" indent="0">
              <a:buNone/>
            </a:pPr>
            <a:r>
              <a:rPr lang="en-US" sz="1000" b="1" dirty="0">
                <a:latin typeface="Calibri"/>
                <a:cs typeface="Calibri"/>
              </a:rPr>
              <a:t>Leslie Delgadillo</a:t>
            </a:r>
            <a:endParaRPr lang="en-US" sz="1800" b="1">
              <a:latin typeface="Calibri"/>
              <a:cs typeface="Calibri"/>
            </a:endParaRPr>
          </a:p>
          <a:p>
            <a:pPr marL="0" indent="0">
              <a:buNone/>
            </a:pPr>
            <a:r>
              <a:rPr lang="en-US" sz="1000" b="1" dirty="0">
                <a:latin typeface="Calibri"/>
                <a:cs typeface="Calibri"/>
              </a:rPr>
              <a:t>Federal Work-Study Coordinator </a:t>
            </a:r>
          </a:p>
          <a:p>
            <a:pPr marL="0" indent="0">
              <a:buNone/>
            </a:pPr>
            <a:r>
              <a:rPr lang="en-US" sz="1000" b="1" dirty="0">
                <a:latin typeface="Calibri"/>
                <a:cs typeface="Calibri"/>
                <a:hlinkClick r:id="rId2"/>
              </a:rPr>
              <a:t>Leslie.Delgadillo@csusb.edu</a:t>
            </a:r>
            <a:endParaRPr lang="en-US" sz="1000" b="1">
              <a:latin typeface="Calibri"/>
              <a:cs typeface="Calibri"/>
              <a:hlinkClick r:id="" action="ppaction://noaction"/>
            </a:endParaRPr>
          </a:p>
          <a:p>
            <a:pPr marL="0" indent="0">
              <a:buNone/>
            </a:pPr>
            <a:r>
              <a:rPr lang="en-US" sz="1000" b="1" dirty="0">
                <a:latin typeface="Calibri"/>
                <a:cs typeface="Calibri"/>
              </a:rPr>
              <a:t>909) 537-7149</a:t>
            </a:r>
          </a:p>
          <a:p>
            <a:pPr marL="0" indent="0">
              <a:buNone/>
            </a:pPr>
            <a:endParaRPr lang="en-US" sz="1000" b="1" dirty="0">
              <a:latin typeface="Calibri"/>
              <a:cs typeface="Calibri"/>
            </a:endParaRPr>
          </a:p>
          <a:p>
            <a:pPr marL="0" indent="0">
              <a:buNone/>
            </a:pPr>
            <a:r>
              <a:rPr lang="en-US" sz="1000" b="1" dirty="0">
                <a:latin typeface="Calibri"/>
                <a:cs typeface="Calibri"/>
              </a:rPr>
              <a:t>Lizzet Lopez</a:t>
            </a:r>
            <a:endParaRPr lang="en-US" sz="1000" b="1">
              <a:latin typeface="Calibri"/>
              <a:cs typeface="Calibri"/>
              <a:hlinkClick r:id="" action="ppaction://noaction"/>
            </a:endParaRPr>
          </a:p>
          <a:p>
            <a:pPr marL="0" indent="0">
              <a:buNone/>
            </a:pPr>
            <a:r>
              <a:rPr lang="en-US" sz="1000" b="1" dirty="0">
                <a:latin typeface="Calibri"/>
                <a:cs typeface="Calibri"/>
              </a:rPr>
              <a:t>Federal Work-Study Lead</a:t>
            </a:r>
            <a:endParaRPr lang="en-US" sz="1000" b="1" dirty="0">
              <a:latin typeface="Calibri"/>
              <a:cs typeface="Calibri"/>
              <a:hlinkClick r:id="" action="ppaction://noaction"/>
            </a:endParaRPr>
          </a:p>
          <a:p>
            <a:pPr marL="0" indent="0">
              <a:buNone/>
            </a:pPr>
            <a:r>
              <a:rPr lang="en-US" sz="1000" b="1" dirty="0">
                <a:latin typeface="Calibri"/>
                <a:cs typeface="Calibri"/>
                <a:hlinkClick r:id="rId3"/>
              </a:rPr>
              <a:t>Lizzet.lopez@csusb.edu</a:t>
            </a:r>
            <a:r>
              <a:rPr lang="en-US" sz="1000" b="1" dirty="0">
                <a:latin typeface="Calibri"/>
                <a:cs typeface="Calibri"/>
              </a:rPr>
              <a:t> </a:t>
            </a:r>
            <a:endParaRPr lang="en-US" b="1">
              <a:latin typeface="Calibri"/>
              <a:cs typeface="Calibri"/>
            </a:endParaRPr>
          </a:p>
          <a:p>
            <a:pPr marL="0" indent="0">
              <a:buNone/>
            </a:pPr>
            <a:r>
              <a:rPr lang="en-US" sz="1000" b="1" dirty="0">
                <a:latin typeface="Calibri"/>
                <a:cs typeface="Calibri"/>
              </a:rPr>
              <a:t>(909) 537-3433</a:t>
            </a:r>
            <a:endParaRPr lang="en-US" b="1">
              <a:cs typeface="Calibri"/>
            </a:endParaRPr>
          </a:p>
          <a:p>
            <a:pPr marL="0" indent="0">
              <a:buNone/>
            </a:pPr>
            <a:endParaRPr lang="en-US" sz="1000" b="1" dirty="0">
              <a:ea typeface="+mn-lt"/>
              <a:cs typeface="+mn-lt"/>
            </a:endParaRPr>
          </a:p>
          <a:p>
            <a:pPr>
              <a:buNone/>
            </a:pPr>
            <a:r>
              <a:rPr lang="en-US" sz="1000" b="1" dirty="0">
                <a:ea typeface="+mn-lt"/>
                <a:cs typeface="+mn-lt"/>
              </a:rPr>
              <a:t>Celeste Alcala </a:t>
            </a:r>
            <a:endParaRPr lang="en-US" b="1">
              <a:cs typeface="Calibri"/>
            </a:endParaRPr>
          </a:p>
          <a:p>
            <a:pPr>
              <a:buNone/>
            </a:pPr>
            <a:r>
              <a:rPr lang="en-US" sz="1000" b="1" dirty="0">
                <a:ea typeface="+mn-lt"/>
                <a:cs typeface="+mn-lt"/>
              </a:rPr>
              <a:t>Job Location Developer</a:t>
            </a:r>
            <a:endParaRPr lang="en-US" b="1">
              <a:cs typeface="Calibri"/>
            </a:endParaRPr>
          </a:p>
          <a:p>
            <a:pPr>
              <a:buNone/>
            </a:pPr>
            <a:r>
              <a:rPr lang="en-US" sz="1000" b="1" dirty="0">
                <a:ea typeface="+mn-lt"/>
                <a:cs typeface="+mn-lt"/>
                <a:hlinkClick r:id="rId4"/>
              </a:rPr>
              <a:t>celeste.alcala@csusb.edu</a:t>
            </a:r>
            <a:r>
              <a:rPr lang="en-US" sz="1000" b="1" dirty="0">
                <a:ea typeface="+mn-lt"/>
                <a:cs typeface="+mn-lt"/>
              </a:rPr>
              <a:t> </a:t>
            </a:r>
            <a:endParaRPr lang="en-US" b="1">
              <a:cs typeface="Calibri"/>
            </a:endParaRPr>
          </a:p>
          <a:p>
            <a:pPr>
              <a:buNone/>
            </a:pPr>
            <a:r>
              <a:rPr lang="en-US" sz="1000" b="1" dirty="0">
                <a:ea typeface="+mn-lt"/>
                <a:cs typeface="+mn-lt"/>
              </a:rPr>
              <a:t>(909) 537-7148</a:t>
            </a:r>
            <a:endParaRPr lang="en-US" b="1" dirty="0"/>
          </a:p>
          <a:p>
            <a:pPr marL="68580" indent="0">
              <a:buNone/>
            </a:pPr>
            <a:endParaRPr lang="en-US" sz="1800" dirty="0">
              <a:latin typeface="Amasis MT Pro Medium" panose="02040604050005020304" pitchFamily="18" charset="0"/>
            </a:endParaRPr>
          </a:p>
        </p:txBody>
      </p:sp>
      <p:sp>
        <p:nvSpPr>
          <p:cNvPr id="6" name="Content Placeholder 5"/>
          <p:cNvSpPr>
            <a:spLocks noGrp="1"/>
          </p:cNvSpPr>
          <p:nvPr>
            <p:ph sz="half" idx="2"/>
          </p:nvPr>
        </p:nvSpPr>
        <p:spPr>
          <a:xfrm>
            <a:off x="4275088" y="1845735"/>
            <a:ext cx="4091672" cy="4023360"/>
          </a:xfrm>
        </p:spPr>
        <p:txBody>
          <a:bodyPr vert="horz" lIns="0" tIns="45720" rIns="0" bIns="45720" rtlCol="0" anchor="t">
            <a:normAutofit/>
          </a:bodyPr>
          <a:lstStyle/>
          <a:p>
            <a:r>
              <a:rPr lang="en-US" sz="1800">
                <a:latin typeface="Amasis MT Pro Medium" panose="02040604050005020304" pitchFamily="18" charset="0"/>
              </a:rPr>
              <a:t>Office hours:  Monday-Friday 8AM-5PM</a:t>
            </a:r>
          </a:p>
          <a:p>
            <a:r>
              <a:rPr lang="en-US" sz="1800">
                <a:latin typeface="Amasis MT Pro Medium" panose="02040604050005020304" pitchFamily="18" charset="0"/>
              </a:rPr>
              <a:t>Summer hours: Monday-Thursday 8AM-5:30 PM</a:t>
            </a:r>
          </a:p>
          <a:p>
            <a:endParaRPr lang="en-US" sz="1800">
              <a:latin typeface="Amasis MT Pro Medium" panose="02040604050005020304" pitchFamily="18" charset="0"/>
            </a:endParaRPr>
          </a:p>
          <a:p>
            <a:r>
              <a:rPr lang="en-US" sz="1800">
                <a:latin typeface="Amasis MT Pro Medium"/>
              </a:rPr>
              <a:t>Student line: (909) 537-5226</a:t>
            </a:r>
            <a:endParaRPr lang="en-US" sz="1800">
              <a:latin typeface="Amasis MT Pro Medium" panose="02040604050005020304" pitchFamily="18" charset="0"/>
            </a:endParaRPr>
          </a:p>
          <a:p>
            <a:r>
              <a:rPr lang="en-US" sz="1800">
                <a:latin typeface="Amasis MT Pro Medium"/>
              </a:rPr>
              <a:t>FAX line:  (909) 537-7024</a:t>
            </a:r>
            <a:endParaRPr lang="en-US" sz="1800">
              <a:latin typeface="Amasis MT Pro Medium" panose="02040604050005020304" pitchFamily="18" charset="0"/>
            </a:endParaRPr>
          </a:p>
          <a:p>
            <a:endParaRPr lang="en-US" sz="1800">
              <a:latin typeface="Amasis MT Pro Medium" panose="02040604050005020304" pitchFamily="18" charset="0"/>
            </a:endParaRPr>
          </a:p>
          <a:p>
            <a:r>
              <a:rPr lang="en-US" sz="1800">
                <a:latin typeface="Amasis MT Pro Medium"/>
              </a:rPr>
              <a:t>FWS EMAIL:</a:t>
            </a:r>
            <a:endParaRPr lang="en-US" sz="1800">
              <a:latin typeface="Amasis MT Pro Medium" panose="02040604050005020304" pitchFamily="18" charset="0"/>
            </a:endParaRPr>
          </a:p>
          <a:p>
            <a:r>
              <a:rPr lang="en-US" sz="1800">
                <a:latin typeface="Amasis MT Pro Medium"/>
              </a:rPr>
              <a:t> </a:t>
            </a:r>
            <a:r>
              <a:rPr lang="en-US" sz="1800">
                <a:latin typeface="Amasis MT Pro Medium"/>
                <a:hlinkClick r:id="rId5"/>
              </a:rPr>
              <a:t>WORKSTUDY@CSUSB.EDU</a:t>
            </a:r>
            <a:r>
              <a:rPr lang="en-US" sz="1800">
                <a:latin typeface="Amasis MT Pro Medium"/>
              </a:rPr>
              <a:t> </a:t>
            </a:r>
            <a:endParaRPr lang="en-US" sz="1800">
              <a:latin typeface="Amasis MT Pro Medium" panose="02040604050005020304" pitchFamily="18" charset="0"/>
            </a:endParaRPr>
          </a:p>
        </p:txBody>
      </p:sp>
    </p:spTree>
    <p:extLst>
      <p:ext uri="{BB962C8B-B14F-4D97-AF65-F5344CB8AC3E}">
        <p14:creationId xmlns:p14="http://schemas.microsoft.com/office/powerpoint/2010/main" val="963563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A3F7C-DD42-4CE0-8278-72DC5A41BA26}"/>
              </a:ext>
            </a:extLst>
          </p:cNvPr>
          <p:cNvSpPr>
            <a:spLocks noGrp="1"/>
          </p:cNvSpPr>
          <p:nvPr>
            <p:ph type="title"/>
          </p:nvPr>
        </p:nvSpPr>
        <p:spPr/>
        <p:txBody>
          <a:bodyPr/>
          <a:lstStyle/>
          <a:p>
            <a:r>
              <a:rPr lang="en-US"/>
              <a:t>Q and A?</a:t>
            </a:r>
            <a:br>
              <a:rPr lang="en-US"/>
            </a:br>
            <a:endParaRPr lang="en-US"/>
          </a:p>
        </p:txBody>
      </p:sp>
      <p:sp>
        <p:nvSpPr>
          <p:cNvPr id="3" name="Content Placeholder 2">
            <a:extLst>
              <a:ext uri="{FF2B5EF4-FFF2-40B4-BE49-F238E27FC236}">
                <a16:creationId xmlns:a16="http://schemas.microsoft.com/office/drawing/2014/main" id="{FD48AF7A-B17F-4836-8FF1-8FAC87E13E2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60CDF2FC-2334-4111-BDE4-1D956A4E78CE}"/>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587282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r>
              <a:rPr lang="en-US">
                <a:latin typeface="Amasis MT Pro Medium" panose="02040604050005020304" pitchFamily="18" charset="0"/>
              </a:rPr>
              <a:t>Student Eligibility Requirements</a:t>
            </a:r>
          </a:p>
        </p:txBody>
      </p:sp>
      <p:graphicFrame>
        <p:nvGraphicFramePr>
          <p:cNvPr id="60" name="Content Placeholder 2">
            <a:extLst>
              <a:ext uri="{FF2B5EF4-FFF2-40B4-BE49-F238E27FC236}">
                <a16:creationId xmlns:a16="http://schemas.microsoft.com/office/drawing/2014/main" id="{80BD98E5-F778-C810-D7A0-3CBA34E6BD2D}"/>
              </a:ext>
            </a:extLst>
          </p:cNvPr>
          <p:cNvGraphicFramePr>
            <a:graphicFrameLocks noGrp="1"/>
          </p:cNvGraphicFramePr>
          <p:nvPr>
            <p:ph idx="1"/>
            <p:extLst>
              <p:ext uri="{D42A27DB-BD31-4B8C-83A1-F6EECF244321}">
                <p14:modId xmlns:p14="http://schemas.microsoft.com/office/powerpoint/2010/main" val="3308556982"/>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956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3"/>
            <a:ext cx="7543800" cy="1450757"/>
          </a:xfrm>
        </p:spPr>
        <p:txBody>
          <a:bodyPr>
            <a:normAutofit/>
          </a:bodyPr>
          <a:lstStyle/>
          <a:p>
            <a:pPr algn="ctr"/>
            <a:r>
              <a:rPr lang="en-US">
                <a:latin typeface="Amasis MT Pro Medium" panose="02040604050005020304" pitchFamily="18" charset="0"/>
              </a:rPr>
              <a:t>FWS POLICIES &amp; RULES</a:t>
            </a:r>
          </a:p>
        </p:txBody>
      </p:sp>
      <p:graphicFrame>
        <p:nvGraphicFramePr>
          <p:cNvPr id="5" name="Content Placeholder 2">
            <a:extLst>
              <a:ext uri="{FF2B5EF4-FFF2-40B4-BE49-F238E27FC236}">
                <a16:creationId xmlns:a16="http://schemas.microsoft.com/office/drawing/2014/main" id="{89BFB9B3-E750-88C6-09C8-4FCA427FC704}"/>
              </a:ext>
            </a:extLst>
          </p:cNvPr>
          <p:cNvGraphicFramePr>
            <a:graphicFrameLocks noGrp="1"/>
          </p:cNvGraphicFramePr>
          <p:nvPr>
            <p:ph idx="1"/>
            <p:extLst>
              <p:ext uri="{D42A27DB-BD31-4B8C-83A1-F6EECF244321}">
                <p14:modId xmlns:p14="http://schemas.microsoft.com/office/powerpoint/2010/main" val="1715689208"/>
              </p:ext>
            </p:extLst>
          </p:nvPr>
        </p:nvGraphicFramePr>
        <p:xfrm>
          <a:off x="365760" y="1737360"/>
          <a:ext cx="8458200" cy="4147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49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69277" y="605896"/>
            <a:ext cx="2313633" cy="5646208"/>
          </a:xfrm>
        </p:spPr>
        <p:txBody>
          <a:bodyPr anchor="ctr">
            <a:normAutofit/>
          </a:bodyPr>
          <a:lstStyle/>
          <a:p>
            <a:r>
              <a:rPr lang="en-US" sz="3100">
                <a:solidFill>
                  <a:srgbClr val="FFFFFF"/>
                </a:solidFill>
                <a:latin typeface="Amasis MT Pro Medium" panose="02040604050005020304" pitchFamily="18" charset="0"/>
              </a:rPr>
              <a:t>Career Center:  Handshake</a:t>
            </a:r>
          </a:p>
        </p:txBody>
      </p:sp>
      <p:sp>
        <p:nvSpPr>
          <p:cNvPr id="16"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noRot="1" noMove="1" noResize="1" noEditPoints="1" noAdjustHandles="1" noChangeArrowheads="1" noChangeShapeType="1"/>
          </p:cNvSpPr>
          <p:nvPr>
            <p:ph idx="1"/>
          </p:nvPr>
        </p:nvSpPr>
        <p:spPr>
          <a:xfrm>
            <a:off x="3556512" y="605896"/>
            <a:ext cx="4810247" cy="5646208"/>
          </a:xfrm>
        </p:spPr>
        <p:txBody>
          <a:bodyPr anchor="ctr">
            <a:normAutofit fontScale="92500" lnSpcReduction="20000"/>
          </a:bodyPr>
          <a:lstStyle/>
          <a:p>
            <a:r>
              <a:rPr lang="en-US">
                <a:latin typeface="Amasis MT Pro Medium" panose="02040604050005020304" pitchFamily="18" charset="0"/>
              </a:rPr>
              <a:t>All FWS positions must be posted on the Career Center website (Handshake)</a:t>
            </a:r>
          </a:p>
          <a:p>
            <a:r>
              <a:rPr lang="en-US">
                <a:latin typeface="Amasis MT Pro Medium" panose="02040604050005020304" pitchFamily="18" charset="0"/>
              </a:rPr>
              <a:t>Job postings are subject to approval</a:t>
            </a:r>
          </a:p>
          <a:p>
            <a:r>
              <a:rPr lang="en-US">
                <a:latin typeface="Amasis MT Pro Medium" panose="02040604050005020304" pitchFamily="18" charset="0"/>
              </a:rPr>
              <a:t>Determine hourly rate</a:t>
            </a:r>
          </a:p>
          <a:p>
            <a:pPr marL="383540" lvl="1"/>
            <a:r>
              <a:rPr lang="en-US">
                <a:latin typeface="Amasis MT Pro Medium"/>
              </a:rPr>
              <a:t>Minimum wage is $16.00/hour for Student Assistants</a:t>
            </a:r>
          </a:p>
          <a:p>
            <a:pPr marL="383540" lvl="1"/>
            <a:r>
              <a:rPr lang="en-US">
                <a:latin typeface="Amasis MT Pro Medium"/>
              </a:rPr>
              <a:t>$17</a:t>
            </a:r>
            <a:r>
              <a:rPr lang="en-US">
                <a:solidFill>
                  <a:schemeClr val="tx1"/>
                </a:solidFill>
                <a:latin typeface="Amasis MT Pro Medium"/>
              </a:rPr>
              <a:t>.50</a:t>
            </a:r>
            <a:r>
              <a:rPr lang="en-US">
                <a:latin typeface="Amasis MT Pro Medium"/>
              </a:rPr>
              <a:t>/hour for Instructional Student Assistant – ISA</a:t>
            </a:r>
          </a:p>
          <a:p>
            <a:r>
              <a:rPr lang="en-US">
                <a:latin typeface="Amasis MT Pro Medium" panose="02040604050005020304" pitchFamily="18" charset="0"/>
              </a:rPr>
              <a:t>Justification required for all starting rates above minimum hourly rates</a:t>
            </a:r>
          </a:p>
          <a:p>
            <a:r>
              <a:rPr lang="en-US" sz="1800">
                <a:ea typeface="+mn-lt"/>
                <a:cs typeface="+mn-lt"/>
              </a:rPr>
              <a:t>*</a:t>
            </a:r>
            <a:r>
              <a:rPr lang="en-US" b="1">
                <a:ea typeface="+mn-lt"/>
                <a:cs typeface="+mn-lt"/>
              </a:rPr>
              <a:t>P</a:t>
            </a:r>
            <a:r>
              <a:rPr lang="en-US" b="1">
                <a:latin typeface="Amasis MT Pro Medium"/>
                <a:ea typeface="+mn-lt"/>
                <a:cs typeface="+mn-lt"/>
              </a:rPr>
              <a:t>lease ensure that jobs are posted by August 1st to ensure students are hired by October 7th placement deadline</a:t>
            </a:r>
            <a:endParaRPr lang="en-US" b="1">
              <a:latin typeface="Amasis MT Pro Medium"/>
              <a:ea typeface="Calibri"/>
              <a:cs typeface="Calibri"/>
            </a:endParaRPr>
          </a:p>
          <a:p>
            <a:r>
              <a:rPr lang="en-US">
                <a:latin typeface="Amasis MT Pro Medium" panose="02040604050005020304" pitchFamily="18" charset="0"/>
              </a:rPr>
              <a:t>Job listings will be removed by the Career Center</a:t>
            </a:r>
          </a:p>
          <a:p>
            <a:r>
              <a:rPr lang="en-US" b="1">
                <a:latin typeface="Amasis MT Pro Medium" panose="02040604050005020304" pitchFamily="18" charset="0"/>
              </a:rPr>
              <a:t>Do not post FWS jobs on the Campus or BB list serves</a:t>
            </a:r>
          </a:p>
          <a:p>
            <a:r>
              <a:rPr lang="en-US">
                <a:latin typeface="Amasis MT Pro Medium"/>
              </a:rPr>
              <a:t>Continuing Re-hire positions do not need to be posted on Handshake</a:t>
            </a:r>
          </a:p>
        </p:txBody>
      </p:sp>
    </p:spTree>
    <p:extLst>
      <p:ext uri="{BB962C8B-B14F-4D97-AF65-F5344CB8AC3E}">
        <p14:creationId xmlns:p14="http://schemas.microsoft.com/office/powerpoint/2010/main" val="300189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8724" y="1219200"/>
            <a:ext cx="2804460" cy="2661052"/>
          </a:xfrm>
        </p:spPr>
        <p:txBody>
          <a:bodyPr>
            <a:normAutofit/>
          </a:bodyPr>
          <a:lstStyle/>
          <a:p>
            <a:pPr algn="r"/>
            <a:r>
              <a:rPr lang="en-US" sz="3800">
                <a:latin typeface="Amasis MT Pro Medium" panose="02040604050005020304" pitchFamily="18" charset="0"/>
              </a:rPr>
              <a:t>Background Check</a:t>
            </a:r>
          </a:p>
        </p:txBody>
      </p:sp>
      <p:graphicFrame>
        <p:nvGraphicFramePr>
          <p:cNvPr id="35" name="Content Placeholder 2">
            <a:extLst>
              <a:ext uri="{FF2B5EF4-FFF2-40B4-BE49-F238E27FC236}">
                <a16:creationId xmlns:a16="http://schemas.microsoft.com/office/drawing/2014/main" id="{A1D5EA9D-CEAE-DBD5-7C97-155BFB5C5118}"/>
              </a:ext>
            </a:extLst>
          </p:cNvPr>
          <p:cNvGraphicFramePr>
            <a:graphicFrameLocks noGrp="1"/>
          </p:cNvGraphicFramePr>
          <p:nvPr>
            <p:ph idx="1"/>
            <p:extLst>
              <p:ext uri="{D42A27DB-BD31-4B8C-83A1-F6EECF244321}">
                <p14:modId xmlns:p14="http://schemas.microsoft.com/office/powerpoint/2010/main" val="2957302023"/>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09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25040" y="152400"/>
            <a:ext cx="2313633" cy="5646208"/>
          </a:xfrm>
        </p:spPr>
        <p:txBody>
          <a:bodyPr anchor="ctr">
            <a:normAutofit/>
          </a:bodyPr>
          <a:lstStyle/>
          <a:p>
            <a:r>
              <a:rPr lang="en-US" sz="3100">
                <a:solidFill>
                  <a:srgbClr val="FFFFFF"/>
                </a:solidFill>
                <a:latin typeface="Amasis MT Pro Medium" panose="02040604050005020304" pitchFamily="18" charset="0"/>
              </a:rPr>
              <a:t>FWS Placement &amp; Deadlines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3334248" y="76200"/>
            <a:ext cx="5505834" cy="6555312"/>
          </a:xfrm>
        </p:spPr>
        <p:txBody>
          <a:bodyPr anchor="ctr">
            <a:normAutofit fontScale="77500" lnSpcReduction="20000"/>
          </a:bodyPr>
          <a:lstStyle/>
          <a:p>
            <a:r>
              <a:rPr lang="en-US" sz="1400" b="1" u="sng">
                <a:latin typeface="Amasis MT Pro Medium"/>
              </a:rPr>
              <a:t>June 2024 Employment:</a:t>
            </a:r>
          </a:p>
          <a:p>
            <a:pPr>
              <a:buFont typeface="Wingdings" panose="05000000000000000000" pitchFamily="2" charset="2"/>
              <a:buChar char="§"/>
            </a:pPr>
            <a:r>
              <a:rPr lang="en-US" sz="1400">
                <a:latin typeface="Amasis MT Pro Medium"/>
              </a:rPr>
              <a:t>First day of summer employment is June 1st </a:t>
            </a:r>
          </a:p>
          <a:p>
            <a:pPr>
              <a:buFont typeface="Wingdings" panose="05000000000000000000" pitchFamily="2" charset="2"/>
              <a:buChar char="§"/>
            </a:pPr>
            <a:r>
              <a:rPr lang="en-US" sz="1400">
                <a:latin typeface="Amasis MT Pro Medium"/>
              </a:rPr>
              <a:t>FWS students must have remaining funding from 2023-2024 FWS award to work June 1 – June 30</a:t>
            </a:r>
            <a:endParaRPr lang="en-US"/>
          </a:p>
          <a:p>
            <a:pPr>
              <a:buFont typeface="Wingdings" panose="05000000000000000000" pitchFamily="2" charset="2"/>
              <a:buChar char="§"/>
            </a:pPr>
            <a:r>
              <a:rPr lang="en-US" sz="1400">
                <a:latin typeface="Amasis MT Pro Medium"/>
              </a:rPr>
              <a:t>If no 2023-2024 funding available for June, students cannot begin working until July 1st under their 2024-2025 FWS award</a:t>
            </a:r>
          </a:p>
          <a:p>
            <a:pPr>
              <a:buFont typeface="Wingdings" panose="05000000000000000000" pitchFamily="2" charset="2"/>
              <a:buChar char="§"/>
            </a:pPr>
            <a:r>
              <a:rPr lang="en-US" sz="1400">
                <a:latin typeface="Amasis MT Pro Medium"/>
              </a:rPr>
              <a:t>Students must be enrolled in at least half-time units for Fall 2024</a:t>
            </a:r>
          </a:p>
          <a:p>
            <a:pPr marL="0" indent="0">
              <a:buNone/>
            </a:pPr>
            <a:r>
              <a:rPr lang="en-US" sz="1400">
                <a:latin typeface="Amasis MT Pro Medium"/>
              </a:rPr>
              <a:t>   </a:t>
            </a:r>
            <a:r>
              <a:rPr lang="en-US" sz="1400" b="1" u="sng">
                <a:latin typeface="Amasis MT Pro Medium"/>
              </a:rPr>
              <a:t>July-August 2024 Employment:</a:t>
            </a:r>
          </a:p>
          <a:p>
            <a:pPr>
              <a:buFont typeface="Wingdings" panose="05000000000000000000" pitchFamily="2" charset="2"/>
              <a:buChar char="§"/>
            </a:pPr>
            <a:r>
              <a:rPr lang="en-US" sz="1400">
                <a:solidFill>
                  <a:srgbClr val="404040"/>
                </a:solidFill>
                <a:latin typeface="Amasis MT Pro Medium"/>
              </a:rPr>
              <a:t>Based on summer session enrollment </a:t>
            </a:r>
          </a:p>
          <a:p>
            <a:pPr>
              <a:buFont typeface="Wingdings" panose="05000000000000000000" pitchFamily="2" charset="2"/>
              <a:buChar char="§"/>
            </a:pPr>
            <a:r>
              <a:rPr lang="en-US" sz="1400">
                <a:solidFill>
                  <a:srgbClr val="404040"/>
                </a:solidFill>
                <a:latin typeface="Amasis MT Pro Medium"/>
              </a:rPr>
              <a:t>Students must have a 2024-2025 FWS award to participate </a:t>
            </a:r>
          </a:p>
          <a:p>
            <a:pPr>
              <a:buFont typeface="Wingdings" panose="05000000000000000000" pitchFamily="2" charset="2"/>
              <a:buChar char="§"/>
            </a:pPr>
            <a:r>
              <a:rPr lang="en-US" sz="1400">
                <a:solidFill>
                  <a:srgbClr val="404040"/>
                </a:solidFill>
                <a:latin typeface="Amasis MT Pro Medium"/>
              </a:rPr>
              <a:t>Students must</a:t>
            </a:r>
            <a:r>
              <a:rPr lang="en-US" sz="1400">
                <a:latin typeface="Amasis MT Pro Medium"/>
              </a:rPr>
              <a:t> be enrolled in at least half-time units for Fall 2024</a:t>
            </a:r>
            <a:endParaRPr lang="en-US"/>
          </a:p>
          <a:p>
            <a:pPr>
              <a:buFont typeface="Wingdings" panose="05000000000000000000" pitchFamily="2" charset="2"/>
              <a:buChar char="§"/>
            </a:pPr>
            <a:r>
              <a:rPr lang="en-US" sz="1400">
                <a:latin typeface="Amasis MT Pro Medium"/>
              </a:rPr>
              <a:t>Incoming Freshman or Transfer students may not begin working until August 19,2024</a:t>
            </a:r>
          </a:p>
          <a:p>
            <a:r>
              <a:rPr lang="en-US" sz="1400" b="1" u="sng">
                <a:latin typeface="Amasis MT Pro Medium"/>
              </a:rPr>
              <a:t>First day of Fall employment:</a:t>
            </a:r>
          </a:p>
          <a:p>
            <a:pPr marL="383540" lvl="1"/>
            <a:r>
              <a:rPr lang="en-US" sz="1400">
                <a:latin typeface="Amasis MT Pro Medium"/>
              </a:rPr>
              <a:t>August 19, 2024</a:t>
            </a:r>
          </a:p>
          <a:p>
            <a:pPr marL="383540" lvl="1"/>
            <a:r>
              <a:rPr lang="en-US" sz="1400">
                <a:latin typeface="Amasis MT Pro Medium"/>
              </a:rPr>
              <a:t>Placement deadline:  </a:t>
            </a:r>
            <a:r>
              <a:rPr lang="en-US" sz="1400">
                <a:solidFill>
                  <a:schemeClr val="tx1"/>
                </a:solidFill>
                <a:latin typeface="Amasis MT Pro Medium"/>
              </a:rPr>
              <a:t>October 7</a:t>
            </a:r>
            <a:r>
              <a:rPr lang="en-US" sz="1400">
                <a:latin typeface="Amasis MT Pro Medium"/>
              </a:rPr>
              <a:t>, 2024</a:t>
            </a:r>
          </a:p>
          <a:p>
            <a:r>
              <a:rPr lang="en-US" sz="1400">
                <a:latin typeface="Amasis MT Pro Medium" panose="02040604050005020304" pitchFamily="18" charset="0"/>
              </a:rPr>
              <a:t>Instructional Student Assistants (ISA)</a:t>
            </a:r>
          </a:p>
          <a:p>
            <a:pPr marL="383540" lvl="1"/>
            <a:r>
              <a:rPr lang="en-US" sz="1400">
                <a:latin typeface="Amasis MT Pro Medium" panose="02040604050005020304" pitchFamily="18" charset="0"/>
              </a:rPr>
              <a:t>Open until filled</a:t>
            </a:r>
          </a:p>
          <a:p>
            <a:r>
              <a:rPr lang="en-US" sz="1400">
                <a:latin typeface="Amasis MT Pro Medium" panose="02040604050005020304" pitchFamily="18" charset="0"/>
              </a:rPr>
              <a:t>FWS hiring forms must be initiated and submitted to Student Employment </a:t>
            </a:r>
            <a:r>
              <a:rPr lang="en-US" sz="1400" b="1" u="sng">
                <a:latin typeface="Amasis MT Pro Medium" panose="02040604050005020304" pitchFamily="18" charset="0"/>
              </a:rPr>
              <a:t>prior</a:t>
            </a:r>
            <a:r>
              <a:rPr lang="en-US" sz="1400">
                <a:latin typeface="Amasis MT Pro Medium" panose="02040604050005020304" pitchFamily="18" charset="0"/>
              </a:rPr>
              <a:t> to start date</a:t>
            </a:r>
          </a:p>
          <a:p>
            <a:r>
              <a:rPr lang="en-US" sz="1400">
                <a:latin typeface="Amasis MT Pro Medium" panose="02040604050005020304" pitchFamily="18" charset="0"/>
              </a:rPr>
              <a:t>The FWS student must complete the entire hiring process </a:t>
            </a:r>
            <a:r>
              <a:rPr lang="en-US" sz="1400" b="1" u="sng">
                <a:latin typeface="Amasis MT Pro Medium" panose="02040604050005020304" pitchFamily="18" charset="0"/>
              </a:rPr>
              <a:t>before</a:t>
            </a:r>
            <a:r>
              <a:rPr lang="en-US" sz="1400">
                <a:latin typeface="Amasis MT Pro Medium" panose="02040604050005020304" pitchFamily="18" charset="0"/>
              </a:rPr>
              <a:t> they may begin working</a:t>
            </a:r>
          </a:p>
          <a:p>
            <a:r>
              <a:rPr lang="en-US" sz="1400">
                <a:latin typeface="Amasis MT Pro Medium" panose="02040604050005020304" pitchFamily="18" charset="0"/>
              </a:rPr>
              <a:t>The FWS supervisor will receive the FWS Routing Slip from Student Employment that serves as confirmation that the student is hired and can begin working</a:t>
            </a:r>
          </a:p>
          <a:p>
            <a:r>
              <a:rPr lang="en-US" sz="1400">
                <a:latin typeface="Amasis MT Pro Medium" panose="02040604050005020304" pitchFamily="18" charset="0"/>
              </a:rPr>
              <a:t>If you allow your student to work before you receive the FWS Routing Slip, you will have to hire as a concurrent hire to pay the student from your department’s funds</a:t>
            </a:r>
          </a:p>
        </p:txBody>
      </p:sp>
    </p:spTree>
    <p:extLst>
      <p:ext uri="{BB962C8B-B14F-4D97-AF65-F5344CB8AC3E}">
        <p14:creationId xmlns:p14="http://schemas.microsoft.com/office/powerpoint/2010/main" val="207018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8CE9B-14AB-8066-5AFA-BC13C30A52EC}"/>
              </a:ext>
            </a:extLst>
          </p:cNvPr>
          <p:cNvSpPr>
            <a:spLocks noGrp="1"/>
          </p:cNvSpPr>
          <p:nvPr>
            <p:ph type="title"/>
          </p:nvPr>
        </p:nvSpPr>
        <p:spPr/>
        <p:txBody>
          <a:bodyPr/>
          <a:lstStyle/>
          <a:p>
            <a:pPr algn="ctr"/>
            <a:r>
              <a:rPr lang="en-US">
                <a:solidFill>
                  <a:schemeClr val="tx1"/>
                </a:solidFill>
                <a:latin typeface="Amasis MT Pro Medium"/>
              </a:rPr>
              <a:t>Bridge vs. Non-Bridge Appointments:</a:t>
            </a:r>
          </a:p>
        </p:txBody>
      </p:sp>
      <p:graphicFrame>
        <p:nvGraphicFramePr>
          <p:cNvPr id="7" name="Content Placeholder 2">
            <a:extLst>
              <a:ext uri="{FF2B5EF4-FFF2-40B4-BE49-F238E27FC236}">
                <a16:creationId xmlns:a16="http://schemas.microsoft.com/office/drawing/2014/main" id="{1F5384EB-1818-834E-82A2-4C1ABFF1F79B}"/>
              </a:ext>
            </a:extLst>
          </p:cNvPr>
          <p:cNvGraphicFramePr>
            <a:graphicFrameLocks noGrp="1"/>
          </p:cNvGraphicFramePr>
          <p:nvPr>
            <p:ph idx="1"/>
          </p:nvPr>
        </p:nvGraphicFramePr>
        <p:xfrm>
          <a:off x="822959" y="1845734"/>
          <a:ext cx="754380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75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42A5-5A5F-FCD3-4967-4314ED151C20}"/>
              </a:ext>
            </a:extLst>
          </p:cNvPr>
          <p:cNvSpPr>
            <a:spLocks noGrp="1"/>
          </p:cNvSpPr>
          <p:nvPr>
            <p:ph type="title"/>
          </p:nvPr>
        </p:nvSpPr>
        <p:spPr/>
        <p:txBody>
          <a:bodyPr/>
          <a:lstStyle/>
          <a:p>
            <a:pPr algn="ctr"/>
            <a:r>
              <a:rPr lang="en-US">
                <a:latin typeface="Amasis MT Pro Medium" panose="02040604050005020304" pitchFamily="18" charset="0"/>
              </a:rPr>
              <a:t>Bridge Summer Employment</a:t>
            </a:r>
          </a:p>
        </p:txBody>
      </p:sp>
      <p:pic>
        <p:nvPicPr>
          <p:cNvPr id="5" name="Content Placeholder 4" descr="A group of white boxes with black text&#10;&#10;Description automatically generated">
            <a:extLst>
              <a:ext uri="{FF2B5EF4-FFF2-40B4-BE49-F238E27FC236}">
                <a16:creationId xmlns:a16="http://schemas.microsoft.com/office/drawing/2014/main" id="{95881FA3-514C-62AF-E0C9-6DE1B00E751C}"/>
              </a:ext>
            </a:extLst>
          </p:cNvPr>
          <p:cNvPicPr>
            <a:picLocks noGrp="1" noChangeAspect="1"/>
          </p:cNvPicPr>
          <p:nvPr>
            <p:ph idx="1"/>
          </p:nvPr>
        </p:nvPicPr>
        <p:blipFill>
          <a:blip r:embed="rId2"/>
          <a:stretch>
            <a:fillRect/>
          </a:stretch>
        </p:blipFill>
        <p:spPr>
          <a:xfrm>
            <a:off x="1253224" y="1838007"/>
            <a:ext cx="6370221" cy="4737720"/>
          </a:xfrm>
        </p:spPr>
      </p:pic>
    </p:spTree>
    <p:extLst>
      <p:ext uri="{BB962C8B-B14F-4D97-AF65-F5344CB8AC3E}">
        <p14:creationId xmlns:p14="http://schemas.microsoft.com/office/powerpoint/2010/main" val="1533961864"/>
      </p:ext>
    </p:extLst>
  </p:cSld>
  <p:clrMapOvr>
    <a:masterClrMapping/>
  </p:clrMapOvr>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On-screen Show (4:3)</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Retrospect</vt:lpstr>
      <vt:lpstr>Federal  Work-Study (FWS)</vt:lpstr>
      <vt:lpstr>Agenda </vt:lpstr>
      <vt:lpstr>Student Eligibility Requirements</vt:lpstr>
      <vt:lpstr>FWS POLICIES &amp; RULES</vt:lpstr>
      <vt:lpstr>Career Center:  Handshake</vt:lpstr>
      <vt:lpstr>Background Check</vt:lpstr>
      <vt:lpstr>FWS Placement &amp; Deadlines</vt:lpstr>
      <vt:lpstr>Bridge vs. Non-Bridge Appointments:</vt:lpstr>
      <vt:lpstr>Bridge Summer Employment</vt:lpstr>
      <vt:lpstr>Request to hire a FWS student </vt:lpstr>
      <vt:lpstr>PowerPoint Presentation</vt:lpstr>
      <vt:lpstr>FWS WORK AUTHORIZATION</vt:lpstr>
      <vt:lpstr>TERMS OF EMPLOYMENT</vt:lpstr>
      <vt:lpstr>ISA CONTRACT LETTER</vt:lpstr>
      <vt:lpstr>DESCRIPTION OF DUTIES FORM (DOD)</vt:lpstr>
      <vt:lpstr>FWS ROUTING SLIP</vt:lpstr>
      <vt:lpstr>Time Reporting - Payroll</vt:lpstr>
      <vt:lpstr>Time Reporting - Continued</vt:lpstr>
      <vt:lpstr>TIMESHEET EXAMPLE</vt:lpstr>
      <vt:lpstr>FWS Payroll Calendar </vt:lpstr>
      <vt:lpstr>TERMINATION/SEPARATION</vt:lpstr>
      <vt:lpstr>PowerPoint Presentation</vt:lpstr>
      <vt:lpstr>Work-Study Contact Information</vt:lpstr>
      <vt:lpstr>Q and A?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work-study</dc:title>
  <dc:creator>Patricia Aguilera</dc:creator>
  <cp:revision>22</cp:revision>
  <cp:lastPrinted>2022-05-24T16:10:24Z</cp:lastPrinted>
  <dcterms:created xsi:type="dcterms:W3CDTF">2014-05-16T15:36:49Z</dcterms:created>
  <dcterms:modified xsi:type="dcterms:W3CDTF">2024-05-08T22:23:04Z</dcterms:modified>
</cp:coreProperties>
</file>