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46" r:id="rId1"/>
  </p:sldMasterIdLst>
  <p:notesMasterIdLst>
    <p:notesMasterId r:id="rId38"/>
  </p:notesMasterIdLst>
  <p:handoutMasterIdLst>
    <p:handoutMasterId r:id="rId39"/>
  </p:handoutMasterIdLst>
  <p:sldIdLst>
    <p:sldId id="315" r:id="rId2"/>
    <p:sldId id="256" r:id="rId3"/>
    <p:sldId id="257" r:id="rId4"/>
    <p:sldId id="266" r:id="rId5"/>
    <p:sldId id="273" r:id="rId6"/>
    <p:sldId id="261" r:id="rId7"/>
    <p:sldId id="306" r:id="rId8"/>
    <p:sldId id="284" r:id="rId9"/>
    <p:sldId id="285" r:id="rId10"/>
    <p:sldId id="314" r:id="rId11"/>
    <p:sldId id="263" r:id="rId12"/>
    <p:sldId id="287" r:id="rId13"/>
    <p:sldId id="288" r:id="rId14"/>
    <p:sldId id="293" r:id="rId15"/>
    <p:sldId id="280" r:id="rId16"/>
    <p:sldId id="294" r:id="rId17"/>
    <p:sldId id="307" r:id="rId18"/>
    <p:sldId id="291" r:id="rId19"/>
    <p:sldId id="265" r:id="rId20"/>
    <p:sldId id="292" r:id="rId21"/>
    <p:sldId id="300" r:id="rId22"/>
    <p:sldId id="278" r:id="rId23"/>
    <p:sldId id="295" r:id="rId24"/>
    <p:sldId id="297" r:id="rId25"/>
    <p:sldId id="298" r:id="rId26"/>
    <p:sldId id="302" r:id="rId27"/>
    <p:sldId id="305" r:id="rId28"/>
    <p:sldId id="299" r:id="rId29"/>
    <p:sldId id="308" r:id="rId30"/>
    <p:sldId id="309" r:id="rId31"/>
    <p:sldId id="311" r:id="rId32"/>
    <p:sldId id="312" r:id="rId33"/>
    <p:sldId id="313" r:id="rId34"/>
    <p:sldId id="310" r:id="rId35"/>
    <p:sldId id="303" r:id="rId36"/>
    <p:sldId id="279" r:id="rId37"/>
  </p:sldIdLst>
  <p:sldSz cx="9144000" cy="6858000" type="screen4x3"/>
  <p:notesSz cx="7010400" cy="9296400"/>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4C0B6A-9E0B-4559-B342-01A39DC156DA}">
  <a:tblStyle styleId="{8D4C0B6A-9E0B-4559-B342-01A39DC156D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1</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8358086-7C9A-413F-B9C6-A3BCF1A68AF0}" type="datetimeFigureOut">
              <a:rPr lang="en-US" smtClean="0"/>
              <a:t>12/12/2024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0EEE534-CC8E-4C39-AF0A-EE097A74BEF3}" type="slidenum">
              <a:rPr lang="en-US" smtClean="0"/>
              <a:t>‹#›</a:t>
            </a:fld>
            <a:endParaRPr lang="en-US"/>
          </a:p>
        </p:txBody>
      </p:sp>
    </p:spTree>
    <p:extLst>
      <p:ext uri="{BB962C8B-B14F-4D97-AF65-F5344CB8AC3E}">
        <p14:creationId xmlns:p14="http://schemas.microsoft.com/office/powerpoint/2010/main" val="422684093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21.169"/>
    </inkml:context>
    <inkml:brush xml:id="br0">
      <inkml:brushProperty name="width" value="0.05" units="cm"/>
      <inkml:brushProperty name="height" value="0.05" units="cm"/>
    </inkml:brush>
  </inkml:definitions>
  <inkml:trace contextRef="#ctx0" brushRef="#br0">1 387 24575,'31'0'0,"0"-1"0,0-2 0,0 0 0,31-9 0,-48 8 0,1-1 0,-1-1 0,1 0 0,-2 0 0,1-2 0,-1 0 0,0 0 0,-1-1 0,0-1 0,13-12 0,11-17 0,-2-2 0,-2-1 0,48-81 0,-79 120 0,1 0 0,0 1 0,0-1 0,0 1 0,0-1 0,0 1 0,0 0 0,0 0 0,1 0 0,-1 0 0,4-2 0,-6 4 0,1 0 0,-1 0 0,1 0 0,-1 0 0,1-1 0,-1 1 0,1 0 0,0 0 0,-1 0 0,1 0 0,-1 0 0,1 0 0,-1 0 0,1 1 0,-1-1 0,1 0 0,-1 0 0,1 0 0,-1 0 0,1 1 0,-1-1 0,0 0 0,1 0 0,-1 1 0,1 0 0,9 22 0,-7 8 0,-1 0 0,-2 1 0,-1-1 0,-10 62 0,2-21 0,4-31 0,2-25 0,2-14 0,1-6 0,0 3 0,0 1 0,-1-1 0,1 0 0,0 1 0,0-1 0,0 0 0,1 1 0,-1-1 0,0 0 0,0 1 0,0-1 0,0 1 0,1-1 0,-1 0 0,0 1 0,0-1 0,1 1 0,-1-1 0,0 1 0,1-1 0,-1 1 0,1-1 0,-1 1 0,1-1 0,-1 1 0,1-1 0,-1 1 0,1 0 0,-1-1 0,1 1 0,0 0 0,-1 0 0,1-1 0,-1 1 0,1 0 0,0 0 0,-1 0 0,1 0 0,0 0 0,-1 0 0,1 0 0,0 0 0,0 0 0,36 10 0,-15-3 0,-17-7 0,0 1 0,1-1 0,-1 0 0,0 0 0,0 0 0,0-1 0,0 0 0,0 0 0,0 0 0,0-1 0,0 0 0,6-3 0,1-2 0,0 0 0,0-1 0,11-11 0,-15 12 0,0 1 0,0-1 0,1 1 0,-1 1 0,1 0 0,1 0 0,-1 1 0,16-5 0,61-3 0,-70 12 0,0-2 0,-1 0 0,1 0 0,-1-2 0,0 0 0,17-6 0,-11-1 0,0-1 0,30-23 0,6-3 0,-52 36 0,0 0 0,0 0 0,0 0 0,0 0 0,0 1 0,1 0 0,-1 0 0,0 0 0,1 1 0,-1-1 0,0 2 0,1-1 0,-1 0 0,0 1 0,1 0 0,6 2 0,9 4 0,0 1 0,34 17 0,-14-6 0,7-1 0,-32-13 0,-1 0 0,1 2 0,-1 0 0,16 10 0,-27-15 0,0 1 0,-1 0 0,1 0 0,0 1 0,-1-1 0,0 1 0,0 0 0,0 0 0,0 0 0,-1 0 0,0 0 0,1 0 0,-2 1 0,1-1 0,0 1 0,-1-1 0,0 1 0,1 8 0,-2-10 0,0-1 0,0 1 0,0 0 0,0-1 0,-1 1 0,0 0 0,1-1 0,-1 1 0,0-1 0,0 1 0,0-1 0,-1 1 0,1-1 0,-1 0 0,1 0 0,-1 0 0,0 1 0,1-2 0,-1 1 0,0 0 0,0 0 0,-1-1 0,1 1 0,0-1 0,0 1 0,-1-1 0,1 0 0,-1 0 0,-4 1 0,-9 3 0,1 0 0,-1-1 0,-27 2 0,37-5 0,-9 1 0,0 0 0,1-1 0,-1-1 0,0 0 0,1-1 0,-1 0 0,0-1 0,-14-5 0,23 5 0,0 0 0,0-1 0,0 0 0,1 0 0,-1 0 0,1-1 0,0 0 0,0 0 0,0 0 0,0 0 0,1-1 0,0 0 0,0 0 0,0 0 0,0 0 0,1-1 0,0 1 0,0-1 0,1 0 0,-1 0 0,0-6 0,0 3 0,1 0 0,0 1 0,0-1 0,1 0 0,0 0 0,0 0 0,1 0 0,1 0 0,-1 1 0,1-1 0,1 0 0,3-11 0,-3 14 0,1-1 0,0 1 0,0 0 0,0 0 0,1 0 0,-1 1 0,2-1 0,-1 1 0,1 0 0,-1 0 0,1 0 0,1 1 0,-1 0 0,0 0 0,1 0 0,10-5 0,14-4 0,0 2 0,0 1 0,1 1 0,0 1 0,1 2 0,0 1 0,33 0 0,-60 5 0,0-1 0,0 1 0,0 1 0,1-1 0,-1 1 0,0 0 0,0 0 0,0 0 0,0 1 0,0-1 0,0 1 0,-1 1 0,1-1 0,0 1 0,-1-1 0,0 1 0,0 1 0,0-1 0,0 0 0,4 5 0,0 4 0,1 1 0,-2-1 0,0 2 0,0-1 0,7 21 0,-3-7 0,-10-24 0,0 0 0,0 0 0,0-1 0,0 1 0,0 0 0,1-1 0,-1 1 0,1-1 0,0 0 0,-1 0 0,1 1 0,0-1 0,1 0 0,-1-1 0,0 1 0,1 0 0,-1-1 0,0 1 0,1-1 0,0 1 0,-1-1 0,1 0 0,0-1 0,0 1 0,-1 0 0,1-1 0,0 1 0,0-1 0,0 0 0,0 0 0,0 0 0,0 0 0,0-1 0,-1 1 0,5-2 0,1-1 0,0 0 0,0-1 0,0-1 0,0 1 0,-1-1 0,0 0 0,0-1 0,0 0 0,-1 0 0,7-8 0,-12 14 0,-1-1 0,1 0 0,0 0 0,-1 0 0,1 1 0,0-1 0,0 0 0,-1 1 0,1-1 0,0 1 0,0-1 0,0 1 0,0-1 0,0 1 0,0 0 0,0-1 0,0 1 0,0 0 0,0 0 0,0 0 0,0 0 0,0 0 0,0 0 0,0 0 0,0 0 0,0 0 0,0 0 0,0 1 0,0-1 0,0 0 0,0 1 0,0-1 0,1 1 0,27 28 0,-26-25 0,0-1 0,1 1 0,-1-1 0,0 1 0,1-1 0,8 5 0,-4-4 0,1-1 0,-1 0 0,1-1 0,0 0 0,0 0 0,0-1 0,0 0 0,0-1 0,12-1 0,7-1 0,45-12 0,-53 9 0,0 1 0,0 1 0,0 1 0,35 0 0,-49 3-94,0 1 0,0-1 0,0 1 0,0 0 0,0 0 0,-1 1 0,1 0 0,7 5 0,-9-6-425,14 9-6307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3:01.235"/>
    </inkml:context>
    <inkml:brush xml:id="br0">
      <inkml:brushProperty name="width" value="0.05" units="cm"/>
      <inkml:brushProperty name="height" value="0.05" units="cm"/>
    </inkml:brush>
  </inkml:definitions>
  <inkml:trace contextRef="#ctx0" brushRef="#br0">1 73 24575,'10'52'0,"0"-12"0,-10-37 0,1 6 0,0-1 0,0 1 0,0 0 0,1 0 0,1-1 0,0 1 0,0-1 0,0 0 0,1 0 0,7 12 0,-11-20 0,0 1 0,1-1 0,-1 0 0,0 0 0,0 0 0,0 1 0,0-1 0,0 0 0,0 0 0,0 0 0,0 0 0,0 1 0,1-1 0,-1 0 0,0 0 0,0 0 0,0 0 0,0 0 0,1 0 0,-1 1 0,0-1 0,0 0 0,0 0 0,0 0 0,1 0 0,-1 0 0,0 0 0,0 0 0,0 0 0,1 0 0,-1 0 0,0 0 0,0 0 0,0 0 0,1 0 0,-1 0 0,0 0 0,0 0 0,0 0 0,1 0 0,-1 0 0,0 0 0,0 0 0,0-1 0,0 1 0,1 0 0,-1 0 0,0 0 0,0 0 0,0 0 0,0 0 0,0-1 0,1 1 0,-1 0 0,0 0 0,0 0 0,0 0 0,0-1 0,3-18 0,-7-32 0,3 46 0,-14-59 0,12 56 0,0-1 0,0 1 0,1-1 0,0 0 0,1 1 0,0-1 0,0 0 0,1 0 0,0 0 0,2-17 0,-2 25 0,1 0 0,-1 0 0,0 0 0,1 0 0,-1 0 0,1 0 0,-1 0 0,1 0 0,0 0 0,-1 0 0,1 0 0,0 0 0,-1 0 0,1 0 0,0 1 0,0-1 0,0 0 0,0 0 0,0 1 0,0-1 0,0 1 0,0-1 0,0 1 0,0-1 0,0 1 0,0 0 0,0 0 0,1-1 0,0 1 0,0 1 0,1-1 0,0 1 0,-1-1 0,0 1 0,1 0 0,-1 0 0,1 0 0,-1 0 0,0 1 0,0-1 0,0 1 0,3 2 0,2 2 0,0 0 0,-1 1 0,1 0 0,-2 0 0,1 1 0,6 11 0,-7-7-227,-1 0-1,0 0 1,-1 1-1,0-1 1,1 23-1,-3-8-6598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4:20.592"/>
    </inkml:context>
    <inkml:brush xml:id="br0">
      <inkml:brushProperty name="width" value="0.05" units="cm"/>
      <inkml:brushProperty name="height" value="0.05" units="cm"/>
    </inkml:brush>
  </inkml:definitions>
  <inkml:trace contextRef="#ctx0" brushRef="#br0">1 139 24575,'3'7'0,"0"1"0,0-1 0,1 1 0,0-1 0,0 0 0,1 0 0,0-1 0,9 10 0,-12-14 0,1 1 0,-1 0 0,1-1 0,-1 0 0,1 1 0,0-1 0,0 0 0,0 0 0,0-1 0,1 1 0,-1-1 0,0 0 0,1 1 0,-1-1 0,1-1 0,-1 1 0,1 0 0,-1-1 0,1 0 0,0 0 0,-1 0 0,1 0 0,-1-1 0,1 1 0,-1-1 0,1 0 0,-1 0 0,1 0 0,-1 0 0,0-1 0,1 1 0,3-4 0,2-1 0,0 0 0,-1-1 0,0 0 0,0-1 0,0 0 0,-1 0 0,0-1 0,-1 0 0,8-13 0,-4 10-30,-1 0-1,2 1 1,0 0 0,0 0-1,1 1 1,0 1-1,0 0 1,15-7-1,1-3-1060,0 1-5735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21.169"/>
    </inkml:context>
    <inkml:brush xml:id="br0">
      <inkml:brushProperty name="width" value="0.05" units="cm"/>
      <inkml:brushProperty name="height" value="0.05" units="cm"/>
    </inkml:brush>
  </inkml:definitions>
  <inkml:trace contextRef="#ctx0" brushRef="#br0">1 387 24575,'31'0'0,"0"-1"0,0-2 0,0 0 0,31-9 0,-48 8 0,1-1 0,-1-1 0,1 0 0,-2 0 0,1-2 0,-1 0 0,0 0 0,-1-1 0,0-1 0,13-12 0,11-17 0,-2-2 0,-2-1 0,48-81 0,-79 120 0,1 0 0,0 1 0,0-1 0,0 1 0,0-1 0,0 1 0,0 0 0,0 0 0,1 0 0,-1 0 0,4-2 0,-6 4 0,1 0 0,-1 0 0,1 0 0,-1 0 0,1-1 0,-1 1 0,1 0 0,0 0 0,-1 0 0,1 0 0,-1 0 0,1 0 0,-1 0 0,1 1 0,-1-1 0,1 0 0,-1 0 0,1 0 0,-1 0 0,1 1 0,-1-1 0,0 0 0,1 0 0,-1 1 0,1 0 0,9 22 0,-7 8 0,-1 0 0,-2 1 0,-1-1 0,-10 62 0,2-21 0,4-31 0,2-25 0,2-14 0,1-6 0,0 3 0,0 1 0,-1-1 0,1 0 0,0 1 0,0-1 0,0 0 0,1 1 0,-1-1 0,0 0 0,0 1 0,0-1 0,0 1 0,1-1 0,-1 0 0,0 1 0,0-1 0,1 1 0,-1-1 0,0 1 0,1-1 0,-1 1 0,1-1 0,-1 1 0,1-1 0,-1 1 0,1-1 0,-1 1 0,1 0 0,-1-1 0,1 1 0,0 0 0,-1 0 0,1-1 0,-1 1 0,1 0 0,0 0 0,-1 0 0,1 0 0,0 0 0,-1 0 0,1 0 0,0 0 0,0 0 0,36 10 0,-15-3 0,-17-7 0,0 1 0,1-1 0,-1 0 0,0 0 0,0 0 0,0-1 0,0 0 0,0 0 0,0 0 0,0-1 0,0 0 0,6-3 0,1-2 0,0 0 0,0-1 0,11-11 0,-15 12 0,0 1 0,0-1 0,1 1 0,-1 1 0,1 0 0,1 0 0,-1 1 0,16-5 0,61-3 0,-70 12 0,0-2 0,-1 0 0,1 0 0,-1-2 0,0 0 0,17-6 0,-11-1 0,0-1 0,30-23 0,6-3 0,-52 36 0,0 0 0,0 0 0,0 0 0,0 0 0,0 1 0,1 0 0,-1 0 0,0 0 0,1 1 0,-1-1 0,0 2 0,1-1 0,-1 0 0,0 1 0,1 0 0,6 2 0,9 4 0,0 1 0,34 17 0,-14-6 0,7-1 0,-32-13 0,-1 0 0,1 2 0,-1 0 0,16 10 0,-27-15 0,0 1 0,-1 0 0,1 0 0,0 1 0,-1-1 0,0 1 0,0 0 0,0 0 0,0 0 0,-1 0 0,0 0 0,1 0 0,-2 1 0,1-1 0,0 1 0,-1-1 0,0 1 0,1 8 0,-2-10 0,0-1 0,0 1 0,0 0 0,0-1 0,-1 1 0,0 0 0,1-1 0,-1 1 0,0-1 0,0 1 0,0-1 0,-1 1 0,1-1 0,-1 0 0,1 0 0,-1 0 0,0 1 0,1-2 0,-1 1 0,0 0 0,0 0 0,-1-1 0,1 1 0,0-1 0,0 1 0,-1-1 0,1 0 0,-1 0 0,-4 1 0,-9 3 0,1 0 0,-1-1 0,-27 2 0,37-5 0,-9 1 0,0 0 0,1-1 0,-1-1 0,0 0 0,1-1 0,-1 0 0,0-1 0,-14-5 0,23 5 0,0 0 0,0-1 0,0 0 0,1 0 0,-1 0 0,1-1 0,0 0 0,0 0 0,0 0 0,0 0 0,1-1 0,0 0 0,0 0 0,0 0 0,0 0 0,1-1 0,0 1 0,0-1 0,1 0 0,-1 0 0,0-6 0,0 3 0,1 0 0,0 1 0,0-1 0,1 0 0,0 0 0,0 0 0,1 0 0,1 0 0,-1 1 0,1-1 0,1 0 0,3-11 0,-3 14 0,1-1 0,0 1 0,0 0 0,0 0 0,1 0 0,-1 1 0,2-1 0,-1 1 0,1 0 0,-1 0 0,1 0 0,1 1 0,-1 0 0,0 0 0,1 0 0,10-5 0,14-4 0,0 2 0,0 1 0,1 1 0,0 1 0,1 2 0,0 1 0,33 0 0,-60 5 0,0-1 0,0 1 0,0 1 0,1-1 0,-1 1 0,0 0 0,0 0 0,0 0 0,0 1 0,0-1 0,0 1 0,-1 1 0,1-1 0,0 1 0,-1-1 0,0 1 0,0 1 0,0-1 0,0 0 0,4 5 0,0 4 0,1 1 0,-2-1 0,0 2 0,0-1 0,7 21 0,-3-7 0,-10-24 0,0 0 0,0 0 0,0-1 0,0 1 0,0 0 0,1-1 0,-1 1 0,1-1 0,0 0 0,-1 0 0,1 1 0,0-1 0,1 0 0,-1-1 0,0 1 0,1 0 0,-1-1 0,0 1 0,1-1 0,0 1 0,-1-1 0,1 0 0,0-1 0,0 1 0,-1 0 0,1-1 0,0 1 0,0-1 0,0 0 0,0 0 0,0 0 0,0 0 0,0-1 0,-1 1 0,5-2 0,1-1 0,0 0 0,0-1 0,0-1 0,0 1 0,-1-1 0,0 0 0,0-1 0,0 0 0,-1 0 0,7-8 0,-12 14 0,-1-1 0,1 0 0,0 0 0,-1 0 0,1 1 0,0-1 0,0 0 0,-1 1 0,1-1 0,0 1 0,0-1 0,0 1 0,0-1 0,0 1 0,0 0 0,0-1 0,0 1 0,0 0 0,0 0 0,0 0 0,0 0 0,0 0 0,0 0 0,0 0 0,0 0 0,0 0 0,0 0 0,0 1 0,0-1 0,0 0 0,0 1 0,0-1 0,1 1 0,27 28 0,-26-25 0,0-1 0,1 1 0,-1-1 0,0 1 0,1-1 0,8 5 0,-4-4 0,1-1 0,-1 0 0,1-1 0,0 0 0,0 0 0,0-1 0,0 0 0,0-1 0,12-1 0,7-1 0,45-12 0,-53 9 0,0 1 0,0 1 0,0 1 0,35 0 0,-49 3-94,0 1 0,0-1 0,0 1 0,0 0 0,0 0 0,-1 1 0,1 0 0,7 5 0,-9-6-425,14 9-6307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58.177"/>
    </inkml:context>
    <inkml:brush xml:id="br0">
      <inkml:brushProperty name="width" value="0.05" units="cm"/>
      <inkml:brushProperty name="height" value="0.05" units="cm"/>
    </inkml:brush>
  </inkml:definitions>
  <inkml:trace contextRef="#ctx0" brushRef="#br0">3 1 24575,'3'3'0,"0"1"0,-1 0 0,1 1 0,-1-1 0,0 0 0,0 1 0,-1-1 0,1 1 0,-1 0 0,0-1 0,0 1 0,0 5 0,2 64 0,-3-53 0,0-18 0,-1 25 0,1-28 0,0 1 0,0 0 0,0 0 0,0 0 0,0 0 0,0-1 0,0 1 0,0 0 0,-1 0 0,1 0 0,0-1 0,-1 1 0,1 0 0,0 0 0,-1-1 0,1 1 0,-1 0 0,1-1 0,-1 1 0,1 0 0,-1-1 0,0 1 0,1-1 0,-1 1 0,-1 0 0,1-2 0,1 1 0,-1-1 0,0 1 0,1-1 0,-1 1 0,0-1 0,1 0 0,-1 1 0,1-1 0,-1 0 0,1 0 0,-1 1 0,1-1 0,0 0 0,-1 0 0,1 0 0,0 0 0,0 1 0,-1-1 0,1 0 0,0 0 0,0 0 0,0-1 0,-3-27 0,2 26 0,0-12 0,-1-2 0,1 0 0,1-27 0,0 41 0,0 0 0,0 0 0,0 1 0,1-1 0,-1 0 0,1 0 0,0 1 0,0-1 0,0 0 0,0 1 0,0-1 0,1 1 0,-1-1 0,1 1 0,0 0 0,-1 0 0,1-1 0,0 1 0,0 1 0,0-1 0,1 0 0,3-2 0,-4 3 0,-1 1 0,1-1 0,-1 1 0,1 0 0,-1 0 0,1 0 0,-1 0 0,1 0 0,-1 0 0,1 0 0,-1 0 0,1 1 0,0-1 0,-1 0 0,0 1 0,1 0 0,-1-1 0,1 1 0,-1 0 0,0-1 0,1 1 0,-1 0 0,0 0 0,0 0 0,0 0 0,0 1 0,0-1 0,0 0 0,0 0 0,0 1 0,0-1 0,0 2 0,26 53 0,-21-41 0,2 1 0,-4-9 0,-1 1 0,1-1 0,-1 1 0,-1 0 0,4 15 0,-9-14-1365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59.029"/>
    </inkml:context>
    <inkml:brush xml:id="br0">
      <inkml:brushProperty name="width" value="0.05" units="cm"/>
      <inkml:brushProperty name="height" value="0.05" units="cm"/>
    </inkml:brush>
  </inkml:definitions>
  <inkml:trace contextRef="#ctx0" brushRef="#br0">1 1 24575,'4'0'0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3:01.235"/>
    </inkml:context>
    <inkml:brush xml:id="br0">
      <inkml:brushProperty name="width" value="0.05" units="cm"/>
      <inkml:brushProperty name="height" value="0.05" units="cm"/>
    </inkml:brush>
  </inkml:definitions>
  <inkml:trace contextRef="#ctx0" brushRef="#br0">1 73 24575,'10'52'0,"0"-12"0,-10-37 0,1 6 0,0-1 0,0 1 0,0 0 0,1 0 0,1-1 0,0 1 0,0-1 0,0 0 0,1 0 0,7 12 0,-11-20 0,0 1 0,1-1 0,-1 0 0,0 0 0,0 0 0,0 1 0,0-1 0,0 0 0,0 0 0,0 0 0,0 0 0,0 1 0,1-1 0,-1 0 0,0 0 0,0 0 0,0 0 0,0 0 0,1 0 0,-1 1 0,0-1 0,0 0 0,0 0 0,0 0 0,1 0 0,-1 0 0,0 0 0,0 0 0,0 0 0,1 0 0,-1 0 0,0 0 0,0 0 0,0 0 0,1 0 0,-1 0 0,0 0 0,0 0 0,0 0 0,1 0 0,-1 0 0,0 0 0,0 0 0,0-1 0,0 1 0,1 0 0,-1 0 0,0 0 0,0 0 0,0 0 0,0 0 0,0-1 0,1 1 0,-1 0 0,0 0 0,0 0 0,0 0 0,0-1 0,3-18 0,-7-32 0,3 46 0,-14-59 0,12 56 0,0-1 0,0 1 0,1-1 0,0 0 0,1 1 0,0-1 0,0 0 0,1 0 0,0 0 0,2-17 0,-2 25 0,1 0 0,-1 0 0,0 0 0,1 0 0,-1 0 0,1 0 0,-1 0 0,1 0 0,0 0 0,-1 0 0,1 0 0,0 0 0,-1 0 0,1 0 0,0 1 0,0-1 0,0 0 0,0 0 0,0 1 0,0-1 0,0 1 0,0-1 0,0 1 0,0-1 0,0 1 0,0 0 0,0 0 0,1-1 0,0 1 0,0 1 0,1-1 0,0 1 0,-1-1 0,0 1 0,1 0 0,-1 0 0,1 0 0,-1 0 0,0 1 0,0-1 0,0 1 0,3 2 0,2 2 0,0 0 0,-1 1 0,1 0 0,-2 0 0,1 1 0,6 11 0,-7-7-227,-1 0-1,0 0 1,-1 1-1,0-1 1,1 23-1,-3-8-6598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4:20.592"/>
    </inkml:context>
    <inkml:brush xml:id="br0">
      <inkml:brushProperty name="width" value="0.05" units="cm"/>
      <inkml:brushProperty name="height" value="0.05" units="cm"/>
    </inkml:brush>
  </inkml:definitions>
  <inkml:trace contextRef="#ctx0" brushRef="#br0">1 139 24575,'3'7'0,"0"1"0,0-1 0,1 1 0,0-1 0,0 0 0,1 0 0,0-1 0,9 10 0,-12-14 0,1 1 0,-1 0 0,1-1 0,-1 0 0,1 1 0,0-1 0,0 0 0,0 0 0,0-1 0,1 1 0,-1-1 0,0 0 0,1 1 0,-1-1 0,1-1 0,-1 1 0,1 0 0,-1-1 0,1 0 0,0 0 0,-1 0 0,1 0 0,-1-1 0,1 1 0,-1-1 0,1 0 0,-1 0 0,1 0 0,-1 0 0,0-1 0,1 1 0,3-4 0,2-1 0,0 0 0,-1-1 0,0 0 0,0-1 0,0 0 0,-1 0 0,0-1 0,-1 0 0,8-13 0,-4 10-30,-1 0-1,2 1 1,0 0 0,0 0-1,1 1 1,0 1-1,0 0 1,15-7-1,1-3-1060,0 1-5735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58.177"/>
    </inkml:context>
    <inkml:brush xml:id="br0">
      <inkml:brushProperty name="width" value="0.05" units="cm"/>
      <inkml:brushProperty name="height" value="0.05" units="cm"/>
    </inkml:brush>
  </inkml:definitions>
  <inkml:trace contextRef="#ctx0" brushRef="#br0">3 1 24575,'3'3'0,"0"1"0,-1 0 0,1 1 0,-1-1 0,0 0 0,0 1 0,-1-1 0,1 1 0,-1 0 0,0-1 0,0 1 0,0 5 0,2 64 0,-3-53 0,0-18 0,-1 25 0,1-28 0,0 1 0,0 0 0,0 0 0,0 0 0,0 0 0,0-1 0,0 1 0,0 0 0,-1 0 0,1 0 0,0-1 0,-1 1 0,1 0 0,0 0 0,-1-1 0,1 1 0,-1 0 0,1-1 0,-1 1 0,1 0 0,-1-1 0,0 1 0,1-1 0,-1 1 0,-1 0 0,1-2 0,1 1 0,-1-1 0,0 1 0,1-1 0,-1 1 0,0-1 0,1 0 0,-1 1 0,1-1 0,-1 0 0,1 0 0,-1 1 0,1-1 0,0 0 0,-1 0 0,1 0 0,0 0 0,0 1 0,-1-1 0,1 0 0,0 0 0,0 0 0,0-1 0,-3-27 0,2 26 0,0-12 0,-1-2 0,1 0 0,1-27 0,0 41 0,0 0 0,0 0 0,0 1 0,1-1 0,-1 0 0,1 0 0,0 1 0,0-1 0,0 0 0,0 1 0,0-1 0,1 1 0,-1-1 0,1 1 0,0 0 0,-1 0 0,1-1 0,0 1 0,0 1 0,0-1 0,1 0 0,3-2 0,-4 3 0,-1 1 0,1-1 0,-1 1 0,1 0 0,-1 0 0,1 0 0,-1 0 0,1 0 0,-1 0 0,1 0 0,-1 0 0,1 1 0,0-1 0,-1 0 0,0 1 0,1 0 0,-1-1 0,1 1 0,-1 0 0,0-1 0,1 1 0,-1 0 0,0 0 0,0 0 0,0 0 0,0 1 0,0-1 0,0 0 0,0 0 0,0 1 0,0-1 0,0 2 0,26 53 0,-21-41 0,2 1 0,-4-9 0,-1 1 0,1-1 0,-1 1 0,-1 0 0,4 15 0,-9-14-1365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59.029"/>
    </inkml:context>
    <inkml:brush xml:id="br0">
      <inkml:brushProperty name="width" value="0.05" units="cm"/>
      <inkml:brushProperty name="height" value="0.05" units="cm"/>
    </inkml:brush>
  </inkml:definitions>
  <inkml:trace contextRef="#ctx0" brushRef="#br0">1 1 24575,'4'0'0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3:01.235"/>
    </inkml:context>
    <inkml:brush xml:id="br0">
      <inkml:brushProperty name="width" value="0.05" units="cm"/>
      <inkml:brushProperty name="height" value="0.05" units="cm"/>
    </inkml:brush>
  </inkml:definitions>
  <inkml:trace contextRef="#ctx0" brushRef="#br0">1 73 24575,'10'52'0,"0"-12"0,-10-37 0,1 6 0,0-1 0,0 1 0,0 0 0,1 0 0,1-1 0,0 1 0,0-1 0,0 0 0,1 0 0,7 12 0,-11-20 0,0 1 0,1-1 0,-1 0 0,0 0 0,0 0 0,0 1 0,0-1 0,0 0 0,0 0 0,0 0 0,0 0 0,0 1 0,1-1 0,-1 0 0,0 0 0,0 0 0,0 0 0,0 0 0,1 0 0,-1 1 0,0-1 0,0 0 0,0 0 0,0 0 0,1 0 0,-1 0 0,0 0 0,0 0 0,0 0 0,1 0 0,-1 0 0,0 0 0,0 0 0,0 0 0,1 0 0,-1 0 0,0 0 0,0 0 0,0 0 0,1 0 0,-1 0 0,0 0 0,0 0 0,0-1 0,0 1 0,1 0 0,-1 0 0,0 0 0,0 0 0,0 0 0,0 0 0,0-1 0,1 1 0,-1 0 0,0 0 0,0 0 0,0 0 0,0-1 0,3-18 0,-7-32 0,3 46 0,-14-59 0,12 56 0,0-1 0,0 1 0,1-1 0,0 0 0,1 1 0,0-1 0,0 0 0,1 0 0,0 0 0,2-17 0,-2 25 0,1 0 0,-1 0 0,0 0 0,1 0 0,-1 0 0,1 0 0,-1 0 0,1 0 0,0 0 0,-1 0 0,1 0 0,0 0 0,-1 0 0,1 0 0,0 1 0,0-1 0,0 0 0,0 0 0,0 1 0,0-1 0,0 1 0,0-1 0,0 1 0,0-1 0,0 1 0,0 0 0,0 0 0,1-1 0,0 1 0,0 1 0,1-1 0,0 1 0,-1-1 0,0 1 0,1 0 0,-1 0 0,1 0 0,-1 0 0,0 1 0,0-1 0,0 1 0,3 2 0,2 2 0,0 0 0,-1 1 0,1 0 0,-2 0 0,1 1 0,6 11 0,-7-7-227,-1 0-1,0 0 1,-1 1-1,0-1 1,1 23-1,-3-8-6598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4:20.592"/>
    </inkml:context>
    <inkml:brush xml:id="br0">
      <inkml:brushProperty name="width" value="0.05" units="cm"/>
      <inkml:brushProperty name="height" value="0.05" units="cm"/>
    </inkml:brush>
  </inkml:definitions>
  <inkml:trace contextRef="#ctx0" brushRef="#br0">1 139 24575,'3'7'0,"0"1"0,0-1 0,1 1 0,0-1 0,0 0 0,1 0 0,0-1 0,9 10 0,-12-14 0,1 1 0,-1 0 0,1-1 0,-1 0 0,1 1 0,0-1 0,0 0 0,0 0 0,0-1 0,1 1 0,-1-1 0,0 0 0,1 1 0,-1-1 0,1-1 0,-1 1 0,1 0 0,-1-1 0,1 0 0,0 0 0,-1 0 0,1 0 0,-1-1 0,1 1 0,-1-1 0,1 0 0,-1 0 0,1 0 0,-1 0 0,0-1 0,1 1 0,3-4 0,2-1 0,0 0 0,-1-1 0,0 0 0,0-1 0,0 0 0,-1 0 0,0-1 0,-1 0 0,8-13 0,-4 10-30,-1 0-1,2 1 1,0 0 0,0 0-1,1 1 1,0 1-1,0 0 1,15-7-1,1-3-1060,0 1-5735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4:30.174"/>
    </inkml:context>
    <inkml:brush xml:id="br0">
      <inkml:brushProperty name="width" value="0.05" units="cm"/>
      <inkml:brushProperty name="height" value="0.05" units="cm"/>
    </inkml:brush>
  </inkml:definitions>
  <inkml:trace contextRef="#ctx0" brushRef="#br0">1 141 24575,'0'13'0,"1"1"0,1-1 0,0 0 0,1 0 0,0 0 0,1 0 0,10 21 0,-14-33 0,1 0 0,0 0 0,-1 0 0,1 0 0,0 0 0,0 0 0,0 0 0,0-1 0,0 1 0,0 0 0,0 0 0,0-1 0,0 1 0,0-1 0,0 1 0,0-1 0,0 1 0,1-1 0,-1 0 0,0 0 0,0 1 0,0-1 0,1 0 0,-1 0 0,0 0 0,0 0 0,0-1 0,1 1 0,-1 0 0,0 0 0,0-1 0,0 1 0,0-1 0,1 1 0,-1-1 0,0 1 0,0-1 0,0 0 0,0 1 0,1-2 0,46-37 0,-39 30 0,50-39-341,2 4 0,1 2-1,75-36 1,-113 64-6485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21.169"/>
    </inkml:context>
    <inkml:brush xml:id="br0">
      <inkml:brushProperty name="width" value="0.05" units="cm"/>
      <inkml:brushProperty name="height" value="0.05" units="cm"/>
    </inkml:brush>
  </inkml:definitions>
  <inkml:trace contextRef="#ctx0" brushRef="#br0">1 387 24575,'31'0'0,"0"-1"0,0-2 0,0 0 0,31-9 0,-48 8 0,1-1 0,-1-1 0,1 0 0,-2 0 0,1-2 0,-1 0 0,0 0 0,-1-1 0,0-1 0,13-12 0,11-17 0,-2-2 0,-2-1 0,48-81 0,-79 120 0,1 0 0,0 1 0,0-1 0,0 1 0,0-1 0,0 1 0,0 0 0,0 0 0,1 0 0,-1 0 0,4-2 0,-6 4 0,1 0 0,-1 0 0,1 0 0,-1 0 0,1-1 0,-1 1 0,1 0 0,0 0 0,-1 0 0,1 0 0,-1 0 0,1 0 0,-1 0 0,1 1 0,-1-1 0,1 0 0,-1 0 0,1 0 0,-1 0 0,1 1 0,-1-1 0,0 0 0,1 0 0,-1 1 0,1 0 0,9 22 0,-7 8 0,-1 0 0,-2 1 0,-1-1 0,-10 62 0,2-21 0,4-31 0,2-25 0,2-14 0,1-6 0,0 3 0,0 1 0,-1-1 0,1 0 0,0 1 0,0-1 0,0 0 0,1 1 0,-1-1 0,0 0 0,0 1 0,0-1 0,0 1 0,1-1 0,-1 0 0,0 1 0,0-1 0,1 1 0,-1-1 0,0 1 0,1-1 0,-1 1 0,1-1 0,-1 1 0,1-1 0,-1 1 0,1-1 0,-1 1 0,1 0 0,-1-1 0,1 1 0,0 0 0,-1 0 0,1-1 0,-1 1 0,1 0 0,0 0 0,-1 0 0,1 0 0,0 0 0,-1 0 0,1 0 0,0 0 0,0 0 0,36 10 0,-15-3 0,-17-7 0,0 1 0,1-1 0,-1 0 0,0 0 0,0 0 0,0-1 0,0 0 0,0 0 0,0 0 0,0-1 0,0 0 0,6-3 0,1-2 0,0 0 0,0-1 0,11-11 0,-15 12 0,0 1 0,0-1 0,1 1 0,-1 1 0,1 0 0,1 0 0,-1 1 0,16-5 0,61-3 0,-70 12 0,0-2 0,-1 0 0,1 0 0,-1-2 0,0 0 0,17-6 0,-11-1 0,0-1 0,30-23 0,6-3 0,-52 36 0,0 0 0,0 0 0,0 0 0,0 0 0,0 1 0,1 0 0,-1 0 0,0 0 0,1 1 0,-1-1 0,0 2 0,1-1 0,-1 0 0,0 1 0,1 0 0,6 2 0,9 4 0,0 1 0,34 17 0,-14-6 0,7-1 0,-32-13 0,-1 0 0,1 2 0,-1 0 0,16 10 0,-27-15 0,0 1 0,-1 0 0,1 0 0,0 1 0,-1-1 0,0 1 0,0 0 0,0 0 0,0 0 0,-1 0 0,0 0 0,1 0 0,-2 1 0,1-1 0,0 1 0,-1-1 0,0 1 0,1 8 0,-2-10 0,0-1 0,0 1 0,0 0 0,0-1 0,-1 1 0,0 0 0,1-1 0,-1 1 0,0-1 0,0 1 0,0-1 0,-1 1 0,1-1 0,-1 0 0,1 0 0,-1 0 0,0 1 0,1-2 0,-1 1 0,0 0 0,0 0 0,-1-1 0,1 1 0,0-1 0,0 1 0,-1-1 0,1 0 0,-1 0 0,-4 1 0,-9 3 0,1 0 0,-1-1 0,-27 2 0,37-5 0,-9 1 0,0 0 0,1-1 0,-1-1 0,0 0 0,1-1 0,-1 0 0,0-1 0,-14-5 0,23 5 0,0 0 0,0-1 0,0 0 0,1 0 0,-1 0 0,1-1 0,0 0 0,0 0 0,0 0 0,0 0 0,1-1 0,0 0 0,0 0 0,0 0 0,0 0 0,1-1 0,0 1 0,0-1 0,1 0 0,-1 0 0,0-6 0,0 3 0,1 0 0,0 1 0,0-1 0,1 0 0,0 0 0,0 0 0,1 0 0,1 0 0,-1 1 0,1-1 0,1 0 0,3-11 0,-3 14 0,1-1 0,0 1 0,0 0 0,0 0 0,1 0 0,-1 1 0,2-1 0,-1 1 0,1 0 0,-1 0 0,1 0 0,1 1 0,-1 0 0,0 0 0,1 0 0,10-5 0,14-4 0,0 2 0,0 1 0,1 1 0,0 1 0,1 2 0,0 1 0,33 0 0,-60 5 0,0-1 0,0 1 0,0 1 0,1-1 0,-1 1 0,0 0 0,0 0 0,0 0 0,0 1 0,0-1 0,0 1 0,-1 1 0,1-1 0,0 1 0,-1-1 0,0 1 0,0 1 0,0-1 0,0 0 0,4 5 0,0 4 0,1 1 0,-2-1 0,0 2 0,0-1 0,7 21 0,-3-7 0,-10-24 0,0 0 0,0 0 0,0-1 0,0 1 0,0 0 0,1-1 0,-1 1 0,1-1 0,0 0 0,-1 0 0,1 1 0,0-1 0,1 0 0,-1-1 0,0 1 0,1 0 0,-1-1 0,0 1 0,1-1 0,0 1 0,-1-1 0,1 0 0,0-1 0,0 1 0,-1 0 0,1-1 0,0 1 0,0-1 0,0 0 0,0 0 0,0 0 0,0 0 0,0-1 0,-1 1 0,5-2 0,1-1 0,0 0 0,0-1 0,0-1 0,0 1 0,-1-1 0,0 0 0,0-1 0,0 0 0,-1 0 0,7-8 0,-12 14 0,-1-1 0,1 0 0,0 0 0,-1 0 0,1 1 0,0-1 0,0 0 0,-1 1 0,1-1 0,0 1 0,0-1 0,0 1 0,0-1 0,0 1 0,0 0 0,0-1 0,0 1 0,0 0 0,0 0 0,0 0 0,0 0 0,0 0 0,0 0 0,0 0 0,0 0 0,0 0 0,0 0 0,0 1 0,0-1 0,0 0 0,0 1 0,0-1 0,1 1 0,27 28 0,-26-25 0,0-1 0,1 1 0,-1-1 0,0 1 0,1-1 0,8 5 0,-4-4 0,1-1 0,-1 0 0,1-1 0,0 0 0,0 0 0,0-1 0,0 0 0,0-1 0,12-1 0,7-1 0,45-12 0,-53 9 0,0 1 0,0 1 0,0 1 0,35 0 0,-49 3-94,0 1 0,0-1 0,0 1 0,0 0 0,0 0 0,-1 1 0,1 0 0,7 5 0,-9-6-425,14 9-6307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58.177"/>
    </inkml:context>
    <inkml:brush xml:id="br0">
      <inkml:brushProperty name="width" value="0.05" units="cm"/>
      <inkml:brushProperty name="height" value="0.05" units="cm"/>
    </inkml:brush>
  </inkml:definitions>
  <inkml:trace contextRef="#ctx0" brushRef="#br0">3 1 24575,'3'3'0,"0"1"0,-1 0 0,1 1 0,-1-1 0,0 0 0,0 1 0,-1-1 0,1 1 0,-1 0 0,0-1 0,0 1 0,0 5 0,2 64 0,-3-53 0,0-18 0,-1 25 0,1-28 0,0 1 0,0 0 0,0 0 0,0 0 0,0 0 0,0-1 0,0 1 0,0 0 0,-1 0 0,1 0 0,0-1 0,-1 1 0,1 0 0,0 0 0,-1-1 0,1 1 0,-1 0 0,1-1 0,-1 1 0,1 0 0,-1-1 0,0 1 0,1-1 0,-1 1 0,-1 0 0,1-2 0,1 1 0,-1-1 0,0 1 0,1-1 0,-1 1 0,0-1 0,1 0 0,-1 1 0,1-1 0,-1 0 0,1 0 0,-1 1 0,1-1 0,0 0 0,-1 0 0,1 0 0,0 0 0,0 1 0,-1-1 0,1 0 0,0 0 0,0 0 0,0-1 0,-3-27 0,2 26 0,0-12 0,-1-2 0,1 0 0,1-27 0,0 41 0,0 0 0,0 0 0,0 1 0,1-1 0,-1 0 0,1 0 0,0 1 0,0-1 0,0 0 0,0 1 0,0-1 0,1 1 0,-1-1 0,1 1 0,0 0 0,-1 0 0,1-1 0,0 1 0,0 1 0,0-1 0,1 0 0,3-2 0,-4 3 0,-1 1 0,1-1 0,-1 1 0,1 0 0,-1 0 0,1 0 0,-1 0 0,1 0 0,-1 0 0,1 0 0,-1 0 0,1 1 0,0-1 0,-1 0 0,0 1 0,1 0 0,-1-1 0,1 1 0,-1 0 0,0-1 0,1 1 0,-1 0 0,0 0 0,0 0 0,0 0 0,0 1 0,0-1 0,0 0 0,0 0 0,0 1 0,0-1 0,0 2 0,26 53 0,-21-41 0,2 1 0,-4-9 0,-1 1 0,1-1 0,-1 1 0,-1 0 0,4 15 0,-9-14-1365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04T22:42:59.029"/>
    </inkml:context>
    <inkml:brush xml:id="br0">
      <inkml:brushProperty name="width" value="0.05" units="cm"/>
      <inkml:brushProperty name="height" value="0.05" units="cm"/>
    </inkml:brush>
  </inkml:definitions>
  <inkml:trace contextRef="#ctx0" brushRef="#br0">1 1 24575,'4'0'0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1"/>
            <a:ext cx="5608319" cy="418338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65464771"/>
      </p:ext>
    </p:extLst>
  </p:cSld>
  <p:clrMap bg1="lt1" tx1="dk1" bg2="dk2" tx2="lt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Nora </a:t>
            </a:r>
            <a:endParaRPr dirty="0"/>
          </a:p>
        </p:txBody>
      </p:sp>
    </p:spTree>
    <p:extLst>
      <p:ext uri="{BB962C8B-B14F-4D97-AF65-F5344CB8AC3E}">
        <p14:creationId xmlns:p14="http://schemas.microsoft.com/office/powerpoint/2010/main" val="360739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Ms. TAR</a:t>
            </a:r>
            <a:endParaRPr dirty="0"/>
          </a:p>
        </p:txBody>
      </p:sp>
    </p:spTree>
    <p:extLst>
      <p:ext uri="{BB962C8B-B14F-4D97-AF65-F5344CB8AC3E}">
        <p14:creationId xmlns:p14="http://schemas.microsoft.com/office/powerpoint/2010/main" val="3380335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0024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 TAR</a:t>
            </a:r>
          </a:p>
          <a:p>
            <a:pPr lvl="0">
              <a:spcBef>
                <a:spcPts val="0"/>
              </a:spcBef>
              <a:buNone/>
            </a:pPr>
            <a:endParaRPr dirty="0"/>
          </a:p>
        </p:txBody>
      </p:sp>
    </p:spTree>
    <p:extLst>
      <p:ext uri="{BB962C8B-B14F-4D97-AF65-F5344CB8AC3E}">
        <p14:creationId xmlns:p14="http://schemas.microsoft.com/office/powerpoint/2010/main" val="289201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4662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83837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TEAM BF –maybe add vision next session </a:t>
            </a:r>
          </a:p>
          <a:p>
            <a:pPr lvl="0">
              <a:spcBef>
                <a:spcPts val="0"/>
              </a:spcBef>
              <a:buNone/>
            </a:pPr>
            <a:endParaRPr dirty="0"/>
          </a:p>
        </p:txBody>
      </p:sp>
    </p:spTree>
    <p:extLst>
      <p:ext uri="{BB962C8B-B14F-4D97-AF65-F5344CB8AC3E}">
        <p14:creationId xmlns:p14="http://schemas.microsoft.com/office/powerpoint/2010/main" val="2470000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2192643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Nora</a:t>
            </a:r>
          </a:p>
        </p:txBody>
      </p:sp>
    </p:spTree>
    <p:extLst>
      <p:ext uri="{BB962C8B-B14F-4D97-AF65-F5344CB8AC3E}">
        <p14:creationId xmlns:p14="http://schemas.microsoft.com/office/powerpoint/2010/main" val="414176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1104385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2181147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Nora </a:t>
            </a:r>
            <a:endParaRPr dirty="0"/>
          </a:p>
        </p:txBody>
      </p:sp>
    </p:spTree>
    <p:extLst>
      <p:ext uri="{BB962C8B-B14F-4D97-AF65-F5344CB8AC3E}">
        <p14:creationId xmlns:p14="http://schemas.microsoft.com/office/powerpoint/2010/main" val="251571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352714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658248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rtl="0">
              <a:spcBef>
                <a:spcPts val="0"/>
              </a:spcBef>
              <a:buNone/>
            </a:pPr>
            <a:r>
              <a:rPr lang="en-US" dirty="0"/>
              <a:t>TEAM BF</a:t>
            </a:r>
            <a:endParaRPr dirty="0"/>
          </a:p>
        </p:txBody>
      </p:sp>
    </p:spTree>
    <p:extLst>
      <p:ext uri="{BB962C8B-B14F-4D97-AF65-F5344CB8AC3E}">
        <p14:creationId xmlns:p14="http://schemas.microsoft.com/office/powerpoint/2010/main" val="463176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endParaRPr dirty="0"/>
          </a:p>
        </p:txBody>
      </p:sp>
    </p:spTree>
    <p:extLst>
      <p:ext uri="{BB962C8B-B14F-4D97-AF65-F5344CB8AC3E}">
        <p14:creationId xmlns:p14="http://schemas.microsoft.com/office/powerpoint/2010/main" val="3207028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p>
        </p:txBody>
      </p:sp>
    </p:spTree>
    <p:extLst>
      <p:ext uri="{BB962C8B-B14F-4D97-AF65-F5344CB8AC3E}">
        <p14:creationId xmlns:p14="http://schemas.microsoft.com/office/powerpoint/2010/main" val="4139785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p>
        </p:txBody>
      </p:sp>
    </p:spTree>
    <p:extLst>
      <p:ext uri="{BB962C8B-B14F-4D97-AF65-F5344CB8AC3E}">
        <p14:creationId xmlns:p14="http://schemas.microsoft.com/office/powerpoint/2010/main" val="297232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p>
        </p:txBody>
      </p:sp>
    </p:spTree>
    <p:extLst>
      <p:ext uri="{BB962C8B-B14F-4D97-AF65-F5344CB8AC3E}">
        <p14:creationId xmlns:p14="http://schemas.microsoft.com/office/powerpoint/2010/main" val="4265316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buNone/>
            </a:pPr>
            <a:r>
              <a:rPr lang="en-US" dirty="0"/>
              <a:t>Auvenida</a:t>
            </a:r>
          </a:p>
        </p:txBody>
      </p:sp>
    </p:spTree>
    <p:extLst>
      <p:ext uri="{BB962C8B-B14F-4D97-AF65-F5344CB8AC3E}">
        <p14:creationId xmlns:p14="http://schemas.microsoft.com/office/powerpoint/2010/main" val="123625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p>
        </p:txBody>
      </p:sp>
    </p:spTree>
    <p:extLst>
      <p:ext uri="{BB962C8B-B14F-4D97-AF65-F5344CB8AC3E}">
        <p14:creationId xmlns:p14="http://schemas.microsoft.com/office/powerpoint/2010/main" val="316862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Auvenida</a:t>
            </a:r>
          </a:p>
          <a:p>
            <a:endParaRPr lang="en-US" dirty="0"/>
          </a:p>
        </p:txBody>
      </p:sp>
    </p:spTree>
    <p:extLst>
      <p:ext uri="{BB962C8B-B14F-4D97-AF65-F5344CB8AC3E}">
        <p14:creationId xmlns:p14="http://schemas.microsoft.com/office/powerpoint/2010/main" val="37382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Nora</a:t>
            </a:r>
            <a:endParaRPr dirty="0"/>
          </a:p>
        </p:txBody>
      </p:sp>
    </p:spTree>
    <p:extLst>
      <p:ext uri="{BB962C8B-B14F-4D97-AF65-F5344CB8AC3E}">
        <p14:creationId xmlns:p14="http://schemas.microsoft.com/office/powerpoint/2010/main" val="3225044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Auvenida</a:t>
            </a:r>
          </a:p>
          <a:p>
            <a:endParaRPr lang="en-US" dirty="0"/>
          </a:p>
        </p:txBody>
      </p:sp>
    </p:spTree>
    <p:extLst>
      <p:ext uri="{BB962C8B-B14F-4D97-AF65-F5344CB8AC3E}">
        <p14:creationId xmlns:p14="http://schemas.microsoft.com/office/powerpoint/2010/main" val="2157848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Auvenida</a:t>
            </a:r>
          </a:p>
          <a:p>
            <a:endParaRPr lang="en-US" dirty="0"/>
          </a:p>
        </p:txBody>
      </p:sp>
    </p:spTree>
    <p:extLst>
      <p:ext uri="{BB962C8B-B14F-4D97-AF65-F5344CB8AC3E}">
        <p14:creationId xmlns:p14="http://schemas.microsoft.com/office/powerpoint/2010/main" val="2734433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Auvenida</a:t>
            </a:r>
          </a:p>
          <a:p>
            <a:endParaRPr lang="en-US" dirty="0"/>
          </a:p>
        </p:txBody>
      </p:sp>
    </p:spTree>
    <p:extLst>
      <p:ext uri="{BB962C8B-B14F-4D97-AF65-F5344CB8AC3E}">
        <p14:creationId xmlns:p14="http://schemas.microsoft.com/office/powerpoint/2010/main" val="3177660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Auvenida</a:t>
            </a:r>
          </a:p>
          <a:p>
            <a:endParaRPr lang="en-US" dirty="0"/>
          </a:p>
        </p:txBody>
      </p:sp>
    </p:spTree>
    <p:extLst>
      <p:ext uri="{BB962C8B-B14F-4D97-AF65-F5344CB8AC3E}">
        <p14:creationId xmlns:p14="http://schemas.microsoft.com/office/powerpoint/2010/main" val="443424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Auvenida</a:t>
            </a:r>
          </a:p>
          <a:p>
            <a:endParaRPr lang="en-US" dirty="0"/>
          </a:p>
        </p:txBody>
      </p:sp>
    </p:spTree>
    <p:extLst>
      <p:ext uri="{BB962C8B-B14F-4D97-AF65-F5344CB8AC3E}">
        <p14:creationId xmlns:p14="http://schemas.microsoft.com/office/powerpoint/2010/main" val="2722982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p>
        </p:txBody>
      </p:sp>
    </p:spTree>
    <p:extLst>
      <p:ext uri="{BB962C8B-B14F-4D97-AF65-F5344CB8AC3E}">
        <p14:creationId xmlns:p14="http://schemas.microsoft.com/office/powerpoint/2010/main" val="2924064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TEAM BF and FAD</a:t>
            </a:r>
            <a:endParaRPr dirty="0"/>
          </a:p>
        </p:txBody>
      </p:sp>
    </p:spTree>
    <p:extLst>
      <p:ext uri="{BB962C8B-B14F-4D97-AF65-F5344CB8AC3E}">
        <p14:creationId xmlns:p14="http://schemas.microsoft.com/office/powerpoint/2010/main" val="1002711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Nora</a:t>
            </a:r>
            <a:endParaRPr dirty="0"/>
          </a:p>
        </p:txBody>
      </p:sp>
    </p:spTree>
    <p:extLst>
      <p:ext uri="{BB962C8B-B14F-4D97-AF65-F5344CB8AC3E}">
        <p14:creationId xmlns:p14="http://schemas.microsoft.com/office/powerpoint/2010/main" val="131956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Auvenida</a:t>
            </a:r>
            <a:endParaRPr dirty="0"/>
          </a:p>
        </p:txBody>
      </p:sp>
    </p:spTree>
    <p:extLst>
      <p:ext uri="{BB962C8B-B14F-4D97-AF65-F5344CB8AC3E}">
        <p14:creationId xmlns:p14="http://schemas.microsoft.com/office/powerpoint/2010/main" val="147586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lvl="0">
              <a:spcBef>
                <a:spcPts val="0"/>
              </a:spcBef>
              <a:buNone/>
            </a:pPr>
            <a:r>
              <a:rPr lang="en-US" dirty="0"/>
              <a:t>Nora</a:t>
            </a:r>
            <a:endParaRPr dirty="0"/>
          </a:p>
        </p:txBody>
      </p:sp>
    </p:spTree>
    <p:extLst>
      <p:ext uri="{BB962C8B-B14F-4D97-AF65-F5344CB8AC3E}">
        <p14:creationId xmlns:p14="http://schemas.microsoft.com/office/powerpoint/2010/main" val="273966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Mrs. Lisa White</a:t>
            </a:r>
          </a:p>
          <a:p>
            <a:endParaRPr lang="en-US" dirty="0"/>
          </a:p>
        </p:txBody>
      </p:sp>
    </p:spTree>
    <p:extLst>
      <p:ext uri="{BB962C8B-B14F-4D97-AF65-F5344CB8AC3E}">
        <p14:creationId xmlns:p14="http://schemas.microsoft.com/office/powerpoint/2010/main" val="806750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378215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701042" y="4415791"/>
            <a:ext cx="560831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Nora</a:t>
            </a:r>
          </a:p>
          <a:p>
            <a:pPr lvl="0">
              <a:spcBef>
                <a:spcPts val="0"/>
              </a:spcBef>
              <a:buNone/>
            </a:pPr>
            <a:endParaRPr dirty="0"/>
          </a:p>
        </p:txBody>
      </p:sp>
    </p:spTree>
    <p:extLst>
      <p:ext uri="{BB962C8B-B14F-4D97-AF65-F5344CB8AC3E}">
        <p14:creationId xmlns:p14="http://schemas.microsoft.com/office/powerpoint/2010/main" val="293313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471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088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46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Robin template">
    <p:spTree>
      <p:nvGrpSpPr>
        <p:cNvPr id="1" name="Shape 8"/>
        <p:cNvGrpSpPr/>
        <p:nvPr/>
      </p:nvGrpSpPr>
      <p:grpSpPr>
        <a:xfrm>
          <a:off x="0" y="0"/>
          <a:ext cx="0" cy="0"/>
          <a:chOff x="0" y="0"/>
          <a:chExt cx="0" cy="0"/>
        </a:xfrm>
      </p:grpSpPr>
      <p:sp>
        <p:nvSpPr>
          <p:cNvPr id="10" name="Shape 10"/>
          <p:cNvSpPr txBox="1">
            <a:spLocks noGrp="1"/>
          </p:cNvSpPr>
          <p:nvPr>
            <p:ph type="ctrTitle"/>
          </p:nvPr>
        </p:nvSpPr>
        <p:spPr>
          <a:xfrm>
            <a:off x="685800" y="632275"/>
            <a:ext cx="3547800" cy="1546500"/>
          </a:xfrm>
          <a:prstGeom prst="rect">
            <a:avLst/>
          </a:prstGeom>
        </p:spPr>
        <p:txBody>
          <a:bodyPr lIns="91425" tIns="91425" rIns="91425" bIns="91425" anchor="t" anchorCtr="0"/>
          <a:lstStyle>
            <a:lvl1pPr lvl="0">
              <a:spcBef>
                <a:spcPts val="0"/>
              </a:spcBef>
              <a:buClr>
                <a:srgbClr val="111111"/>
              </a:buClr>
              <a:buSzPct val="100000"/>
              <a:defRPr sz="4000">
                <a:solidFill>
                  <a:srgbClr val="111111"/>
                </a:solidFill>
              </a:defRPr>
            </a:lvl1pPr>
            <a:lvl2pPr lvl="1">
              <a:spcBef>
                <a:spcPts val="0"/>
              </a:spcBef>
              <a:buClr>
                <a:srgbClr val="111111"/>
              </a:buClr>
              <a:buSzPct val="100000"/>
              <a:defRPr sz="4000">
                <a:solidFill>
                  <a:srgbClr val="111111"/>
                </a:solidFill>
              </a:defRPr>
            </a:lvl2pPr>
            <a:lvl3pPr lvl="2">
              <a:spcBef>
                <a:spcPts val="0"/>
              </a:spcBef>
              <a:buClr>
                <a:srgbClr val="111111"/>
              </a:buClr>
              <a:buSzPct val="100000"/>
              <a:defRPr sz="4000">
                <a:solidFill>
                  <a:srgbClr val="111111"/>
                </a:solidFill>
              </a:defRPr>
            </a:lvl3pPr>
            <a:lvl4pPr lvl="3">
              <a:spcBef>
                <a:spcPts val="0"/>
              </a:spcBef>
              <a:buClr>
                <a:srgbClr val="111111"/>
              </a:buClr>
              <a:buSzPct val="100000"/>
              <a:defRPr sz="4000">
                <a:solidFill>
                  <a:srgbClr val="111111"/>
                </a:solidFill>
              </a:defRPr>
            </a:lvl4pPr>
            <a:lvl5pPr lvl="4">
              <a:spcBef>
                <a:spcPts val="0"/>
              </a:spcBef>
              <a:buClr>
                <a:srgbClr val="111111"/>
              </a:buClr>
              <a:buSzPct val="100000"/>
              <a:defRPr sz="4000">
                <a:solidFill>
                  <a:srgbClr val="111111"/>
                </a:solidFill>
              </a:defRPr>
            </a:lvl5pPr>
            <a:lvl6pPr lvl="5">
              <a:spcBef>
                <a:spcPts val="0"/>
              </a:spcBef>
              <a:buClr>
                <a:srgbClr val="111111"/>
              </a:buClr>
              <a:buSzPct val="100000"/>
              <a:defRPr sz="4000">
                <a:solidFill>
                  <a:srgbClr val="111111"/>
                </a:solidFill>
              </a:defRPr>
            </a:lvl6pPr>
            <a:lvl7pPr lvl="6">
              <a:spcBef>
                <a:spcPts val="0"/>
              </a:spcBef>
              <a:buClr>
                <a:srgbClr val="111111"/>
              </a:buClr>
              <a:buSzPct val="100000"/>
              <a:defRPr sz="4000">
                <a:solidFill>
                  <a:srgbClr val="111111"/>
                </a:solidFill>
              </a:defRPr>
            </a:lvl7pPr>
            <a:lvl8pPr lvl="7">
              <a:spcBef>
                <a:spcPts val="0"/>
              </a:spcBef>
              <a:buClr>
                <a:srgbClr val="111111"/>
              </a:buClr>
              <a:buSzPct val="100000"/>
              <a:defRPr sz="4000">
                <a:solidFill>
                  <a:srgbClr val="111111"/>
                </a:solidFill>
              </a:defRPr>
            </a:lvl8pPr>
            <a:lvl9pPr lvl="8">
              <a:spcBef>
                <a:spcPts val="0"/>
              </a:spcBef>
              <a:buClr>
                <a:srgbClr val="111111"/>
              </a:buClr>
              <a:buSzPct val="100000"/>
              <a:defRPr sz="4000">
                <a:solidFill>
                  <a:srgbClr val="111111"/>
                </a:solidFill>
              </a:defRPr>
            </a:lvl9pPr>
          </a:lstStyle>
          <a:p>
            <a:endParaRPr/>
          </a:p>
        </p:txBody>
      </p:sp>
    </p:spTree>
    <p:extLst>
      <p:ext uri="{BB962C8B-B14F-4D97-AF65-F5344CB8AC3E}">
        <p14:creationId xmlns:p14="http://schemas.microsoft.com/office/powerpoint/2010/main" val="292065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1" name="Shape 31"/>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800750" y="1308175"/>
            <a:ext cx="3660899" cy="50265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2"/>
          </p:nvPr>
        </p:nvSpPr>
        <p:spPr>
          <a:xfrm>
            <a:off x="4682228" y="1308175"/>
            <a:ext cx="3660899" cy="5026500"/>
          </a:xfrm>
          <a:prstGeom prst="rect">
            <a:avLst/>
          </a:prstGeom>
        </p:spPr>
        <p:txBody>
          <a:bodyPr lIns="91425" tIns="91425" rIns="91425" bIns="91425" anchor="t" anchorCtr="0"/>
          <a:lstStyle>
            <a:lvl1pPr lvl="0">
              <a:spcBef>
                <a:spcPts val="0"/>
              </a:spcBef>
              <a:buSzPct val="100000"/>
              <a:defRPr sz="2400"/>
            </a:lvl1pPr>
            <a:lvl2pPr lvl="1">
              <a:spcBef>
                <a:spcPts val="0"/>
              </a:spcBef>
              <a:defRPr/>
            </a:lvl2pPr>
            <a:lvl3pPr lvl="2">
              <a:spcBef>
                <a:spcPts val="0"/>
              </a:spcBef>
              <a:defRPr/>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Tree>
    <p:extLst>
      <p:ext uri="{BB962C8B-B14F-4D97-AF65-F5344CB8AC3E}">
        <p14:creationId xmlns:p14="http://schemas.microsoft.com/office/powerpoint/2010/main" val="197051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ig photo background">
    <p:spTree>
      <p:nvGrpSpPr>
        <p:cNvPr id="1" name="Shape 22"/>
        <p:cNvGrpSpPr/>
        <p:nvPr/>
      </p:nvGrpSpPr>
      <p:grpSpPr>
        <a:xfrm>
          <a:off x="0" y="0"/>
          <a:ext cx="0" cy="0"/>
          <a:chOff x="0" y="0"/>
          <a:chExt cx="0" cy="0"/>
        </a:xfrm>
      </p:grpSpPr>
      <p:sp>
        <p:nvSpPr>
          <p:cNvPr id="24" name="Shape 24"/>
          <p:cNvSpPr txBox="1">
            <a:spLocks noGrp="1"/>
          </p:cNvSpPr>
          <p:nvPr>
            <p:ph type="body" idx="1"/>
          </p:nvPr>
        </p:nvSpPr>
        <p:spPr>
          <a:xfrm>
            <a:off x="3105300" y="2007000"/>
            <a:ext cx="2933400" cy="28440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algn="ctr"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14512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4"/>
        <p:cNvGrpSpPr/>
        <p:nvPr/>
      </p:nvGrpSpPr>
      <p:grpSpPr>
        <a:xfrm>
          <a:off x="0" y="0"/>
          <a:ext cx="0" cy="0"/>
          <a:chOff x="0" y="0"/>
          <a:chExt cx="0" cy="0"/>
        </a:xfrm>
      </p:grpSpPr>
      <p:sp>
        <p:nvSpPr>
          <p:cNvPr id="36" name="Shape 36"/>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650125"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8" name="Shape 38"/>
          <p:cNvSpPr txBox="1">
            <a:spLocks noGrp="1"/>
          </p:cNvSpPr>
          <p:nvPr>
            <p:ph type="body" idx="2"/>
          </p:nvPr>
        </p:nvSpPr>
        <p:spPr>
          <a:xfrm>
            <a:off x="3286148"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39" name="Shape 39"/>
          <p:cNvSpPr txBox="1">
            <a:spLocks noGrp="1"/>
          </p:cNvSpPr>
          <p:nvPr>
            <p:ph type="body" idx="3"/>
          </p:nvPr>
        </p:nvSpPr>
        <p:spPr>
          <a:xfrm>
            <a:off x="5922173" y="1260600"/>
            <a:ext cx="2507399" cy="48996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extLst>
      <p:ext uri="{BB962C8B-B14F-4D97-AF65-F5344CB8AC3E}">
        <p14:creationId xmlns:p14="http://schemas.microsoft.com/office/powerpoint/2010/main" val="299161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sp>
        <p:nvSpPr>
          <p:cNvPr id="27" name="Shape 27"/>
          <p:cNvSpPr txBox="1">
            <a:spLocks noGrp="1"/>
          </p:cNvSpPr>
          <p:nvPr>
            <p:ph type="title"/>
          </p:nvPr>
        </p:nvSpPr>
        <p:spPr>
          <a:xfrm>
            <a:off x="285425" y="274650"/>
            <a:ext cx="8401200" cy="700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737325" y="1339875"/>
            <a:ext cx="7642800" cy="4852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4252570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spTree>
      <p:nvGrpSpPr>
        <p:cNvPr id="1" name="Shape 11"/>
        <p:cNvGrpSpPr/>
        <p:nvPr/>
      </p:nvGrpSpPr>
      <p:grpSpPr>
        <a:xfrm>
          <a:off x="0" y="0"/>
          <a:ext cx="0" cy="0"/>
          <a:chOff x="0" y="0"/>
          <a:chExt cx="0" cy="0"/>
        </a:xfrm>
      </p:grpSpPr>
      <p:sp>
        <p:nvSpPr>
          <p:cNvPr id="13" name="Shape 13"/>
          <p:cNvSpPr txBox="1">
            <a:spLocks noGrp="1"/>
          </p:cNvSpPr>
          <p:nvPr>
            <p:ph type="ctrTitle"/>
          </p:nvPr>
        </p:nvSpPr>
        <p:spPr>
          <a:xfrm>
            <a:off x="685800" y="3638224"/>
            <a:ext cx="7772400" cy="877800"/>
          </a:xfrm>
          <a:prstGeom prst="rect">
            <a:avLst/>
          </a:prstGeom>
        </p:spPr>
        <p:txBody>
          <a:bodyPr lIns="91425" tIns="91425" rIns="91425" bIns="91425" anchor="t" anchorCtr="0"/>
          <a:lstStyle>
            <a:lvl1pPr lvl="0" rtl="0">
              <a:spcBef>
                <a:spcPts val="0"/>
              </a:spcBef>
              <a:buClr>
                <a:srgbClr val="111111"/>
              </a:buClr>
              <a:buSzPct val="100000"/>
              <a:defRPr sz="4000">
                <a:solidFill>
                  <a:srgbClr val="111111"/>
                </a:solidFill>
              </a:defRPr>
            </a:lvl1pPr>
            <a:lvl2pPr lvl="1" rtl="0">
              <a:spcBef>
                <a:spcPts val="0"/>
              </a:spcBef>
              <a:buClr>
                <a:srgbClr val="111111"/>
              </a:buClr>
              <a:buSzPct val="100000"/>
              <a:defRPr sz="4000">
                <a:solidFill>
                  <a:srgbClr val="111111"/>
                </a:solidFill>
              </a:defRPr>
            </a:lvl2pPr>
            <a:lvl3pPr lvl="2" rtl="0">
              <a:spcBef>
                <a:spcPts val="0"/>
              </a:spcBef>
              <a:buClr>
                <a:srgbClr val="111111"/>
              </a:buClr>
              <a:buSzPct val="100000"/>
              <a:defRPr sz="4000">
                <a:solidFill>
                  <a:srgbClr val="111111"/>
                </a:solidFill>
              </a:defRPr>
            </a:lvl3pPr>
            <a:lvl4pPr lvl="3" rtl="0">
              <a:spcBef>
                <a:spcPts val="0"/>
              </a:spcBef>
              <a:buClr>
                <a:srgbClr val="111111"/>
              </a:buClr>
              <a:buSzPct val="100000"/>
              <a:defRPr sz="4000">
                <a:solidFill>
                  <a:srgbClr val="111111"/>
                </a:solidFill>
              </a:defRPr>
            </a:lvl4pPr>
            <a:lvl5pPr lvl="4" rtl="0">
              <a:spcBef>
                <a:spcPts val="0"/>
              </a:spcBef>
              <a:buClr>
                <a:srgbClr val="111111"/>
              </a:buClr>
              <a:buSzPct val="100000"/>
              <a:defRPr sz="4000">
                <a:solidFill>
                  <a:srgbClr val="111111"/>
                </a:solidFill>
              </a:defRPr>
            </a:lvl5pPr>
            <a:lvl6pPr lvl="5" rtl="0">
              <a:spcBef>
                <a:spcPts val="0"/>
              </a:spcBef>
              <a:buClr>
                <a:srgbClr val="111111"/>
              </a:buClr>
              <a:buSzPct val="100000"/>
              <a:defRPr sz="4000">
                <a:solidFill>
                  <a:srgbClr val="111111"/>
                </a:solidFill>
              </a:defRPr>
            </a:lvl6pPr>
            <a:lvl7pPr lvl="6" rtl="0">
              <a:spcBef>
                <a:spcPts val="0"/>
              </a:spcBef>
              <a:buClr>
                <a:srgbClr val="111111"/>
              </a:buClr>
              <a:buSzPct val="100000"/>
              <a:defRPr sz="4000">
                <a:solidFill>
                  <a:srgbClr val="111111"/>
                </a:solidFill>
              </a:defRPr>
            </a:lvl7pPr>
            <a:lvl8pPr lvl="7" rtl="0">
              <a:spcBef>
                <a:spcPts val="0"/>
              </a:spcBef>
              <a:buClr>
                <a:srgbClr val="111111"/>
              </a:buClr>
              <a:buSzPct val="100000"/>
              <a:defRPr sz="4000">
                <a:solidFill>
                  <a:srgbClr val="111111"/>
                </a:solidFill>
              </a:defRPr>
            </a:lvl8pPr>
            <a:lvl9pPr lvl="8" rtl="0">
              <a:spcBef>
                <a:spcPts val="0"/>
              </a:spcBef>
              <a:buClr>
                <a:srgbClr val="111111"/>
              </a:buClr>
              <a:buSzPct val="100000"/>
              <a:defRPr sz="4000">
                <a:solidFill>
                  <a:srgbClr val="111111"/>
                </a:solidFill>
              </a:defRPr>
            </a:lvl9pPr>
          </a:lstStyle>
          <a:p>
            <a:endParaRPr/>
          </a:p>
        </p:txBody>
      </p:sp>
      <p:sp>
        <p:nvSpPr>
          <p:cNvPr id="14" name="Shape 14"/>
          <p:cNvSpPr txBox="1">
            <a:spLocks noGrp="1"/>
          </p:cNvSpPr>
          <p:nvPr>
            <p:ph type="subTitle" idx="1"/>
          </p:nvPr>
        </p:nvSpPr>
        <p:spPr>
          <a:xfrm>
            <a:off x="685800" y="4323237"/>
            <a:ext cx="7772400" cy="1046400"/>
          </a:xfrm>
          <a:prstGeom prst="rect">
            <a:avLst/>
          </a:prstGeom>
        </p:spPr>
        <p:txBody>
          <a:bodyPr lIns="91425" tIns="91425" rIns="91425" bIns="91425" anchor="t" anchorCtr="0"/>
          <a:lstStyle>
            <a:lvl1pPr lvl="0"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1pPr>
            <a:lvl2pPr lvl="1"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2pPr>
            <a:lvl3pPr lvl="2"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3pPr>
            <a:lvl4pPr lvl="3"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4pPr>
            <a:lvl5pPr lvl="4"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5pPr>
            <a:lvl6pPr lvl="5"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6pPr>
            <a:lvl7pPr lvl="6"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7pPr>
            <a:lvl8pPr lvl="7"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8pPr>
            <a:lvl9pPr lvl="8" rtl="0">
              <a:spcBef>
                <a:spcPts val="0"/>
              </a:spcBef>
              <a:buClr>
                <a:srgbClr val="6B9FA4"/>
              </a:buClr>
              <a:buSzPct val="100000"/>
              <a:buFont typeface="Montserrat"/>
              <a:buNone/>
              <a:defRPr sz="2200">
                <a:solidFill>
                  <a:srgbClr val="6B9FA4"/>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72673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roject">
    <p:spTree>
      <p:nvGrpSpPr>
        <p:cNvPr id="1" name="Shape 15"/>
        <p:cNvGrpSpPr/>
        <p:nvPr/>
      </p:nvGrpSpPr>
      <p:grpSpPr>
        <a:xfrm>
          <a:off x="0" y="0"/>
          <a:ext cx="0" cy="0"/>
          <a:chOff x="0" y="0"/>
          <a:chExt cx="0" cy="0"/>
        </a:xfrm>
      </p:grpSpPr>
      <p:sp>
        <p:nvSpPr>
          <p:cNvPr id="17" name="Shape 17"/>
          <p:cNvSpPr txBox="1">
            <a:spLocks noGrp="1"/>
          </p:cNvSpPr>
          <p:nvPr>
            <p:ph type="body" idx="1"/>
          </p:nvPr>
        </p:nvSpPr>
        <p:spPr>
          <a:xfrm>
            <a:off x="650125" y="3744675"/>
            <a:ext cx="3133199" cy="2415599"/>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Tree>
    <p:extLst>
      <p:ext uri="{BB962C8B-B14F-4D97-AF65-F5344CB8AC3E}">
        <p14:creationId xmlns:p14="http://schemas.microsoft.com/office/powerpoint/2010/main" val="403569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049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499460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003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070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91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456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852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0780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0137797"/>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5" r:id="rId18"/>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B84loxdPmy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hyperlink" Target="https://www.cms.gov/Medicare/CMS-Forms/CMS-Forms/Downloads/CMS-L564E.pdf" TargetMode="External"/><Relationship Id="rId5" Type="http://schemas.openxmlformats.org/officeDocument/2006/relationships/hyperlink" Target="https://www2.calstate.edu/csu-retirees/retirement-benefits/Pages/vision.aspx" TargetMode="External"/><Relationship Id="rId4" Type="http://schemas.openxmlformats.org/officeDocument/2006/relationships/hyperlink" Target="https://www2.calstate.edu/csu-retirees/retirement-benefits/Pages/dental.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benefits@csusb.edu"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nb.fidelity.com/public/nb/calstate/hom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lpers.ca.gov/"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my.calpers.ca.gov/web/ept/public/systemaccess/selectLoginType.html" TargetMode="External"/><Relationship Id="rId7"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hyperlink" Target="https://www.youtube.com/watch?v=l-DBcr3HF_A" TargetMode="External"/><Relationship Id="rId5" Type="http://schemas.openxmlformats.org/officeDocument/2006/relationships/hyperlink" Target="https://www.youtube.com/watch?v=ygwqYrZNvvs" TargetMode="External"/><Relationship Id="rId4" Type="http://schemas.openxmlformats.org/officeDocument/2006/relationships/hyperlink" Target="https://www.calpers.ca.gov/docs/forms-publications/service-retirement-election-app.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alpers.ca.gov/docs/health-rates-in-state-2022.pdf"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hyperlink" Target="https://www.medicare.gov/your-medicare-costs/part-b-costs/part-b-costs.html" TargetMode="External"/><Relationship Id="rId4" Type="http://schemas.openxmlformats.org/officeDocument/2006/relationships/hyperlink" Target="https://www.calpers.ca.gov/docs/health-rates-out-of-state-2022.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https://www2.calstate.edu/csu-system/faculty-staff/labor-and-employee-relations/Documents/unit3-cfa/article29.pdf" TargetMode="External"/><Relationship Id="rId3" Type="http://schemas.openxmlformats.org/officeDocument/2006/relationships/hyperlink" Target="https://www.csusb.edu/faculty-affairs-development/faculty-resources/ferp" TargetMode="External"/><Relationship Id="rId7" Type="http://schemas.openxmlformats.org/officeDocument/2006/relationships/hyperlink" Target="https://www.csusb.edu/faculty-affairs-development/faculty-resources/retirement"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hyperlink" Target="https://www.csusb.edu/sites/default/files/FacultyEarlyRetirementProgram(FERP)Application%C2%A0(12month)_final-5b9e6ae859174824806c61ddf8bbb7c6.pdf" TargetMode="External"/><Relationship Id="rId5" Type="http://schemas.openxmlformats.org/officeDocument/2006/relationships/hyperlink" Target="https://www.csusb.edu/sites/default/files/FERP%20Form_8%20Oct%202019-final.pdf" TargetMode="External"/><Relationship Id="rId4" Type="http://schemas.openxmlformats.org/officeDocument/2006/relationships/hyperlink" Target="https://www.csusb.edu/faculty-affairs-developmen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5.xml"/><Relationship Id="rId3" Type="http://schemas.openxmlformats.org/officeDocument/2006/relationships/image" Target="../media/image11.jpg"/><Relationship Id="rId7" Type="http://schemas.openxmlformats.org/officeDocument/2006/relationships/customXml" Target="../ink/ink2.xml"/><Relationship Id="rId12" Type="http://schemas.openxmlformats.org/officeDocument/2006/relationships/image" Target="../media/image16.png"/><Relationship Id="rId2" Type="http://schemas.openxmlformats.org/officeDocument/2006/relationships/notesSlide" Target="../notesSlides/notesSlide31.xml"/><Relationship Id="rId16" Type="http://schemas.openxmlformats.org/officeDocument/2006/relationships/image" Target="../media/image18.png"/><Relationship Id="rId1" Type="http://schemas.openxmlformats.org/officeDocument/2006/relationships/slideLayout" Target="../slideLayouts/slideLayout16.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15.png"/><Relationship Id="rId4" Type="http://schemas.openxmlformats.org/officeDocument/2006/relationships/image" Target="../media/image12.jpg"/><Relationship Id="rId9" Type="http://schemas.openxmlformats.org/officeDocument/2006/relationships/customXml" Target="../ink/ink3.xml"/><Relationship Id="rId14" Type="http://schemas.openxmlformats.org/officeDocument/2006/relationships/image" Target="../media/image17.png"/></Relationships>
</file>

<file path=ppt/slides/_rels/slide3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1.xml"/><Relationship Id="rId3" Type="http://schemas.openxmlformats.org/officeDocument/2006/relationships/image" Target="../media/image11.jpg"/><Relationship Id="rId7" Type="http://schemas.openxmlformats.org/officeDocument/2006/relationships/customXml" Target="../ink/ink8.xml"/><Relationship Id="rId12"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15.png"/><Relationship Id="rId4" Type="http://schemas.openxmlformats.org/officeDocument/2006/relationships/image" Target="../media/image12.jpg"/><Relationship Id="rId9" Type="http://schemas.openxmlformats.org/officeDocument/2006/relationships/customXml" Target="../ink/ink9.xml"/><Relationship Id="rId1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16.xml"/><Relationship Id="rId3" Type="http://schemas.openxmlformats.org/officeDocument/2006/relationships/image" Target="../media/image11.jpg"/><Relationship Id="rId7" Type="http://schemas.openxmlformats.org/officeDocument/2006/relationships/customXml" Target="../ink/ink13.xml"/><Relationship Id="rId12"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customXml" Target="../ink/ink15.xml"/><Relationship Id="rId5" Type="http://schemas.openxmlformats.org/officeDocument/2006/relationships/customXml" Target="../ink/ink12.xml"/><Relationship Id="rId10" Type="http://schemas.openxmlformats.org/officeDocument/2006/relationships/image" Target="../media/image15.png"/><Relationship Id="rId4" Type="http://schemas.openxmlformats.org/officeDocument/2006/relationships/image" Target="../media/image12.jpg"/><Relationship Id="rId9" Type="http://schemas.openxmlformats.org/officeDocument/2006/relationships/customXml" Target="../ink/ink14.xml"/><Relationship Id="rId1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hyperlink" Target="mailto:facultyaffairsanddevelopment@csusb.edu"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calpers.ca.gov/docs/forms-publications/state-misc-industrial-benefits.pdf"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62551" y="256032"/>
            <a:ext cx="8648700" cy="4489704"/>
          </a:xfrm>
          <a:prstGeom prst="rect">
            <a:avLst/>
          </a:prstGeom>
        </p:spPr>
        <p:txBody>
          <a:bodyPr lIns="91425" tIns="91425" rIns="91425" bIns="91425" anchor="t" anchorCtr="0">
            <a:noAutofit/>
          </a:bodyPr>
          <a:lstStyle/>
          <a:p>
            <a:pPr algn="ctr"/>
            <a:br>
              <a:rPr lang="en-US" sz="2000" dirty="0">
                <a:solidFill>
                  <a:schemeClr val="tx1"/>
                </a:solidFill>
              </a:rPr>
            </a:br>
            <a:br>
              <a:rPr lang="en" sz="2000" spc="100" dirty="0"/>
            </a:br>
            <a:br>
              <a:rPr lang="en" sz="2000" spc="100" dirty="0"/>
            </a:br>
            <a:br>
              <a:rPr lang="en" sz="2000" spc="100" dirty="0"/>
            </a:br>
            <a:br>
              <a:rPr lang="en" sz="2000" spc="100" dirty="0"/>
            </a:br>
            <a:br>
              <a:rPr lang="en" sz="2000" spc="100" dirty="0"/>
            </a:br>
            <a:r>
              <a:rPr lang="en" spc="100" dirty="0"/>
              <a:t>Welcome to the </a:t>
            </a:r>
            <a:br>
              <a:rPr lang="en" spc="100" dirty="0"/>
            </a:br>
            <a:r>
              <a:rPr lang="en" spc="100" dirty="0"/>
              <a:t>Retirement/FERP </a:t>
            </a:r>
            <a:r>
              <a:rPr lang="en-US" spc="100" dirty="0"/>
              <a:t>Info</a:t>
            </a:r>
            <a:r>
              <a:rPr lang="en" spc="100" dirty="0"/>
              <a:t> Session</a:t>
            </a:r>
            <a:br>
              <a:rPr lang="en" spc="100" dirty="0"/>
            </a:br>
            <a:br>
              <a:rPr lang="en" spc="100" dirty="0"/>
            </a:br>
            <a:r>
              <a:rPr lang="en" i="1" spc="100" dirty="0"/>
              <a:t>We will be starting Shortly!</a:t>
            </a:r>
            <a:br>
              <a:rPr lang="en" spc="100" dirty="0"/>
            </a:br>
            <a:br>
              <a:rPr lang="en-US" dirty="0">
                <a:solidFill>
                  <a:schemeClr val="tx1"/>
                </a:solidFill>
              </a:rPr>
            </a:br>
            <a:r>
              <a:rPr lang="en-US" dirty="0">
                <a:solidFill>
                  <a:schemeClr val="tx1"/>
                </a:solidFill>
              </a:rPr>
              <a:t>Housekeeping </a:t>
            </a:r>
            <a:br>
              <a:rPr lang="en-US" dirty="0">
                <a:solidFill>
                  <a:schemeClr val="tx1"/>
                </a:solidFill>
              </a:rPr>
            </a:br>
            <a:br>
              <a:rPr lang="en-US" dirty="0">
                <a:solidFill>
                  <a:schemeClr val="tx1"/>
                </a:solidFill>
              </a:rPr>
            </a:br>
            <a:br>
              <a:rPr lang="en-US" dirty="0">
                <a:solidFill>
                  <a:schemeClr val="tx1"/>
                </a:solidFill>
              </a:rPr>
            </a:br>
            <a:endParaRPr lang="en-US" sz="3600" spc="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64" y="167541"/>
            <a:ext cx="2791673" cy="1105038"/>
          </a:xfrm>
          <a:prstGeom prst="rect">
            <a:avLst/>
          </a:prstGeom>
        </p:spPr>
      </p:pic>
      <p:sp>
        <p:nvSpPr>
          <p:cNvPr id="6" name="TextBox 5">
            <a:extLst>
              <a:ext uri="{FF2B5EF4-FFF2-40B4-BE49-F238E27FC236}">
                <a16:creationId xmlns:a16="http://schemas.microsoft.com/office/drawing/2014/main" id="{5E662A9F-8EEF-DF31-84A6-359F357B8E30}"/>
              </a:ext>
            </a:extLst>
          </p:cNvPr>
          <p:cNvSpPr txBox="1"/>
          <p:nvPr/>
        </p:nvSpPr>
        <p:spPr>
          <a:xfrm>
            <a:off x="128017" y="5032308"/>
            <a:ext cx="8764946" cy="1569660"/>
          </a:xfrm>
          <a:prstGeom prst="rect">
            <a:avLst/>
          </a:prstGeom>
          <a:noFill/>
        </p:spPr>
        <p:txBody>
          <a:bodyPr wrap="square" rtlCol="0">
            <a:spAutoFit/>
          </a:bodyPr>
          <a:lstStyle/>
          <a:p>
            <a:r>
              <a:rPr lang="en-US" sz="1600" i="1" dirty="0"/>
              <a:t>1. This session will be recorded.</a:t>
            </a:r>
          </a:p>
          <a:p>
            <a:r>
              <a:rPr lang="en-US" sz="1600" i="1" dirty="0"/>
              <a:t>2. Please save questions for after the presentation, general questions will be answered at the end.</a:t>
            </a:r>
          </a:p>
          <a:p>
            <a:r>
              <a:rPr lang="en-US" sz="1600" i="1" dirty="0"/>
              <a:t>3. You also may type questions in the Chat, and if they are not answered via chat – your questions will be captured and an email response will be sent from either the Benefits Team  or the Faculty Affairs team, depending on the nature of the question.</a:t>
            </a:r>
          </a:p>
        </p:txBody>
      </p:sp>
    </p:spTree>
    <p:extLst>
      <p:ext uri="{BB962C8B-B14F-4D97-AF65-F5344CB8AC3E}">
        <p14:creationId xmlns:p14="http://schemas.microsoft.com/office/powerpoint/2010/main" val="7289953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673100" y="308537"/>
            <a:ext cx="7772400" cy="877800"/>
          </a:xfrm>
          <a:prstGeom prst="rect">
            <a:avLst/>
          </a:prstGeom>
        </p:spPr>
        <p:txBody>
          <a:bodyPr lIns="91425" tIns="91425" rIns="91425" bIns="91425" anchor="t" anchorCtr="0">
            <a:noAutofit/>
          </a:bodyPr>
          <a:lstStyle/>
          <a:p>
            <a:pPr algn="ctr"/>
            <a:r>
              <a:rPr lang="en" spc="100" dirty="0"/>
              <a:t>CalPERS Pension</a:t>
            </a:r>
          </a:p>
        </p:txBody>
      </p:sp>
      <p:sp>
        <p:nvSpPr>
          <p:cNvPr id="76" name="Shape 76"/>
          <p:cNvSpPr txBox="1">
            <a:spLocks noGrp="1"/>
          </p:cNvSpPr>
          <p:nvPr>
            <p:ph type="subTitle" idx="1"/>
          </p:nvPr>
        </p:nvSpPr>
        <p:spPr>
          <a:xfrm>
            <a:off x="1371600" y="803474"/>
            <a:ext cx="7772400" cy="1046400"/>
          </a:xfrm>
          <a:prstGeom prst="rect">
            <a:avLst/>
          </a:prstGeom>
        </p:spPr>
        <p:txBody>
          <a:bodyPr lIns="91425" tIns="91425" rIns="91425" bIns="91425" anchor="t" anchorCtr="0">
            <a:noAutofit/>
          </a:bodyPr>
          <a:lstStyle/>
          <a:p>
            <a:r>
              <a:rPr lang="en" sz="3000" spc="100" dirty="0">
                <a:solidFill>
                  <a:schemeClr val="bg1"/>
                </a:solidFill>
              </a:rPr>
              <a:t>Your options &amp; how they affect your monthly pension</a:t>
            </a:r>
          </a:p>
          <a:p>
            <a:endParaRPr lang="en" sz="3000" spc="100" dirty="0">
              <a:solidFill>
                <a:schemeClr val="bg1"/>
              </a:solidFill>
            </a:endParaRPr>
          </a:p>
        </p:txBody>
      </p:sp>
    </p:spTree>
    <p:extLst>
      <p:ext uri="{BB962C8B-B14F-4D97-AF65-F5344CB8AC3E}">
        <p14:creationId xmlns:p14="http://schemas.microsoft.com/office/powerpoint/2010/main" val="2446327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4" y="673003"/>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423812" y="1876850"/>
            <a:ext cx="3660899" cy="2857212"/>
          </a:xfrm>
          <a:prstGeom prst="rect">
            <a:avLst/>
          </a:prstGeom>
        </p:spPr>
        <p:txBody>
          <a:bodyPr lIns="91425" tIns="91425" rIns="91425" bIns="91425" anchor="t" anchorCtr="0">
            <a:noAutofit/>
          </a:bodyPr>
          <a:lstStyle/>
          <a:p>
            <a:pPr>
              <a:buNone/>
            </a:pPr>
            <a:r>
              <a:rPr lang="en-US" sz="2000" b="1" spc="100" dirty="0"/>
              <a:t>Unmodified Allowance</a:t>
            </a:r>
          </a:p>
          <a:p>
            <a:pPr marL="12700" lvl="0" indent="-12700">
              <a:buClr>
                <a:srgbClr val="FFFFFF"/>
              </a:buClr>
              <a:buNone/>
            </a:pPr>
            <a:r>
              <a:rPr lang="en" sz="1600" dirty="0">
                <a:solidFill>
                  <a:srgbClr val="000000"/>
                </a:solidFill>
              </a:rPr>
              <a:t>Provides the </a:t>
            </a:r>
            <a:r>
              <a:rPr lang="en" sz="1600" b="1" dirty="0">
                <a:solidFill>
                  <a:srgbClr val="000000"/>
                </a:solidFill>
              </a:rPr>
              <a:t>highest </a:t>
            </a:r>
            <a:r>
              <a:rPr lang="en" sz="1600" dirty="0">
                <a:solidFill>
                  <a:srgbClr val="000000"/>
                </a:solidFill>
              </a:rPr>
              <a:t>“</a:t>
            </a:r>
            <a:r>
              <a:rPr lang="en-US" sz="1600" dirty="0">
                <a:solidFill>
                  <a:srgbClr val="000000"/>
                </a:solidFill>
              </a:rPr>
              <a:t>M</a:t>
            </a:r>
            <a:r>
              <a:rPr lang="en" sz="1600" dirty="0">
                <a:solidFill>
                  <a:srgbClr val="000000"/>
                </a:solidFill>
              </a:rPr>
              <a:t>onthly Pension”. This option does not provide your beneficiary any additional monthly pension benefit </a:t>
            </a:r>
            <a:r>
              <a:rPr lang="en" sz="1400" dirty="0">
                <a:solidFill>
                  <a:srgbClr val="000000"/>
                </a:solidFill>
              </a:rPr>
              <a:t>(</a:t>
            </a:r>
            <a:r>
              <a:rPr lang="en-US" sz="1400" dirty="0">
                <a:solidFill>
                  <a:srgbClr val="000000"/>
                </a:solidFill>
              </a:rPr>
              <a:t>may be different from your Survivor)</a:t>
            </a:r>
            <a:r>
              <a:rPr lang="en" sz="1400" dirty="0">
                <a:solidFill>
                  <a:srgbClr val="000000"/>
                </a:solidFill>
              </a:rPr>
              <a:t> </a:t>
            </a:r>
            <a:r>
              <a:rPr lang="en" sz="1600" dirty="0">
                <a:solidFill>
                  <a:srgbClr val="000000"/>
                </a:solidFill>
              </a:rPr>
              <a:t>and no return of unused member contributions upon your death. </a:t>
            </a:r>
          </a:p>
          <a:p>
            <a:pPr marL="12700" lvl="0" indent="-12700">
              <a:buClr>
                <a:srgbClr val="FFFFFF"/>
              </a:buClr>
              <a:buNone/>
            </a:pPr>
            <a:r>
              <a:rPr lang="en-US" sz="1400" i="1" dirty="0">
                <a:solidFill>
                  <a:srgbClr val="000000"/>
                </a:solidFill>
              </a:rPr>
              <a:t>Note, </a:t>
            </a:r>
            <a:r>
              <a:rPr lang="en-US" sz="1400" dirty="0">
                <a:solidFill>
                  <a:srgbClr val="000000"/>
                </a:solidFill>
              </a:rPr>
              <a:t>“To Your Survivor” a small “monthly pension”. N</a:t>
            </a:r>
            <a:r>
              <a:rPr lang="en-US" sz="1400" b="1" dirty="0">
                <a:solidFill>
                  <a:srgbClr val="000000"/>
                </a:solidFill>
              </a:rPr>
              <a:t>o</a:t>
            </a:r>
            <a:r>
              <a:rPr lang="en-US" sz="1400" dirty="0">
                <a:solidFill>
                  <a:srgbClr val="000000"/>
                </a:solidFill>
              </a:rPr>
              <a:t> reduction in members “monthly pension”.</a:t>
            </a:r>
            <a:r>
              <a:rPr lang="en" sz="1400" dirty="0">
                <a:solidFill>
                  <a:srgbClr val="000000"/>
                </a:solidFill>
              </a:rPr>
              <a:t> </a:t>
            </a:r>
          </a:p>
        </p:txBody>
      </p:sp>
      <p:sp>
        <p:nvSpPr>
          <p:cNvPr id="106" name="Shape 106"/>
          <p:cNvSpPr txBox="1">
            <a:spLocks noGrp="1"/>
          </p:cNvSpPr>
          <p:nvPr>
            <p:ph type="body" idx="2"/>
          </p:nvPr>
        </p:nvSpPr>
        <p:spPr>
          <a:xfrm>
            <a:off x="4542269" y="1855464"/>
            <a:ext cx="4426240" cy="3595766"/>
          </a:xfrm>
          <a:prstGeom prst="rect">
            <a:avLst/>
          </a:prstGeom>
        </p:spPr>
        <p:txBody>
          <a:bodyPr lIns="91425" tIns="91425" rIns="91425" bIns="91425" anchor="t" anchorCtr="0">
            <a:noAutofit/>
          </a:bodyPr>
          <a:lstStyle/>
          <a:p>
            <a:pPr>
              <a:buNone/>
            </a:pPr>
            <a:r>
              <a:rPr lang="en-US" sz="2000" b="1" spc="100" dirty="0"/>
              <a:t>Return of Remaining Contributions Option 1</a:t>
            </a:r>
            <a:endParaRPr lang="en" sz="2000" b="1" spc="100" dirty="0"/>
          </a:p>
          <a:p>
            <a:pPr marL="0" lvl="0" indent="0">
              <a:buClr>
                <a:srgbClr val="FFFFFF"/>
              </a:buClr>
              <a:buNone/>
            </a:pPr>
            <a:r>
              <a:rPr lang="en" sz="1600" dirty="0">
                <a:solidFill>
                  <a:srgbClr val="000000"/>
                </a:solidFill>
              </a:rPr>
              <a:t>Upon your death, provides a </a:t>
            </a:r>
            <a:r>
              <a:rPr lang="en" sz="1600" b="1" dirty="0">
                <a:solidFill>
                  <a:srgbClr val="000000"/>
                </a:solidFill>
              </a:rPr>
              <a:t>lump-sum payout of any remaining member contributions </a:t>
            </a:r>
            <a:r>
              <a:rPr lang="en" sz="1600" dirty="0">
                <a:solidFill>
                  <a:srgbClr val="000000"/>
                </a:solidFill>
              </a:rPr>
              <a:t>in your account to </a:t>
            </a:r>
            <a:r>
              <a:rPr lang="en-US" sz="1600" dirty="0">
                <a:solidFill>
                  <a:srgbClr val="000000"/>
                </a:solidFill>
              </a:rPr>
              <a:t>your </a:t>
            </a:r>
            <a:r>
              <a:rPr lang="en" sz="1600" dirty="0">
                <a:solidFill>
                  <a:srgbClr val="000000"/>
                </a:solidFill>
              </a:rPr>
              <a:t>named </a:t>
            </a:r>
            <a:r>
              <a:rPr lang="en" sz="1600" b="1" dirty="0">
                <a:solidFill>
                  <a:srgbClr val="000000"/>
                </a:solidFill>
              </a:rPr>
              <a:t>beneficiaries</a:t>
            </a:r>
            <a:r>
              <a:rPr lang="en" sz="1600" dirty="0">
                <a:solidFill>
                  <a:srgbClr val="000000"/>
                </a:solidFill>
              </a:rPr>
              <a:t>. This option does not provide your beneficiary any additional monthly pension benefit </a:t>
            </a:r>
            <a:r>
              <a:rPr lang="en" sz="1400" dirty="0">
                <a:solidFill>
                  <a:srgbClr val="000000"/>
                </a:solidFill>
              </a:rPr>
              <a:t>(</a:t>
            </a:r>
            <a:r>
              <a:rPr lang="en-US" sz="1400" dirty="0">
                <a:solidFill>
                  <a:srgbClr val="000000"/>
                </a:solidFill>
              </a:rPr>
              <a:t>see example below)</a:t>
            </a:r>
            <a:r>
              <a:rPr lang="en" sz="1600" dirty="0">
                <a:solidFill>
                  <a:srgbClr val="000000"/>
                </a:solidFill>
              </a:rPr>
              <a:t>. </a:t>
            </a:r>
          </a:p>
          <a:p>
            <a:pPr marL="0" lvl="0" indent="0">
              <a:buClr>
                <a:srgbClr val="FFFFFF"/>
              </a:buClr>
              <a:buNone/>
            </a:pPr>
            <a:r>
              <a:rPr lang="en-US" sz="1400" i="1" dirty="0">
                <a:solidFill>
                  <a:srgbClr val="000000"/>
                </a:solidFill>
              </a:rPr>
              <a:t>Note, </a:t>
            </a:r>
            <a:r>
              <a:rPr lang="en-US" sz="1400" dirty="0">
                <a:solidFill>
                  <a:srgbClr val="000000"/>
                </a:solidFill>
              </a:rPr>
              <a:t>“To Your Survivor” a small “monthly pension”,</a:t>
            </a:r>
            <a:r>
              <a:rPr lang="en-US" sz="1400" b="1" dirty="0">
                <a:solidFill>
                  <a:srgbClr val="000000"/>
                </a:solidFill>
              </a:rPr>
              <a:t> slight reduction</a:t>
            </a:r>
            <a:r>
              <a:rPr lang="en-US" sz="1400" dirty="0">
                <a:solidFill>
                  <a:srgbClr val="000000"/>
                </a:solidFill>
              </a:rPr>
              <a:t> in members “monthly pension”</a:t>
            </a:r>
            <a:r>
              <a:rPr lang="en" sz="1400" dirty="0">
                <a:solidFill>
                  <a:srgbClr val="000000"/>
                </a:solidFill>
              </a:rPr>
              <a:t>.</a:t>
            </a:r>
          </a:p>
        </p:txBody>
      </p:sp>
      <p:pic>
        <p:nvPicPr>
          <p:cNvPr id="2" name="Picture 1"/>
          <p:cNvPicPr>
            <a:picLocks noChangeAspect="1"/>
          </p:cNvPicPr>
          <p:nvPr/>
        </p:nvPicPr>
        <p:blipFill rotWithShape="1">
          <a:blip r:embed="rId3"/>
          <a:srcRect l="1439" t="20646" r="2850"/>
          <a:stretch/>
        </p:blipFill>
        <p:spPr>
          <a:xfrm>
            <a:off x="421732" y="4734062"/>
            <a:ext cx="8450683" cy="2074985"/>
          </a:xfrm>
          <a:prstGeom prst="rect">
            <a:avLst/>
          </a:prstGeom>
          <a:ln w="38100" cap="sq">
            <a:no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5" y="692132"/>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700141" y="1871277"/>
            <a:ext cx="3660899" cy="3807578"/>
          </a:xfrm>
          <a:prstGeom prst="rect">
            <a:avLst/>
          </a:prstGeom>
        </p:spPr>
        <p:txBody>
          <a:bodyPr lIns="91425" tIns="91425" rIns="91425" bIns="91425" anchor="t" anchorCtr="0">
            <a:noAutofit/>
          </a:bodyPr>
          <a:lstStyle/>
          <a:p>
            <a:pPr>
              <a:buNone/>
            </a:pPr>
            <a:r>
              <a:rPr lang="en-US" sz="2000" b="1" spc="100" dirty="0"/>
              <a:t>100% Option 2</a:t>
            </a:r>
            <a:endParaRPr lang="en-US" sz="2000" b="1" spc="100" dirty="0">
              <a:solidFill>
                <a:schemeClr val="tx1"/>
              </a:solidFill>
            </a:endParaRPr>
          </a:p>
          <a:p>
            <a:pPr marL="53975" indent="0">
              <a:buNone/>
            </a:pPr>
            <a:r>
              <a:rPr lang="en" sz="1400" b="1" dirty="0">
                <a:solidFill>
                  <a:srgbClr val="000000"/>
                </a:solidFill>
              </a:rPr>
              <a:t>Provides 100% </a:t>
            </a:r>
            <a:r>
              <a:rPr lang="en" sz="1400" dirty="0">
                <a:solidFill>
                  <a:srgbClr val="000000"/>
                </a:solidFill>
              </a:rPr>
              <a:t>of </a:t>
            </a:r>
            <a:r>
              <a:rPr lang="en-US" sz="1400" dirty="0">
                <a:solidFill>
                  <a:srgbClr val="000000"/>
                </a:solidFill>
              </a:rPr>
              <a:t>the “M</a:t>
            </a:r>
            <a:r>
              <a:rPr lang="en" sz="1400" dirty="0">
                <a:solidFill>
                  <a:srgbClr val="000000"/>
                </a:solidFill>
              </a:rPr>
              <a:t>onthly Pension</a:t>
            </a:r>
            <a:r>
              <a:rPr lang="en-US" sz="1400" dirty="0">
                <a:solidFill>
                  <a:srgbClr val="000000"/>
                </a:solidFill>
              </a:rPr>
              <a:t>”</a:t>
            </a:r>
            <a:r>
              <a:rPr lang="en" sz="1400" dirty="0">
                <a:solidFill>
                  <a:srgbClr val="000000"/>
                </a:solidFill>
              </a:rPr>
              <a:t> </a:t>
            </a:r>
            <a:r>
              <a:rPr lang="en" sz="1400" b="1" dirty="0">
                <a:solidFill>
                  <a:srgbClr val="000000"/>
                </a:solidFill>
              </a:rPr>
              <a:t>to your named beneficiary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upon your death</a:t>
            </a:r>
            <a:r>
              <a:rPr lang="en" sz="1400" dirty="0">
                <a:solidFill>
                  <a:srgbClr val="000000"/>
                </a:solidFill>
              </a:rPr>
              <a:t>. </a:t>
            </a:r>
            <a:r>
              <a:rPr lang="en" sz="1400" b="1" dirty="0">
                <a:solidFill>
                  <a:srgbClr val="000000"/>
                </a:solidFill>
              </a:rPr>
              <a:t>Upon both your deaths </a:t>
            </a:r>
            <a:r>
              <a:rPr lang="en" sz="1200" dirty="0">
                <a:solidFill>
                  <a:srgbClr val="000000"/>
                </a:solidFill>
              </a:rPr>
              <a:t>(</a:t>
            </a:r>
            <a:r>
              <a:rPr lang="en-US" sz="1200" dirty="0">
                <a:solidFill>
                  <a:srgbClr val="000000"/>
                </a:solidFill>
              </a:rPr>
              <a:t>member &amp; Survivor</a:t>
            </a:r>
            <a:r>
              <a:rPr lang="en" sz="1200" dirty="0">
                <a:solidFill>
                  <a:srgbClr val="000000"/>
                </a:solidFill>
              </a:rPr>
              <a:t>)</a:t>
            </a:r>
            <a:r>
              <a:rPr lang="en" sz="1400" dirty="0">
                <a:solidFill>
                  <a:srgbClr val="000000"/>
                </a:solidFill>
              </a:rPr>
              <a:t>, a </a:t>
            </a:r>
            <a:r>
              <a:rPr lang="en" sz="1400" b="1" dirty="0">
                <a:solidFill>
                  <a:srgbClr val="000000"/>
                </a:solidFill>
              </a:rPr>
              <a:t>lump-sum payout </a:t>
            </a:r>
            <a:r>
              <a:rPr lang="en" sz="1400" dirty="0">
                <a:solidFill>
                  <a:srgbClr val="000000"/>
                </a:solidFill>
              </a:rPr>
              <a:t>of any remaining member contributions in will be paid to one or more named </a:t>
            </a:r>
            <a:r>
              <a:rPr lang="en" sz="1400" b="1" dirty="0">
                <a:solidFill>
                  <a:srgbClr val="000000"/>
                </a:solidFill>
              </a:rPr>
              <a:t>secondary beneficiaries.</a:t>
            </a:r>
          </a:p>
          <a:p>
            <a:pPr marL="0" lvl="0" indent="0">
              <a:buClr>
                <a:srgbClr val="FFFFFF"/>
              </a:buClr>
              <a:buNone/>
            </a:pPr>
            <a:r>
              <a:rPr lang="en-US" sz="1400" i="1" dirty="0">
                <a:solidFill>
                  <a:srgbClr val="000000"/>
                </a:solidFill>
              </a:rPr>
              <a:t>Note</a:t>
            </a:r>
            <a:r>
              <a:rPr lang="en-US" sz="1400" dirty="0">
                <a:solidFill>
                  <a:srgbClr val="000000"/>
                </a:solidFill>
              </a:rPr>
              <a:t>, Survivor receives  same “Monthly Pension” </a:t>
            </a:r>
            <a:r>
              <a:rPr lang="en-US" sz="1200" dirty="0">
                <a:solidFill>
                  <a:srgbClr val="000000"/>
                </a:solidFill>
              </a:rPr>
              <a:t>(combined payments)</a:t>
            </a:r>
            <a:r>
              <a:rPr lang="en-US" sz="1400" dirty="0">
                <a:solidFill>
                  <a:srgbClr val="000000"/>
                </a:solidFill>
              </a:rPr>
              <a:t>,</a:t>
            </a:r>
            <a:r>
              <a:rPr lang="en-US" sz="1200" dirty="0">
                <a:solidFill>
                  <a:srgbClr val="000000"/>
                </a:solidFill>
              </a:rPr>
              <a:t> </a:t>
            </a:r>
            <a:r>
              <a:rPr lang="en-US" sz="1400" b="1" dirty="0">
                <a:solidFill>
                  <a:srgbClr val="000000"/>
                </a:solidFill>
              </a:rPr>
              <a:t>reduction</a:t>
            </a:r>
            <a:r>
              <a:rPr lang="en-US" sz="1400" dirty="0">
                <a:solidFill>
                  <a:srgbClr val="000000"/>
                </a:solidFill>
              </a:rPr>
              <a:t> in members monthly pension</a:t>
            </a:r>
            <a:r>
              <a:rPr lang="en" sz="1400" dirty="0">
                <a:solidFill>
                  <a:srgbClr val="000000"/>
                </a:solidFill>
              </a:rPr>
              <a:t>.</a:t>
            </a:r>
          </a:p>
          <a:p>
            <a:pPr marL="53975" indent="0">
              <a:buNone/>
            </a:pPr>
            <a:endParaRPr lang="en" sz="1600" b="1" dirty="0">
              <a:solidFill>
                <a:srgbClr val="000000"/>
              </a:solidFill>
            </a:endParaRPr>
          </a:p>
        </p:txBody>
      </p:sp>
      <p:sp>
        <p:nvSpPr>
          <p:cNvPr id="106" name="Shape 106"/>
          <p:cNvSpPr txBox="1">
            <a:spLocks noGrp="1"/>
          </p:cNvSpPr>
          <p:nvPr>
            <p:ph type="body" idx="2"/>
          </p:nvPr>
        </p:nvSpPr>
        <p:spPr>
          <a:xfrm>
            <a:off x="4993560" y="1871277"/>
            <a:ext cx="3660899" cy="4141685"/>
          </a:xfrm>
          <a:prstGeom prst="rect">
            <a:avLst/>
          </a:prstGeom>
        </p:spPr>
        <p:txBody>
          <a:bodyPr lIns="91425" tIns="91425" rIns="91425" bIns="91425" anchor="t" anchorCtr="0">
            <a:noAutofit/>
          </a:bodyPr>
          <a:lstStyle/>
          <a:p>
            <a:pPr marL="169863" indent="-169863">
              <a:buNone/>
            </a:pPr>
            <a:r>
              <a:rPr lang="en-US" sz="2000" b="1" spc="100" dirty="0"/>
              <a:t>100% Beneficiary w/ </a:t>
            </a:r>
          </a:p>
          <a:p>
            <a:pPr marL="169863" indent="-169863">
              <a:buNone/>
            </a:pPr>
            <a:r>
              <a:rPr lang="en-US" sz="2000" b="1" spc="100" dirty="0"/>
              <a:t>Benefit Allowance Increase</a:t>
            </a:r>
          </a:p>
          <a:p>
            <a:pPr marL="169863" indent="-169863">
              <a:buNone/>
            </a:pPr>
            <a:r>
              <a:rPr lang="en-US" sz="2000" b="1" spc="100" dirty="0">
                <a:solidFill>
                  <a:schemeClr val="tx1"/>
                </a:solidFill>
              </a:rPr>
              <a:t>     Option 2W</a:t>
            </a:r>
          </a:p>
          <a:p>
            <a:pPr marL="53975" lvl="0" indent="0">
              <a:buClr>
                <a:srgbClr val="FFFFFF"/>
              </a:buClr>
              <a:buNone/>
            </a:pPr>
            <a:r>
              <a:rPr lang="en" sz="1400" b="1" dirty="0">
                <a:solidFill>
                  <a:srgbClr val="000000"/>
                </a:solidFill>
              </a:rPr>
              <a:t>Provides 100% </a:t>
            </a:r>
            <a:r>
              <a:rPr lang="en" sz="1400" dirty="0">
                <a:solidFill>
                  <a:srgbClr val="000000"/>
                </a:solidFill>
              </a:rPr>
              <a:t>of the “</a:t>
            </a:r>
            <a:r>
              <a:rPr lang="en-US" sz="1400" dirty="0">
                <a:solidFill>
                  <a:srgbClr val="000000"/>
                </a:solidFill>
              </a:rPr>
              <a:t>Monthly Pension” </a:t>
            </a:r>
            <a:r>
              <a:rPr lang="en-US" sz="1400" b="1" dirty="0">
                <a:solidFill>
                  <a:srgbClr val="000000"/>
                </a:solidFill>
              </a:rPr>
              <a:t>to your named</a:t>
            </a:r>
            <a:r>
              <a:rPr lang="en" sz="1400" b="1" dirty="0">
                <a:solidFill>
                  <a:srgbClr val="000000"/>
                </a:solidFill>
              </a:rPr>
              <a:t> </a:t>
            </a:r>
            <a:r>
              <a:rPr lang="en-US" sz="1400" b="1" dirty="0">
                <a:solidFill>
                  <a:srgbClr val="000000"/>
                </a:solidFill>
              </a:rPr>
              <a:t>b</a:t>
            </a:r>
            <a:r>
              <a:rPr lang="en" sz="1400" b="1" dirty="0">
                <a:solidFill>
                  <a:srgbClr val="000000"/>
                </a:solidFill>
              </a:rPr>
              <a:t>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a:t>
            </a:r>
            <a:r>
              <a:rPr lang="en" sz="1400" dirty="0">
                <a:solidFill>
                  <a:srgbClr val="000000"/>
                </a:solidFill>
              </a:rPr>
              <a:t>upon your death. </a:t>
            </a:r>
            <a:r>
              <a:rPr lang="en" sz="1400" b="1" dirty="0">
                <a:solidFill>
                  <a:srgbClr val="000000"/>
                </a:solidFill>
              </a:rPr>
              <a:t>If your beneficiary dies before you</a:t>
            </a:r>
            <a:r>
              <a:rPr lang="en" sz="1400" dirty="0">
                <a:solidFill>
                  <a:srgbClr val="000000"/>
                </a:solidFill>
              </a:rPr>
              <a:t>, or you have another qualifying event, such as a change in marital status, your “</a:t>
            </a:r>
            <a:r>
              <a:rPr lang="en-US" sz="1400" dirty="0">
                <a:solidFill>
                  <a:srgbClr val="000000"/>
                </a:solidFill>
              </a:rPr>
              <a:t>Monthly Pension</a:t>
            </a:r>
            <a:r>
              <a:rPr lang="en" sz="1400" dirty="0">
                <a:solidFill>
                  <a:srgbClr val="000000"/>
                </a:solidFill>
              </a:rPr>
              <a:t>” </a:t>
            </a:r>
            <a:r>
              <a:rPr lang="en" sz="1400" b="1" dirty="0">
                <a:solidFill>
                  <a:srgbClr val="000000"/>
                </a:solidFill>
              </a:rPr>
              <a:t>will increase to the Unmodified Allowance.</a:t>
            </a:r>
            <a:r>
              <a:rPr lang="en" sz="900" b="1" dirty="0">
                <a:solidFill>
                  <a:srgbClr val="000000"/>
                </a:solidFill>
              </a:rPr>
              <a:t> </a:t>
            </a:r>
            <a:r>
              <a:rPr lang="en-US" sz="1400" dirty="0">
                <a:solidFill>
                  <a:srgbClr val="000000"/>
                </a:solidFill>
              </a:rPr>
              <a:t>No lump-sum payout of remaining contributions.</a:t>
            </a:r>
          </a:p>
          <a:p>
            <a:pPr marL="0" lvl="0" indent="0">
              <a:buClr>
                <a:srgbClr val="FFFFFF"/>
              </a:buClr>
              <a:buNone/>
            </a:pPr>
            <a:r>
              <a:rPr lang="en-US" sz="1400" i="1" dirty="0">
                <a:solidFill>
                  <a:srgbClr val="000000"/>
                </a:solidFill>
              </a:rPr>
              <a:t>Note</a:t>
            </a:r>
            <a:r>
              <a:rPr lang="en-US" sz="1400" dirty="0">
                <a:solidFill>
                  <a:srgbClr val="000000"/>
                </a:solidFill>
              </a:rPr>
              <a:t>, Survivor receives same “Monthly Pension” </a:t>
            </a:r>
            <a:r>
              <a:rPr lang="en-US" sz="1200" dirty="0">
                <a:solidFill>
                  <a:srgbClr val="000000"/>
                </a:solidFill>
              </a:rPr>
              <a:t>(combined payments ), </a:t>
            </a:r>
            <a:r>
              <a:rPr lang="en-US" sz="1400" b="1" dirty="0">
                <a:solidFill>
                  <a:srgbClr val="000000"/>
                </a:solidFill>
              </a:rPr>
              <a:t>reduction</a:t>
            </a:r>
            <a:r>
              <a:rPr lang="en-US" sz="1400" dirty="0">
                <a:solidFill>
                  <a:srgbClr val="000000"/>
                </a:solidFill>
              </a:rPr>
              <a:t> in members monthly pension</a:t>
            </a:r>
            <a:r>
              <a:rPr lang="en" sz="1400" dirty="0">
                <a:solidFill>
                  <a:srgbClr val="000000"/>
                </a:solidFill>
              </a:rPr>
              <a:t>.</a:t>
            </a:r>
            <a:endParaRPr lang="en" sz="1600" dirty="0">
              <a:solidFill>
                <a:srgbClr val="000000"/>
              </a:solidFill>
            </a:endParaRPr>
          </a:p>
        </p:txBody>
      </p:sp>
      <p:pic>
        <p:nvPicPr>
          <p:cNvPr id="4" name="Picture 3"/>
          <p:cNvPicPr>
            <a:picLocks noChangeAspect="1"/>
          </p:cNvPicPr>
          <p:nvPr/>
        </p:nvPicPr>
        <p:blipFill rotWithShape="1">
          <a:blip r:embed="rId3"/>
          <a:srcRect l="-104" t="-2939" r="104" b="8082"/>
          <a:stretch/>
        </p:blipFill>
        <p:spPr>
          <a:xfrm>
            <a:off x="688652" y="5069940"/>
            <a:ext cx="7997973" cy="1788059"/>
          </a:xfrm>
          <a:prstGeom prst="rect">
            <a:avLst/>
          </a:prstGeom>
        </p:spPr>
      </p:pic>
    </p:spTree>
    <p:extLst>
      <p:ext uri="{BB962C8B-B14F-4D97-AF65-F5344CB8AC3E}">
        <p14:creationId xmlns:p14="http://schemas.microsoft.com/office/powerpoint/2010/main" val="2619496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285425" y="618060"/>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CalPERS Pension Options</a:t>
            </a:r>
          </a:p>
        </p:txBody>
      </p:sp>
      <p:sp>
        <p:nvSpPr>
          <p:cNvPr id="104" name="Shape 104"/>
          <p:cNvSpPr txBox="1">
            <a:spLocks noGrp="1"/>
          </p:cNvSpPr>
          <p:nvPr>
            <p:ph type="body" idx="1"/>
          </p:nvPr>
        </p:nvSpPr>
        <p:spPr>
          <a:xfrm>
            <a:off x="4412136" y="1885818"/>
            <a:ext cx="3660899" cy="3604546"/>
          </a:xfrm>
          <a:prstGeom prst="rect">
            <a:avLst/>
          </a:prstGeom>
        </p:spPr>
        <p:txBody>
          <a:bodyPr lIns="91425" tIns="91425" rIns="91425" bIns="91425" anchor="t" anchorCtr="0">
            <a:noAutofit/>
          </a:bodyPr>
          <a:lstStyle/>
          <a:p>
            <a:pPr>
              <a:buNone/>
            </a:pPr>
            <a:r>
              <a:rPr lang="en-US" sz="2000" b="1" spc="100" dirty="0"/>
              <a:t>50% Beneficiary w/ </a:t>
            </a:r>
          </a:p>
          <a:p>
            <a:pPr>
              <a:buNone/>
            </a:pPr>
            <a:r>
              <a:rPr lang="en-US" sz="2000" b="1" spc="100" dirty="0"/>
              <a:t>Benefit Allowance Increase Option 3W</a:t>
            </a:r>
          </a:p>
          <a:p>
            <a:pPr marL="53975" lvl="0" indent="0">
              <a:buClr>
                <a:srgbClr val="FFFFFF"/>
              </a:buClr>
              <a:buNone/>
            </a:pPr>
            <a:r>
              <a:rPr lang="en" sz="1400" b="1" dirty="0">
                <a:solidFill>
                  <a:srgbClr val="000000"/>
                </a:solidFill>
              </a:rPr>
              <a:t>Provides 50% </a:t>
            </a:r>
            <a:r>
              <a:rPr lang="en" sz="1400" dirty="0">
                <a:solidFill>
                  <a:srgbClr val="000000"/>
                </a:solidFill>
              </a:rPr>
              <a:t>of the “</a:t>
            </a:r>
            <a:r>
              <a:rPr lang="en-US" sz="1400" dirty="0">
                <a:solidFill>
                  <a:srgbClr val="000000"/>
                </a:solidFill>
              </a:rPr>
              <a:t>Monthly Pension” </a:t>
            </a:r>
            <a:r>
              <a:rPr lang="en-US" sz="1400" b="1" dirty="0">
                <a:solidFill>
                  <a:srgbClr val="000000"/>
                </a:solidFill>
              </a:rPr>
              <a:t>to your named</a:t>
            </a:r>
            <a:r>
              <a:rPr lang="en" sz="1400" b="1" dirty="0">
                <a:solidFill>
                  <a:srgbClr val="000000"/>
                </a:solidFill>
              </a:rPr>
              <a:t> </a:t>
            </a:r>
            <a:r>
              <a:rPr lang="en-US" sz="1400" b="1" dirty="0">
                <a:solidFill>
                  <a:srgbClr val="000000"/>
                </a:solidFill>
              </a:rPr>
              <a:t>b</a:t>
            </a:r>
            <a:r>
              <a:rPr lang="en" sz="1400" b="1" dirty="0">
                <a:solidFill>
                  <a:srgbClr val="000000"/>
                </a:solidFill>
              </a:rPr>
              <a:t>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a:t>
            </a:r>
            <a:r>
              <a:rPr lang="en" sz="1400" dirty="0">
                <a:solidFill>
                  <a:srgbClr val="000000"/>
                </a:solidFill>
              </a:rPr>
              <a:t>upon your death. </a:t>
            </a:r>
            <a:r>
              <a:rPr lang="en" sz="1400" b="1" dirty="0">
                <a:solidFill>
                  <a:srgbClr val="000000"/>
                </a:solidFill>
              </a:rPr>
              <a:t>If your beneficiary dies before you</a:t>
            </a:r>
            <a:r>
              <a:rPr lang="en" sz="1400" dirty="0">
                <a:solidFill>
                  <a:srgbClr val="000000"/>
                </a:solidFill>
              </a:rPr>
              <a:t>, or you have another qualifying event, such as a change in marital status, your “</a:t>
            </a:r>
            <a:r>
              <a:rPr lang="en-US" sz="1400" dirty="0">
                <a:solidFill>
                  <a:srgbClr val="000000"/>
                </a:solidFill>
              </a:rPr>
              <a:t>Monthly Pension</a:t>
            </a:r>
            <a:r>
              <a:rPr lang="en" sz="1400" dirty="0">
                <a:solidFill>
                  <a:srgbClr val="000000"/>
                </a:solidFill>
              </a:rPr>
              <a:t>” </a:t>
            </a:r>
            <a:r>
              <a:rPr lang="en" sz="1400" b="1" dirty="0">
                <a:solidFill>
                  <a:srgbClr val="000000"/>
                </a:solidFill>
              </a:rPr>
              <a:t>will increase to the Unmodified Allowance.</a:t>
            </a:r>
            <a:r>
              <a:rPr lang="en" sz="900" b="1" dirty="0">
                <a:solidFill>
                  <a:srgbClr val="000000"/>
                </a:solidFill>
              </a:rPr>
              <a:t> </a:t>
            </a:r>
            <a:r>
              <a:rPr lang="en-US" sz="1400" dirty="0">
                <a:solidFill>
                  <a:srgbClr val="000000"/>
                </a:solidFill>
              </a:rPr>
              <a:t>No lump-sum payout of remaining contributions.</a:t>
            </a:r>
          </a:p>
          <a:p>
            <a:pPr marL="0" lvl="0" indent="0">
              <a:buClr>
                <a:srgbClr val="FFFFFF"/>
              </a:buClr>
              <a:buNone/>
            </a:pPr>
            <a:r>
              <a:rPr lang="en-US" sz="1400" i="1" dirty="0">
                <a:solidFill>
                  <a:srgbClr val="000000"/>
                </a:solidFill>
              </a:rPr>
              <a:t>Note</a:t>
            </a:r>
            <a:r>
              <a:rPr lang="en-US" sz="1400" dirty="0">
                <a:solidFill>
                  <a:srgbClr val="000000"/>
                </a:solidFill>
              </a:rPr>
              <a:t>, Survivor receives half of your “Monthly Pension” </a:t>
            </a:r>
            <a:r>
              <a:rPr lang="en-US" sz="1200" dirty="0">
                <a:solidFill>
                  <a:srgbClr val="000000"/>
                </a:solidFill>
              </a:rPr>
              <a:t>(combined payments ), </a:t>
            </a:r>
            <a:r>
              <a:rPr lang="en-US" sz="1400" b="1" dirty="0">
                <a:solidFill>
                  <a:srgbClr val="000000"/>
                </a:solidFill>
              </a:rPr>
              <a:t>reduction</a:t>
            </a:r>
            <a:r>
              <a:rPr lang="en-US" sz="1400" dirty="0">
                <a:solidFill>
                  <a:srgbClr val="000000"/>
                </a:solidFill>
              </a:rPr>
              <a:t> in members monthly pension</a:t>
            </a:r>
            <a:r>
              <a:rPr lang="en" sz="1400" dirty="0">
                <a:solidFill>
                  <a:srgbClr val="000000"/>
                </a:solidFill>
              </a:rPr>
              <a:t>.</a:t>
            </a:r>
            <a:endParaRPr lang="en" sz="1600" dirty="0">
              <a:solidFill>
                <a:srgbClr val="000000"/>
              </a:solidFill>
            </a:endParaRPr>
          </a:p>
        </p:txBody>
      </p:sp>
      <p:sp>
        <p:nvSpPr>
          <p:cNvPr id="106" name="Shape 106"/>
          <p:cNvSpPr txBox="1">
            <a:spLocks noGrp="1"/>
          </p:cNvSpPr>
          <p:nvPr>
            <p:ph type="body" idx="2"/>
          </p:nvPr>
        </p:nvSpPr>
        <p:spPr>
          <a:xfrm>
            <a:off x="423967" y="1987409"/>
            <a:ext cx="3660899" cy="2953915"/>
          </a:xfrm>
          <a:prstGeom prst="rect">
            <a:avLst/>
          </a:prstGeom>
        </p:spPr>
        <p:txBody>
          <a:bodyPr lIns="91425" tIns="91425" rIns="91425" bIns="91425" anchor="t" anchorCtr="0">
            <a:noAutofit/>
          </a:bodyPr>
          <a:lstStyle/>
          <a:p>
            <a:pPr>
              <a:buNone/>
            </a:pPr>
            <a:r>
              <a:rPr lang="en-US" sz="2000" b="1" spc="100" dirty="0"/>
              <a:t>50% Beneficiary Option 3</a:t>
            </a:r>
            <a:endParaRPr lang="en-US" sz="2000" b="1" spc="100" dirty="0">
              <a:solidFill>
                <a:schemeClr val="tx1"/>
              </a:solidFill>
            </a:endParaRPr>
          </a:p>
          <a:p>
            <a:pPr marL="53975" lvl="0" indent="0">
              <a:buClr>
                <a:srgbClr val="FFFFFF"/>
              </a:buClr>
              <a:buNone/>
            </a:pPr>
            <a:r>
              <a:rPr lang="en" sz="1400" b="1" dirty="0">
                <a:solidFill>
                  <a:srgbClr val="000000"/>
                </a:solidFill>
              </a:rPr>
              <a:t>Provides 50% </a:t>
            </a:r>
            <a:r>
              <a:rPr lang="en" sz="1400" dirty="0">
                <a:solidFill>
                  <a:srgbClr val="000000"/>
                </a:solidFill>
              </a:rPr>
              <a:t>of </a:t>
            </a:r>
            <a:r>
              <a:rPr lang="en-US" sz="1400" dirty="0">
                <a:solidFill>
                  <a:srgbClr val="000000"/>
                </a:solidFill>
              </a:rPr>
              <a:t>the “M</a:t>
            </a:r>
            <a:r>
              <a:rPr lang="en" sz="1400" dirty="0">
                <a:solidFill>
                  <a:srgbClr val="000000"/>
                </a:solidFill>
              </a:rPr>
              <a:t>onthly </a:t>
            </a:r>
            <a:r>
              <a:rPr lang="en-US" sz="1400" dirty="0">
                <a:solidFill>
                  <a:srgbClr val="000000"/>
                </a:solidFill>
              </a:rPr>
              <a:t>Pension”</a:t>
            </a:r>
            <a:r>
              <a:rPr lang="en" sz="1400" dirty="0">
                <a:solidFill>
                  <a:srgbClr val="000000"/>
                </a:solidFill>
              </a:rPr>
              <a:t> </a:t>
            </a:r>
            <a:r>
              <a:rPr lang="en" sz="1400" b="1" dirty="0">
                <a:solidFill>
                  <a:srgbClr val="000000"/>
                </a:solidFill>
              </a:rPr>
              <a:t>to your named beneficiary</a:t>
            </a:r>
            <a:r>
              <a:rPr lang="en" sz="1400" dirty="0">
                <a:solidFill>
                  <a:srgbClr val="000000"/>
                </a:solidFill>
              </a:rPr>
              <a:t> </a:t>
            </a:r>
            <a:r>
              <a:rPr lang="en" sz="1200" dirty="0">
                <a:solidFill>
                  <a:srgbClr val="000000"/>
                </a:solidFill>
              </a:rPr>
              <a:t>(</a:t>
            </a:r>
            <a:r>
              <a:rPr lang="en-US" sz="1200" i="1" dirty="0">
                <a:solidFill>
                  <a:srgbClr val="000000"/>
                </a:solidFill>
              </a:rPr>
              <a:t>usually same as Survivor</a:t>
            </a:r>
            <a:r>
              <a:rPr lang="en" sz="1200" dirty="0">
                <a:solidFill>
                  <a:srgbClr val="000000"/>
                </a:solidFill>
              </a:rPr>
              <a:t>) upon your death</a:t>
            </a:r>
            <a:r>
              <a:rPr lang="en" sz="1400" dirty="0">
                <a:solidFill>
                  <a:srgbClr val="000000"/>
                </a:solidFill>
              </a:rPr>
              <a:t>. </a:t>
            </a:r>
            <a:r>
              <a:rPr lang="en" sz="1400" b="1" dirty="0">
                <a:solidFill>
                  <a:srgbClr val="000000"/>
                </a:solidFill>
              </a:rPr>
              <a:t>Upon both your deaths </a:t>
            </a:r>
            <a:r>
              <a:rPr lang="en" sz="1200" dirty="0">
                <a:solidFill>
                  <a:srgbClr val="000000"/>
                </a:solidFill>
              </a:rPr>
              <a:t>(</a:t>
            </a:r>
            <a:r>
              <a:rPr lang="en-US" sz="1200" dirty="0">
                <a:solidFill>
                  <a:srgbClr val="000000"/>
                </a:solidFill>
              </a:rPr>
              <a:t>member &amp; Survivor</a:t>
            </a:r>
            <a:r>
              <a:rPr lang="en" sz="1200" dirty="0">
                <a:solidFill>
                  <a:srgbClr val="000000"/>
                </a:solidFill>
              </a:rPr>
              <a:t>)</a:t>
            </a:r>
            <a:r>
              <a:rPr lang="en" sz="1400" dirty="0">
                <a:solidFill>
                  <a:srgbClr val="000000"/>
                </a:solidFill>
              </a:rPr>
              <a:t>, a </a:t>
            </a:r>
            <a:r>
              <a:rPr lang="en" sz="1400" b="1" dirty="0">
                <a:solidFill>
                  <a:srgbClr val="000000"/>
                </a:solidFill>
              </a:rPr>
              <a:t>lump-sum payout </a:t>
            </a:r>
            <a:r>
              <a:rPr lang="en" sz="1400" dirty="0">
                <a:solidFill>
                  <a:srgbClr val="000000"/>
                </a:solidFill>
              </a:rPr>
              <a:t>of any remaining member contributions will be paid to one or more named </a:t>
            </a:r>
            <a:r>
              <a:rPr lang="en" sz="1400" b="1" dirty="0">
                <a:solidFill>
                  <a:srgbClr val="000000"/>
                </a:solidFill>
              </a:rPr>
              <a:t>secondary beneficiaries.</a:t>
            </a:r>
          </a:p>
          <a:p>
            <a:pPr marL="0" lvl="0" indent="0">
              <a:buClr>
                <a:srgbClr val="FFFFFF"/>
              </a:buClr>
              <a:buNone/>
            </a:pPr>
            <a:r>
              <a:rPr lang="en-US" sz="1400" i="1" dirty="0">
                <a:solidFill>
                  <a:srgbClr val="000000"/>
                </a:solidFill>
              </a:rPr>
              <a:t>Note</a:t>
            </a:r>
            <a:r>
              <a:rPr lang="en-US" sz="1400" dirty="0">
                <a:solidFill>
                  <a:srgbClr val="000000"/>
                </a:solidFill>
              </a:rPr>
              <a:t>, Survivor receives  half of your “Monthly Pension” </a:t>
            </a:r>
            <a:r>
              <a:rPr lang="en-US" sz="1200" dirty="0">
                <a:solidFill>
                  <a:srgbClr val="000000"/>
                </a:solidFill>
              </a:rPr>
              <a:t>(combined payments)</a:t>
            </a:r>
            <a:r>
              <a:rPr lang="en-US" sz="1400" dirty="0">
                <a:solidFill>
                  <a:srgbClr val="000000"/>
                </a:solidFill>
              </a:rPr>
              <a:t>,</a:t>
            </a:r>
            <a:r>
              <a:rPr lang="en-US" sz="1200" dirty="0">
                <a:solidFill>
                  <a:srgbClr val="000000"/>
                </a:solidFill>
              </a:rPr>
              <a:t> </a:t>
            </a:r>
            <a:r>
              <a:rPr lang="en-US" sz="1400" b="1" dirty="0">
                <a:solidFill>
                  <a:srgbClr val="000000"/>
                </a:solidFill>
              </a:rPr>
              <a:t>reduction</a:t>
            </a:r>
            <a:r>
              <a:rPr lang="en-US" sz="1400" dirty="0">
                <a:solidFill>
                  <a:srgbClr val="000000"/>
                </a:solidFill>
              </a:rPr>
              <a:t> in members monthly pension</a:t>
            </a:r>
            <a:r>
              <a:rPr lang="en" sz="1400" dirty="0">
                <a:solidFill>
                  <a:srgbClr val="000000"/>
                </a:solidFill>
              </a:rPr>
              <a:t>.</a:t>
            </a:r>
          </a:p>
          <a:p>
            <a:pPr marL="53975" indent="0">
              <a:buNone/>
            </a:pPr>
            <a:endParaRPr lang="en-US" sz="1800" dirty="0">
              <a:solidFill>
                <a:schemeClr val="tx1"/>
              </a:solidFill>
            </a:endParaRPr>
          </a:p>
        </p:txBody>
      </p:sp>
      <p:pic>
        <p:nvPicPr>
          <p:cNvPr id="3" name="Picture 2"/>
          <p:cNvPicPr>
            <a:picLocks noChangeAspect="1"/>
          </p:cNvPicPr>
          <p:nvPr/>
        </p:nvPicPr>
        <p:blipFill rotWithShape="1">
          <a:blip r:embed="rId3"/>
          <a:srcRect b="4121"/>
          <a:stretch/>
        </p:blipFill>
        <p:spPr>
          <a:xfrm>
            <a:off x="1197067" y="5142986"/>
            <a:ext cx="6577916" cy="1715014"/>
          </a:xfrm>
          <a:prstGeom prst="rect">
            <a:avLst/>
          </a:prstGeom>
        </p:spPr>
      </p:pic>
    </p:spTree>
    <p:extLst>
      <p:ext uri="{BB962C8B-B14F-4D97-AF65-F5344CB8AC3E}">
        <p14:creationId xmlns:p14="http://schemas.microsoft.com/office/powerpoint/2010/main" val="1462428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774700" y="704524"/>
            <a:ext cx="7772400" cy="877800"/>
          </a:xfrm>
          <a:prstGeom prst="rect">
            <a:avLst/>
          </a:prstGeom>
        </p:spPr>
        <p:txBody>
          <a:bodyPr lIns="91425" tIns="91425" rIns="91425" bIns="91425" anchor="t" anchorCtr="0">
            <a:noAutofit/>
          </a:bodyPr>
          <a:lstStyle/>
          <a:p>
            <a:pPr algn="ctr"/>
            <a:r>
              <a:rPr lang="en" spc="100" dirty="0"/>
              <a:t>Benefits &amp; Medicare</a:t>
            </a:r>
          </a:p>
        </p:txBody>
      </p:sp>
    </p:spTree>
    <p:extLst>
      <p:ext uri="{BB962C8B-B14F-4D97-AF65-F5344CB8AC3E}">
        <p14:creationId xmlns:p14="http://schemas.microsoft.com/office/powerpoint/2010/main" val="246922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75960" y="636789"/>
            <a:ext cx="8401200" cy="700500"/>
          </a:xfrm>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Benefits &amp; Medicare</a:t>
            </a:r>
          </a:p>
        </p:txBody>
      </p:sp>
      <p:sp>
        <p:nvSpPr>
          <p:cNvPr id="255" name="Shape 255"/>
          <p:cNvSpPr txBox="1">
            <a:spLocks noGrp="1"/>
          </p:cNvSpPr>
          <p:nvPr>
            <p:ph type="body" idx="1"/>
          </p:nvPr>
        </p:nvSpPr>
        <p:spPr>
          <a:xfrm>
            <a:off x="763016" y="1918448"/>
            <a:ext cx="7804053" cy="4670612"/>
          </a:xfrm>
          <a:prstGeom prst="rect">
            <a:avLst/>
          </a:prstGeom>
        </p:spPr>
        <p:txBody>
          <a:bodyPr lIns="91425" tIns="91425" rIns="91425" bIns="91425" anchor="t" anchorCtr="0">
            <a:noAutofit/>
          </a:bodyPr>
          <a:lstStyle/>
          <a:p>
            <a:pPr marL="342900" indent="-342900">
              <a:spcBef>
                <a:spcPts val="1000"/>
              </a:spcBef>
              <a:spcAft>
                <a:spcPct val="0"/>
              </a:spcAft>
              <a:buClr>
                <a:schemeClr val="accent4"/>
              </a:buClr>
              <a:buFont typeface="Wingdings"/>
              <a:buChar char="v"/>
            </a:pPr>
            <a:r>
              <a:rPr lang="en-US" sz="2400" dirty="0">
                <a:solidFill>
                  <a:schemeClr val="bg1"/>
                </a:solidFill>
              </a:rPr>
              <a:t>Your CalPERS health &amp; dental plans continue into retirement.  You can elect vision and enhanced dental and continue them by paying additional plan costs.</a:t>
            </a:r>
            <a:endParaRPr lang="en-US" dirty="0">
              <a:solidFill>
                <a:schemeClr val="bg1"/>
              </a:solidFill>
            </a:endParaRPr>
          </a:p>
          <a:p>
            <a:pPr marL="342900" indent="-342900">
              <a:spcBef>
                <a:spcPts val="1000"/>
              </a:spcBef>
              <a:spcAft>
                <a:spcPct val="0"/>
              </a:spcAft>
              <a:buClr>
                <a:schemeClr val="accent4"/>
              </a:buClr>
              <a:buFont typeface="Wingdings"/>
              <a:buChar char="v"/>
            </a:pPr>
            <a:r>
              <a:rPr lang="en-US" sz="2400" dirty="0">
                <a:solidFill>
                  <a:schemeClr val="bg1"/>
                </a:solidFill>
              </a:rPr>
              <a:t>If Medicare eligible (age 65 or better), you </a:t>
            </a:r>
            <a:r>
              <a:rPr lang="en-US" sz="2400" b="1" i="1" u="sng" dirty="0">
                <a:solidFill>
                  <a:schemeClr val="bg1"/>
                </a:solidFill>
              </a:rPr>
              <a:t>MUST</a:t>
            </a:r>
            <a:r>
              <a:rPr lang="en-US" sz="2400" dirty="0">
                <a:solidFill>
                  <a:schemeClr val="bg1"/>
                </a:solidFill>
              </a:rPr>
              <a:t> enroll in both Medicare A &amp; B.  </a:t>
            </a:r>
            <a:r>
              <a:rPr lang="en-US" sz="2400" i="1" dirty="0">
                <a:solidFill>
                  <a:schemeClr val="bg1"/>
                </a:solidFill>
              </a:rPr>
              <a:t>Do </a:t>
            </a:r>
            <a:r>
              <a:rPr lang="en-US" sz="2400" b="1" i="1" dirty="0">
                <a:solidFill>
                  <a:schemeClr val="bg1"/>
                </a:solidFill>
              </a:rPr>
              <a:t>not</a:t>
            </a:r>
            <a:r>
              <a:rPr lang="en-US" sz="2400" i="1" dirty="0">
                <a:solidFill>
                  <a:schemeClr val="bg1"/>
                </a:solidFill>
              </a:rPr>
              <a:t> elect C (Medicare Advantage) or D (Prescription Drug plan).</a:t>
            </a:r>
          </a:p>
          <a:p>
            <a:pPr marL="342900" indent="-342900">
              <a:spcBef>
                <a:spcPts val="1000"/>
              </a:spcBef>
              <a:spcAft>
                <a:spcPct val="0"/>
              </a:spcAft>
              <a:buClr>
                <a:schemeClr val="accent4"/>
              </a:buClr>
              <a:buFont typeface="Wingdings"/>
              <a:buChar char="v"/>
            </a:pPr>
            <a:r>
              <a:rPr lang="en-US" sz="2400" dirty="0">
                <a:solidFill>
                  <a:schemeClr val="bg1"/>
                </a:solidFill>
              </a:rPr>
              <a:t>Dental benefits continue into retirement at the Basic Level of coverage unless you are participating in the Faculty Early Retirement Program (FERP).  </a:t>
            </a:r>
          </a:p>
          <a:p>
            <a:pPr marL="342900" indent="-342900">
              <a:spcBef>
                <a:spcPts val="1000"/>
              </a:spcBef>
              <a:spcAft>
                <a:spcPct val="0"/>
              </a:spcAft>
              <a:buClr>
                <a:schemeClr val="accent4"/>
              </a:buClr>
              <a:buFont typeface="Wingdings"/>
              <a:buChar char="v"/>
            </a:pPr>
            <a:r>
              <a:rPr lang="en-US" sz="2400" dirty="0">
                <a:solidFill>
                  <a:schemeClr val="bg1"/>
                </a:solidFill>
              </a:rPr>
              <a:t>If you participate in the FERP program .5 time base each semester or 1.0 for one semester, vision will be paid for 1 year and enhanced dental continues monthly while you are </a:t>
            </a:r>
            <a:r>
              <a:rPr lang="en-US" sz="2400" dirty="0" err="1">
                <a:solidFill>
                  <a:schemeClr val="bg1"/>
                </a:solidFill>
              </a:rPr>
              <a:t>FERPing</a:t>
            </a:r>
            <a:r>
              <a:rPr lang="en-US" sz="2400" dirty="0">
                <a:solidFill>
                  <a:schemeClr val="bg1"/>
                </a:solidFill>
              </a:rPr>
              <a:t>.  </a:t>
            </a:r>
            <a:r>
              <a:rPr lang="en-US" sz="2400" dirty="0"/>
              <a:t> </a:t>
            </a:r>
          </a:p>
          <a:p>
            <a:pPr marL="342900" indent="-342900">
              <a:spcBef>
                <a:spcPts val="1000"/>
              </a:spcBef>
              <a:spcAft>
                <a:spcPct val="0"/>
              </a:spcAft>
              <a:buClr>
                <a:schemeClr val="accent4"/>
              </a:buClr>
              <a:buFont typeface="Wingdings"/>
              <a:buChar char="v"/>
            </a:pPr>
            <a:endParaRPr lang="en-US"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Benefits &amp; Medicare</a:t>
            </a:r>
          </a:p>
        </p:txBody>
      </p:sp>
      <p:sp>
        <p:nvSpPr>
          <p:cNvPr id="255" name="Shape 255"/>
          <p:cNvSpPr txBox="1">
            <a:spLocks noGrp="1"/>
          </p:cNvSpPr>
          <p:nvPr>
            <p:ph type="body" idx="1"/>
          </p:nvPr>
        </p:nvSpPr>
        <p:spPr>
          <a:xfrm>
            <a:off x="664625" y="2262511"/>
            <a:ext cx="7642800" cy="4852200"/>
          </a:xfrm>
          <a:prstGeom prst="rect">
            <a:avLst/>
          </a:prstGeom>
        </p:spPr>
        <p:txBody>
          <a:bodyPr lIns="91425" tIns="91425" rIns="91425" bIns="91425" anchor="t" anchorCtr="0">
            <a:noAutofit/>
          </a:bodyPr>
          <a:lstStyle/>
          <a:p>
            <a:pPr>
              <a:buNone/>
            </a:pPr>
            <a:r>
              <a:rPr lang="en-US" sz="2000" spc="100" dirty="0">
                <a:solidFill>
                  <a:schemeClr val="bg1"/>
                </a:solidFill>
                <a:hlinkClick r:id="rId3"/>
              </a:rPr>
              <a:t>Retiree CalPERS Health Benefits </a:t>
            </a:r>
            <a:endParaRPr lang="en-US" sz="2000" spc="100" dirty="0">
              <a:solidFill>
                <a:schemeClr val="bg1"/>
              </a:solidFill>
            </a:endParaRPr>
          </a:p>
          <a:p>
            <a:pPr>
              <a:buNone/>
            </a:pPr>
            <a:endParaRPr lang="en-US" sz="2000" dirty="0"/>
          </a:p>
          <a:p>
            <a:pPr>
              <a:buNone/>
            </a:pPr>
            <a:r>
              <a:rPr lang="en-US" sz="2000" dirty="0">
                <a:hlinkClick r:id="rId4"/>
              </a:rPr>
              <a:t>Retiree Dental Benefits</a:t>
            </a:r>
            <a:endParaRPr lang="en-US" sz="2000" dirty="0"/>
          </a:p>
          <a:p>
            <a:pPr>
              <a:buNone/>
            </a:pPr>
            <a:endParaRPr lang="en-US" sz="2000" dirty="0"/>
          </a:p>
          <a:p>
            <a:pPr>
              <a:buNone/>
            </a:pPr>
            <a:r>
              <a:rPr lang="en-US" sz="2000" spc="100" dirty="0">
                <a:solidFill>
                  <a:schemeClr val="bg1"/>
                </a:solidFill>
                <a:hlinkClick r:id="rId5"/>
              </a:rPr>
              <a:t>Retiree Vision</a:t>
            </a:r>
            <a:endParaRPr lang="en-US" sz="1800" spc="100" dirty="0">
              <a:solidFill>
                <a:schemeClr val="bg1"/>
              </a:solidFill>
            </a:endParaRPr>
          </a:p>
          <a:p>
            <a:pPr>
              <a:buNone/>
            </a:pPr>
            <a:endParaRPr lang="en-US" sz="2000" dirty="0"/>
          </a:p>
          <a:p>
            <a:pPr marL="0" indent="0">
              <a:buNone/>
            </a:pPr>
            <a:r>
              <a:rPr lang="en-US" sz="2000" dirty="0">
                <a:solidFill>
                  <a:schemeClr val="bg1"/>
                </a:solidFill>
              </a:rPr>
              <a:t>Medicare Enrollment deferred until retirement and retirement is after age 65, you will have a Special Enrollment Period and to avoid penalty, we must complete the Request for Employment Information form from Social Security. </a:t>
            </a:r>
          </a:p>
          <a:p>
            <a:pPr marL="0" indent="0">
              <a:buNone/>
            </a:pPr>
            <a:r>
              <a:rPr lang="en-US" sz="2000" dirty="0">
                <a:hlinkClick r:id="rId6"/>
              </a:rPr>
              <a:t>https://www.cms.gov/Medicare/CMS-Forms/CMS-Forms/Downloads/CMS-L564E.pdf</a:t>
            </a:r>
            <a:endParaRPr lang="en-US" sz="2000" dirty="0">
              <a:solidFill>
                <a:schemeClr val="tx1"/>
              </a:solidFill>
            </a:endParaRPr>
          </a:p>
        </p:txBody>
      </p:sp>
    </p:spTree>
    <p:extLst>
      <p:ext uri="{BB962C8B-B14F-4D97-AF65-F5344CB8AC3E}">
        <p14:creationId xmlns:p14="http://schemas.microsoft.com/office/powerpoint/2010/main" val="4246256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8D88-7510-4B57-87CF-D4BC0A0D20F3}"/>
              </a:ext>
            </a:extLst>
          </p:cNvPr>
          <p:cNvSpPr>
            <a:spLocks noGrp="1"/>
          </p:cNvSpPr>
          <p:nvPr>
            <p:ph type="title"/>
          </p:nvPr>
        </p:nvSpPr>
        <p:spPr/>
        <p:txBody>
          <a:bodyPr>
            <a:normAutofit fontScale="90000"/>
          </a:bodyPr>
          <a:lstStyle/>
          <a:p>
            <a:pPr algn="ctr"/>
            <a:r>
              <a:rPr lang="en-US" dirty="0"/>
              <a:t>Contributions to the 403(b) plan</a:t>
            </a:r>
          </a:p>
        </p:txBody>
      </p:sp>
      <p:sp>
        <p:nvSpPr>
          <p:cNvPr id="3" name="Text Placeholder 2">
            <a:extLst>
              <a:ext uri="{FF2B5EF4-FFF2-40B4-BE49-F238E27FC236}">
                <a16:creationId xmlns:a16="http://schemas.microsoft.com/office/drawing/2014/main" id="{81AD5296-318A-4E7F-834B-94D892F87331}"/>
              </a:ext>
            </a:extLst>
          </p:cNvPr>
          <p:cNvSpPr>
            <a:spLocks noGrp="1"/>
          </p:cNvSpPr>
          <p:nvPr>
            <p:ph type="body" idx="1"/>
          </p:nvPr>
        </p:nvSpPr>
        <p:spPr>
          <a:xfrm>
            <a:off x="737325" y="2148395"/>
            <a:ext cx="7642800" cy="4536489"/>
          </a:xfrm>
        </p:spPr>
        <p:txBody>
          <a:bodyPr>
            <a:normAutofit fontScale="92500" lnSpcReduction="10000"/>
          </a:bodyPr>
          <a:lstStyle/>
          <a:p>
            <a:pPr marL="0" indent="0">
              <a:buNone/>
            </a:pPr>
            <a:r>
              <a:rPr lang="en-US" dirty="0">
                <a:solidFill>
                  <a:schemeClr val="bg1"/>
                </a:solidFill>
              </a:rPr>
              <a:t>If you plan to contribute to a Fidelity 403(b) account, your appointment must show as active in their system.  Due to short time frames, we need to coordinate your semester appointment in both the PeopleSoft and Payroll systems and notify Chancellor’s Office to update Fidelity’s system.</a:t>
            </a:r>
          </a:p>
          <a:p>
            <a:pPr marL="0" indent="0">
              <a:buNone/>
            </a:pPr>
            <a:endParaRPr lang="en-US" dirty="0">
              <a:solidFill>
                <a:schemeClr val="bg1"/>
              </a:solidFill>
            </a:endParaRPr>
          </a:p>
          <a:p>
            <a:pPr marL="0" indent="0">
              <a:buNone/>
            </a:pPr>
            <a:r>
              <a:rPr lang="en-US" dirty="0">
                <a:solidFill>
                  <a:schemeClr val="bg1"/>
                </a:solidFill>
              </a:rPr>
              <a:t>So we can assist you, we request you do the following:</a:t>
            </a:r>
          </a:p>
          <a:p>
            <a:pPr marL="0" indent="0">
              <a:buNone/>
            </a:pPr>
            <a:endParaRPr lang="en-US" dirty="0">
              <a:solidFill>
                <a:schemeClr val="bg1"/>
              </a:solidFill>
            </a:endParaRPr>
          </a:p>
          <a:p>
            <a:pPr marL="457200" indent="-457200">
              <a:buFont typeface="+mj-lt"/>
              <a:buAutoNum type="arabicPeriod"/>
            </a:pPr>
            <a:r>
              <a:rPr lang="en-US" dirty="0">
                <a:solidFill>
                  <a:schemeClr val="bg1"/>
                </a:solidFill>
              </a:rPr>
              <a:t>Two weeks before you return to FERP, email HR Benefits </a:t>
            </a:r>
            <a:r>
              <a:rPr lang="en-US" dirty="0">
                <a:solidFill>
                  <a:schemeClr val="bg1"/>
                </a:solidFill>
                <a:hlinkClick r:id="rId3"/>
              </a:rPr>
              <a:t>benefits@csusb.edu</a:t>
            </a:r>
            <a:r>
              <a:rPr lang="en-US" dirty="0">
                <a:solidFill>
                  <a:schemeClr val="bg1"/>
                </a:solidFill>
              </a:rPr>
              <a:t> so we can begin the notifications.</a:t>
            </a:r>
          </a:p>
          <a:p>
            <a:pPr marL="457200" indent="-457200">
              <a:buFont typeface="+mj-lt"/>
              <a:buAutoNum type="arabicPeriod"/>
            </a:pPr>
            <a:r>
              <a:rPr lang="en-US" dirty="0">
                <a:solidFill>
                  <a:schemeClr val="bg1"/>
                </a:solidFill>
              </a:rPr>
              <a:t>By the 5</a:t>
            </a:r>
            <a:r>
              <a:rPr lang="en-US" baseline="30000" dirty="0">
                <a:solidFill>
                  <a:schemeClr val="bg1"/>
                </a:solidFill>
              </a:rPr>
              <a:t>th</a:t>
            </a:r>
            <a:r>
              <a:rPr lang="en-US" dirty="0">
                <a:solidFill>
                  <a:schemeClr val="bg1"/>
                </a:solidFill>
              </a:rPr>
              <a:t> of October/March </a:t>
            </a:r>
            <a:r>
              <a:rPr lang="en-US" sz="1700" i="1" dirty="0">
                <a:solidFill>
                  <a:schemeClr val="bg1"/>
                </a:solidFill>
              </a:rPr>
              <a:t>(timeframe varies from 30-60 days), </a:t>
            </a:r>
            <a:r>
              <a:rPr lang="en-US" dirty="0">
                <a:solidFill>
                  <a:schemeClr val="bg1"/>
                </a:solidFill>
              </a:rPr>
              <a:t>log in to your Fidelity account. </a:t>
            </a:r>
            <a:r>
              <a:rPr lang="en-US" dirty="0">
                <a:solidFill>
                  <a:schemeClr val="bg1"/>
                </a:solidFill>
                <a:hlinkClick r:id="rId4"/>
              </a:rPr>
              <a:t>https://nb.fidelity.com/public/nb/calstate/home</a:t>
            </a:r>
            <a:endParaRPr lang="en-US" dirty="0">
              <a:solidFill>
                <a:schemeClr val="bg1"/>
              </a:solidFill>
            </a:endParaRPr>
          </a:p>
          <a:p>
            <a:pPr marL="457200" indent="-457200">
              <a:buFont typeface="+mj-lt"/>
              <a:buAutoNum type="arabicPeriod"/>
            </a:pPr>
            <a:r>
              <a:rPr lang="en-US" dirty="0">
                <a:solidFill>
                  <a:schemeClr val="bg1"/>
                </a:solidFill>
              </a:rPr>
              <a:t>Change your deduction amount by at least +/- $1.00.</a:t>
            </a:r>
          </a:p>
          <a:p>
            <a:pPr marL="457200" indent="-457200">
              <a:buFont typeface="+mj-lt"/>
              <a:buAutoNum type="arabicPeriod"/>
            </a:pPr>
            <a:r>
              <a:rPr lang="en-US" dirty="0">
                <a:solidFill>
                  <a:schemeClr val="bg1"/>
                </a:solidFill>
              </a:rPr>
              <a:t>Review your next pay warrant to see if the deduction was successful.  If not, notify HR Benefits.</a:t>
            </a:r>
          </a:p>
        </p:txBody>
      </p:sp>
    </p:spTree>
    <p:extLst>
      <p:ext uri="{BB962C8B-B14F-4D97-AF65-F5344CB8AC3E}">
        <p14:creationId xmlns:p14="http://schemas.microsoft.com/office/powerpoint/2010/main" val="240150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79400" y="336224"/>
            <a:ext cx="7772400" cy="1345256"/>
          </a:xfrm>
          <a:prstGeom prst="rect">
            <a:avLst/>
          </a:prstGeom>
        </p:spPr>
        <p:txBody>
          <a:bodyPr lIns="91425" tIns="91425" rIns="91425" bIns="91425" anchor="t" anchorCtr="0">
            <a:noAutofit/>
          </a:bodyPr>
          <a:lstStyle/>
          <a:p>
            <a:pPr algn="ctr"/>
            <a:r>
              <a:rPr lang="en" spc="100" dirty="0"/>
              <a:t>Your Retirement Application</a:t>
            </a:r>
          </a:p>
        </p:txBody>
      </p:sp>
    </p:spTree>
    <p:extLst>
      <p:ext uri="{BB962C8B-B14F-4D97-AF65-F5344CB8AC3E}">
        <p14:creationId xmlns:p14="http://schemas.microsoft.com/office/powerpoint/2010/main" val="256143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119216" y="719150"/>
            <a:ext cx="8829367" cy="700500"/>
          </a:xfrm>
          <a:prstGeom prst="rect">
            <a:avLst/>
          </a:prstGeom>
        </p:spPr>
        <p:txBody>
          <a:bodyPr lIns="91425" tIns="91425" rIns="91425" bIns="91425" anchor="b" anchorCtr="0">
            <a:noAutofit/>
          </a:bodyPr>
          <a:lstStyle/>
          <a:p>
            <a:pPr algn="ctr"/>
            <a:r>
              <a:rPr lang="en" sz="3200" spc="100" dirty="0"/>
              <a:t>your retirement application</a:t>
            </a:r>
          </a:p>
        </p:txBody>
      </p:sp>
      <p:sp>
        <p:nvSpPr>
          <p:cNvPr id="120" name="Shape 120"/>
          <p:cNvSpPr txBox="1">
            <a:spLocks noGrp="1"/>
          </p:cNvSpPr>
          <p:nvPr>
            <p:ph type="body" idx="1"/>
          </p:nvPr>
        </p:nvSpPr>
        <p:spPr>
          <a:xfrm>
            <a:off x="0" y="1787949"/>
            <a:ext cx="9144000" cy="5203582"/>
          </a:xfrm>
          <a:prstGeom prst="rect">
            <a:avLst/>
          </a:prstGeom>
        </p:spPr>
        <p:txBody>
          <a:bodyPr lIns="91425" tIns="91425" rIns="91425" bIns="91425" anchor="t" anchorCtr="0">
            <a:noAutofit/>
          </a:bodyPr>
          <a:lstStyle/>
          <a:p>
            <a:pPr marL="182563" indent="-12700">
              <a:spcBef>
                <a:spcPts val="1000"/>
              </a:spcBef>
              <a:buNone/>
            </a:pPr>
            <a:r>
              <a:rPr lang="en-US" sz="2000" b="1" spc="100" dirty="0">
                <a:solidFill>
                  <a:schemeClr val="bg1"/>
                </a:solidFill>
              </a:rPr>
              <a:t>You must complete your retirement application through mycalpers.ca.gov portal no later than 90 days before your retirement date, and before your FERP start date or go to one of the other locations below. ​</a:t>
            </a:r>
          </a:p>
          <a:p>
            <a:pPr marL="182563" indent="-12700">
              <a:spcBef>
                <a:spcPts val="1000"/>
              </a:spcBef>
              <a:buNone/>
            </a:pPr>
            <a:r>
              <a:rPr lang="en-US" sz="1600" dirty="0">
                <a:solidFill>
                  <a:schemeClr val="bg1"/>
                </a:solidFill>
              </a:rPr>
              <a:t>You can apply for service retirement online using </a:t>
            </a:r>
            <a:r>
              <a:rPr lang="en-US" sz="1600" dirty="0" err="1">
                <a:solidFill>
                  <a:schemeClr val="bg1"/>
                </a:solidFill>
              </a:rPr>
              <a:t>MyCalPERS</a:t>
            </a:r>
            <a:r>
              <a:rPr lang="en-US" sz="1600" dirty="0">
                <a:solidFill>
                  <a:schemeClr val="bg1"/>
                </a:solidFill>
              </a:rPr>
              <a:t> at </a:t>
            </a:r>
            <a:r>
              <a:rPr lang="en-US" sz="1600" dirty="0">
                <a:solidFill>
                  <a:schemeClr val="bg1"/>
                </a:solidFill>
                <a:hlinkClick r:id="rId3"/>
              </a:rPr>
              <a:t>www.calpers.ca.gov </a:t>
            </a:r>
            <a:r>
              <a:rPr lang="en-US" sz="1600" dirty="0">
                <a:solidFill>
                  <a:schemeClr val="bg1"/>
                </a:solidFill>
              </a:rPr>
              <a:t>or contact CalPERS directly by calling (888) 225-7377 (Cal-PERS). Please note this must be completed by the employee and cannot be submitted by CSUSB.</a:t>
            </a:r>
          </a:p>
          <a:p>
            <a:pPr marL="182563" indent="-12700">
              <a:spcBef>
                <a:spcPts val="1000"/>
              </a:spcBef>
              <a:buNone/>
            </a:pPr>
            <a:r>
              <a:rPr lang="en-US" sz="1600" dirty="0">
                <a:solidFill>
                  <a:schemeClr val="bg1"/>
                </a:solidFill>
              </a:rPr>
              <a:t>The regional office locations are:   </a:t>
            </a:r>
          </a:p>
          <a:p>
            <a:pPr marL="182563" indent="-12700">
              <a:spcBef>
                <a:spcPts val="1000"/>
              </a:spcBef>
              <a:buNone/>
            </a:pPr>
            <a:r>
              <a:rPr lang="en-US" sz="1600" b="1" dirty="0">
                <a:solidFill>
                  <a:schemeClr val="bg1"/>
                </a:solidFill>
              </a:rPr>
              <a:t>San Bernardino Regional Office</a:t>
            </a:r>
            <a:br>
              <a:rPr lang="en-US" sz="1600" dirty="0">
                <a:solidFill>
                  <a:schemeClr val="bg1"/>
                </a:solidFill>
              </a:rPr>
            </a:br>
            <a:r>
              <a:rPr lang="en-US" sz="1600" dirty="0">
                <a:solidFill>
                  <a:schemeClr val="bg1"/>
                </a:solidFill>
              </a:rPr>
              <a:t>6500 East Hospitality Lane, Suite 330</a:t>
            </a:r>
            <a:br>
              <a:rPr lang="en-US" sz="1600" dirty="0">
                <a:solidFill>
                  <a:schemeClr val="bg1"/>
                </a:solidFill>
              </a:rPr>
            </a:br>
            <a:r>
              <a:rPr lang="en-US" sz="1600" dirty="0">
                <a:solidFill>
                  <a:schemeClr val="bg1"/>
                </a:solidFill>
              </a:rPr>
              <a:t>San Bernardino CA  91203</a:t>
            </a:r>
          </a:p>
          <a:p>
            <a:pPr marL="182563" indent="-12700">
              <a:spcBef>
                <a:spcPts val="1000"/>
              </a:spcBef>
              <a:buNone/>
            </a:pPr>
            <a:r>
              <a:rPr lang="en-US" sz="1600" b="1" dirty="0">
                <a:solidFill>
                  <a:schemeClr val="bg1"/>
                </a:solidFill>
              </a:rPr>
              <a:t>Glendale Regional Office</a:t>
            </a:r>
            <a:br>
              <a:rPr lang="en-US" sz="1600" dirty="0">
                <a:solidFill>
                  <a:schemeClr val="bg1"/>
                </a:solidFill>
              </a:rPr>
            </a:br>
            <a:r>
              <a:rPr lang="en-US" sz="1600" dirty="0">
                <a:solidFill>
                  <a:schemeClr val="bg1"/>
                </a:solidFill>
              </a:rPr>
              <a:t>655 North Central Avenue, Suite 1400</a:t>
            </a:r>
            <a:br>
              <a:rPr lang="en-US" sz="1600" dirty="0">
                <a:solidFill>
                  <a:schemeClr val="bg1"/>
                </a:solidFill>
              </a:rPr>
            </a:br>
            <a:r>
              <a:rPr lang="en-US" sz="1600" dirty="0">
                <a:solidFill>
                  <a:schemeClr val="bg1"/>
                </a:solidFill>
              </a:rPr>
              <a:t>Glendale CA 91203</a:t>
            </a:r>
          </a:p>
          <a:p>
            <a:pPr marL="182563" indent="-12700">
              <a:spcBef>
                <a:spcPts val="1000"/>
              </a:spcBef>
              <a:buNone/>
            </a:pPr>
            <a:r>
              <a:rPr lang="en-US" sz="1600" b="1" dirty="0">
                <a:solidFill>
                  <a:schemeClr val="bg1"/>
                </a:solidFill>
              </a:rPr>
              <a:t>Orange Regional Office</a:t>
            </a:r>
            <a:br>
              <a:rPr lang="en-US" sz="1600" b="1" dirty="0">
                <a:solidFill>
                  <a:schemeClr val="bg1"/>
                </a:solidFill>
              </a:rPr>
            </a:br>
            <a:r>
              <a:rPr lang="en-US" sz="1600" dirty="0">
                <a:solidFill>
                  <a:schemeClr val="bg1"/>
                </a:solidFill>
              </a:rPr>
              <a:t>Orange Center Tower</a:t>
            </a:r>
            <a:br>
              <a:rPr lang="en-US" sz="1600" dirty="0">
                <a:solidFill>
                  <a:schemeClr val="bg1"/>
                </a:solidFill>
              </a:rPr>
            </a:br>
            <a:r>
              <a:rPr lang="en-US" sz="1600" dirty="0">
                <a:solidFill>
                  <a:schemeClr val="bg1"/>
                </a:solidFill>
              </a:rPr>
              <a:t>500 N. State College Blvd., Suite 750</a:t>
            </a:r>
            <a:br>
              <a:rPr lang="en-US" sz="1600" dirty="0">
                <a:solidFill>
                  <a:schemeClr val="bg1"/>
                </a:solidFill>
              </a:rPr>
            </a:br>
            <a:r>
              <a:rPr lang="en-US" sz="1600" dirty="0">
                <a:solidFill>
                  <a:schemeClr val="bg1"/>
                </a:solidFill>
              </a:rPr>
              <a:t>Orange CA  92868</a:t>
            </a:r>
          </a:p>
          <a:p>
            <a:pPr lvl="0">
              <a:spcBef>
                <a:spcPts val="0"/>
              </a:spcBef>
              <a:buNone/>
            </a:pPr>
            <a:endParaRPr lang="en"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62551" y="371035"/>
            <a:ext cx="8648700" cy="1158875"/>
          </a:xfrm>
          <a:prstGeom prst="rect">
            <a:avLst/>
          </a:prstGeom>
        </p:spPr>
        <p:txBody>
          <a:bodyPr lIns="91425" tIns="91425" rIns="91425" bIns="91425" anchor="t" anchorCtr="0">
            <a:noAutofit/>
          </a:bodyPr>
          <a:lstStyle/>
          <a:p>
            <a:pPr algn="ctr"/>
            <a:br>
              <a:rPr lang="en-US" sz="2000" dirty="0">
                <a:solidFill>
                  <a:schemeClr val="tx1"/>
                </a:solidFill>
              </a:rPr>
            </a:br>
            <a:br>
              <a:rPr lang="en" sz="2000" spc="100" dirty="0"/>
            </a:br>
            <a:br>
              <a:rPr lang="en" sz="2000" spc="100" dirty="0"/>
            </a:br>
            <a:r>
              <a:rPr lang="en" spc="100" dirty="0"/>
              <a:t>Retirement/FERP </a:t>
            </a:r>
            <a:r>
              <a:rPr lang="en-US" spc="100" dirty="0"/>
              <a:t>Info</a:t>
            </a:r>
            <a:r>
              <a:rPr lang="en" spc="100" dirty="0"/>
              <a:t> Session</a:t>
            </a:r>
            <a:br>
              <a:rPr lang="en-US" dirty="0">
                <a:solidFill>
                  <a:schemeClr val="tx1"/>
                </a:solidFill>
              </a:rPr>
            </a:br>
            <a:br>
              <a:rPr lang="en-US" dirty="0">
                <a:solidFill>
                  <a:schemeClr val="tx1"/>
                </a:solidFill>
              </a:rPr>
            </a:br>
            <a:br>
              <a:rPr lang="en-US" dirty="0">
                <a:solidFill>
                  <a:schemeClr val="tx1"/>
                </a:solidFill>
              </a:rPr>
            </a:br>
            <a:endParaRPr lang="en-US" sz="3600" spc="1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064" y="167541"/>
            <a:ext cx="2791673" cy="1105038"/>
          </a:xfrm>
          <a:prstGeom prst="rect">
            <a:avLst/>
          </a:prstGeom>
        </p:spPr>
      </p:pic>
      <p:pic>
        <p:nvPicPr>
          <p:cNvPr id="5" name="Shape 69" descr="A yellow sign with black text&#10;&#10;Description generated with very high confidence">
            <a:extLst>
              <a:ext uri="{FF2B5EF4-FFF2-40B4-BE49-F238E27FC236}">
                <a16:creationId xmlns:a16="http://schemas.microsoft.com/office/drawing/2014/main" id="{D1CA9C82-A3BF-413D-A6A1-6072FAC5956E}"/>
              </a:ext>
            </a:extLst>
          </p:cNvPr>
          <p:cNvPicPr preferRelativeResize="0"/>
          <p:nvPr/>
        </p:nvPicPr>
        <p:blipFill>
          <a:blip r:embed="rId4"/>
          <a:stretch>
            <a:fillRect/>
          </a:stretch>
        </p:blipFill>
        <p:spPr>
          <a:xfrm>
            <a:off x="1219194" y="2043288"/>
            <a:ext cx="6897511" cy="4579437"/>
          </a:xfrm>
          <a:prstGeom prst="foldedCorner">
            <a:avLst>
              <a:gd name="adj" fmla="val 16667"/>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08116" y="782650"/>
            <a:ext cx="8770374" cy="700500"/>
          </a:xfrm>
          <a:prstGeom prst="rect">
            <a:avLst/>
          </a:prstGeom>
        </p:spPr>
        <p:txBody>
          <a:bodyPr lIns="91425" tIns="91425" rIns="91425" bIns="91425" anchor="b" anchorCtr="0">
            <a:noAutofit/>
          </a:bodyPr>
          <a:lstStyle/>
          <a:p>
            <a:pPr algn="ctr"/>
            <a:r>
              <a:rPr lang="en" sz="3200" spc="100" dirty="0">
                <a:solidFill>
                  <a:schemeClr val="bg1"/>
                </a:solidFill>
              </a:rPr>
              <a:t>your retirement application Checklist</a:t>
            </a:r>
          </a:p>
        </p:txBody>
      </p:sp>
      <p:sp>
        <p:nvSpPr>
          <p:cNvPr id="120" name="Shape 120"/>
          <p:cNvSpPr txBox="1">
            <a:spLocks noGrp="1"/>
          </p:cNvSpPr>
          <p:nvPr>
            <p:ph type="body" idx="1"/>
          </p:nvPr>
        </p:nvSpPr>
        <p:spPr>
          <a:xfrm>
            <a:off x="445477" y="2054650"/>
            <a:ext cx="4451961" cy="5198294"/>
          </a:xfrm>
          <a:prstGeom prst="rect">
            <a:avLst/>
          </a:prstGeom>
        </p:spPr>
        <p:txBody>
          <a:bodyPr lIns="91425" tIns="91425" rIns="91425" bIns="91425" anchor="t" anchorCtr="0">
            <a:noAutofit/>
          </a:bodyPr>
          <a:lstStyle/>
          <a:p>
            <a:pPr>
              <a:spcBef>
                <a:spcPts val="1000"/>
              </a:spcBef>
              <a:buNone/>
            </a:pPr>
            <a:endParaRPr lang="en-US" sz="1800" spc="100" dirty="0"/>
          </a:p>
          <a:p>
            <a:pPr>
              <a:spcBef>
                <a:spcPts val="1000"/>
              </a:spcBef>
              <a:buNone/>
            </a:pPr>
            <a:r>
              <a:rPr lang="en-US" sz="1800" spc="100" dirty="0" err="1">
                <a:solidFill>
                  <a:schemeClr val="bg1"/>
                </a:solidFill>
              </a:rPr>
              <a:t>My|CalPERS</a:t>
            </a:r>
            <a:r>
              <a:rPr lang="en-US" sz="1800" dirty="0">
                <a:solidFill>
                  <a:schemeClr val="bg1"/>
                </a:solidFill>
              </a:rPr>
              <a:t> </a:t>
            </a:r>
            <a:r>
              <a:rPr lang="en-US" sz="1800" dirty="0">
                <a:hlinkClick r:id="rId3"/>
              </a:rPr>
              <a:t>https://my.calpers.ca.gov/web/ept/public/systemaccess/selectLoginType.html</a:t>
            </a:r>
            <a:endParaRPr lang="en-US" sz="1800" dirty="0"/>
          </a:p>
          <a:p>
            <a:pPr>
              <a:spcBef>
                <a:spcPts val="1000"/>
              </a:spcBef>
              <a:buNone/>
            </a:pPr>
            <a:r>
              <a:rPr lang="en-US" sz="1800" spc="100" dirty="0">
                <a:solidFill>
                  <a:schemeClr val="bg1"/>
                </a:solidFill>
              </a:rPr>
              <a:t>Service Retirement Election Application</a:t>
            </a:r>
            <a:r>
              <a:rPr lang="en-US" sz="1800" dirty="0">
                <a:solidFill>
                  <a:schemeClr val="bg1"/>
                </a:solidFill>
                <a:highlight>
                  <a:srgbClr val="FFFF00"/>
                </a:highlight>
              </a:rPr>
              <a:t> </a:t>
            </a:r>
            <a:br>
              <a:rPr lang="en-US" sz="1800" dirty="0">
                <a:solidFill>
                  <a:srgbClr val="FF0000"/>
                </a:solidFill>
                <a:highlight>
                  <a:srgbClr val="FFFF00"/>
                </a:highlight>
              </a:rPr>
            </a:br>
            <a:r>
              <a:rPr lang="en-US" sz="1800" dirty="0">
                <a:solidFill>
                  <a:srgbClr val="FF0000"/>
                </a:solidFill>
                <a:hlinkClick r:id="rId4"/>
              </a:rPr>
              <a:t>https://www.calpers.ca.gov/docs/forms-publications/service-retirement-election-app.pdf</a:t>
            </a:r>
            <a:endParaRPr lang="en-US" sz="1800" dirty="0">
              <a:solidFill>
                <a:srgbClr val="FF0000"/>
              </a:solidFill>
            </a:endParaRPr>
          </a:p>
          <a:p>
            <a:pPr>
              <a:spcBef>
                <a:spcPts val="1000"/>
              </a:spcBef>
              <a:buNone/>
            </a:pPr>
            <a:r>
              <a:rPr lang="en-US" sz="1800" spc="100" dirty="0">
                <a:solidFill>
                  <a:schemeClr val="bg1"/>
                </a:solidFill>
              </a:rPr>
              <a:t>Videos:</a:t>
            </a:r>
          </a:p>
          <a:p>
            <a:pPr>
              <a:spcBef>
                <a:spcPts val="1000"/>
              </a:spcBef>
              <a:buNone/>
            </a:pPr>
            <a:r>
              <a:rPr lang="en-US" sz="1800" dirty="0">
                <a:hlinkClick r:id="rId5"/>
              </a:rPr>
              <a:t>Online Service Retirement Application</a:t>
            </a:r>
            <a:endParaRPr lang="en-US" sz="1800" dirty="0"/>
          </a:p>
          <a:p>
            <a:pPr>
              <a:spcBef>
                <a:spcPts val="1000"/>
              </a:spcBef>
              <a:buNone/>
            </a:pPr>
            <a:r>
              <a:rPr lang="en-US" sz="1800" dirty="0">
                <a:hlinkClick r:id="rId6"/>
              </a:rPr>
              <a:t>Understanding Your Retirement Options</a:t>
            </a:r>
            <a:endParaRPr lang="en-US" sz="1800" dirty="0"/>
          </a:p>
          <a:p>
            <a:pPr>
              <a:spcBef>
                <a:spcPts val="1000"/>
              </a:spcBef>
              <a:buNone/>
            </a:pPr>
            <a:endParaRPr lang="en-US" sz="2000" dirty="0"/>
          </a:p>
          <a:p>
            <a:pPr lvl="0">
              <a:spcBef>
                <a:spcPts val="0"/>
              </a:spcBef>
              <a:buNone/>
            </a:pPr>
            <a:endParaRPr lang="en" sz="2400" dirty="0"/>
          </a:p>
        </p:txBody>
      </p:sp>
      <p:pic>
        <p:nvPicPr>
          <p:cNvPr id="121" name="Shape 121" descr="_0011_DeathtoStock_Wired3.jpg"/>
          <p:cNvPicPr preferRelativeResize="0"/>
          <p:nvPr/>
        </p:nvPicPr>
        <p:blipFill rotWithShape="1">
          <a:blip r:embed="rId7">
            <a:alphaModFix/>
          </a:blip>
          <a:srcRect l="42475" r="8117"/>
          <a:stretch/>
        </p:blipFill>
        <p:spPr>
          <a:xfrm>
            <a:off x="5453727" y="2054650"/>
            <a:ext cx="3150750" cy="4782775"/>
          </a:xfrm>
          <a:prstGeom prst="rect">
            <a:avLst/>
          </a:prstGeom>
          <a:noFill/>
          <a:ln>
            <a:noFill/>
          </a:ln>
        </p:spPr>
      </p:pic>
    </p:spTree>
    <p:extLst>
      <p:ext uri="{BB962C8B-B14F-4D97-AF65-F5344CB8AC3E}">
        <p14:creationId xmlns:p14="http://schemas.microsoft.com/office/powerpoint/2010/main" val="317260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85424" y="274650"/>
            <a:ext cx="8661931" cy="700500"/>
          </a:xfrm>
          <a:prstGeom prst="rect">
            <a:avLst/>
          </a:prstGeom>
        </p:spPr>
        <p:txBody>
          <a:bodyPr lIns="91425" tIns="91425" rIns="91425" bIns="91425" anchor="b" anchorCtr="0">
            <a:noAutofit/>
          </a:bodyPr>
          <a:lstStyle/>
          <a:p>
            <a:pPr algn="ctr"/>
            <a:r>
              <a:rPr lang="en" sz="3600" spc="100" dirty="0">
                <a:solidFill>
                  <a:schemeClr val="bg1"/>
                </a:solidFill>
                <a:effectLst>
                  <a:outerShdw blurRad="38100" dist="38100" dir="2700000" algn="tl">
                    <a:srgbClr val="000000">
                      <a:alpha val="43137"/>
                    </a:srgbClr>
                  </a:outerShdw>
                </a:effectLst>
              </a:rPr>
              <a:t>Resources</a:t>
            </a:r>
          </a:p>
        </p:txBody>
      </p:sp>
      <p:sp>
        <p:nvSpPr>
          <p:cNvPr id="88" name="Shape 88"/>
          <p:cNvSpPr txBox="1">
            <a:spLocks noGrp="1"/>
          </p:cNvSpPr>
          <p:nvPr>
            <p:ph type="body" idx="1"/>
          </p:nvPr>
        </p:nvSpPr>
        <p:spPr>
          <a:xfrm>
            <a:off x="737325" y="2203475"/>
            <a:ext cx="7642800" cy="4852200"/>
          </a:xfrm>
          <a:prstGeom prst="rect">
            <a:avLst/>
          </a:prstGeom>
        </p:spPr>
        <p:txBody>
          <a:bodyPr lIns="91425" tIns="91425" rIns="91425" bIns="91425" anchor="t" anchorCtr="0">
            <a:noAutofit/>
          </a:bodyPr>
          <a:lstStyle/>
          <a:p>
            <a:pPr>
              <a:spcAft>
                <a:spcPct val="0"/>
              </a:spcAft>
              <a:buNone/>
            </a:pPr>
            <a:endParaRPr lang="en-US" sz="2000" spc="100" dirty="0"/>
          </a:p>
          <a:p>
            <a:pPr>
              <a:spcAft>
                <a:spcPct val="0"/>
              </a:spcAft>
              <a:buNone/>
            </a:pPr>
            <a:r>
              <a:rPr lang="en-US" sz="2000" dirty="0">
                <a:hlinkClick r:id="rId3"/>
              </a:rPr>
              <a:t>CalPERS 2022 Health Premiums – State</a:t>
            </a:r>
            <a:endParaRPr lang="en-US" sz="2000" dirty="0"/>
          </a:p>
          <a:p>
            <a:pPr>
              <a:spcAft>
                <a:spcPct val="0"/>
              </a:spcAft>
              <a:buNone/>
            </a:pPr>
            <a:endParaRPr lang="en-US" sz="2000" dirty="0"/>
          </a:p>
          <a:p>
            <a:pPr>
              <a:spcAft>
                <a:spcPct val="0"/>
              </a:spcAft>
              <a:buNone/>
            </a:pPr>
            <a:r>
              <a:rPr lang="en-US" sz="2000" dirty="0">
                <a:hlinkClick r:id="rId4"/>
              </a:rPr>
              <a:t>CalPERS 2022 Health Premiums – Out of State </a:t>
            </a:r>
            <a:endParaRPr lang="en-US" sz="2000" dirty="0"/>
          </a:p>
          <a:p>
            <a:pPr>
              <a:spcAft>
                <a:spcPct val="0"/>
              </a:spcAft>
              <a:buNone/>
            </a:pPr>
            <a:endParaRPr lang="en-US" sz="2000" dirty="0"/>
          </a:p>
          <a:p>
            <a:pPr>
              <a:spcAft>
                <a:spcPct val="0"/>
              </a:spcAft>
              <a:buNone/>
            </a:pPr>
            <a:r>
              <a:rPr lang="en-US" sz="2000" dirty="0">
                <a:hlinkClick r:id="rId5"/>
              </a:rPr>
              <a:t>Medicare B Premium   </a:t>
            </a:r>
            <a:endParaRPr lang="en-US" sz="2000" dirty="0"/>
          </a:p>
          <a:p>
            <a:pPr>
              <a:spcAft>
                <a:spcPct val="0"/>
              </a:spcAft>
              <a:buNone/>
            </a:pPr>
            <a:endParaRPr lang="en-US" sz="2000" dirty="0"/>
          </a:p>
        </p:txBody>
      </p:sp>
    </p:spTree>
    <p:extLst>
      <p:ext uri="{BB962C8B-B14F-4D97-AF65-F5344CB8AC3E}">
        <p14:creationId xmlns:p14="http://schemas.microsoft.com/office/powerpoint/2010/main" val="151993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373437" y="896412"/>
            <a:ext cx="5140316" cy="40017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1111"/>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body" idx="1"/>
          </p:nvPr>
        </p:nvSpPr>
        <p:spPr>
          <a:prstGeom prst="rect">
            <a:avLst/>
          </a:prstGeom>
        </p:spPr>
        <p:txBody>
          <a:bodyPr lIns="91425" tIns="91425" rIns="91425" bIns="91425" anchor="t" anchorCtr="0">
            <a:noAutofit/>
          </a:bodyPr>
          <a:lstStyle/>
          <a:p>
            <a:pPr>
              <a:buClr>
                <a:schemeClr val="dk1"/>
              </a:buClr>
              <a:buSzPct val="55000"/>
              <a:buNone/>
            </a:pPr>
            <a:r>
              <a:rPr lang="en" b="1" dirty="0">
                <a:solidFill>
                  <a:schemeClr val="bg1"/>
                </a:solidFill>
                <a:latin typeface="Montserrat"/>
                <a:ea typeface="Montserrat"/>
                <a:cs typeface="Montserrat"/>
                <a:sym typeface="Montserrat"/>
              </a:rPr>
              <a:t>HR Benefits Team</a:t>
            </a:r>
          </a:p>
          <a:p>
            <a:pPr lvl="0">
              <a:spcBef>
                <a:spcPts val="0"/>
              </a:spcBef>
              <a:buFont typeface="Arial"/>
              <a:buNone/>
            </a:pPr>
            <a:endParaRPr lang="en" sz="1800" dirty="0">
              <a:solidFill>
                <a:schemeClr val="bg1"/>
              </a:solidFill>
            </a:endParaRPr>
          </a:p>
          <a:p>
            <a:pPr>
              <a:buNone/>
            </a:pPr>
            <a:r>
              <a:rPr lang="en-US" dirty="0">
                <a:solidFill>
                  <a:schemeClr val="bg1"/>
                </a:solidFill>
              </a:rPr>
              <a:t>Phone: (909) 537-5143</a:t>
            </a:r>
          </a:p>
          <a:p>
            <a:pPr>
              <a:buNone/>
            </a:pPr>
            <a:r>
              <a:rPr lang="en-US" dirty="0">
                <a:solidFill>
                  <a:schemeClr val="bg1"/>
                </a:solidFill>
              </a:rPr>
              <a:t>Email: benefits@csusb.edu</a:t>
            </a:r>
          </a:p>
        </p:txBody>
      </p:sp>
      <p:sp>
        <p:nvSpPr>
          <p:cNvPr id="242"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650" y="1108950"/>
            <a:ext cx="4717800" cy="3007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266700" y="272724"/>
            <a:ext cx="7772400" cy="1537280"/>
          </a:xfrm>
          <a:prstGeom prst="rect">
            <a:avLst/>
          </a:prstGeom>
        </p:spPr>
        <p:txBody>
          <a:bodyPr lIns="91425" tIns="91425" rIns="91425" bIns="91425" anchor="t" anchorCtr="0">
            <a:noAutofit/>
          </a:bodyPr>
          <a:lstStyle/>
          <a:p>
            <a:pPr algn="ctr"/>
            <a:r>
              <a:rPr lang="en" spc="100" dirty="0"/>
              <a:t>Faculty Early Retirement (FERP)</a:t>
            </a:r>
            <a:endParaRPr lang="en-US" spc="100" dirty="0">
              <a:solidFill>
                <a:schemeClr val="tx1"/>
              </a:solidFill>
            </a:endParaRPr>
          </a:p>
        </p:txBody>
      </p:sp>
    </p:spTree>
    <p:extLst>
      <p:ext uri="{BB962C8B-B14F-4D97-AF65-F5344CB8AC3E}">
        <p14:creationId xmlns:p14="http://schemas.microsoft.com/office/powerpoint/2010/main" val="400237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24464" y="274650"/>
            <a:ext cx="8583561"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88" name="Shape 88"/>
          <p:cNvSpPr txBox="1">
            <a:spLocks noGrp="1"/>
          </p:cNvSpPr>
          <p:nvPr>
            <p:ph type="body" idx="1"/>
          </p:nvPr>
        </p:nvSpPr>
        <p:spPr>
          <a:xfrm>
            <a:off x="794844" y="2368575"/>
            <a:ext cx="7642800" cy="4852200"/>
          </a:xfrm>
          <a:prstGeom prst="rect">
            <a:avLst/>
          </a:prstGeom>
        </p:spPr>
        <p:txBody>
          <a:bodyPr lIns="91425" tIns="91425" rIns="91425" bIns="91425" anchor="t" anchorCtr="0">
            <a:noAutofit/>
          </a:bodyPr>
          <a:lstStyle/>
          <a:p>
            <a:pPr marL="182563" indent="-12700">
              <a:spcBef>
                <a:spcPts val="1000"/>
              </a:spcBef>
              <a:buNone/>
            </a:pPr>
            <a:r>
              <a:rPr lang="en-US" sz="3200" dirty="0">
                <a:solidFill>
                  <a:schemeClr val="bg1"/>
                </a:solidFill>
              </a:rPr>
              <a:t>The Faculty Early </a:t>
            </a:r>
            <a:r>
              <a:rPr lang="en-US" sz="3200" b="1" dirty="0">
                <a:solidFill>
                  <a:schemeClr val="bg1"/>
                </a:solidFill>
              </a:rPr>
              <a:t>Retirement </a:t>
            </a:r>
            <a:r>
              <a:rPr lang="en-US" sz="3200" dirty="0">
                <a:solidFill>
                  <a:schemeClr val="bg1"/>
                </a:solidFill>
              </a:rPr>
              <a:t>Program (FERP), provides eligible, tenured </a:t>
            </a:r>
            <a:r>
              <a:rPr lang="en-US" sz="3200" i="1" u="sng" dirty="0">
                <a:solidFill>
                  <a:schemeClr val="bg1"/>
                </a:solidFill>
              </a:rPr>
              <a:t>retired</a:t>
            </a:r>
            <a:r>
              <a:rPr lang="en-US" sz="3200" dirty="0">
                <a:solidFill>
                  <a:schemeClr val="bg1"/>
                </a:solidFill>
              </a:rPr>
              <a:t> faculty members an opportunity to earn income for a limited duration for post-retirement CSU employment.</a:t>
            </a:r>
          </a:p>
        </p:txBody>
      </p:sp>
    </p:spTree>
    <p:extLst>
      <p:ext uri="{BB962C8B-B14F-4D97-AF65-F5344CB8AC3E}">
        <p14:creationId xmlns:p14="http://schemas.microsoft.com/office/powerpoint/2010/main" val="1445421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398538"/>
            <a:ext cx="8691428"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104" name="Shape 104"/>
          <p:cNvSpPr txBox="1">
            <a:spLocks noGrp="1"/>
          </p:cNvSpPr>
          <p:nvPr>
            <p:ph type="body" idx="1"/>
          </p:nvPr>
        </p:nvSpPr>
        <p:spPr>
          <a:xfrm>
            <a:off x="336512" y="2032977"/>
            <a:ext cx="4345714" cy="4551973"/>
          </a:xfrm>
          <a:prstGeom prst="rect">
            <a:avLst/>
          </a:prstGeom>
        </p:spPr>
        <p:txBody>
          <a:bodyPr lIns="91425" tIns="91425" rIns="91425" bIns="91425" anchor="t" anchorCtr="0">
            <a:noAutofit/>
          </a:bodyPr>
          <a:lstStyle/>
          <a:p>
            <a:pPr marL="342900" indent="-342900">
              <a:buClr>
                <a:schemeClr val="accent4"/>
              </a:buClr>
              <a:buFont typeface="Wingdings"/>
              <a:buChar char="v"/>
            </a:pPr>
            <a:r>
              <a:rPr lang="en-US" sz="2000" dirty="0">
                <a:solidFill>
                  <a:schemeClr val="bg1"/>
                </a:solidFill>
              </a:rPr>
              <a:t>The FERP retirement notification deadline for the 2024/2025 academic year is </a:t>
            </a:r>
            <a:r>
              <a:rPr lang="en-US" sz="2000" b="1" dirty="0"/>
              <a:t>February 15, 2024. Application are due before the end Academic Year. </a:t>
            </a:r>
          </a:p>
          <a:p>
            <a:pPr marL="342900" indent="-342900">
              <a:buClr>
                <a:schemeClr val="accent4"/>
              </a:buClr>
              <a:buFont typeface="Wingdings"/>
              <a:buChar char="v"/>
            </a:pPr>
            <a:endParaRPr lang="en-US" sz="2000" b="1" dirty="0">
              <a:solidFill>
                <a:schemeClr val="bg1"/>
              </a:solidFill>
            </a:endParaRPr>
          </a:p>
          <a:p>
            <a:pPr marL="342900" indent="-342900">
              <a:buClr>
                <a:schemeClr val="accent4"/>
              </a:buClr>
              <a:buFont typeface="Wingdings"/>
              <a:buChar char="v"/>
            </a:pPr>
            <a:r>
              <a:rPr lang="en-US" sz="2000" dirty="0">
                <a:solidFill>
                  <a:schemeClr val="bg1"/>
                </a:solidFill>
              </a:rPr>
              <a:t>The period of employment are based on the needs of the department and must be approved by the Dept. Chair, the College Dean and the Provost.</a:t>
            </a:r>
          </a:p>
          <a:p>
            <a:pPr marL="0" indent="0">
              <a:buClr>
                <a:schemeClr val="accent4"/>
              </a:buClr>
              <a:buNone/>
            </a:pPr>
            <a:endParaRPr lang="en-US" sz="2000" dirty="0">
              <a:solidFill>
                <a:schemeClr val="bg1"/>
              </a:solidFill>
            </a:endParaRPr>
          </a:p>
          <a:p>
            <a:pPr marL="341313" indent="-341313">
              <a:buClr>
                <a:schemeClr val="accent4"/>
              </a:buClr>
              <a:buFont typeface="Wingdings" panose="05000000000000000000" pitchFamily="2" charset="2"/>
              <a:buChar char="v"/>
            </a:pPr>
            <a:r>
              <a:rPr lang="en-US" sz="2000" dirty="0">
                <a:solidFill>
                  <a:schemeClr val="bg1"/>
                </a:solidFill>
              </a:rPr>
              <a:t>The approved workload  schedule                should be attached to the FERP application.</a:t>
            </a:r>
          </a:p>
        </p:txBody>
      </p:sp>
      <p:sp>
        <p:nvSpPr>
          <p:cNvPr id="106" name="Shape 106"/>
          <p:cNvSpPr txBox="1">
            <a:spLocks noGrp="1"/>
          </p:cNvSpPr>
          <p:nvPr>
            <p:ph type="body" idx="2"/>
          </p:nvPr>
        </p:nvSpPr>
        <p:spPr>
          <a:xfrm>
            <a:off x="4682226" y="2052515"/>
            <a:ext cx="3974123" cy="5143500"/>
          </a:xfrm>
          <a:prstGeom prst="rect">
            <a:avLst/>
          </a:prstGeom>
        </p:spPr>
        <p:txBody>
          <a:bodyPr lIns="91425" tIns="91425" rIns="91425" bIns="91425" anchor="t" anchorCtr="0">
            <a:noAutofit/>
          </a:bodyPr>
          <a:lstStyle/>
          <a:p>
            <a:pPr marL="342900" indent="-342900">
              <a:buClr>
                <a:schemeClr val="accent4"/>
              </a:buClr>
              <a:buFont typeface="Wingdings"/>
              <a:buChar char="v"/>
            </a:pPr>
            <a:r>
              <a:rPr lang="en-US" sz="2000" dirty="0">
                <a:solidFill>
                  <a:schemeClr val="bg1"/>
                </a:solidFill>
              </a:rPr>
              <a:t>The period of employment may be one semester at full-time or two semesters at half-time.</a:t>
            </a: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endParaRPr lang="en-US" sz="2000" dirty="0">
              <a:solidFill>
                <a:schemeClr val="bg1"/>
              </a:solidFill>
            </a:endParaRPr>
          </a:p>
          <a:p>
            <a:pPr marL="342900" indent="-342900">
              <a:buClr>
                <a:schemeClr val="accent4"/>
              </a:buClr>
              <a:buFont typeface="Wingdings"/>
              <a:buChar char="v"/>
            </a:pPr>
            <a:r>
              <a:rPr lang="en-US" sz="2000" dirty="0">
                <a:solidFill>
                  <a:schemeClr val="bg1"/>
                </a:solidFill>
              </a:rPr>
              <a:t>The current duration for FERP is a maximum of five years.</a:t>
            </a:r>
          </a:p>
          <a:p>
            <a:pPr>
              <a:buClr>
                <a:schemeClr val="accent4"/>
              </a:buClr>
              <a:buNone/>
            </a:pPr>
            <a:endParaRPr lang="en-US" sz="800" dirty="0">
              <a:solidFill>
                <a:schemeClr val="bg1"/>
              </a:solidFill>
            </a:endParaRPr>
          </a:p>
          <a:p>
            <a:pPr marL="342900" indent="-342900">
              <a:buClr>
                <a:schemeClr val="accent4"/>
              </a:buClr>
              <a:buFont typeface="Wingdings"/>
              <a:buChar char="v"/>
            </a:pPr>
            <a:r>
              <a:rPr lang="en-US" sz="2000" dirty="0">
                <a:solidFill>
                  <a:schemeClr val="bg1"/>
                </a:solidFill>
              </a:rPr>
              <a:t>You may elect to keep up to 48 hours of sick leave into FERP </a:t>
            </a:r>
          </a:p>
          <a:p>
            <a:pPr>
              <a:buClr>
                <a:schemeClr val="accent4"/>
              </a:buClr>
              <a:buNone/>
            </a:pPr>
            <a:endParaRPr lang="en-US" dirty="0">
              <a:solidFill>
                <a:schemeClr val="tx1"/>
              </a:solidFill>
            </a:endParaRPr>
          </a:p>
        </p:txBody>
      </p:sp>
      <p:sp>
        <p:nvSpPr>
          <p:cNvPr id="2" name="Rectangle 1">
            <a:extLst>
              <a:ext uri="{FF2B5EF4-FFF2-40B4-BE49-F238E27FC236}">
                <a16:creationId xmlns:a16="http://schemas.microsoft.com/office/drawing/2014/main" id="{70810462-F50F-4BE6-B9A2-1E8655F9BBEB}"/>
              </a:ext>
            </a:extLst>
          </p:cNvPr>
          <p:cNvSpPr/>
          <p:nvPr/>
        </p:nvSpPr>
        <p:spPr>
          <a:xfrm>
            <a:off x="5068711" y="3114263"/>
            <a:ext cx="3816079" cy="1643527"/>
          </a:xfrm>
          <a:prstGeom prst="rect">
            <a:avLst/>
          </a:prstGeom>
        </p:spPr>
        <p:txBody>
          <a:bodyPr wrap="square">
            <a:spAutoFit/>
          </a:bodyPr>
          <a:lstStyle/>
          <a:p>
            <a:pPr marL="233363" lvl="0" indent="-233363">
              <a:lnSpc>
                <a:spcPct val="105000"/>
              </a:lnSpc>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FT/1.0 workload is 30 WTUs </a:t>
            </a:r>
            <a:endParaRPr lang="en-US" sz="1100" dirty="0">
              <a:solidFill>
                <a:schemeClr val="bg1"/>
              </a:solidFill>
              <a:latin typeface="Calibri" panose="020F0502020204030204" pitchFamily="34" charset="0"/>
              <a:ea typeface="Calibri" panose="020F0502020204030204" pitchFamily="34" charset="0"/>
            </a:endParaRPr>
          </a:p>
          <a:p>
            <a:pPr marL="233363" lvl="0" indent="-233363">
              <a:lnSpc>
                <a:spcPct val="105000"/>
              </a:lnSpc>
              <a:buFont typeface="Symbol" panose="05050102010706020507" pitchFamily="18" charset="2"/>
              <a:buChar char=""/>
            </a:pPr>
            <a:r>
              <a:rPr lang="en-US" dirty="0">
                <a:solidFill>
                  <a:schemeClr val="bg1"/>
                </a:solidFill>
                <a:latin typeface="Calibri" panose="020F0502020204030204" pitchFamily="34" charset="0"/>
                <a:ea typeface="Times New Roman" panose="02020603050405020304" pitchFamily="18" charset="0"/>
              </a:rPr>
              <a:t>FT/1.0 FERP @ .50 time-base is 15 WTUs </a:t>
            </a:r>
            <a:endParaRPr lang="en-US" sz="1100" dirty="0">
              <a:solidFill>
                <a:schemeClr val="bg1"/>
              </a:solidFill>
              <a:latin typeface="Calibri" panose="020F0502020204030204" pitchFamily="34" charset="0"/>
              <a:ea typeface="Calibri" panose="020F0502020204030204" pitchFamily="34" charset="0"/>
            </a:endParaRPr>
          </a:p>
          <a:p>
            <a:pPr marL="233363" lvl="0" indent="-233363">
              <a:lnSpc>
                <a:spcPct val="105000"/>
              </a:lnSpc>
              <a:buFont typeface="Symbol" panose="05050102010706020507" pitchFamily="18" charset="2"/>
              <a:buChar char=""/>
            </a:pPr>
            <a:r>
              <a:rPr lang="en-US" dirty="0">
                <a:latin typeface="Calibri" panose="020F0502020204030204" pitchFamily="34" charset="0"/>
                <a:ea typeface="Times New Roman" panose="02020603050405020304" pitchFamily="18" charset="0"/>
              </a:rPr>
              <a:t>½ workload is 7.5 WTU (Fall and Spring Semester) </a:t>
            </a:r>
            <a:r>
              <a:rPr lang="en-US" dirty="0">
                <a:latin typeface="Calibri" panose="020F0502020204030204" pitchFamily="34" charset="0"/>
                <a:ea typeface="Calibri" panose="020F0502020204030204" pitchFamily="34" charset="0"/>
              </a:rPr>
              <a:t>7.5 x 2 semesters equals 15 WTUs</a:t>
            </a:r>
          </a:p>
          <a:p>
            <a:pPr>
              <a:spcAft>
                <a:spcPts val="800"/>
              </a:spcAft>
            </a:pPr>
            <a:r>
              <a:rPr lang="en-US" dirty="0">
                <a:latin typeface="Calibri" panose="020F0502020204030204" pitchFamily="34" charset="0"/>
                <a:ea typeface="Calibri" panose="020F0502020204030204" pitchFamily="34" charset="0"/>
              </a:rPr>
              <a:t>If your workload is 4 classes @ 3 WTU = This consists of 12 WTUs direct instruction and 3 indirect, totaling 15 WTU’s.</a:t>
            </a:r>
          </a:p>
        </p:txBody>
      </p:sp>
    </p:spTree>
    <p:extLst>
      <p:ext uri="{BB962C8B-B14F-4D97-AF65-F5344CB8AC3E}">
        <p14:creationId xmlns:p14="http://schemas.microsoft.com/office/powerpoint/2010/main" val="2615343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Shape 105"/>
          <p:cNvSpPr txBox="1">
            <a:spLocks noGrp="1"/>
          </p:cNvSpPr>
          <p:nvPr>
            <p:ph type="title"/>
          </p:nvPr>
        </p:nvSpPr>
        <p:spPr>
          <a:xfrm>
            <a:off x="336512" y="463853"/>
            <a:ext cx="8691428"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104" name="Shape 104"/>
          <p:cNvSpPr txBox="1">
            <a:spLocks noGrp="1"/>
          </p:cNvSpPr>
          <p:nvPr>
            <p:ph type="body" idx="1"/>
          </p:nvPr>
        </p:nvSpPr>
        <p:spPr>
          <a:xfrm>
            <a:off x="336512" y="2106706"/>
            <a:ext cx="4128311" cy="4478244"/>
          </a:xfrm>
          <a:prstGeom prst="rect">
            <a:avLst/>
          </a:prstGeom>
        </p:spPr>
        <p:txBody>
          <a:bodyPr lIns="91425" tIns="91425" rIns="91425" bIns="91425" anchor="t" anchorCtr="0">
            <a:noAutofit/>
          </a:bodyPr>
          <a:lstStyle/>
          <a:p>
            <a:pPr marL="411163" lvl="1" indent="-411163">
              <a:buClr>
                <a:schemeClr val="accent4"/>
              </a:buClr>
              <a:buFont typeface="Wingdings" panose="05000000000000000000" pitchFamily="2" charset="2"/>
              <a:buChar char="v"/>
            </a:pPr>
            <a:r>
              <a:rPr lang="en-US" sz="1800" dirty="0">
                <a:solidFill>
                  <a:schemeClr val="bg1"/>
                </a:solidFill>
              </a:rPr>
              <a:t>The Collective Bargaining Agreement (CBA) between the CSU and the California Faculty Association states that eligible tenured faculty members who have reached the age of 55 may participate in the FERP program.</a:t>
            </a:r>
          </a:p>
          <a:p>
            <a:pPr marL="411163" lvl="1" indent="-411163">
              <a:buClr>
                <a:schemeClr val="accent4"/>
              </a:buClr>
              <a:buFont typeface="Wingdings" panose="05000000000000000000" pitchFamily="2" charset="2"/>
              <a:buChar char="v"/>
            </a:pPr>
            <a:endParaRPr lang="en-US" sz="1800" dirty="0">
              <a:solidFill>
                <a:schemeClr val="bg1"/>
              </a:solidFill>
            </a:endParaRPr>
          </a:p>
          <a:p>
            <a:pPr marL="411163" lvl="1" indent="-411163">
              <a:buClr>
                <a:schemeClr val="accent4"/>
              </a:buClr>
              <a:buFont typeface="Wingdings" panose="05000000000000000000" pitchFamily="2" charset="2"/>
              <a:buChar char="v"/>
            </a:pPr>
            <a:r>
              <a:rPr lang="en-US" sz="1800" dirty="0">
                <a:solidFill>
                  <a:schemeClr val="bg1"/>
                </a:solidFill>
              </a:rPr>
              <a:t>However, this language predates the 2011 and 2013 changes to CalPERS retirement formulas.  Faculty hired on or after January 1, 2011 are not eligible to enter FERP until they reach the age of their respective retirement formula (age 60 or 62).</a:t>
            </a:r>
          </a:p>
        </p:txBody>
      </p:sp>
      <p:sp>
        <p:nvSpPr>
          <p:cNvPr id="106" name="Shape 106"/>
          <p:cNvSpPr txBox="1">
            <a:spLocks noGrp="1"/>
          </p:cNvSpPr>
          <p:nvPr>
            <p:ph type="body" idx="2"/>
          </p:nvPr>
        </p:nvSpPr>
        <p:spPr>
          <a:xfrm>
            <a:off x="4682226" y="1926785"/>
            <a:ext cx="3974123" cy="5143500"/>
          </a:xfrm>
          <a:prstGeom prst="rect">
            <a:avLst/>
          </a:prstGeom>
        </p:spPr>
        <p:txBody>
          <a:bodyPr lIns="91425" tIns="91425" rIns="91425" bIns="91425" anchor="t" anchorCtr="0">
            <a:noAutofit/>
          </a:bodyPr>
          <a:lstStyle/>
          <a:p>
            <a:pPr marL="342900" indent="-342900">
              <a:buClr>
                <a:schemeClr val="accent4"/>
              </a:buClr>
              <a:buFont typeface="Wingdings"/>
              <a:buChar char="v"/>
            </a:pPr>
            <a:endParaRPr lang="en-US" sz="800" dirty="0">
              <a:solidFill>
                <a:schemeClr val="bg1"/>
              </a:solidFill>
            </a:endParaRPr>
          </a:p>
          <a:p>
            <a:pPr marL="342900" indent="-342900">
              <a:buClr>
                <a:schemeClr val="accent4"/>
              </a:buClr>
              <a:buFont typeface="Wingdings"/>
              <a:buChar char="v"/>
            </a:pPr>
            <a:r>
              <a:rPr lang="en-US" sz="2000" dirty="0">
                <a:solidFill>
                  <a:schemeClr val="bg1"/>
                </a:solidFill>
              </a:rPr>
              <a:t>Below is additional information about restrictions for those considering FERP who were hired on or after 1/1/2011.</a:t>
            </a:r>
          </a:p>
          <a:p>
            <a:pPr marL="0" indent="0">
              <a:buNone/>
            </a:pPr>
            <a:endParaRPr lang="en-US" sz="2000" dirty="0">
              <a:solidFill>
                <a:schemeClr val="bg1"/>
              </a:solidFill>
            </a:endParaRPr>
          </a:p>
          <a:p>
            <a:pPr marL="341313" indent="0">
              <a:buClr>
                <a:schemeClr val="accent4"/>
              </a:buClr>
              <a:buNone/>
            </a:pPr>
            <a:r>
              <a:rPr lang="en-US" sz="2000" dirty="0">
                <a:solidFill>
                  <a:schemeClr val="bg1"/>
                </a:solidFill>
              </a:rPr>
              <a:t>These individuals are CalPERS members whose retirement formula is either 2% at age 60 (2011) or 2% at age 62 (2013). </a:t>
            </a:r>
          </a:p>
          <a:p>
            <a:pPr marL="342900" indent="-342900">
              <a:buClr>
                <a:schemeClr val="accent4"/>
              </a:buClr>
              <a:buFont typeface="Wingdings"/>
              <a:buChar char="v"/>
            </a:pPr>
            <a:endParaRPr lang="en-US" sz="2000" dirty="0">
              <a:solidFill>
                <a:schemeClr val="bg1"/>
              </a:solidFill>
            </a:endParaRPr>
          </a:p>
        </p:txBody>
      </p:sp>
    </p:spTree>
    <p:extLst>
      <p:ext uri="{BB962C8B-B14F-4D97-AF65-F5344CB8AC3E}">
        <p14:creationId xmlns:p14="http://schemas.microsoft.com/office/powerpoint/2010/main" val="4061789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838200"/>
            <a:ext cx="7375526" cy="898525"/>
          </a:xfrm>
        </p:spPr>
        <p:txBody>
          <a:bodyPr>
            <a:normAutofit fontScale="90000"/>
          </a:bodyPr>
          <a:lstStyle/>
          <a:p>
            <a:pPr algn="ctr">
              <a:defRPr/>
            </a:pPr>
            <a:r>
              <a:rPr lang="en-US" dirty="0">
                <a:solidFill>
                  <a:schemeClr val="bg1"/>
                </a:solidFill>
              </a:rPr>
              <a:t>CONVERSION OF CURRENT</a:t>
            </a:r>
            <a:br>
              <a:rPr lang="en-US" dirty="0">
                <a:solidFill>
                  <a:schemeClr val="bg1"/>
                </a:solidFill>
              </a:rPr>
            </a:br>
            <a:r>
              <a:rPr lang="en-US" dirty="0">
                <a:solidFill>
                  <a:schemeClr val="bg1"/>
                </a:solidFill>
              </a:rPr>
              <a:t>FERP FACULTY</a:t>
            </a:r>
            <a:br>
              <a:rPr lang="en-US" dirty="0">
                <a:solidFill>
                  <a:schemeClr val="bg1"/>
                </a:solidFill>
              </a:rPr>
            </a:br>
            <a:br>
              <a:rPr lang="en-US" dirty="0">
                <a:solidFill>
                  <a:schemeClr val="bg1"/>
                </a:solidFill>
              </a:rPr>
            </a:br>
            <a:endParaRPr lang="en-US" dirty="0">
              <a:solidFill>
                <a:schemeClr val="bg1"/>
              </a:solidFill>
            </a:endParaRPr>
          </a:p>
        </p:txBody>
      </p:sp>
      <p:sp>
        <p:nvSpPr>
          <p:cNvPr id="5" name="Text Placeholder 4"/>
          <p:cNvSpPr>
            <a:spLocks noGrp="1"/>
          </p:cNvSpPr>
          <p:nvPr>
            <p:ph type="body" sz="quarter" idx="3"/>
          </p:nvPr>
        </p:nvSpPr>
        <p:spPr>
          <a:xfrm>
            <a:off x="2756259" y="1846263"/>
            <a:ext cx="3702050" cy="736600"/>
          </a:xfrm>
        </p:spPr>
        <p:txBody>
          <a:bodyPr rtlCol="0">
            <a:normAutofit/>
          </a:bodyPr>
          <a:lstStyle/>
          <a:p>
            <a:pPr algn="ctr" eaLnBrk="1" fontAlgn="auto" hangingPunct="1">
              <a:defRPr/>
            </a:pPr>
            <a:r>
              <a:rPr lang="en-US" dirty="0">
                <a:solidFill>
                  <a:schemeClr val="bg1"/>
                </a:solidFill>
              </a:rPr>
              <a:t>AY 2024-25</a:t>
            </a:r>
          </a:p>
        </p:txBody>
      </p:sp>
      <p:sp>
        <p:nvSpPr>
          <p:cNvPr id="15366" name="Content Placeholder 5"/>
          <p:cNvSpPr>
            <a:spLocks noGrp="1"/>
          </p:cNvSpPr>
          <p:nvPr>
            <p:ph sz="quarter" idx="4"/>
          </p:nvPr>
        </p:nvSpPr>
        <p:spPr>
          <a:xfrm>
            <a:off x="323850" y="2635956"/>
            <a:ext cx="8515350" cy="2093874"/>
          </a:xfrm>
          <a:ln>
            <a:solidFill>
              <a:schemeClr val="accent1"/>
            </a:solidFill>
          </a:ln>
        </p:spPr>
        <p:txBody>
          <a:bodyPr>
            <a:normAutofit fontScale="92500" lnSpcReduction="10000"/>
          </a:bodyPr>
          <a:lstStyle/>
          <a:p>
            <a:pPr marL="233363" indent="-233363">
              <a:lnSpc>
                <a:spcPct val="120000"/>
              </a:lnSpc>
              <a:buFont typeface="Arial" panose="020B0604020202020204" pitchFamily="34" charset="0"/>
              <a:buChar char="•"/>
              <a:defRPr/>
            </a:pPr>
            <a:r>
              <a:rPr lang="en-US" dirty="0">
                <a:solidFill>
                  <a:schemeClr val="bg1"/>
                </a:solidFill>
              </a:rPr>
              <a:t>Full-time workload is 30 WTUs per year, at .5 FERP time base would equate to 15 WTUs which is comprised of a mix of direct instructional activities and indirect activities.</a:t>
            </a:r>
            <a:endParaRPr lang="en-US" altLang="en-US" dirty="0">
              <a:solidFill>
                <a:schemeClr val="bg1"/>
              </a:solidFill>
            </a:endParaRPr>
          </a:p>
          <a:p>
            <a:pPr marL="233363" indent="-233363">
              <a:buFont typeface="Arial" panose="020B0604020202020204" pitchFamily="34" charset="0"/>
              <a:buChar char="•"/>
              <a:defRPr/>
            </a:pPr>
            <a:r>
              <a:rPr lang="en-US" dirty="0">
                <a:solidFill>
                  <a:schemeClr val="bg1"/>
                </a:solidFill>
              </a:rPr>
              <a:t>1.0 or 15 WTUs for one (1) semester term, or </a:t>
            </a:r>
          </a:p>
          <a:p>
            <a:pPr marL="233363" indent="-233363">
              <a:lnSpc>
                <a:spcPct val="110000"/>
              </a:lnSpc>
              <a:buFont typeface="Arial" panose="020B0604020202020204" pitchFamily="34" charset="0"/>
              <a:buChar char="•"/>
              <a:defRPr/>
            </a:pPr>
            <a:r>
              <a:rPr lang="en-US" dirty="0">
                <a:solidFill>
                  <a:schemeClr val="bg1"/>
                </a:solidFill>
              </a:rPr>
              <a:t>.50 (1/2) or 7.5 WTUs for each semester term</a:t>
            </a:r>
            <a:endParaRPr lang="en-US" altLang="en-US" dirty="0">
              <a:solidFill>
                <a:schemeClr val="bg1"/>
              </a:solidFill>
            </a:endParaRPr>
          </a:p>
        </p:txBody>
      </p:sp>
      <p:sp>
        <p:nvSpPr>
          <p:cNvPr id="15367" name="TextBox 3"/>
          <p:cNvSpPr txBox="1">
            <a:spLocks noChangeArrowheads="1"/>
          </p:cNvSpPr>
          <p:nvPr/>
        </p:nvSpPr>
        <p:spPr bwMode="auto">
          <a:xfrm>
            <a:off x="580123" y="5118026"/>
            <a:ext cx="755916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53975"/>
            <a:r>
              <a:rPr lang="en-US" dirty="0">
                <a:solidFill>
                  <a:schemeClr val="bg1"/>
                </a:solidFill>
              </a:rPr>
              <a:t>A</a:t>
            </a:r>
            <a:r>
              <a:rPr lang="en-US" altLang="en-US" dirty="0">
                <a:solidFill>
                  <a:schemeClr val="bg1"/>
                </a:solidFill>
              </a:rPr>
              <a:t> FERP </a:t>
            </a:r>
            <a:r>
              <a:rPr lang="en-US" altLang="en-US" dirty="0" err="1">
                <a:solidFill>
                  <a:schemeClr val="bg1"/>
                </a:solidFill>
              </a:rPr>
              <a:t>timebase</a:t>
            </a:r>
            <a:r>
              <a:rPr lang="en-US" altLang="en-US" dirty="0">
                <a:solidFill>
                  <a:schemeClr val="bg1"/>
                </a:solidFill>
              </a:rPr>
              <a:t> reduction may be requested.  If granted, the reduction shall continue for the</a:t>
            </a:r>
          </a:p>
          <a:p>
            <a:pPr marL="53975" eaLnBrk="1" hangingPunct="1"/>
            <a:r>
              <a:rPr lang="en-US" altLang="en-US" dirty="0">
                <a:solidFill>
                  <a:schemeClr val="bg1"/>
                </a:solidFill>
              </a:rPr>
              <a:t>remaining duration  of FERP.   This will impact your FERP benefits for dental and vision.</a:t>
            </a:r>
          </a:p>
          <a:p>
            <a:pPr marL="53975" eaLnBrk="1" hangingPunct="1"/>
            <a:endParaRPr lang="en-US" altLang="en-US" dirty="0">
              <a:solidFill>
                <a:schemeClr val="bg1"/>
              </a:solidFill>
            </a:endParaRPr>
          </a:p>
          <a:p>
            <a:pPr marL="53975" eaLnBrk="1" hangingPunct="1"/>
            <a:r>
              <a:rPr lang="en-US" altLang="en-US" dirty="0">
                <a:solidFill>
                  <a:schemeClr val="bg1"/>
                </a:solidFill>
              </a:rPr>
              <a:t>To work .50 each semester or 1.0 one semester, you must work (appointed) full-time (1.0) in the year preceding retirement.  Per the CBA. the permissible "period of employment" shall refer to one (1) academic term not to exceed a total of ninety (90) workdays or fifty percent (50%) of the employee's regular time base in the year preceding retirement.  </a:t>
            </a:r>
            <a:r>
              <a:rPr lang="en-US" altLang="en-US" dirty="0">
                <a:solidFill>
                  <a:schemeClr val="bg1"/>
                </a:solidFill>
                <a:highlight>
                  <a:srgbClr val="FFFF00"/>
                </a:highlight>
              </a:rPr>
              <a:t> </a:t>
            </a:r>
          </a:p>
          <a:p>
            <a:pPr eaLnBrk="1" hangingPunct="1"/>
            <a:endParaRPr lang="en-US" altLang="en-US" dirty="0">
              <a:solidFill>
                <a:schemeClr val="bg1"/>
              </a:solidFill>
              <a:highlight>
                <a:srgbClr val="FFFF00"/>
              </a:highlight>
            </a:endParaRPr>
          </a:p>
          <a:p>
            <a:endParaRPr lang="en-US" altLang="en-US" dirty="0">
              <a:solidFill>
                <a:schemeClr val="bg1"/>
              </a:solidFill>
              <a:highlight>
                <a:srgbClr val="FFFF00"/>
              </a:highlight>
              <a:latin typeface="+mn-lt"/>
            </a:endParaRPr>
          </a:p>
        </p:txBody>
      </p:sp>
    </p:spTree>
    <p:extLst>
      <p:ext uri="{BB962C8B-B14F-4D97-AF65-F5344CB8AC3E}">
        <p14:creationId xmlns:p14="http://schemas.microsoft.com/office/powerpoint/2010/main" val="306755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85424" y="274650"/>
            <a:ext cx="8661931"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Faculty Early Retirement (FERP)</a:t>
            </a:r>
          </a:p>
        </p:txBody>
      </p:sp>
      <p:sp>
        <p:nvSpPr>
          <p:cNvPr id="88" name="Shape 88"/>
          <p:cNvSpPr txBox="1">
            <a:spLocks noGrp="1"/>
          </p:cNvSpPr>
          <p:nvPr>
            <p:ph type="body" idx="1"/>
          </p:nvPr>
        </p:nvSpPr>
        <p:spPr>
          <a:xfrm>
            <a:off x="794989" y="1858024"/>
            <a:ext cx="7642800" cy="4852200"/>
          </a:xfrm>
          <a:prstGeom prst="rect">
            <a:avLst/>
          </a:prstGeom>
        </p:spPr>
        <p:txBody>
          <a:bodyPr lIns="91425" tIns="91425" rIns="91425" bIns="91425" anchor="t" anchorCtr="0">
            <a:noAutofit/>
          </a:bodyPr>
          <a:lstStyle/>
          <a:p>
            <a:pPr>
              <a:spcAft>
                <a:spcPct val="0"/>
              </a:spcAft>
              <a:buNone/>
            </a:pPr>
            <a:r>
              <a:rPr lang="en-US" sz="2000" spc="100" dirty="0">
                <a:solidFill>
                  <a:schemeClr val="bg1"/>
                </a:solidFill>
              </a:rPr>
              <a:t>Faculty Affairs and Development, FERP program information -</a:t>
            </a:r>
            <a:r>
              <a:rPr lang="en-US" sz="2000" dirty="0">
                <a:solidFill>
                  <a:schemeClr val="bg1"/>
                </a:solidFill>
              </a:rPr>
              <a:t> </a:t>
            </a:r>
          </a:p>
          <a:p>
            <a:pPr>
              <a:spcAft>
                <a:spcPct val="0"/>
              </a:spcAft>
              <a:buNone/>
            </a:pPr>
            <a:r>
              <a:rPr lang="en-US" sz="2000" dirty="0"/>
              <a:t>    </a:t>
            </a:r>
            <a:r>
              <a:rPr lang="en-US" sz="2000" dirty="0">
                <a:hlinkClick r:id="rId3">
                  <a:extLst>
                    <a:ext uri="{A12FA001-AC4F-418D-AE19-62706E023703}">
                      <ahyp:hlinkClr xmlns:ahyp="http://schemas.microsoft.com/office/drawing/2018/hyperlinkcolor" val="tx"/>
                    </a:ext>
                  </a:extLst>
                </a:hlinkClick>
              </a:rPr>
              <a:t>https://www.csusb.edu/faculty-affairs-development/faculty-resources/ferp</a:t>
            </a:r>
            <a:r>
              <a:rPr lang="en-US" sz="2000" dirty="0"/>
              <a:t> </a:t>
            </a:r>
          </a:p>
          <a:p>
            <a:pPr>
              <a:spcAft>
                <a:spcPct val="0"/>
              </a:spcAft>
              <a:buNone/>
            </a:pPr>
            <a:endParaRPr lang="en-US" sz="2000" dirty="0">
              <a:solidFill>
                <a:schemeClr val="bg1"/>
              </a:solidFill>
            </a:endParaRPr>
          </a:p>
          <a:p>
            <a:pPr lvl="0">
              <a:spcAft>
                <a:spcPct val="0"/>
              </a:spcAft>
              <a:buClr>
                <a:srgbClr val="FFFFFF"/>
              </a:buClr>
              <a:buNone/>
            </a:pPr>
            <a:r>
              <a:rPr lang="en-US" sz="2000" spc="100" dirty="0">
                <a:solidFill>
                  <a:srgbClr val="2C2C2C"/>
                </a:solidFill>
              </a:rPr>
              <a:t>Faculty Affairs and Development site</a:t>
            </a:r>
            <a:r>
              <a:rPr lang="en-US" sz="2000" dirty="0">
                <a:solidFill>
                  <a:srgbClr val="2C2C2C"/>
                </a:solidFill>
              </a:rPr>
              <a:t> - </a:t>
            </a:r>
          </a:p>
          <a:p>
            <a:pPr lvl="0">
              <a:spcAft>
                <a:spcPct val="0"/>
              </a:spcAft>
              <a:buClr>
                <a:srgbClr val="FFFFFF"/>
              </a:buClr>
              <a:buNone/>
            </a:pPr>
            <a:r>
              <a:rPr lang="en-US" sz="2000" dirty="0">
                <a:hlinkClick r:id="rId4">
                  <a:extLst>
                    <a:ext uri="{A12FA001-AC4F-418D-AE19-62706E023703}">
                      <ahyp:hlinkClr xmlns:ahyp="http://schemas.microsoft.com/office/drawing/2018/hyperlinkcolor" val="tx"/>
                    </a:ext>
                  </a:extLst>
                </a:hlinkClick>
              </a:rPr>
              <a:t>https://www.csusb.edu/faculty-affairs-development</a:t>
            </a:r>
            <a:r>
              <a:rPr lang="en-US" sz="2000" dirty="0"/>
              <a:t> </a:t>
            </a:r>
          </a:p>
          <a:p>
            <a:pPr>
              <a:spcAft>
                <a:spcPct val="0"/>
              </a:spcAft>
              <a:buNone/>
            </a:pPr>
            <a:endParaRPr lang="en-US" sz="2000" dirty="0">
              <a:solidFill>
                <a:schemeClr val="bg1"/>
              </a:solidFill>
            </a:endParaRPr>
          </a:p>
          <a:p>
            <a:endParaRPr lang="en-US" sz="2000" spc="100" dirty="0"/>
          </a:p>
          <a:p>
            <a:r>
              <a:rPr lang="en-US" sz="2000" spc="100" dirty="0">
                <a:solidFill>
                  <a:schemeClr val="bg1"/>
                </a:solidFill>
              </a:rPr>
              <a:t>FERP application form</a:t>
            </a:r>
            <a:r>
              <a:rPr lang="en-US" sz="2000" dirty="0">
                <a:solidFill>
                  <a:schemeClr val="bg1"/>
                </a:solidFill>
              </a:rPr>
              <a:t>: </a:t>
            </a:r>
          </a:p>
          <a:p>
            <a:pPr algn="ctr">
              <a:spcAft>
                <a:spcPct val="0"/>
              </a:spcAft>
              <a:buNone/>
            </a:pPr>
            <a:r>
              <a:rPr lang="en-US" sz="2000" dirty="0">
                <a:hlinkClick r:id="rId5">
                  <a:extLst>
                    <a:ext uri="{A12FA001-AC4F-418D-AE19-62706E023703}">
                      <ahyp:hlinkClr xmlns:ahyp="http://schemas.microsoft.com/office/drawing/2018/hyperlinkcolor" val="tx"/>
                    </a:ext>
                  </a:extLst>
                </a:hlinkClick>
              </a:rPr>
              <a:t>AY</a:t>
            </a:r>
            <a:endParaRPr lang="en-US" sz="2000" dirty="0"/>
          </a:p>
          <a:p>
            <a:pPr algn="ctr">
              <a:spcAft>
                <a:spcPct val="0"/>
              </a:spcAft>
              <a:buNone/>
            </a:pPr>
            <a:endParaRPr lang="en-US" sz="2000" dirty="0"/>
          </a:p>
          <a:p>
            <a:pPr algn="ctr">
              <a:spcAft>
                <a:spcPct val="0"/>
              </a:spcAft>
              <a:buNone/>
            </a:pPr>
            <a:r>
              <a:rPr lang="en-US" sz="2000" dirty="0">
                <a:hlinkClick r:id="rId6">
                  <a:extLst>
                    <a:ext uri="{A12FA001-AC4F-418D-AE19-62706E023703}">
                      <ahyp:hlinkClr xmlns:ahyp="http://schemas.microsoft.com/office/drawing/2018/hyperlinkcolor" val="tx"/>
                    </a:ext>
                  </a:extLst>
                </a:hlinkClick>
              </a:rPr>
              <a:t>12 Month</a:t>
            </a:r>
            <a:endParaRPr lang="en-US" sz="2000" dirty="0"/>
          </a:p>
          <a:p>
            <a:pPr algn="ctr">
              <a:spcAft>
                <a:spcPct val="0"/>
              </a:spcAft>
              <a:buNone/>
            </a:pPr>
            <a:endParaRPr lang="en-US" sz="2000" dirty="0"/>
          </a:p>
          <a:p>
            <a:pPr>
              <a:spcAft>
                <a:spcPct val="0"/>
              </a:spcAft>
              <a:buNone/>
            </a:pPr>
            <a:r>
              <a:rPr lang="en-US" sz="2000" dirty="0">
                <a:hlinkClick r:id="rId7"/>
              </a:rPr>
              <a:t>FERP checklist</a:t>
            </a:r>
            <a:r>
              <a:rPr lang="en-US" sz="2000" dirty="0"/>
              <a:t> (download from site)</a:t>
            </a:r>
          </a:p>
          <a:p>
            <a:pPr>
              <a:spcAft>
                <a:spcPct val="0"/>
              </a:spcAft>
              <a:buNone/>
            </a:pPr>
            <a:endParaRPr lang="en-US" sz="2000" spc="100" dirty="0"/>
          </a:p>
          <a:p>
            <a:pPr>
              <a:spcAft>
                <a:spcPct val="0"/>
              </a:spcAft>
              <a:buNone/>
            </a:pPr>
            <a:r>
              <a:rPr lang="en-US" sz="2000" spc="100" dirty="0">
                <a:solidFill>
                  <a:schemeClr val="bg1"/>
                </a:solidFill>
              </a:rPr>
              <a:t>CBA -</a:t>
            </a:r>
            <a:r>
              <a:rPr lang="en-US" sz="2000" dirty="0">
                <a:solidFill>
                  <a:schemeClr val="bg1"/>
                </a:solidFill>
              </a:rPr>
              <a:t> </a:t>
            </a:r>
          </a:p>
          <a:p>
            <a:pPr>
              <a:spcAft>
                <a:spcPct val="0"/>
              </a:spcAft>
              <a:buNone/>
            </a:pPr>
            <a:r>
              <a:rPr lang="en-US" sz="2000" dirty="0">
                <a:hlinkClick r:id="rId8">
                  <a:extLst>
                    <a:ext uri="{A12FA001-AC4F-418D-AE19-62706E023703}">
                      <ahyp:hlinkClr xmlns:ahyp="http://schemas.microsoft.com/office/drawing/2018/hyperlinkcolor" val="tx"/>
                    </a:ext>
                  </a:extLst>
                </a:hlinkClick>
              </a:rPr>
              <a:t>Article 29</a:t>
            </a:r>
            <a:endParaRPr lang="en-US" sz="2000" dirty="0"/>
          </a:p>
        </p:txBody>
      </p:sp>
    </p:spTree>
    <p:extLst>
      <p:ext uri="{BB962C8B-B14F-4D97-AF65-F5344CB8AC3E}">
        <p14:creationId xmlns:p14="http://schemas.microsoft.com/office/powerpoint/2010/main" val="3737318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E37985-09B8-4F09-93C7-44CB3EDE5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9144000" cy="60056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4A15C38-71C7-FDB0-9921-AC43287502C0}"/>
              </a:ext>
            </a:extLst>
          </p:cNvPr>
          <p:cNvPicPr>
            <a:picLocks noChangeAspect="1"/>
          </p:cNvPicPr>
          <p:nvPr/>
        </p:nvPicPr>
        <p:blipFill>
          <a:blip r:embed="rId3"/>
          <a:stretch>
            <a:fillRect/>
          </a:stretch>
        </p:blipFill>
        <p:spPr>
          <a:xfrm>
            <a:off x="2572596" y="745236"/>
            <a:ext cx="3998807" cy="5367528"/>
          </a:xfrm>
          <a:prstGeom prst="rect">
            <a:avLst/>
          </a:prstGeom>
        </p:spPr>
      </p:pic>
      <p:sp>
        <p:nvSpPr>
          <p:cNvPr id="7" name="TextBox 6">
            <a:extLst>
              <a:ext uri="{FF2B5EF4-FFF2-40B4-BE49-F238E27FC236}">
                <a16:creationId xmlns:a16="http://schemas.microsoft.com/office/drawing/2014/main" id="{202F1E91-1641-227B-6863-22E99B12AAE2}"/>
              </a:ext>
            </a:extLst>
          </p:cNvPr>
          <p:cNvSpPr txBox="1"/>
          <p:nvPr/>
        </p:nvSpPr>
        <p:spPr>
          <a:xfrm>
            <a:off x="4657301" y="2343150"/>
            <a:ext cx="2133600" cy="253916"/>
          </a:xfrm>
          <a:prstGeom prst="rect">
            <a:avLst/>
          </a:prstGeom>
          <a:noFill/>
        </p:spPr>
        <p:txBody>
          <a:bodyPr wrap="square" rtlCol="0">
            <a:spAutoFit/>
          </a:bodyPr>
          <a:lstStyle/>
          <a:p>
            <a:r>
              <a:rPr lang="en-US" sz="1050" dirty="0">
                <a:highlight>
                  <a:srgbClr val="FFFF00"/>
                </a:highlight>
              </a:rPr>
              <a:t>Example: 8/19/2024</a:t>
            </a:r>
            <a:endParaRPr lang="en-US" dirty="0"/>
          </a:p>
        </p:txBody>
      </p:sp>
    </p:spTree>
    <p:extLst>
      <p:ext uri="{BB962C8B-B14F-4D97-AF65-F5344CB8AC3E}">
        <p14:creationId xmlns:p14="http://schemas.microsoft.com/office/powerpoint/2010/main" val="33808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b" anchorCtr="0">
            <a:noAutofit/>
          </a:bodyPr>
          <a:lstStyle/>
          <a:p>
            <a:pPr algn="ctr"/>
            <a:r>
              <a:rPr lang="en" sz="4000" spc="100" dirty="0">
                <a:effectLst>
                  <a:outerShdw blurRad="38100" dist="38100" dir="2700000" algn="tl">
                    <a:srgbClr val="000000">
                      <a:alpha val="43137"/>
                    </a:srgbClr>
                  </a:outerShdw>
                </a:effectLst>
              </a:rPr>
              <a:t>Today we will cover</a:t>
            </a:r>
          </a:p>
        </p:txBody>
      </p:sp>
      <p:sp>
        <p:nvSpPr>
          <p:cNvPr id="59" name="Shape 59"/>
          <p:cNvSpPr txBox="1"/>
          <p:nvPr/>
        </p:nvSpPr>
        <p:spPr>
          <a:xfrm>
            <a:off x="285425" y="2379916"/>
            <a:ext cx="8897815" cy="4478084"/>
          </a:xfrm>
          <a:prstGeom prst="rect">
            <a:avLst/>
          </a:prstGeom>
          <a:noFill/>
          <a:ln>
            <a:noFill/>
          </a:ln>
        </p:spPr>
        <p:txBody>
          <a:bodyPr lIns="91425" tIns="91425" rIns="91425" bIns="91425" anchor="t" anchorCtr="0">
            <a:noAutofit/>
          </a:bodyPr>
          <a:lstStyle/>
          <a:p>
            <a:pPr marL="457200" indent="-457200">
              <a:spcAft>
                <a:spcPts val="1200"/>
              </a:spcAft>
              <a:buFont typeface="Wingdings" panose="05000000000000000000" pitchFamily="2" charset="2"/>
              <a:buChar char="v"/>
            </a:pPr>
            <a:r>
              <a:rPr lang="en" sz="3200" b="1" dirty="0">
                <a:solidFill>
                  <a:srgbClr val="111111"/>
                </a:solidFill>
                <a:latin typeface="Muli"/>
                <a:sym typeface="Muli"/>
              </a:rPr>
              <a:t>Best Retirement Date</a:t>
            </a:r>
            <a:endParaRPr lang="en" sz="3200" b="1" dirty="0">
              <a:solidFill>
                <a:srgbClr val="111111"/>
              </a:solidFill>
              <a:latin typeface="Muli"/>
            </a:endParaRPr>
          </a:p>
          <a:p>
            <a:pPr marL="457200" indent="-457200">
              <a:spcAft>
                <a:spcPts val="1200"/>
              </a:spcAft>
              <a:buFont typeface="Wingdings" panose="05000000000000000000" pitchFamily="2" charset="2"/>
              <a:buChar char="v"/>
            </a:pPr>
            <a:r>
              <a:rPr lang="en" sz="3200" b="1" dirty="0">
                <a:solidFill>
                  <a:srgbClr val="111111"/>
                </a:solidFill>
                <a:latin typeface="Muli"/>
                <a:ea typeface="Muli"/>
                <a:cs typeface="Muli"/>
              </a:rPr>
              <a:t>CalPERS Pension Options</a:t>
            </a:r>
          </a:p>
          <a:p>
            <a:pPr marL="457200" indent="-457200">
              <a:spcAft>
                <a:spcPts val="1200"/>
              </a:spcAft>
              <a:buFont typeface="Wingdings" panose="05000000000000000000" pitchFamily="2" charset="2"/>
              <a:buChar char="v"/>
            </a:pPr>
            <a:r>
              <a:rPr lang="en" sz="3200" b="1" dirty="0">
                <a:solidFill>
                  <a:srgbClr val="111111"/>
                </a:solidFill>
                <a:latin typeface="Muli"/>
              </a:rPr>
              <a:t>Benefits &amp; Medicare</a:t>
            </a:r>
          </a:p>
          <a:p>
            <a:pPr marL="457200" indent="-457200">
              <a:spcAft>
                <a:spcPts val="1200"/>
              </a:spcAft>
              <a:buFont typeface="Wingdings" panose="05000000000000000000" pitchFamily="2" charset="2"/>
              <a:buChar char="v"/>
            </a:pPr>
            <a:r>
              <a:rPr lang="en" sz="3200" b="1" dirty="0">
                <a:solidFill>
                  <a:srgbClr val="111111"/>
                </a:solidFill>
                <a:latin typeface="Muli"/>
                <a:ea typeface="Muli"/>
                <a:cs typeface="Muli"/>
              </a:rPr>
              <a:t>Your Retirement Application</a:t>
            </a:r>
            <a:endParaRPr lang="en" sz="3200" b="1" dirty="0">
              <a:solidFill>
                <a:srgbClr val="111111"/>
              </a:solidFill>
              <a:latin typeface="Muli"/>
            </a:endParaRPr>
          </a:p>
          <a:p>
            <a:pPr marL="457200" indent="-457200">
              <a:spcAft>
                <a:spcPts val="1200"/>
              </a:spcAft>
              <a:buFont typeface="Wingdings" panose="05000000000000000000" pitchFamily="2" charset="2"/>
              <a:buChar char="v"/>
            </a:pPr>
            <a:r>
              <a:rPr lang="en" sz="3200" b="1" dirty="0">
                <a:solidFill>
                  <a:srgbClr val="111111"/>
                </a:solidFill>
                <a:latin typeface="Muli"/>
              </a:rPr>
              <a:t>Faculty Early Retirement (FERP)</a:t>
            </a:r>
          </a:p>
          <a:p>
            <a:pPr marL="457200" indent="-457200">
              <a:spcAft>
                <a:spcPts val="1200"/>
              </a:spcAft>
              <a:buFont typeface="Wingdings" panose="05000000000000000000" pitchFamily="2" charset="2"/>
              <a:buChar char="v"/>
            </a:pPr>
            <a:r>
              <a:rPr lang="en" sz="3200" b="1" dirty="0">
                <a:solidFill>
                  <a:srgbClr val="111111"/>
                </a:solidFill>
                <a:latin typeface="Muli"/>
              </a:rPr>
              <a:t>Questions</a:t>
            </a:r>
          </a:p>
          <a:p>
            <a:pPr marL="457200" indent="-457200">
              <a:spcAft>
                <a:spcPts val="1200"/>
              </a:spcAft>
              <a:buFont typeface="Wingdings" panose="05000000000000000000" pitchFamily="2" charset="2"/>
              <a:buChar char="v"/>
            </a:pPr>
            <a:endParaRPr lang="en" sz="3200" b="1" dirty="0">
              <a:solidFill>
                <a:srgbClr val="111111"/>
              </a:solidFill>
              <a:latin typeface="Muli"/>
              <a:ea typeface="Muli"/>
              <a:cs typeface="Muli"/>
            </a:endParaRPr>
          </a:p>
          <a:p>
            <a:pPr>
              <a:spcAft>
                <a:spcPts val="1200"/>
              </a:spcAft>
            </a:pPr>
            <a:endParaRPr lang="en" sz="3200" dirty="0">
              <a:solidFill>
                <a:schemeClr val="tx1"/>
              </a:solidFill>
            </a:endParaRPr>
          </a:p>
          <a:p>
            <a:pPr>
              <a:spcBef>
                <a:spcPts val="600"/>
              </a:spcBef>
            </a:pPr>
            <a:endParaRPr lang="en" sz="1200" dirty="0">
              <a:solidFill>
                <a:srgbClr val="111111"/>
              </a:solidFill>
              <a:latin typeface="Muli"/>
              <a:ea typeface="Muli"/>
              <a:cs typeface="Mul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3CA4-E624-4626-910F-9CB7703CAFC9}"/>
              </a:ext>
            </a:extLst>
          </p:cNvPr>
          <p:cNvSpPr>
            <a:spLocks noGrp="1"/>
          </p:cNvSpPr>
          <p:nvPr>
            <p:ph type="title"/>
          </p:nvPr>
        </p:nvSpPr>
        <p:spPr>
          <a:xfrm>
            <a:off x="285425" y="274649"/>
            <a:ext cx="8401200" cy="992175"/>
          </a:xfrm>
        </p:spPr>
        <p:txBody>
          <a:bodyPr>
            <a:normAutofit fontScale="90000"/>
          </a:bodyPr>
          <a:lstStyle/>
          <a:p>
            <a:r>
              <a:rPr lang="en-US" dirty="0"/>
              <a:t>AY Application to FERP/reduce and </a:t>
            </a:r>
            <a:r>
              <a:rPr lang="en-US"/>
              <a:t>end Early</a:t>
            </a:r>
            <a:endParaRPr lang="en-US" dirty="0"/>
          </a:p>
        </p:txBody>
      </p:sp>
      <p:sp>
        <p:nvSpPr>
          <p:cNvPr id="3" name="Text Placeholder 2">
            <a:extLst>
              <a:ext uri="{FF2B5EF4-FFF2-40B4-BE49-F238E27FC236}">
                <a16:creationId xmlns:a16="http://schemas.microsoft.com/office/drawing/2014/main" id="{9FE57C97-92F7-43DC-ADCE-11E7102EFEDB}"/>
              </a:ext>
            </a:extLst>
          </p:cNvPr>
          <p:cNvSpPr>
            <a:spLocks noGrp="1"/>
          </p:cNvSpPr>
          <p:nvPr>
            <p:ph type="body"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4E32396A-D92D-4C6F-9D91-BFD22A1454C6}"/>
              </a:ext>
            </a:extLst>
          </p:cNvPr>
          <p:cNvPicPr>
            <a:picLocks noChangeAspect="1"/>
          </p:cNvPicPr>
          <p:nvPr/>
        </p:nvPicPr>
        <p:blipFill>
          <a:blip r:embed="rId3"/>
          <a:stretch>
            <a:fillRect/>
          </a:stretch>
        </p:blipFill>
        <p:spPr>
          <a:xfrm>
            <a:off x="727829" y="1339875"/>
            <a:ext cx="3844170" cy="5302039"/>
          </a:xfrm>
          <a:prstGeom prst="rect">
            <a:avLst/>
          </a:prstGeom>
          <a:ln>
            <a:solidFill>
              <a:schemeClr val="bg1"/>
            </a:solidFill>
          </a:ln>
        </p:spPr>
      </p:pic>
      <p:pic>
        <p:nvPicPr>
          <p:cNvPr id="7" name="Picture 6" descr="Graphical user interface, application, Teams&#10;&#10;Description automatically generated">
            <a:extLst>
              <a:ext uri="{FF2B5EF4-FFF2-40B4-BE49-F238E27FC236}">
                <a16:creationId xmlns:a16="http://schemas.microsoft.com/office/drawing/2014/main" id="{9721866C-0C24-42BD-A29A-0F455D7CA7CC}"/>
              </a:ext>
            </a:extLst>
          </p:cNvPr>
          <p:cNvPicPr>
            <a:picLocks noChangeAspect="1"/>
          </p:cNvPicPr>
          <p:nvPr/>
        </p:nvPicPr>
        <p:blipFill>
          <a:blip r:embed="rId4"/>
          <a:stretch>
            <a:fillRect/>
          </a:stretch>
        </p:blipFill>
        <p:spPr>
          <a:xfrm>
            <a:off x="4571999" y="1339875"/>
            <a:ext cx="3807216" cy="5302039"/>
          </a:xfrm>
          <a:prstGeom prst="rect">
            <a:avLst/>
          </a:prstGeom>
          <a:solidFill>
            <a:schemeClr val="accent2"/>
          </a:solidFill>
          <a:ln>
            <a:solidFill>
              <a:schemeClr val="bg1"/>
            </a:solidFill>
          </a:ln>
        </p:spPr>
      </p:pic>
    </p:spTree>
    <p:extLst>
      <p:ext uri="{BB962C8B-B14F-4D97-AF65-F5344CB8AC3E}">
        <p14:creationId xmlns:p14="http://schemas.microsoft.com/office/powerpoint/2010/main" val="3934304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3CA4-E624-4626-910F-9CB7703CAFC9}"/>
              </a:ext>
            </a:extLst>
          </p:cNvPr>
          <p:cNvSpPr>
            <a:spLocks noGrp="1"/>
          </p:cNvSpPr>
          <p:nvPr>
            <p:ph type="title"/>
          </p:nvPr>
        </p:nvSpPr>
        <p:spPr>
          <a:xfrm>
            <a:off x="285425" y="274650"/>
            <a:ext cx="8401200" cy="1062506"/>
          </a:xfrm>
        </p:spPr>
        <p:txBody>
          <a:bodyPr>
            <a:normAutofit fontScale="90000"/>
          </a:bodyPr>
          <a:lstStyle/>
          <a:p>
            <a:r>
              <a:rPr lang="en-US" dirty="0"/>
              <a:t>AY Application Example – </a:t>
            </a:r>
            <a:br>
              <a:rPr lang="en-US" dirty="0"/>
            </a:br>
            <a:r>
              <a:rPr lang="en-US" dirty="0"/>
              <a:t>Fall &amp; Spring</a:t>
            </a:r>
          </a:p>
        </p:txBody>
      </p:sp>
      <p:sp>
        <p:nvSpPr>
          <p:cNvPr id="3" name="Text Placeholder 2">
            <a:extLst>
              <a:ext uri="{FF2B5EF4-FFF2-40B4-BE49-F238E27FC236}">
                <a16:creationId xmlns:a16="http://schemas.microsoft.com/office/drawing/2014/main" id="{9FE57C97-92F7-43DC-ADCE-11E7102EFEDB}"/>
              </a:ext>
            </a:extLst>
          </p:cNvPr>
          <p:cNvSpPr>
            <a:spLocks noGrp="1"/>
          </p:cNvSpPr>
          <p:nvPr>
            <p:ph type="body"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4E32396A-D92D-4C6F-9D91-BFD22A1454C6}"/>
              </a:ext>
            </a:extLst>
          </p:cNvPr>
          <p:cNvPicPr>
            <a:picLocks noChangeAspect="1"/>
          </p:cNvPicPr>
          <p:nvPr/>
        </p:nvPicPr>
        <p:blipFill>
          <a:blip r:embed="rId3"/>
          <a:stretch>
            <a:fillRect/>
          </a:stretch>
        </p:blipFill>
        <p:spPr>
          <a:xfrm>
            <a:off x="727829" y="1339875"/>
            <a:ext cx="3844170" cy="5302039"/>
          </a:xfrm>
          <a:prstGeom prst="rect">
            <a:avLst/>
          </a:prstGeom>
          <a:ln>
            <a:solidFill>
              <a:schemeClr val="bg1"/>
            </a:solidFill>
          </a:ln>
        </p:spPr>
      </p:pic>
      <p:pic>
        <p:nvPicPr>
          <p:cNvPr id="7" name="Picture 6" descr="Graphical user interface, application, Teams&#10;&#10;Description automatically generated">
            <a:extLst>
              <a:ext uri="{FF2B5EF4-FFF2-40B4-BE49-F238E27FC236}">
                <a16:creationId xmlns:a16="http://schemas.microsoft.com/office/drawing/2014/main" id="{9721866C-0C24-42BD-A29A-0F455D7CA7CC}"/>
              </a:ext>
            </a:extLst>
          </p:cNvPr>
          <p:cNvPicPr>
            <a:picLocks noChangeAspect="1"/>
          </p:cNvPicPr>
          <p:nvPr/>
        </p:nvPicPr>
        <p:blipFill>
          <a:blip r:embed="rId4"/>
          <a:stretch>
            <a:fillRect/>
          </a:stretch>
        </p:blipFill>
        <p:spPr>
          <a:xfrm>
            <a:off x="4571999" y="1339875"/>
            <a:ext cx="3807216" cy="5302039"/>
          </a:xfrm>
          <a:prstGeom prst="rect">
            <a:avLst/>
          </a:prstGeom>
          <a:solidFill>
            <a:schemeClr val="accent2"/>
          </a:solidFill>
          <a:ln>
            <a:solidFill>
              <a:schemeClr val="bg1"/>
            </a:solidFill>
          </a:ln>
        </p:spPr>
      </p:pic>
      <p:sp>
        <p:nvSpPr>
          <p:cNvPr id="4" name="TextBox 3">
            <a:extLst>
              <a:ext uri="{FF2B5EF4-FFF2-40B4-BE49-F238E27FC236}">
                <a16:creationId xmlns:a16="http://schemas.microsoft.com/office/drawing/2014/main" id="{D91F7107-896D-24A1-1CD5-E695FF5222D4}"/>
              </a:ext>
            </a:extLst>
          </p:cNvPr>
          <p:cNvSpPr txBox="1"/>
          <p:nvPr/>
        </p:nvSpPr>
        <p:spPr>
          <a:xfrm>
            <a:off x="1114125" y="2268219"/>
            <a:ext cx="1399742" cy="307777"/>
          </a:xfrm>
          <a:prstGeom prst="rect">
            <a:avLst/>
          </a:prstGeom>
          <a:noFill/>
        </p:spPr>
        <p:txBody>
          <a:bodyPr wrap="none" rtlCol="0">
            <a:spAutoFit/>
          </a:bodyPr>
          <a:lstStyle/>
          <a:p>
            <a:r>
              <a:rPr lang="en-US" dirty="0">
                <a:highlight>
                  <a:srgbClr val="FFFF00"/>
                </a:highlight>
              </a:rPr>
              <a:t>Auvenida Pena</a:t>
            </a:r>
          </a:p>
        </p:txBody>
      </p:sp>
      <p:sp>
        <p:nvSpPr>
          <p:cNvPr id="6" name="TextBox 5">
            <a:extLst>
              <a:ext uri="{FF2B5EF4-FFF2-40B4-BE49-F238E27FC236}">
                <a16:creationId xmlns:a16="http://schemas.microsoft.com/office/drawing/2014/main" id="{387D54ED-8D8B-FC32-D7A8-7105FB1954E8}"/>
              </a:ext>
            </a:extLst>
          </p:cNvPr>
          <p:cNvSpPr txBox="1"/>
          <p:nvPr/>
        </p:nvSpPr>
        <p:spPr>
          <a:xfrm>
            <a:off x="2967467" y="2249388"/>
            <a:ext cx="1518364" cy="307777"/>
          </a:xfrm>
          <a:prstGeom prst="rect">
            <a:avLst/>
          </a:prstGeom>
          <a:noFill/>
        </p:spPr>
        <p:txBody>
          <a:bodyPr wrap="none" rtlCol="0">
            <a:spAutoFit/>
          </a:bodyPr>
          <a:lstStyle/>
          <a:p>
            <a:r>
              <a:rPr lang="en-US" dirty="0">
                <a:highlight>
                  <a:srgbClr val="FFFF00"/>
                </a:highlight>
              </a:rPr>
              <a:t>Communications</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F517865-351B-2377-6BBC-DE4E5A478865}"/>
                  </a:ext>
                </a:extLst>
              </p14:cNvPr>
              <p14:cNvContentPartPr/>
              <p14:nvPr/>
            </p14:nvContentPartPr>
            <p14:xfrm>
              <a:off x="1247685" y="2661195"/>
              <a:ext cx="887040" cy="148680"/>
            </p14:xfrm>
          </p:contentPart>
        </mc:Choice>
        <mc:Fallback xmlns="">
          <p:pic>
            <p:nvPicPr>
              <p:cNvPr id="8" name="Ink 7">
                <a:extLst>
                  <a:ext uri="{FF2B5EF4-FFF2-40B4-BE49-F238E27FC236}">
                    <a16:creationId xmlns:a16="http://schemas.microsoft.com/office/drawing/2014/main" id="{2F517865-351B-2377-6BBC-DE4E5A478865}"/>
                  </a:ext>
                </a:extLst>
              </p:cNvPr>
              <p:cNvPicPr/>
              <p:nvPr/>
            </p:nvPicPr>
            <p:blipFill>
              <a:blip r:embed="rId6"/>
              <a:stretch>
                <a:fillRect/>
              </a:stretch>
            </p:blipFill>
            <p:spPr>
              <a:xfrm>
                <a:off x="1239045" y="2652195"/>
                <a:ext cx="904680" cy="166320"/>
              </a:xfrm>
              <a:prstGeom prst="rect">
                <a:avLst/>
              </a:prstGeom>
            </p:spPr>
          </p:pic>
        </mc:Fallback>
      </mc:AlternateContent>
      <p:sp>
        <p:nvSpPr>
          <p:cNvPr id="9" name="TextBox 8">
            <a:extLst>
              <a:ext uri="{FF2B5EF4-FFF2-40B4-BE49-F238E27FC236}">
                <a16:creationId xmlns:a16="http://schemas.microsoft.com/office/drawing/2014/main" id="{2E96079A-368B-00F4-94BC-13DDF13194D1}"/>
              </a:ext>
            </a:extLst>
          </p:cNvPr>
          <p:cNvSpPr txBox="1"/>
          <p:nvPr/>
        </p:nvSpPr>
        <p:spPr>
          <a:xfrm>
            <a:off x="3024227" y="2567447"/>
            <a:ext cx="880369" cy="307777"/>
          </a:xfrm>
          <a:prstGeom prst="rect">
            <a:avLst/>
          </a:prstGeom>
          <a:noFill/>
        </p:spPr>
        <p:txBody>
          <a:bodyPr wrap="none" rtlCol="0">
            <a:spAutoFit/>
          </a:bodyPr>
          <a:lstStyle/>
          <a:p>
            <a:r>
              <a:rPr lang="en-US" dirty="0">
                <a:highlight>
                  <a:srgbClr val="FFFF00"/>
                </a:highlight>
              </a:rPr>
              <a:t>1/5/2024</a:t>
            </a:r>
          </a:p>
        </p:txBody>
      </p:sp>
      <p:grpSp>
        <p:nvGrpSpPr>
          <p:cNvPr id="14" name="Group 13">
            <a:extLst>
              <a:ext uri="{FF2B5EF4-FFF2-40B4-BE49-F238E27FC236}">
                <a16:creationId xmlns:a16="http://schemas.microsoft.com/office/drawing/2014/main" id="{1EC61979-6CD2-DCCD-5E34-CC0B32354753}"/>
              </a:ext>
            </a:extLst>
          </p:cNvPr>
          <p:cNvGrpSpPr/>
          <p:nvPr/>
        </p:nvGrpSpPr>
        <p:grpSpPr>
          <a:xfrm>
            <a:off x="1294485" y="3174195"/>
            <a:ext cx="145800" cy="100800"/>
            <a:chOff x="1294485" y="3174195"/>
            <a:chExt cx="145800" cy="10080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3B26D9DB-1D43-51C2-9977-170FFB8BAF44}"/>
                    </a:ext>
                  </a:extLst>
                </p14:cNvPr>
                <p14:cNvContentPartPr/>
                <p14:nvPr/>
              </p14:nvContentPartPr>
              <p14:xfrm>
                <a:off x="1294485" y="3200115"/>
                <a:ext cx="50400" cy="74880"/>
              </p14:xfrm>
            </p:contentPart>
          </mc:Choice>
          <mc:Fallback xmlns="">
            <p:pic>
              <p:nvPicPr>
                <p:cNvPr id="10" name="Ink 9">
                  <a:extLst>
                    <a:ext uri="{FF2B5EF4-FFF2-40B4-BE49-F238E27FC236}">
                      <a16:creationId xmlns:a16="http://schemas.microsoft.com/office/drawing/2014/main" id="{3B26D9DB-1D43-51C2-9977-170FFB8BAF44}"/>
                    </a:ext>
                  </a:extLst>
                </p:cNvPr>
                <p:cNvPicPr/>
                <p:nvPr/>
              </p:nvPicPr>
              <p:blipFill>
                <a:blip r:embed="rId8"/>
                <a:stretch>
                  <a:fillRect/>
                </a:stretch>
              </p:blipFill>
              <p:spPr>
                <a:xfrm>
                  <a:off x="1285845" y="3191475"/>
                  <a:ext cx="6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13B4D90-6DB2-62A3-D824-E4AA2E2E5C21}"/>
                    </a:ext>
                  </a:extLst>
                </p14:cNvPr>
                <p14:cNvContentPartPr/>
                <p14:nvPr/>
              </p14:nvContentPartPr>
              <p14:xfrm>
                <a:off x="1304565" y="3247635"/>
                <a:ext cx="2160" cy="360"/>
              </p14:xfrm>
            </p:contentPart>
          </mc:Choice>
          <mc:Fallback xmlns="">
            <p:pic>
              <p:nvPicPr>
                <p:cNvPr id="11" name="Ink 10">
                  <a:extLst>
                    <a:ext uri="{FF2B5EF4-FFF2-40B4-BE49-F238E27FC236}">
                      <a16:creationId xmlns:a16="http://schemas.microsoft.com/office/drawing/2014/main" id="{213B4D90-6DB2-62A3-D824-E4AA2E2E5C21}"/>
                    </a:ext>
                  </a:extLst>
                </p:cNvPr>
                <p:cNvPicPr/>
                <p:nvPr/>
              </p:nvPicPr>
              <p:blipFill>
                <a:blip r:embed="rId10"/>
                <a:stretch>
                  <a:fillRect/>
                </a:stretch>
              </p:blipFill>
              <p:spPr>
                <a:xfrm>
                  <a:off x="1295925" y="3238995"/>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AD43EF1-2A43-9B32-0AD0-EFE82E43CFE6}"/>
                    </a:ext>
                  </a:extLst>
                </p14:cNvPr>
                <p14:cNvContentPartPr/>
                <p14:nvPr/>
              </p14:nvContentPartPr>
              <p14:xfrm>
                <a:off x="1380885" y="3174195"/>
                <a:ext cx="59400" cy="100080"/>
              </p14:xfrm>
            </p:contentPart>
          </mc:Choice>
          <mc:Fallback xmlns="">
            <p:pic>
              <p:nvPicPr>
                <p:cNvPr id="13" name="Ink 12">
                  <a:extLst>
                    <a:ext uri="{FF2B5EF4-FFF2-40B4-BE49-F238E27FC236}">
                      <a16:creationId xmlns:a16="http://schemas.microsoft.com/office/drawing/2014/main" id="{3AD43EF1-2A43-9B32-0AD0-EFE82E43CFE6}"/>
                    </a:ext>
                  </a:extLst>
                </p:cNvPr>
                <p:cNvPicPr/>
                <p:nvPr/>
              </p:nvPicPr>
              <p:blipFill>
                <a:blip r:embed="rId12"/>
                <a:stretch>
                  <a:fillRect/>
                </a:stretch>
              </p:blipFill>
              <p:spPr>
                <a:xfrm>
                  <a:off x="1372245" y="3165195"/>
                  <a:ext cx="77040" cy="117720"/>
                </a:xfrm>
                <a:prstGeom prst="rect">
                  <a:avLst/>
                </a:prstGeom>
              </p:spPr>
            </p:pic>
          </mc:Fallback>
        </mc:AlternateContent>
      </p:grpSp>
      <p:sp>
        <p:nvSpPr>
          <p:cNvPr id="15" name="TextBox 14">
            <a:extLst>
              <a:ext uri="{FF2B5EF4-FFF2-40B4-BE49-F238E27FC236}">
                <a16:creationId xmlns:a16="http://schemas.microsoft.com/office/drawing/2014/main" id="{FF898E40-78BA-B782-5099-5BFE1F87BECF}"/>
              </a:ext>
            </a:extLst>
          </p:cNvPr>
          <p:cNvSpPr txBox="1"/>
          <p:nvPr/>
        </p:nvSpPr>
        <p:spPr>
          <a:xfrm>
            <a:off x="2165358" y="3120386"/>
            <a:ext cx="284052" cy="307777"/>
          </a:xfrm>
          <a:prstGeom prst="rect">
            <a:avLst/>
          </a:prstGeom>
          <a:noFill/>
        </p:spPr>
        <p:txBody>
          <a:bodyPr wrap="none" rtlCol="0">
            <a:spAutoFit/>
          </a:bodyPr>
          <a:lstStyle/>
          <a:p>
            <a:r>
              <a:rPr lang="en-US" dirty="0">
                <a:highlight>
                  <a:srgbClr val="FFFF00"/>
                </a:highlight>
              </a:rPr>
              <a:t>8</a:t>
            </a:r>
          </a:p>
        </p:txBody>
      </p:sp>
      <p:sp>
        <p:nvSpPr>
          <p:cNvPr id="16" name="TextBox 15">
            <a:extLst>
              <a:ext uri="{FF2B5EF4-FFF2-40B4-BE49-F238E27FC236}">
                <a16:creationId xmlns:a16="http://schemas.microsoft.com/office/drawing/2014/main" id="{3E8E07DD-DD76-61C6-41A7-06FCBB46F73E}"/>
              </a:ext>
            </a:extLst>
          </p:cNvPr>
          <p:cNvSpPr txBox="1"/>
          <p:nvPr/>
        </p:nvSpPr>
        <p:spPr>
          <a:xfrm>
            <a:off x="1852396" y="3473874"/>
            <a:ext cx="979755" cy="307777"/>
          </a:xfrm>
          <a:prstGeom prst="rect">
            <a:avLst/>
          </a:prstGeom>
          <a:noFill/>
        </p:spPr>
        <p:txBody>
          <a:bodyPr wrap="none" rtlCol="0">
            <a:spAutoFit/>
          </a:bodyPr>
          <a:lstStyle/>
          <a:p>
            <a:r>
              <a:rPr lang="en-US" dirty="0">
                <a:highlight>
                  <a:srgbClr val="FFFF00"/>
                </a:highlight>
              </a:rPr>
              <a:t>8/19/2024</a:t>
            </a:r>
          </a:p>
        </p:txBody>
      </p:sp>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D1ABC226-A091-4EDB-24AA-CA04E5E3D381}"/>
                  </a:ext>
                </a:extLst>
              </p14:cNvPr>
              <p14:cNvContentPartPr/>
              <p14:nvPr/>
            </p14:nvContentPartPr>
            <p14:xfrm>
              <a:off x="1104765" y="3912555"/>
              <a:ext cx="148320" cy="87840"/>
            </p14:xfrm>
          </p:contentPart>
        </mc:Choice>
        <mc:Fallback xmlns="">
          <p:pic>
            <p:nvPicPr>
              <p:cNvPr id="17" name="Ink 16">
                <a:extLst>
                  <a:ext uri="{FF2B5EF4-FFF2-40B4-BE49-F238E27FC236}">
                    <a16:creationId xmlns:a16="http://schemas.microsoft.com/office/drawing/2014/main" id="{D1ABC226-A091-4EDB-24AA-CA04E5E3D381}"/>
                  </a:ext>
                </a:extLst>
              </p:cNvPr>
              <p:cNvPicPr/>
              <p:nvPr/>
            </p:nvPicPr>
            <p:blipFill>
              <a:blip r:embed="rId14"/>
              <a:stretch>
                <a:fillRect/>
              </a:stretch>
            </p:blipFill>
            <p:spPr>
              <a:xfrm>
                <a:off x="1096125" y="3903915"/>
                <a:ext cx="165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87BB9CA8-47A5-6B83-763E-A407A3732473}"/>
                  </a:ext>
                </a:extLst>
              </p14:cNvPr>
              <p14:cNvContentPartPr/>
              <p14:nvPr/>
            </p14:nvContentPartPr>
            <p14:xfrm>
              <a:off x="1114125" y="4054755"/>
              <a:ext cx="170640" cy="101520"/>
            </p14:xfrm>
          </p:contentPart>
        </mc:Choice>
        <mc:Fallback xmlns="">
          <p:pic>
            <p:nvPicPr>
              <p:cNvPr id="18" name="Ink 17">
                <a:extLst>
                  <a:ext uri="{FF2B5EF4-FFF2-40B4-BE49-F238E27FC236}">
                    <a16:creationId xmlns:a16="http://schemas.microsoft.com/office/drawing/2014/main" id="{87BB9CA8-47A5-6B83-763E-A407A3732473}"/>
                  </a:ext>
                </a:extLst>
              </p:cNvPr>
              <p:cNvPicPr/>
              <p:nvPr/>
            </p:nvPicPr>
            <p:blipFill>
              <a:blip r:embed="rId16"/>
              <a:stretch>
                <a:fillRect/>
              </a:stretch>
            </p:blipFill>
            <p:spPr>
              <a:xfrm>
                <a:off x="1105485" y="4045755"/>
                <a:ext cx="188280" cy="119160"/>
              </a:xfrm>
              <a:prstGeom prst="rect">
                <a:avLst/>
              </a:prstGeom>
            </p:spPr>
          </p:pic>
        </mc:Fallback>
      </mc:AlternateContent>
      <p:sp>
        <p:nvSpPr>
          <p:cNvPr id="19" name="TextBox 18">
            <a:extLst>
              <a:ext uri="{FF2B5EF4-FFF2-40B4-BE49-F238E27FC236}">
                <a16:creationId xmlns:a16="http://schemas.microsoft.com/office/drawing/2014/main" id="{07433378-D8A4-D05D-1C0D-575E88416A6E}"/>
              </a:ext>
            </a:extLst>
          </p:cNvPr>
          <p:cNvSpPr txBox="1"/>
          <p:nvPr/>
        </p:nvSpPr>
        <p:spPr>
          <a:xfrm>
            <a:off x="1864955" y="3765975"/>
            <a:ext cx="1168910" cy="307777"/>
          </a:xfrm>
          <a:prstGeom prst="rect">
            <a:avLst/>
          </a:prstGeom>
          <a:noFill/>
        </p:spPr>
        <p:txBody>
          <a:bodyPr wrap="none" rtlCol="0">
            <a:spAutoFit/>
          </a:bodyPr>
          <a:lstStyle/>
          <a:p>
            <a:r>
              <a:rPr lang="en-US" dirty="0">
                <a:highlight>
                  <a:srgbClr val="FFFF00"/>
                </a:highlight>
              </a:rPr>
              <a:t>.5 - 7.5 units</a:t>
            </a:r>
          </a:p>
        </p:txBody>
      </p:sp>
      <p:sp>
        <p:nvSpPr>
          <p:cNvPr id="20" name="TextBox 19">
            <a:extLst>
              <a:ext uri="{FF2B5EF4-FFF2-40B4-BE49-F238E27FC236}">
                <a16:creationId xmlns:a16="http://schemas.microsoft.com/office/drawing/2014/main" id="{6661D636-9F2A-3602-6914-FD673880852D}"/>
              </a:ext>
            </a:extLst>
          </p:cNvPr>
          <p:cNvSpPr txBox="1"/>
          <p:nvPr/>
        </p:nvSpPr>
        <p:spPr>
          <a:xfrm>
            <a:off x="1864765" y="3938273"/>
            <a:ext cx="1187313" cy="307777"/>
          </a:xfrm>
          <a:prstGeom prst="rect">
            <a:avLst/>
          </a:prstGeom>
          <a:noFill/>
        </p:spPr>
        <p:txBody>
          <a:bodyPr wrap="square" rtlCol="0">
            <a:spAutoFit/>
          </a:bodyPr>
          <a:lstStyle/>
          <a:p>
            <a:r>
              <a:rPr lang="en-US" dirty="0">
                <a:highlight>
                  <a:srgbClr val="FFFF00"/>
                </a:highlight>
              </a:rPr>
              <a:t>.5 - 7.5 units</a:t>
            </a:r>
          </a:p>
        </p:txBody>
      </p:sp>
      <p:sp>
        <p:nvSpPr>
          <p:cNvPr id="21" name="TextBox 20">
            <a:extLst>
              <a:ext uri="{FF2B5EF4-FFF2-40B4-BE49-F238E27FC236}">
                <a16:creationId xmlns:a16="http://schemas.microsoft.com/office/drawing/2014/main" id="{8114659B-CB78-6FD4-1DD5-9F6CC76303FB}"/>
              </a:ext>
            </a:extLst>
          </p:cNvPr>
          <p:cNvSpPr txBox="1"/>
          <p:nvPr/>
        </p:nvSpPr>
        <p:spPr>
          <a:xfrm>
            <a:off x="1852397" y="4105515"/>
            <a:ext cx="1309904" cy="276999"/>
          </a:xfrm>
          <a:prstGeom prst="rect">
            <a:avLst/>
          </a:prstGeom>
          <a:noFill/>
        </p:spPr>
        <p:txBody>
          <a:bodyPr wrap="square" rtlCol="0">
            <a:spAutoFit/>
          </a:bodyPr>
          <a:lstStyle/>
          <a:p>
            <a:r>
              <a:rPr lang="en-US" sz="1200" dirty="0">
                <a:solidFill>
                  <a:schemeClr val="bg1"/>
                </a:solidFill>
                <a:highlight>
                  <a:srgbClr val="FFFF00"/>
                </a:highlight>
              </a:rPr>
              <a:t>1.0 – 15 units</a:t>
            </a:r>
          </a:p>
        </p:txBody>
      </p:sp>
    </p:spTree>
    <p:extLst>
      <p:ext uri="{BB962C8B-B14F-4D97-AF65-F5344CB8AC3E}">
        <p14:creationId xmlns:p14="http://schemas.microsoft.com/office/powerpoint/2010/main" val="3099813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3CA4-E624-4626-910F-9CB7703CAFC9}"/>
              </a:ext>
            </a:extLst>
          </p:cNvPr>
          <p:cNvSpPr>
            <a:spLocks noGrp="1"/>
          </p:cNvSpPr>
          <p:nvPr>
            <p:ph type="title"/>
          </p:nvPr>
        </p:nvSpPr>
        <p:spPr/>
        <p:txBody>
          <a:bodyPr>
            <a:normAutofit fontScale="90000"/>
          </a:bodyPr>
          <a:lstStyle/>
          <a:p>
            <a:r>
              <a:rPr lang="en-US" dirty="0"/>
              <a:t>AY Application Example –Fall only</a:t>
            </a:r>
          </a:p>
        </p:txBody>
      </p:sp>
      <p:sp>
        <p:nvSpPr>
          <p:cNvPr id="3" name="Text Placeholder 2">
            <a:extLst>
              <a:ext uri="{FF2B5EF4-FFF2-40B4-BE49-F238E27FC236}">
                <a16:creationId xmlns:a16="http://schemas.microsoft.com/office/drawing/2014/main" id="{9FE57C97-92F7-43DC-ADCE-11E7102EFEDB}"/>
              </a:ext>
            </a:extLst>
          </p:cNvPr>
          <p:cNvSpPr>
            <a:spLocks noGrp="1"/>
          </p:cNvSpPr>
          <p:nvPr>
            <p:ph type="body"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4E32396A-D92D-4C6F-9D91-BFD22A1454C6}"/>
              </a:ext>
            </a:extLst>
          </p:cNvPr>
          <p:cNvPicPr>
            <a:picLocks noChangeAspect="1"/>
          </p:cNvPicPr>
          <p:nvPr/>
        </p:nvPicPr>
        <p:blipFill>
          <a:blip r:embed="rId3"/>
          <a:stretch>
            <a:fillRect/>
          </a:stretch>
        </p:blipFill>
        <p:spPr>
          <a:xfrm>
            <a:off x="727829" y="1339875"/>
            <a:ext cx="3844170" cy="5302039"/>
          </a:xfrm>
          <a:prstGeom prst="rect">
            <a:avLst/>
          </a:prstGeom>
          <a:ln>
            <a:solidFill>
              <a:schemeClr val="bg1"/>
            </a:solidFill>
          </a:ln>
        </p:spPr>
      </p:pic>
      <p:pic>
        <p:nvPicPr>
          <p:cNvPr id="7" name="Picture 6" descr="Graphical user interface, application, Teams&#10;&#10;Description automatically generated">
            <a:extLst>
              <a:ext uri="{FF2B5EF4-FFF2-40B4-BE49-F238E27FC236}">
                <a16:creationId xmlns:a16="http://schemas.microsoft.com/office/drawing/2014/main" id="{9721866C-0C24-42BD-A29A-0F455D7CA7CC}"/>
              </a:ext>
            </a:extLst>
          </p:cNvPr>
          <p:cNvPicPr>
            <a:picLocks noChangeAspect="1"/>
          </p:cNvPicPr>
          <p:nvPr/>
        </p:nvPicPr>
        <p:blipFill>
          <a:blip r:embed="rId4"/>
          <a:stretch>
            <a:fillRect/>
          </a:stretch>
        </p:blipFill>
        <p:spPr>
          <a:xfrm>
            <a:off x="4571999" y="1339875"/>
            <a:ext cx="3807216" cy="5302039"/>
          </a:xfrm>
          <a:prstGeom prst="rect">
            <a:avLst/>
          </a:prstGeom>
          <a:solidFill>
            <a:schemeClr val="accent2"/>
          </a:solidFill>
          <a:ln>
            <a:solidFill>
              <a:schemeClr val="bg1"/>
            </a:solidFill>
          </a:ln>
        </p:spPr>
      </p:pic>
      <p:sp>
        <p:nvSpPr>
          <p:cNvPr id="4" name="TextBox 3">
            <a:extLst>
              <a:ext uri="{FF2B5EF4-FFF2-40B4-BE49-F238E27FC236}">
                <a16:creationId xmlns:a16="http://schemas.microsoft.com/office/drawing/2014/main" id="{D91F7107-896D-24A1-1CD5-E695FF5222D4}"/>
              </a:ext>
            </a:extLst>
          </p:cNvPr>
          <p:cNvSpPr txBox="1"/>
          <p:nvPr/>
        </p:nvSpPr>
        <p:spPr>
          <a:xfrm>
            <a:off x="1152525" y="2276475"/>
            <a:ext cx="1399742" cy="307777"/>
          </a:xfrm>
          <a:prstGeom prst="rect">
            <a:avLst/>
          </a:prstGeom>
          <a:noFill/>
        </p:spPr>
        <p:txBody>
          <a:bodyPr wrap="none" rtlCol="0">
            <a:spAutoFit/>
          </a:bodyPr>
          <a:lstStyle/>
          <a:p>
            <a:r>
              <a:rPr lang="en-US" dirty="0">
                <a:highlight>
                  <a:srgbClr val="FFFF00"/>
                </a:highlight>
              </a:rPr>
              <a:t>Auvenida Pena</a:t>
            </a:r>
          </a:p>
        </p:txBody>
      </p:sp>
      <p:sp>
        <p:nvSpPr>
          <p:cNvPr id="6" name="TextBox 5">
            <a:extLst>
              <a:ext uri="{FF2B5EF4-FFF2-40B4-BE49-F238E27FC236}">
                <a16:creationId xmlns:a16="http://schemas.microsoft.com/office/drawing/2014/main" id="{387D54ED-8D8B-FC32-D7A8-7105FB1954E8}"/>
              </a:ext>
            </a:extLst>
          </p:cNvPr>
          <p:cNvSpPr txBox="1"/>
          <p:nvPr/>
        </p:nvSpPr>
        <p:spPr>
          <a:xfrm>
            <a:off x="2967467" y="2249388"/>
            <a:ext cx="1518364" cy="307777"/>
          </a:xfrm>
          <a:prstGeom prst="rect">
            <a:avLst/>
          </a:prstGeom>
          <a:noFill/>
        </p:spPr>
        <p:txBody>
          <a:bodyPr wrap="none" rtlCol="0">
            <a:spAutoFit/>
          </a:bodyPr>
          <a:lstStyle/>
          <a:p>
            <a:r>
              <a:rPr lang="en-US" dirty="0">
                <a:highlight>
                  <a:srgbClr val="FFFF00"/>
                </a:highlight>
              </a:rPr>
              <a:t>Communications</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F517865-351B-2377-6BBC-DE4E5A478865}"/>
                  </a:ext>
                </a:extLst>
              </p14:cNvPr>
              <p14:cNvContentPartPr/>
              <p14:nvPr/>
            </p14:nvContentPartPr>
            <p14:xfrm>
              <a:off x="1247685" y="2661195"/>
              <a:ext cx="887040" cy="148680"/>
            </p14:xfrm>
          </p:contentPart>
        </mc:Choice>
        <mc:Fallback xmlns="">
          <p:pic>
            <p:nvPicPr>
              <p:cNvPr id="8" name="Ink 7">
                <a:extLst>
                  <a:ext uri="{FF2B5EF4-FFF2-40B4-BE49-F238E27FC236}">
                    <a16:creationId xmlns:a16="http://schemas.microsoft.com/office/drawing/2014/main" id="{2F517865-351B-2377-6BBC-DE4E5A478865}"/>
                  </a:ext>
                </a:extLst>
              </p:cNvPr>
              <p:cNvPicPr/>
              <p:nvPr/>
            </p:nvPicPr>
            <p:blipFill>
              <a:blip r:embed="rId6"/>
              <a:stretch>
                <a:fillRect/>
              </a:stretch>
            </p:blipFill>
            <p:spPr>
              <a:xfrm>
                <a:off x="1238681" y="2652195"/>
                <a:ext cx="904687" cy="166320"/>
              </a:xfrm>
              <a:prstGeom prst="rect">
                <a:avLst/>
              </a:prstGeom>
            </p:spPr>
          </p:pic>
        </mc:Fallback>
      </mc:AlternateContent>
      <p:sp>
        <p:nvSpPr>
          <p:cNvPr id="9" name="TextBox 8">
            <a:extLst>
              <a:ext uri="{FF2B5EF4-FFF2-40B4-BE49-F238E27FC236}">
                <a16:creationId xmlns:a16="http://schemas.microsoft.com/office/drawing/2014/main" id="{2E96079A-368B-00F4-94BC-13DDF13194D1}"/>
              </a:ext>
            </a:extLst>
          </p:cNvPr>
          <p:cNvSpPr txBox="1"/>
          <p:nvPr/>
        </p:nvSpPr>
        <p:spPr>
          <a:xfrm>
            <a:off x="2966557" y="2549500"/>
            <a:ext cx="880369" cy="307777"/>
          </a:xfrm>
          <a:prstGeom prst="rect">
            <a:avLst/>
          </a:prstGeom>
          <a:noFill/>
        </p:spPr>
        <p:txBody>
          <a:bodyPr wrap="none" rtlCol="0">
            <a:spAutoFit/>
          </a:bodyPr>
          <a:lstStyle/>
          <a:p>
            <a:r>
              <a:rPr lang="en-US" dirty="0">
                <a:highlight>
                  <a:srgbClr val="FFFF00"/>
                </a:highlight>
              </a:rPr>
              <a:t>1/5/2024</a:t>
            </a:r>
          </a:p>
        </p:txBody>
      </p:sp>
      <p:grpSp>
        <p:nvGrpSpPr>
          <p:cNvPr id="14" name="Group 13">
            <a:extLst>
              <a:ext uri="{FF2B5EF4-FFF2-40B4-BE49-F238E27FC236}">
                <a16:creationId xmlns:a16="http://schemas.microsoft.com/office/drawing/2014/main" id="{1EC61979-6CD2-DCCD-5E34-CC0B32354753}"/>
              </a:ext>
            </a:extLst>
          </p:cNvPr>
          <p:cNvGrpSpPr/>
          <p:nvPr/>
        </p:nvGrpSpPr>
        <p:grpSpPr>
          <a:xfrm>
            <a:off x="1294485" y="3174195"/>
            <a:ext cx="145800" cy="100800"/>
            <a:chOff x="1294485" y="3174195"/>
            <a:chExt cx="145800" cy="10080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3B26D9DB-1D43-51C2-9977-170FFB8BAF44}"/>
                    </a:ext>
                  </a:extLst>
                </p14:cNvPr>
                <p14:cNvContentPartPr/>
                <p14:nvPr/>
              </p14:nvContentPartPr>
              <p14:xfrm>
                <a:off x="1294485" y="3200115"/>
                <a:ext cx="50400" cy="74880"/>
              </p14:xfrm>
            </p:contentPart>
          </mc:Choice>
          <mc:Fallback xmlns="">
            <p:pic>
              <p:nvPicPr>
                <p:cNvPr id="10" name="Ink 9">
                  <a:extLst>
                    <a:ext uri="{FF2B5EF4-FFF2-40B4-BE49-F238E27FC236}">
                      <a16:creationId xmlns:a16="http://schemas.microsoft.com/office/drawing/2014/main" id="{3B26D9DB-1D43-51C2-9977-170FFB8BAF44}"/>
                    </a:ext>
                  </a:extLst>
                </p:cNvPr>
                <p:cNvPicPr/>
                <p:nvPr/>
              </p:nvPicPr>
              <p:blipFill>
                <a:blip r:embed="rId8"/>
                <a:stretch>
                  <a:fillRect/>
                </a:stretch>
              </p:blipFill>
              <p:spPr>
                <a:xfrm>
                  <a:off x="1285485" y="3191115"/>
                  <a:ext cx="6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13B4D90-6DB2-62A3-D824-E4AA2E2E5C21}"/>
                    </a:ext>
                  </a:extLst>
                </p14:cNvPr>
                <p14:cNvContentPartPr/>
                <p14:nvPr/>
              </p14:nvContentPartPr>
              <p14:xfrm>
                <a:off x="1304565" y="3247635"/>
                <a:ext cx="2160" cy="360"/>
              </p14:xfrm>
            </p:contentPart>
          </mc:Choice>
          <mc:Fallback xmlns="">
            <p:pic>
              <p:nvPicPr>
                <p:cNvPr id="11" name="Ink 10">
                  <a:extLst>
                    <a:ext uri="{FF2B5EF4-FFF2-40B4-BE49-F238E27FC236}">
                      <a16:creationId xmlns:a16="http://schemas.microsoft.com/office/drawing/2014/main" id="{213B4D90-6DB2-62A3-D824-E4AA2E2E5C21}"/>
                    </a:ext>
                  </a:extLst>
                </p:cNvPr>
                <p:cNvPicPr/>
                <p:nvPr/>
              </p:nvPicPr>
              <p:blipFill>
                <a:blip r:embed="rId10"/>
                <a:stretch>
                  <a:fillRect/>
                </a:stretch>
              </p:blipFill>
              <p:spPr>
                <a:xfrm>
                  <a:off x="1293765" y="3238635"/>
                  <a:ext cx="2332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AD43EF1-2A43-9B32-0AD0-EFE82E43CFE6}"/>
                    </a:ext>
                  </a:extLst>
                </p14:cNvPr>
                <p14:cNvContentPartPr/>
                <p14:nvPr/>
              </p14:nvContentPartPr>
              <p14:xfrm>
                <a:off x="1380885" y="3174195"/>
                <a:ext cx="59400" cy="100080"/>
              </p14:xfrm>
            </p:contentPart>
          </mc:Choice>
          <mc:Fallback xmlns="">
            <p:pic>
              <p:nvPicPr>
                <p:cNvPr id="13" name="Ink 12">
                  <a:extLst>
                    <a:ext uri="{FF2B5EF4-FFF2-40B4-BE49-F238E27FC236}">
                      <a16:creationId xmlns:a16="http://schemas.microsoft.com/office/drawing/2014/main" id="{3AD43EF1-2A43-9B32-0AD0-EFE82E43CFE6}"/>
                    </a:ext>
                  </a:extLst>
                </p:cNvPr>
                <p:cNvPicPr/>
                <p:nvPr/>
              </p:nvPicPr>
              <p:blipFill>
                <a:blip r:embed="rId12"/>
                <a:stretch>
                  <a:fillRect/>
                </a:stretch>
              </p:blipFill>
              <p:spPr>
                <a:xfrm>
                  <a:off x="1371830" y="3165195"/>
                  <a:ext cx="77148" cy="117720"/>
                </a:xfrm>
                <a:prstGeom prst="rect">
                  <a:avLst/>
                </a:prstGeom>
              </p:spPr>
            </p:pic>
          </mc:Fallback>
        </mc:AlternateContent>
      </p:grpSp>
      <p:sp>
        <p:nvSpPr>
          <p:cNvPr id="15" name="TextBox 14">
            <a:extLst>
              <a:ext uri="{FF2B5EF4-FFF2-40B4-BE49-F238E27FC236}">
                <a16:creationId xmlns:a16="http://schemas.microsoft.com/office/drawing/2014/main" id="{FF898E40-78BA-B782-5099-5BFE1F87BECF}"/>
              </a:ext>
            </a:extLst>
          </p:cNvPr>
          <p:cNvSpPr txBox="1"/>
          <p:nvPr/>
        </p:nvSpPr>
        <p:spPr>
          <a:xfrm>
            <a:off x="2165358" y="3120386"/>
            <a:ext cx="284052" cy="307777"/>
          </a:xfrm>
          <a:prstGeom prst="rect">
            <a:avLst/>
          </a:prstGeom>
          <a:noFill/>
        </p:spPr>
        <p:txBody>
          <a:bodyPr wrap="none" rtlCol="0">
            <a:spAutoFit/>
          </a:bodyPr>
          <a:lstStyle/>
          <a:p>
            <a:r>
              <a:rPr lang="en-US" dirty="0">
                <a:highlight>
                  <a:srgbClr val="FFFF00"/>
                </a:highlight>
              </a:rPr>
              <a:t>8</a:t>
            </a:r>
          </a:p>
        </p:txBody>
      </p:sp>
      <p:sp>
        <p:nvSpPr>
          <p:cNvPr id="16" name="TextBox 15">
            <a:extLst>
              <a:ext uri="{FF2B5EF4-FFF2-40B4-BE49-F238E27FC236}">
                <a16:creationId xmlns:a16="http://schemas.microsoft.com/office/drawing/2014/main" id="{3E8E07DD-DD76-61C6-41A7-06FCBB46F73E}"/>
              </a:ext>
            </a:extLst>
          </p:cNvPr>
          <p:cNvSpPr txBox="1"/>
          <p:nvPr/>
        </p:nvSpPr>
        <p:spPr>
          <a:xfrm>
            <a:off x="1852396" y="3473874"/>
            <a:ext cx="979755" cy="307777"/>
          </a:xfrm>
          <a:prstGeom prst="rect">
            <a:avLst/>
          </a:prstGeom>
          <a:noFill/>
        </p:spPr>
        <p:txBody>
          <a:bodyPr wrap="none" rtlCol="0">
            <a:spAutoFit/>
          </a:bodyPr>
          <a:lstStyle/>
          <a:p>
            <a:r>
              <a:rPr lang="en-US" dirty="0">
                <a:highlight>
                  <a:srgbClr val="FFFF00"/>
                </a:highlight>
              </a:rPr>
              <a:t>8/19/2024</a:t>
            </a:r>
          </a:p>
        </p:txBody>
      </p:sp>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D1ABC226-A091-4EDB-24AA-CA04E5E3D381}"/>
                  </a:ext>
                </a:extLst>
              </p14:cNvPr>
              <p14:cNvContentPartPr/>
              <p14:nvPr/>
            </p14:nvContentPartPr>
            <p14:xfrm>
              <a:off x="1104765" y="3912555"/>
              <a:ext cx="148320" cy="87840"/>
            </p14:xfrm>
          </p:contentPart>
        </mc:Choice>
        <mc:Fallback xmlns="">
          <p:pic>
            <p:nvPicPr>
              <p:cNvPr id="17" name="Ink 16">
                <a:extLst>
                  <a:ext uri="{FF2B5EF4-FFF2-40B4-BE49-F238E27FC236}">
                    <a16:creationId xmlns:a16="http://schemas.microsoft.com/office/drawing/2014/main" id="{D1ABC226-A091-4EDB-24AA-CA04E5E3D381}"/>
                  </a:ext>
                </a:extLst>
              </p:cNvPr>
              <p:cNvPicPr/>
              <p:nvPr/>
            </p:nvPicPr>
            <p:blipFill>
              <a:blip r:embed="rId14"/>
              <a:stretch>
                <a:fillRect/>
              </a:stretch>
            </p:blipFill>
            <p:spPr>
              <a:xfrm>
                <a:off x="1095765" y="3903518"/>
                <a:ext cx="165960" cy="105553"/>
              </a:xfrm>
              <a:prstGeom prst="rect">
                <a:avLst/>
              </a:prstGeom>
            </p:spPr>
          </p:pic>
        </mc:Fallback>
      </mc:AlternateContent>
      <p:sp>
        <p:nvSpPr>
          <p:cNvPr id="19" name="TextBox 18">
            <a:extLst>
              <a:ext uri="{FF2B5EF4-FFF2-40B4-BE49-F238E27FC236}">
                <a16:creationId xmlns:a16="http://schemas.microsoft.com/office/drawing/2014/main" id="{07433378-D8A4-D05D-1C0D-575E88416A6E}"/>
              </a:ext>
            </a:extLst>
          </p:cNvPr>
          <p:cNvSpPr txBox="1"/>
          <p:nvPr/>
        </p:nvSpPr>
        <p:spPr>
          <a:xfrm>
            <a:off x="1864955" y="3765975"/>
            <a:ext cx="1218603" cy="307777"/>
          </a:xfrm>
          <a:prstGeom prst="rect">
            <a:avLst/>
          </a:prstGeom>
          <a:noFill/>
        </p:spPr>
        <p:txBody>
          <a:bodyPr wrap="none" rtlCol="0">
            <a:spAutoFit/>
          </a:bodyPr>
          <a:lstStyle/>
          <a:p>
            <a:r>
              <a:rPr lang="en-US" dirty="0">
                <a:highlight>
                  <a:srgbClr val="FFFF00"/>
                </a:highlight>
              </a:rPr>
              <a:t>1.0 - 15 units</a:t>
            </a:r>
          </a:p>
        </p:txBody>
      </p:sp>
      <p:sp>
        <p:nvSpPr>
          <p:cNvPr id="21" name="TextBox 20">
            <a:extLst>
              <a:ext uri="{FF2B5EF4-FFF2-40B4-BE49-F238E27FC236}">
                <a16:creationId xmlns:a16="http://schemas.microsoft.com/office/drawing/2014/main" id="{8114659B-CB78-6FD4-1DD5-9F6CC76303FB}"/>
              </a:ext>
            </a:extLst>
          </p:cNvPr>
          <p:cNvSpPr txBox="1"/>
          <p:nvPr/>
        </p:nvSpPr>
        <p:spPr>
          <a:xfrm>
            <a:off x="1852397" y="4105515"/>
            <a:ext cx="1309904" cy="276999"/>
          </a:xfrm>
          <a:prstGeom prst="rect">
            <a:avLst/>
          </a:prstGeom>
          <a:noFill/>
        </p:spPr>
        <p:txBody>
          <a:bodyPr wrap="square" rtlCol="0">
            <a:spAutoFit/>
          </a:bodyPr>
          <a:lstStyle/>
          <a:p>
            <a:r>
              <a:rPr lang="en-US" sz="1200" dirty="0">
                <a:solidFill>
                  <a:schemeClr val="bg1"/>
                </a:solidFill>
                <a:highlight>
                  <a:srgbClr val="FFFF00"/>
                </a:highlight>
              </a:rPr>
              <a:t>1.0 – 15 units</a:t>
            </a:r>
          </a:p>
        </p:txBody>
      </p:sp>
    </p:spTree>
    <p:extLst>
      <p:ext uri="{BB962C8B-B14F-4D97-AF65-F5344CB8AC3E}">
        <p14:creationId xmlns:p14="http://schemas.microsoft.com/office/powerpoint/2010/main" val="114304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3CA4-E624-4626-910F-9CB7703CAFC9}"/>
              </a:ext>
            </a:extLst>
          </p:cNvPr>
          <p:cNvSpPr>
            <a:spLocks noGrp="1"/>
          </p:cNvSpPr>
          <p:nvPr>
            <p:ph type="title"/>
          </p:nvPr>
        </p:nvSpPr>
        <p:spPr>
          <a:xfrm>
            <a:off x="285425" y="274650"/>
            <a:ext cx="8753800" cy="700500"/>
          </a:xfrm>
        </p:spPr>
        <p:txBody>
          <a:bodyPr>
            <a:normAutofit fontScale="90000"/>
          </a:bodyPr>
          <a:lstStyle/>
          <a:p>
            <a:r>
              <a:rPr lang="en-US" dirty="0"/>
              <a:t>AY Application Example – Spring Only</a:t>
            </a:r>
          </a:p>
        </p:txBody>
      </p:sp>
      <p:sp>
        <p:nvSpPr>
          <p:cNvPr id="3" name="Text Placeholder 2">
            <a:extLst>
              <a:ext uri="{FF2B5EF4-FFF2-40B4-BE49-F238E27FC236}">
                <a16:creationId xmlns:a16="http://schemas.microsoft.com/office/drawing/2014/main" id="{9FE57C97-92F7-43DC-ADCE-11E7102EFEDB}"/>
              </a:ext>
            </a:extLst>
          </p:cNvPr>
          <p:cNvSpPr>
            <a:spLocks noGrp="1"/>
          </p:cNvSpPr>
          <p:nvPr>
            <p:ph type="body" idx="1"/>
          </p:nvPr>
        </p:nvSpPr>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4E32396A-D92D-4C6F-9D91-BFD22A1454C6}"/>
              </a:ext>
            </a:extLst>
          </p:cNvPr>
          <p:cNvPicPr>
            <a:picLocks noChangeAspect="1"/>
          </p:cNvPicPr>
          <p:nvPr/>
        </p:nvPicPr>
        <p:blipFill>
          <a:blip r:embed="rId3"/>
          <a:stretch>
            <a:fillRect/>
          </a:stretch>
        </p:blipFill>
        <p:spPr>
          <a:xfrm>
            <a:off x="727829" y="1339875"/>
            <a:ext cx="3844170" cy="5302039"/>
          </a:xfrm>
          <a:prstGeom prst="rect">
            <a:avLst/>
          </a:prstGeom>
          <a:ln>
            <a:solidFill>
              <a:schemeClr val="bg1"/>
            </a:solidFill>
          </a:ln>
        </p:spPr>
      </p:pic>
      <p:pic>
        <p:nvPicPr>
          <p:cNvPr id="7" name="Picture 6" descr="Graphical user interface, application, Teams&#10;&#10;Description automatically generated">
            <a:extLst>
              <a:ext uri="{FF2B5EF4-FFF2-40B4-BE49-F238E27FC236}">
                <a16:creationId xmlns:a16="http://schemas.microsoft.com/office/drawing/2014/main" id="{9721866C-0C24-42BD-A29A-0F455D7CA7CC}"/>
              </a:ext>
            </a:extLst>
          </p:cNvPr>
          <p:cNvPicPr>
            <a:picLocks noChangeAspect="1"/>
          </p:cNvPicPr>
          <p:nvPr/>
        </p:nvPicPr>
        <p:blipFill>
          <a:blip r:embed="rId4"/>
          <a:stretch>
            <a:fillRect/>
          </a:stretch>
        </p:blipFill>
        <p:spPr>
          <a:xfrm>
            <a:off x="4571999" y="1339875"/>
            <a:ext cx="3807216" cy="5302039"/>
          </a:xfrm>
          <a:prstGeom prst="rect">
            <a:avLst/>
          </a:prstGeom>
          <a:solidFill>
            <a:schemeClr val="accent2"/>
          </a:solidFill>
          <a:ln>
            <a:solidFill>
              <a:schemeClr val="bg1"/>
            </a:solidFill>
          </a:ln>
        </p:spPr>
      </p:pic>
      <p:sp>
        <p:nvSpPr>
          <p:cNvPr id="4" name="TextBox 3">
            <a:extLst>
              <a:ext uri="{FF2B5EF4-FFF2-40B4-BE49-F238E27FC236}">
                <a16:creationId xmlns:a16="http://schemas.microsoft.com/office/drawing/2014/main" id="{D91F7107-896D-24A1-1CD5-E695FF5222D4}"/>
              </a:ext>
            </a:extLst>
          </p:cNvPr>
          <p:cNvSpPr txBox="1"/>
          <p:nvPr/>
        </p:nvSpPr>
        <p:spPr>
          <a:xfrm>
            <a:off x="1152525" y="2276475"/>
            <a:ext cx="1399742" cy="307777"/>
          </a:xfrm>
          <a:prstGeom prst="rect">
            <a:avLst/>
          </a:prstGeom>
          <a:noFill/>
        </p:spPr>
        <p:txBody>
          <a:bodyPr wrap="none" rtlCol="0">
            <a:spAutoFit/>
          </a:bodyPr>
          <a:lstStyle/>
          <a:p>
            <a:r>
              <a:rPr lang="en-US" dirty="0">
                <a:highlight>
                  <a:srgbClr val="FFFF00"/>
                </a:highlight>
              </a:rPr>
              <a:t>Auvenida Pena</a:t>
            </a:r>
          </a:p>
        </p:txBody>
      </p:sp>
      <p:sp>
        <p:nvSpPr>
          <p:cNvPr id="6" name="TextBox 5">
            <a:extLst>
              <a:ext uri="{FF2B5EF4-FFF2-40B4-BE49-F238E27FC236}">
                <a16:creationId xmlns:a16="http://schemas.microsoft.com/office/drawing/2014/main" id="{387D54ED-8D8B-FC32-D7A8-7105FB1954E8}"/>
              </a:ext>
            </a:extLst>
          </p:cNvPr>
          <p:cNvSpPr txBox="1"/>
          <p:nvPr/>
        </p:nvSpPr>
        <p:spPr>
          <a:xfrm>
            <a:off x="2967467" y="2249388"/>
            <a:ext cx="1518364" cy="307777"/>
          </a:xfrm>
          <a:prstGeom prst="rect">
            <a:avLst/>
          </a:prstGeom>
          <a:noFill/>
        </p:spPr>
        <p:txBody>
          <a:bodyPr wrap="none" rtlCol="0">
            <a:spAutoFit/>
          </a:bodyPr>
          <a:lstStyle/>
          <a:p>
            <a:r>
              <a:rPr lang="en-US" dirty="0">
                <a:highlight>
                  <a:srgbClr val="FFFF00"/>
                </a:highlight>
              </a:rPr>
              <a:t>Communications</a:t>
            </a:r>
          </a:p>
        </p:txBody>
      </p:sp>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F517865-351B-2377-6BBC-DE4E5A478865}"/>
                  </a:ext>
                </a:extLst>
              </p14:cNvPr>
              <p14:cNvContentPartPr/>
              <p14:nvPr/>
            </p14:nvContentPartPr>
            <p14:xfrm>
              <a:off x="1247685" y="2661195"/>
              <a:ext cx="887040" cy="148680"/>
            </p14:xfrm>
          </p:contentPart>
        </mc:Choice>
        <mc:Fallback xmlns="">
          <p:pic>
            <p:nvPicPr>
              <p:cNvPr id="8" name="Ink 7">
                <a:extLst>
                  <a:ext uri="{FF2B5EF4-FFF2-40B4-BE49-F238E27FC236}">
                    <a16:creationId xmlns:a16="http://schemas.microsoft.com/office/drawing/2014/main" id="{2F517865-351B-2377-6BBC-DE4E5A478865}"/>
                  </a:ext>
                </a:extLst>
              </p:cNvPr>
              <p:cNvPicPr/>
              <p:nvPr/>
            </p:nvPicPr>
            <p:blipFill>
              <a:blip r:embed="rId6"/>
              <a:stretch>
                <a:fillRect/>
              </a:stretch>
            </p:blipFill>
            <p:spPr>
              <a:xfrm>
                <a:off x="1238681" y="2652195"/>
                <a:ext cx="904687" cy="166320"/>
              </a:xfrm>
              <a:prstGeom prst="rect">
                <a:avLst/>
              </a:prstGeom>
            </p:spPr>
          </p:pic>
        </mc:Fallback>
      </mc:AlternateContent>
      <p:sp>
        <p:nvSpPr>
          <p:cNvPr id="9" name="TextBox 8">
            <a:extLst>
              <a:ext uri="{FF2B5EF4-FFF2-40B4-BE49-F238E27FC236}">
                <a16:creationId xmlns:a16="http://schemas.microsoft.com/office/drawing/2014/main" id="{2E96079A-368B-00F4-94BC-13DDF13194D1}"/>
              </a:ext>
            </a:extLst>
          </p:cNvPr>
          <p:cNvSpPr txBox="1"/>
          <p:nvPr/>
        </p:nvSpPr>
        <p:spPr>
          <a:xfrm>
            <a:off x="2966557" y="2549500"/>
            <a:ext cx="880369" cy="307777"/>
          </a:xfrm>
          <a:prstGeom prst="rect">
            <a:avLst/>
          </a:prstGeom>
          <a:noFill/>
        </p:spPr>
        <p:txBody>
          <a:bodyPr wrap="none" rtlCol="0">
            <a:spAutoFit/>
          </a:bodyPr>
          <a:lstStyle/>
          <a:p>
            <a:r>
              <a:rPr lang="en-US" dirty="0">
                <a:highlight>
                  <a:srgbClr val="FFFF00"/>
                </a:highlight>
              </a:rPr>
              <a:t>1/5/2024</a:t>
            </a:r>
          </a:p>
        </p:txBody>
      </p:sp>
      <p:grpSp>
        <p:nvGrpSpPr>
          <p:cNvPr id="14" name="Group 13">
            <a:extLst>
              <a:ext uri="{FF2B5EF4-FFF2-40B4-BE49-F238E27FC236}">
                <a16:creationId xmlns:a16="http://schemas.microsoft.com/office/drawing/2014/main" id="{1EC61979-6CD2-DCCD-5E34-CC0B32354753}"/>
              </a:ext>
            </a:extLst>
          </p:cNvPr>
          <p:cNvGrpSpPr/>
          <p:nvPr/>
        </p:nvGrpSpPr>
        <p:grpSpPr>
          <a:xfrm>
            <a:off x="1294485" y="3174195"/>
            <a:ext cx="145800" cy="100800"/>
            <a:chOff x="1294485" y="3174195"/>
            <a:chExt cx="145800" cy="100800"/>
          </a:xfrm>
        </p:grpSpPr>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3B26D9DB-1D43-51C2-9977-170FFB8BAF44}"/>
                    </a:ext>
                  </a:extLst>
                </p14:cNvPr>
                <p14:cNvContentPartPr/>
                <p14:nvPr/>
              </p14:nvContentPartPr>
              <p14:xfrm>
                <a:off x="1294485" y="3200115"/>
                <a:ext cx="50400" cy="74880"/>
              </p14:xfrm>
            </p:contentPart>
          </mc:Choice>
          <mc:Fallback xmlns="">
            <p:pic>
              <p:nvPicPr>
                <p:cNvPr id="10" name="Ink 9">
                  <a:extLst>
                    <a:ext uri="{FF2B5EF4-FFF2-40B4-BE49-F238E27FC236}">
                      <a16:creationId xmlns:a16="http://schemas.microsoft.com/office/drawing/2014/main" id="{3B26D9DB-1D43-51C2-9977-170FFB8BAF44}"/>
                    </a:ext>
                  </a:extLst>
                </p:cNvPr>
                <p:cNvPicPr/>
                <p:nvPr/>
              </p:nvPicPr>
              <p:blipFill>
                <a:blip r:embed="rId8"/>
                <a:stretch>
                  <a:fillRect/>
                </a:stretch>
              </p:blipFill>
              <p:spPr>
                <a:xfrm>
                  <a:off x="1285485" y="3191115"/>
                  <a:ext cx="68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13B4D90-6DB2-62A3-D824-E4AA2E2E5C21}"/>
                    </a:ext>
                  </a:extLst>
                </p14:cNvPr>
                <p14:cNvContentPartPr/>
                <p14:nvPr/>
              </p14:nvContentPartPr>
              <p14:xfrm>
                <a:off x="1304565" y="3247635"/>
                <a:ext cx="2160" cy="360"/>
              </p14:xfrm>
            </p:contentPart>
          </mc:Choice>
          <mc:Fallback xmlns="">
            <p:pic>
              <p:nvPicPr>
                <p:cNvPr id="11" name="Ink 10">
                  <a:extLst>
                    <a:ext uri="{FF2B5EF4-FFF2-40B4-BE49-F238E27FC236}">
                      <a16:creationId xmlns:a16="http://schemas.microsoft.com/office/drawing/2014/main" id="{213B4D90-6DB2-62A3-D824-E4AA2E2E5C21}"/>
                    </a:ext>
                  </a:extLst>
                </p:cNvPr>
                <p:cNvPicPr/>
                <p:nvPr/>
              </p:nvPicPr>
              <p:blipFill>
                <a:blip r:embed="rId10"/>
                <a:stretch>
                  <a:fillRect/>
                </a:stretch>
              </p:blipFill>
              <p:spPr>
                <a:xfrm>
                  <a:off x="1293765" y="3238635"/>
                  <a:ext cx="23328"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3AD43EF1-2A43-9B32-0AD0-EFE82E43CFE6}"/>
                    </a:ext>
                  </a:extLst>
                </p14:cNvPr>
                <p14:cNvContentPartPr/>
                <p14:nvPr/>
              </p14:nvContentPartPr>
              <p14:xfrm>
                <a:off x="1380885" y="3174195"/>
                <a:ext cx="59400" cy="100080"/>
              </p14:xfrm>
            </p:contentPart>
          </mc:Choice>
          <mc:Fallback xmlns="">
            <p:pic>
              <p:nvPicPr>
                <p:cNvPr id="13" name="Ink 12">
                  <a:extLst>
                    <a:ext uri="{FF2B5EF4-FFF2-40B4-BE49-F238E27FC236}">
                      <a16:creationId xmlns:a16="http://schemas.microsoft.com/office/drawing/2014/main" id="{3AD43EF1-2A43-9B32-0AD0-EFE82E43CFE6}"/>
                    </a:ext>
                  </a:extLst>
                </p:cNvPr>
                <p:cNvPicPr/>
                <p:nvPr/>
              </p:nvPicPr>
              <p:blipFill>
                <a:blip r:embed="rId12"/>
                <a:stretch>
                  <a:fillRect/>
                </a:stretch>
              </p:blipFill>
              <p:spPr>
                <a:xfrm>
                  <a:off x="1371830" y="3165195"/>
                  <a:ext cx="77148" cy="117720"/>
                </a:xfrm>
                <a:prstGeom prst="rect">
                  <a:avLst/>
                </a:prstGeom>
              </p:spPr>
            </p:pic>
          </mc:Fallback>
        </mc:AlternateContent>
      </p:grpSp>
      <p:sp>
        <p:nvSpPr>
          <p:cNvPr id="15" name="TextBox 14">
            <a:extLst>
              <a:ext uri="{FF2B5EF4-FFF2-40B4-BE49-F238E27FC236}">
                <a16:creationId xmlns:a16="http://schemas.microsoft.com/office/drawing/2014/main" id="{FF898E40-78BA-B782-5099-5BFE1F87BECF}"/>
              </a:ext>
            </a:extLst>
          </p:cNvPr>
          <p:cNvSpPr txBox="1"/>
          <p:nvPr/>
        </p:nvSpPr>
        <p:spPr>
          <a:xfrm>
            <a:off x="2165358" y="3120386"/>
            <a:ext cx="284052" cy="307777"/>
          </a:xfrm>
          <a:prstGeom prst="rect">
            <a:avLst/>
          </a:prstGeom>
          <a:noFill/>
        </p:spPr>
        <p:txBody>
          <a:bodyPr wrap="none" rtlCol="0">
            <a:spAutoFit/>
          </a:bodyPr>
          <a:lstStyle/>
          <a:p>
            <a:r>
              <a:rPr lang="en-US" dirty="0">
                <a:highlight>
                  <a:srgbClr val="FFFF00"/>
                </a:highlight>
              </a:rPr>
              <a:t>8</a:t>
            </a:r>
          </a:p>
        </p:txBody>
      </p:sp>
      <p:sp>
        <p:nvSpPr>
          <p:cNvPr id="16" name="TextBox 15">
            <a:extLst>
              <a:ext uri="{FF2B5EF4-FFF2-40B4-BE49-F238E27FC236}">
                <a16:creationId xmlns:a16="http://schemas.microsoft.com/office/drawing/2014/main" id="{3E8E07DD-DD76-61C6-41A7-06FCBB46F73E}"/>
              </a:ext>
            </a:extLst>
          </p:cNvPr>
          <p:cNvSpPr txBox="1"/>
          <p:nvPr/>
        </p:nvSpPr>
        <p:spPr>
          <a:xfrm>
            <a:off x="1852396" y="3473874"/>
            <a:ext cx="1079142" cy="307777"/>
          </a:xfrm>
          <a:prstGeom prst="rect">
            <a:avLst/>
          </a:prstGeom>
          <a:noFill/>
        </p:spPr>
        <p:txBody>
          <a:bodyPr wrap="none" rtlCol="0">
            <a:spAutoFit/>
          </a:bodyPr>
          <a:lstStyle/>
          <a:p>
            <a:r>
              <a:rPr lang="en-US" dirty="0">
                <a:highlight>
                  <a:srgbClr val="FFFF00"/>
                </a:highlight>
              </a:rPr>
              <a:t>08/19/2024</a:t>
            </a:r>
          </a:p>
        </p:txBody>
      </p:sp>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D1ABC226-A091-4EDB-24AA-CA04E5E3D381}"/>
                  </a:ext>
                </a:extLst>
              </p14:cNvPr>
              <p14:cNvContentPartPr/>
              <p14:nvPr/>
            </p14:nvContentPartPr>
            <p14:xfrm>
              <a:off x="1078365" y="4105515"/>
              <a:ext cx="148320" cy="87840"/>
            </p14:xfrm>
          </p:contentPart>
        </mc:Choice>
        <mc:Fallback xmlns="">
          <p:pic>
            <p:nvPicPr>
              <p:cNvPr id="17" name="Ink 16">
                <a:extLst>
                  <a:ext uri="{FF2B5EF4-FFF2-40B4-BE49-F238E27FC236}">
                    <a16:creationId xmlns:a16="http://schemas.microsoft.com/office/drawing/2014/main" id="{D1ABC226-A091-4EDB-24AA-CA04E5E3D381}"/>
                  </a:ext>
                </a:extLst>
              </p:cNvPr>
              <p:cNvPicPr/>
              <p:nvPr/>
            </p:nvPicPr>
            <p:blipFill>
              <a:blip r:embed="rId14"/>
              <a:stretch>
                <a:fillRect/>
              </a:stretch>
            </p:blipFill>
            <p:spPr>
              <a:xfrm>
                <a:off x="1069365" y="4096478"/>
                <a:ext cx="165960" cy="105553"/>
              </a:xfrm>
              <a:prstGeom prst="rect">
                <a:avLst/>
              </a:prstGeom>
            </p:spPr>
          </p:pic>
        </mc:Fallback>
      </mc:AlternateContent>
      <p:sp>
        <p:nvSpPr>
          <p:cNvPr id="19" name="TextBox 18">
            <a:extLst>
              <a:ext uri="{FF2B5EF4-FFF2-40B4-BE49-F238E27FC236}">
                <a16:creationId xmlns:a16="http://schemas.microsoft.com/office/drawing/2014/main" id="{07433378-D8A4-D05D-1C0D-575E88416A6E}"/>
              </a:ext>
            </a:extLst>
          </p:cNvPr>
          <p:cNvSpPr txBox="1"/>
          <p:nvPr/>
        </p:nvSpPr>
        <p:spPr>
          <a:xfrm>
            <a:off x="1851487" y="3941672"/>
            <a:ext cx="997389" cy="261610"/>
          </a:xfrm>
          <a:prstGeom prst="rect">
            <a:avLst/>
          </a:prstGeom>
          <a:noFill/>
        </p:spPr>
        <p:txBody>
          <a:bodyPr wrap="none" rtlCol="0">
            <a:spAutoFit/>
          </a:bodyPr>
          <a:lstStyle/>
          <a:p>
            <a:r>
              <a:rPr lang="en-US" sz="1100" dirty="0">
                <a:highlight>
                  <a:srgbClr val="FFFF00"/>
                </a:highlight>
              </a:rPr>
              <a:t>1.0 - 15 units</a:t>
            </a:r>
          </a:p>
        </p:txBody>
      </p:sp>
      <p:sp>
        <p:nvSpPr>
          <p:cNvPr id="21" name="TextBox 20">
            <a:extLst>
              <a:ext uri="{FF2B5EF4-FFF2-40B4-BE49-F238E27FC236}">
                <a16:creationId xmlns:a16="http://schemas.microsoft.com/office/drawing/2014/main" id="{8114659B-CB78-6FD4-1DD5-9F6CC76303FB}"/>
              </a:ext>
            </a:extLst>
          </p:cNvPr>
          <p:cNvSpPr txBox="1"/>
          <p:nvPr/>
        </p:nvSpPr>
        <p:spPr>
          <a:xfrm>
            <a:off x="1868760" y="4105515"/>
            <a:ext cx="1309904" cy="276999"/>
          </a:xfrm>
          <a:prstGeom prst="rect">
            <a:avLst/>
          </a:prstGeom>
          <a:noFill/>
        </p:spPr>
        <p:txBody>
          <a:bodyPr wrap="square" rtlCol="0">
            <a:spAutoFit/>
          </a:bodyPr>
          <a:lstStyle/>
          <a:p>
            <a:r>
              <a:rPr lang="en-US" sz="1200" dirty="0">
                <a:solidFill>
                  <a:schemeClr val="bg1"/>
                </a:solidFill>
                <a:highlight>
                  <a:srgbClr val="FFFF00"/>
                </a:highlight>
              </a:rPr>
              <a:t>1.0 – 15 units</a:t>
            </a:r>
          </a:p>
        </p:txBody>
      </p:sp>
    </p:spTree>
    <p:extLst>
      <p:ext uri="{BB962C8B-B14F-4D97-AF65-F5344CB8AC3E}">
        <p14:creationId xmlns:p14="http://schemas.microsoft.com/office/powerpoint/2010/main" val="3875457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3CA4-E624-4626-910F-9CB7703CAFC9}"/>
              </a:ext>
            </a:extLst>
          </p:cNvPr>
          <p:cNvSpPr>
            <a:spLocks noGrp="1"/>
          </p:cNvSpPr>
          <p:nvPr>
            <p:ph type="title"/>
          </p:nvPr>
        </p:nvSpPr>
        <p:spPr/>
        <p:txBody>
          <a:bodyPr>
            <a:normAutofit fontScale="90000"/>
          </a:bodyPr>
          <a:lstStyle/>
          <a:p>
            <a:r>
              <a:rPr lang="en-US" dirty="0"/>
              <a:t>12 Month Application Example</a:t>
            </a:r>
          </a:p>
        </p:txBody>
      </p:sp>
      <p:sp>
        <p:nvSpPr>
          <p:cNvPr id="3" name="Text Placeholder 2">
            <a:extLst>
              <a:ext uri="{FF2B5EF4-FFF2-40B4-BE49-F238E27FC236}">
                <a16:creationId xmlns:a16="http://schemas.microsoft.com/office/drawing/2014/main" id="{9FE57C97-92F7-43DC-ADCE-11E7102EFEDB}"/>
              </a:ext>
            </a:extLst>
          </p:cNvPr>
          <p:cNvSpPr>
            <a:spLocks noGrp="1"/>
          </p:cNvSpPr>
          <p:nvPr>
            <p:ph type="body" idx="1"/>
          </p:nvPr>
        </p:nvSpPr>
        <p:spPr/>
        <p:txBody>
          <a:bodyPr/>
          <a:lstStyle/>
          <a:p>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8B0CE0BD-8971-4ADF-BF0C-F1D12AE3658D}"/>
              </a:ext>
            </a:extLst>
          </p:cNvPr>
          <p:cNvPicPr>
            <a:picLocks noChangeAspect="1"/>
          </p:cNvPicPr>
          <p:nvPr/>
        </p:nvPicPr>
        <p:blipFill>
          <a:blip r:embed="rId3"/>
          <a:stretch>
            <a:fillRect/>
          </a:stretch>
        </p:blipFill>
        <p:spPr>
          <a:xfrm>
            <a:off x="737325" y="1350472"/>
            <a:ext cx="3714602" cy="5335663"/>
          </a:xfrm>
          <a:prstGeom prst="rect">
            <a:avLst/>
          </a:prstGeom>
          <a:ln>
            <a:solidFill>
              <a:schemeClr val="bg1"/>
            </a:solidFill>
          </a:ln>
        </p:spPr>
      </p:pic>
      <p:pic>
        <p:nvPicPr>
          <p:cNvPr id="9" name="Picture 8" descr="Graphical user interface, application, Teams&#10;&#10;Description automatically generated">
            <a:extLst>
              <a:ext uri="{FF2B5EF4-FFF2-40B4-BE49-F238E27FC236}">
                <a16:creationId xmlns:a16="http://schemas.microsoft.com/office/drawing/2014/main" id="{BAA5C849-33A6-4BED-A884-6D13167D2821}"/>
              </a:ext>
            </a:extLst>
          </p:cNvPr>
          <p:cNvPicPr>
            <a:picLocks noChangeAspect="1"/>
          </p:cNvPicPr>
          <p:nvPr/>
        </p:nvPicPr>
        <p:blipFill>
          <a:blip r:embed="rId4"/>
          <a:stretch>
            <a:fillRect/>
          </a:stretch>
        </p:blipFill>
        <p:spPr>
          <a:xfrm>
            <a:off x="4451928" y="1350471"/>
            <a:ext cx="3928198" cy="5325065"/>
          </a:xfrm>
          <a:prstGeom prst="rect">
            <a:avLst/>
          </a:prstGeom>
          <a:ln>
            <a:solidFill>
              <a:schemeClr val="bg1"/>
            </a:solidFill>
          </a:ln>
        </p:spPr>
      </p:pic>
    </p:spTree>
    <p:extLst>
      <p:ext uri="{BB962C8B-B14F-4D97-AF65-F5344CB8AC3E}">
        <p14:creationId xmlns:p14="http://schemas.microsoft.com/office/powerpoint/2010/main" val="3289276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p:nvPr/>
        </p:nvSpPr>
        <p:spPr>
          <a:xfrm>
            <a:off x="3373437" y="896412"/>
            <a:ext cx="5140316" cy="4001794"/>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111111"/>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txBox="1">
            <a:spLocks noGrp="1"/>
          </p:cNvSpPr>
          <p:nvPr>
            <p:ph type="body" idx="1"/>
          </p:nvPr>
        </p:nvSpPr>
        <p:spPr>
          <a:xfrm>
            <a:off x="650125" y="3744675"/>
            <a:ext cx="3628364" cy="2415599"/>
          </a:xfrm>
          <a:prstGeom prst="rect">
            <a:avLst/>
          </a:prstGeom>
        </p:spPr>
        <p:txBody>
          <a:bodyPr lIns="91425" tIns="91425" rIns="91425" bIns="91425" anchor="t" anchorCtr="0">
            <a:noAutofit/>
          </a:bodyPr>
          <a:lstStyle/>
          <a:p>
            <a:pPr lvl="0">
              <a:spcBef>
                <a:spcPts val="0"/>
              </a:spcBef>
              <a:buFont typeface="Arial"/>
              <a:buNone/>
            </a:pPr>
            <a:r>
              <a:rPr lang="en" sz="1800" b="1" dirty="0">
                <a:solidFill>
                  <a:schemeClr val="bg1"/>
                </a:solidFill>
              </a:rPr>
              <a:t>FACULTY AFFAIRS</a:t>
            </a:r>
          </a:p>
          <a:p>
            <a:pPr lvl="0">
              <a:spcBef>
                <a:spcPts val="0"/>
              </a:spcBef>
              <a:buFont typeface="Arial"/>
              <a:buNone/>
            </a:pPr>
            <a:r>
              <a:rPr lang="en" sz="1800" b="1" dirty="0">
                <a:solidFill>
                  <a:schemeClr val="bg1"/>
                </a:solidFill>
              </a:rPr>
              <a:t>AND DEVELOPMENT</a:t>
            </a:r>
          </a:p>
          <a:p>
            <a:pPr lvl="0">
              <a:spcBef>
                <a:spcPts val="0"/>
              </a:spcBef>
              <a:buFont typeface="Arial"/>
              <a:buNone/>
            </a:pPr>
            <a:endParaRPr lang="en" sz="1800" dirty="0">
              <a:solidFill>
                <a:schemeClr val="bg1"/>
              </a:solidFill>
            </a:endParaRPr>
          </a:p>
          <a:p>
            <a:pPr>
              <a:buNone/>
            </a:pPr>
            <a:r>
              <a:rPr lang="en-US" dirty="0">
                <a:solidFill>
                  <a:schemeClr val="bg1"/>
                </a:solidFill>
              </a:rPr>
              <a:t>Phone: (909) 537-5029</a:t>
            </a:r>
          </a:p>
          <a:p>
            <a:pPr>
              <a:buNone/>
            </a:pPr>
            <a:endParaRPr lang="en-US" u="sng" dirty="0">
              <a:solidFill>
                <a:schemeClr val="bg1"/>
              </a:solidFill>
              <a:hlinkClick r:id="rId3">
                <a:extLst>
                  <a:ext uri="{A12FA001-AC4F-418D-AE19-62706E023703}">
                    <ahyp:hlinkClr xmlns:ahyp="http://schemas.microsoft.com/office/drawing/2018/hyperlinkcolor" val="tx"/>
                  </a:ext>
                </a:extLst>
              </a:hlinkClick>
            </a:endParaRPr>
          </a:p>
          <a:p>
            <a:pPr>
              <a:buNone/>
            </a:pPr>
            <a:r>
              <a:rPr lang="en-US" u="sng" dirty="0">
                <a:solidFill>
                  <a:schemeClr val="bg1"/>
                </a:solidFill>
                <a:hlinkClick r:id="rId3">
                  <a:extLst>
                    <a:ext uri="{A12FA001-AC4F-418D-AE19-62706E023703}">
                      <ahyp:hlinkClr xmlns:ahyp="http://schemas.microsoft.com/office/drawing/2018/hyperlinkcolor" val="tx"/>
                    </a:ext>
                  </a:extLst>
                </a:hlinkClick>
              </a:rPr>
              <a:t>Email:  facultyaffairsanddevelopment@csusb.edu</a:t>
            </a:r>
            <a:endParaRPr lang="en-US" dirty="0">
              <a:solidFill>
                <a:schemeClr val="bg1"/>
              </a:solidFill>
            </a:endParaRPr>
          </a:p>
        </p:txBody>
      </p:sp>
      <p:sp>
        <p:nvSpPr>
          <p:cNvPr id="242"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sp>
        <p:nvSpPr>
          <p:cNvPr id="6" name="Shape 242"/>
          <p:cNvSpPr/>
          <p:nvPr/>
        </p:nvSpPr>
        <p:spPr>
          <a:xfrm>
            <a:off x="3584695"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sp>
        <p:nvSpPr>
          <p:cNvPr id="7" name="Shape 242"/>
          <p:cNvSpPr/>
          <p:nvPr/>
        </p:nvSpPr>
        <p:spPr>
          <a:xfrm>
            <a:off x="3584650" y="1108950"/>
            <a:ext cx="4717800" cy="3007500"/>
          </a:xfrm>
          <a:prstGeom prst="rect">
            <a:avLst/>
          </a:prstGeom>
          <a:solidFill>
            <a:srgbClr val="F3F3F3"/>
          </a:solidFill>
          <a:ln w="19050"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dirty="0">
                <a:solidFill>
                  <a:srgbClr val="999999"/>
                </a:solidFill>
              </a:rPr>
              <a:t>Place your screenshot here</a:t>
            </a:r>
          </a:p>
        </p:txBody>
      </p:sp>
      <p:pic>
        <p:nvPicPr>
          <p:cNvPr id="2" name="Picture 1"/>
          <p:cNvPicPr>
            <a:picLocks noChangeAspect="1"/>
          </p:cNvPicPr>
          <p:nvPr/>
        </p:nvPicPr>
        <p:blipFill>
          <a:blip r:embed="rId4"/>
          <a:stretch>
            <a:fillRect/>
          </a:stretch>
        </p:blipFill>
        <p:spPr>
          <a:xfrm>
            <a:off x="3584606" y="1108950"/>
            <a:ext cx="4717844" cy="3049530"/>
          </a:xfrm>
          <a:prstGeom prst="rect">
            <a:avLst/>
          </a:prstGeom>
        </p:spPr>
      </p:pic>
    </p:spTree>
    <p:extLst>
      <p:ext uri="{BB962C8B-B14F-4D97-AF65-F5344CB8AC3E}">
        <p14:creationId xmlns:p14="http://schemas.microsoft.com/office/powerpoint/2010/main" val="2235608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ctrTitle" idx="4294967295"/>
          </p:nvPr>
        </p:nvSpPr>
        <p:spPr>
          <a:xfrm>
            <a:off x="840669" y="428977"/>
            <a:ext cx="7242175" cy="1627717"/>
          </a:xfrm>
          <a:prstGeom prst="rect">
            <a:avLst/>
          </a:prstGeom>
        </p:spPr>
        <p:txBody>
          <a:bodyPr lIns="91425" tIns="91425" rIns="91425" bIns="91425" anchor="b" anchorCtr="0">
            <a:noAutofit/>
          </a:bodyPr>
          <a:lstStyle/>
          <a:p>
            <a:r>
              <a:rPr lang="en" sz="9600" dirty="0">
                <a:solidFill>
                  <a:srgbClr val="111111"/>
                </a:solidFill>
              </a:rPr>
              <a:t>Thank You!</a:t>
            </a:r>
          </a:p>
        </p:txBody>
      </p:sp>
      <p:sp>
        <p:nvSpPr>
          <p:cNvPr id="248" name="Shape 248"/>
          <p:cNvSpPr txBox="1">
            <a:spLocks noGrp="1"/>
          </p:cNvSpPr>
          <p:nvPr>
            <p:ph type="subTitle" idx="4294967295"/>
          </p:nvPr>
        </p:nvSpPr>
        <p:spPr>
          <a:xfrm>
            <a:off x="0" y="1908175"/>
            <a:ext cx="8431213" cy="825500"/>
          </a:xfrm>
          <a:prstGeom prst="rect">
            <a:avLst/>
          </a:prstGeom>
        </p:spPr>
        <p:txBody>
          <a:bodyPr lIns="91425" tIns="91425" rIns="91425" bIns="91425" anchor="t" anchorCtr="0">
            <a:noAutofit/>
          </a:bodyPr>
          <a:lstStyle/>
          <a:p>
            <a:pPr lvl="0" algn="ctr" rtl="0">
              <a:spcBef>
                <a:spcPts val="0"/>
              </a:spcBef>
              <a:buNone/>
            </a:pPr>
            <a:r>
              <a:rPr lang="en" sz="4000" b="1" dirty="0"/>
              <a:t>Any questions?</a:t>
            </a:r>
          </a:p>
        </p:txBody>
      </p:sp>
      <p:sp>
        <p:nvSpPr>
          <p:cNvPr id="249" name="Shape 249"/>
          <p:cNvSpPr txBox="1">
            <a:spLocks noGrp="1"/>
          </p:cNvSpPr>
          <p:nvPr>
            <p:ph type="body" idx="4294967295"/>
          </p:nvPr>
        </p:nvSpPr>
        <p:spPr>
          <a:xfrm>
            <a:off x="0" y="2700338"/>
            <a:ext cx="7958138" cy="1738312"/>
          </a:xfrm>
          <a:prstGeom prst="rect">
            <a:avLst/>
          </a:prstGeom>
        </p:spPr>
        <p:txBody>
          <a:bodyPr lIns="91425" tIns="91425" rIns="91425" bIns="91425" anchor="t" anchorCtr="0">
            <a:noAutofit/>
          </a:bodyPr>
          <a:lstStyle/>
          <a:p>
            <a:pPr>
              <a:buNone/>
            </a:pPr>
            <a:r>
              <a:rPr lang="en-US" sz="2000" dirty="0">
                <a:solidFill>
                  <a:schemeClr val="bg1"/>
                </a:solidFill>
              </a:rPr>
              <a:t>HR Benefits Team  909-537-5143 or benefits@csusb.edu​</a:t>
            </a:r>
          </a:p>
          <a:p>
            <a:pPr>
              <a:buNone/>
            </a:pPr>
            <a:r>
              <a:rPr lang="en-US" sz="2000" dirty="0">
                <a:solidFill>
                  <a:schemeClr val="bg1"/>
                </a:solidFill>
              </a:rPr>
              <a:t>Sandra Davis – Director of Payroll and Benefits​</a:t>
            </a:r>
          </a:p>
          <a:p>
            <a:pPr>
              <a:buNone/>
            </a:pPr>
            <a:r>
              <a:rPr lang="en-US" sz="2000" dirty="0">
                <a:solidFill>
                  <a:schemeClr val="bg1"/>
                </a:solidFill>
              </a:rPr>
              <a:t>Nora Fernandez – Manager/Benefits</a:t>
            </a:r>
          </a:p>
          <a:p>
            <a:pPr>
              <a:buNone/>
            </a:pPr>
            <a:endParaRPr lang="en" sz="2000" dirty="0">
              <a:solidFill>
                <a:schemeClr val="bg1"/>
              </a:solidFill>
            </a:endParaRPr>
          </a:p>
          <a:p>
            <a:pPr>
              <a:buNone/>
            </a:pPr>
            <a:r>
              <a:rPr lang="en" sz="2000" dirty="0">
                <a:solidFill>
                  <a:schemeClr val="bg1"/>
                </a:solidFill>
              </a:rPr>
              <a:t>Faculty Affairs and Development 909-537-5029</a:t>
            </a:r>
          </a:p>
          <a:p>
            <a:pPr>
              <a:buNone/>
            </a:pPr>
            <a:r>
              <a:rPr lang="en" sz="2000" dirty="0">
                <a:solidFill>
                  <a:schemeClr val="bg1"/>
                </a:solidFill>
              </a:rPr>
              <a:t>Auvenida </a:t>
            </a:r>
            <a:r>
              <a:rPr lang="en" sz="2000">
                <a:solidFill>
                  <a:schemeClr val="bg1"/>
                </a:solidFill>
              </a:rPr>
              <a:t>Pena – Administrative Analyst/Specialist </a:t>
            </a:r>
            <a:endParaRPr lang="en" sz="2000" dirty="0">
              <a:solidFill>
                <a:schemeClr val="bg1"/>
              </a:solidFill>
            </a:endParaRPr>
          </a:p>
          <a:p>
            <a:pPr>
              <a:buNone/>
            </a:pPr>
            <a:r>
              <a:rPr lang="en" sz="2000" dirty="0">
                <a:solidFill>
                  <a:schemeClr val="bg1"/>
                </a:solidFill>
              </a:rPr>
              <a:t>Ampena@csusb.edu</a:t>
            </a:r>
          </a:p>
          <a:p>
            <a:pPr>
              <a:buNone/>
            </a:pPr>
            <a:endParaRPr lang="en"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1873400" y="177552"/>
            <a:ext cx="5695800" cy="1661481"/>
          </a:xfrm>
          <a:prstGeom prst="rect">
            <a:avLst/>
          </a:prstGeom>
        </p:spPr>
        <p:txBody>
          <a:bodyPr lIns="91425" tIns="91425" rIns="91425" bIns="91425" anchor="ctr" anchorCtr="0">
            <a:noAutofit/>
          </a:bodyPr>
          <a:lstStyle/>
          <a:p>
            <a:pPr algn="ctr">
              <a:buClr>
                <a:schemeClr val="dk1"/>
              </a:buClr>
              <a:buSzPct val="45833"/>
              <a:buNone/>
            </a:pPr>
            <a:r>
              <a:rPr lang="en" sz="2400" b="1" spc="100" dirty="0">
                <a:solidFill>
                  <a:schemeClr val="bg1"/>
                </a:solidFill>
                <a:latin typeface="Montserrat"/>
                <a:ea typeface="Montserrat"/>
                <a:cs typeface="Montserrat"/>
              </a:rPr>
              <a:t>Things to consider when choosing the best retirement date</a:t>
            </a:r>
            <a:endParaRPr lang="en-US" sz="2400" b="1" spc="1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0" y="804304"/>
            <a:ext cx="9144000" cy="700500"/>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Things to consider when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choosing your retirement date</a:t>
            </a:r>
          </a:p>
        </p:txBody>
      </p:sp>
      <p:sp>
        <p:nvSpPr>
          <p:cNvPr id="183" name="Shape 183"/>
          <p:cNvSpPr txBox="1">
            <a:spLocks noGrp="1"/>
          </p:cNvSpPr>
          <p:nvPr>
            <p:ph type="body" idx="1"/>
          </p:nvPr>
        </p:nvSpPr>
        <p:spPr>
          <a:xfrm>
            <a:off x="651171" y="2089534"/>
            <a:ext cx="2452687" cy="2046647"/>
          </a:xfrm>
          <a:prstGeom prst="rect">
            <a:avLst/>
          </a:prstGeom>
        </p:spPr>
        <p:txBody>
          <a:bodyPr lIns="91425" tIns="91425" rIns="91425" bIns="91425" anchor="t" anchorCtr="0">
            <a:noAutofit/>
          </a:bodyPr>
          <a:lstStyle/>
          <a:p>
            <a:pPr lvl="0" indent="457200" rtl="0">
              <a:spcBef>
                <a:spcPts val="0"/>
              </a:spcBef>
              <a:buNone/>
            </a:pPr>
            <a:endParaRPr lang="en" b="1" dirty="0">
              <a:solidFill>
                <a:schemeClr val="bg1"/>
              </a:solidFill>
            </a:endParaRPr>
          </a:p>
          <a:p>
            <a:pPr marL="53975" indent="0">
              <a:buNone/>
            </a:pPr>
            <a:r>
              <a:rPr lang="en-US" sz="1800" dirty="0">
                <a:solidFill>
                  <a:schemeClr val="bg1"/>
                </a:solidFill>
              </a:rPr>
              <a:t>Academic year faculty should refer to the academic calendar to determine their retirement date.</a:t>
            </a:r>
          </a:p>
        </p:txBody>
      </p:sp>
      <p:sp>
        <p:nvSpPr>
          <p:cNvPr id="186" name="Shape 186"/>
          <p:cNvSpPr txBox="1">
            <a:spLocks noGrp="1"/>
          </p:cNvSpPr>
          <p:nvPr>
            <p:ph type="body" idx="2"/>
          </p:nvPr>
        </p:nvSpPr>
        <p:spPr>
          <a:xfrm>
            <a:off x="676154" y="3650484"/>
            <a:ext cx="2589249" cy="2712852"/>
          </a:xfrm>
          <a:prstGeom prst="rect">
            <a:avLst/>
          </a:prstGeom>
        </p:spPr>
        <p:txBody>
          <a:bodyPr lIns="91425" tIns="91425" rIns="91425" bIns="91425" anchor="t" anchorCtr="0">
            <a:noAutofit/>
          </a:bodyPr>
          <a:lstStyle/>
          <a:p>
            <a:pPr lvl="0" indent="457200" rtl="0">
              <a:spcBef>
                <a:spcPts val="0"/>
              </a:spcBef>
              <a:buNone/>
            </a:pPr>
            <a:endParaRPr lang="en" b="1" dirty="0"/>
          </a:p>
          <a:p>
            <a:pPr>
              <a:buNone/>
            </a:pPr>
            <a:r>
              <a:rPr lang="en-US" sz="1800" dirty="0">
                <a:solidFill>
                  <a:schemeClr val="bg1"/>
                </a:solidFill>
              </a:rPr>
              <a:t>Summer Session</a:t>
            </a:r>
          </a:p>
          <a:p>
            <a:pPr>
              <a:buNone/>
            </a:pPr>
            <a:r>
              <a:rPr lang="en-US" sz="2400" b="1" dirty="0">
                <a:solidFill>
                  <a:schemeClr val="bg1"/>
                </a:solidFill>
              </a:rPr>
              <a:t>10</a:t>
            </a:r>
            <a:r>
              <a:rPr lang="en-US" sz="1800" b="1" dirty="0">
                <a:solidFill>
                  <a:schemeClr val="bg1"/>
                </a:solidFill>
              </a:rPr>
              <a:t>W</a:t>
            </a:r>
            <a:r>
              <a:rPr lang="en-US" sz="1600" dirty="0">
                <a:solidFill>
                  <a:schemeClr val="bg1"/>
                </a:solidFill>
              </a:rPr>
              <a:t> </a:t>
            </a:r>
            <a:r>
              <a:rPr lang="en-US" sz="1800" dirty="0">
                <a:solidFill>
                  <a:schemeClr val="bg1"/>
                </a:solidFill>
              </a:rPr>
              <a:t>  05-31 thru 08-08</a:t>
            </a:r>
          </a:p>
          <a:p>
            <a:pPr>
              <a:buNone/>
            </a:pPr>
            <a:r>
              <a:rPr lang="en-US" sz="1800" b="1" dirty="0">
                <a:solidFill>
                  <a:schemeClr val="bg1"/>
                </a:solidFill>
              </a:rPr>
              <a:t>5W</a:t>
            </a:r>
            <a:r>
              <a:rPr lang="en-US" sz="2400" b="1" dirty="0">
                <a:solidFill>
                  <a:schemeClr val="bg1"/>
                </a:solidFill>
              </a:rPr>
              <a:t>1</a:t>
            </a:r>
            <a:r>
              <a:rPr lang="en-US" sz="1800" dirty="0">
                <a:solidFill>
                  <a:schemeClr val="bg1"/>
                </a:solidFill>
              </a:rPr>
              <a:t>   05-31 thru 07-08</a:t>
            </a:r>
          </a:p>
          <a:p>
            <a:pPr>
              <a:buNone/>
            </a:pPr>
            <a:r>
              <a:rPr lang="en-US" sz="1800" b="1" dirty="0">
                <a:solidFill>
                  <a:schemeClr val="bg1"/>
                </a:solidFill>
              </a:rPr>
              <a:t>5W</a:t>
            </a:r>
            <a:r>
              <a:rPr lang="en-US" sz="2400" b="1" dirty="0">
                <a:solidFill>
                  <a:schemeClr val="bg1"/>
                </a:solidFill>
              </a:rPr>
              <a:t>2</a:t>
            </a:r>
            <a:r>
              <a:rPr lang="en-US" sz="1800" b="1" dirty="0">
                <a:solidFill>
                  <a:schemeClr val="bg1"/>
                </a:solidFill>
              </a:rPr>
              <a:t> </a:t>
            </a:r>
            <a:r>
              <a:rPr lang="en-US" sz="1800" dirty="0">
                <a:solidFill>
                  <a:schemeClr val="bg1"/>
                </a:solidFill>
              </a:rPr>
              <a:t>  07-09 thru 08-08    </a:t>
            </a:r>
          </a:p>
          <a:p>
            <a:pPr>
              <a:buNone/>
            </a:pPr>
            <a:endParaRPr lang="en-US" sz="1800" dirty="0">
              <a:solidFill>
                <a:schemeClr val="bg1"/>
              </a:solidFill>
            </a:endParaRPr>
          </a:p>
        </p:txBody>
      </p:sp>
      <p:sp>
        <p:nvSpPr>
          <p:cNvPr id="184" name="Shape 184"/>
          <p:cNvSpPr txBox="1">
            <a:spLocks noGrp="1"/>
          </p:cNvSpPr>
          <p:nvPr>
            <p:ph type="body" idx="3"/>
          </p:nvPr>
        </p:nvSpPr>
        <p:spPr>
          <a:xfrm>
            <a:off x="3422356" y="2125372"/>
            <a:ext cx="2452687" cy="2024737"/>
          </a:xfrm>
          <a:prstGeom prst="rect">
            <a:avLst/>
          </a:prstGeom>
        </p:spPr>
        <p:txBody>
          <a:bodyPr lIns="91425" tIns="91425" rIns="91425" bIns="91425" anchor="t" anchorCtr="0">
            <a:noAutofit/>
          </a:bodyPr>
          <a:lstStyle/>
          <a:p>
            <a:pPr lvl="0" indent="457200" rtl="0">
              <a:spcBef>
                <a:spcPts val="0"/>
              </a:spcBef>
              <a:buNone/>
            </a:pPr>
            <a:endParaRPr lang="en" b="1" dirty="0">
              <a:solidFill>
                <a:schemeClr val="bg1"/>
              </a:solidFill>
            </a:endParaRPr>
          </a:p>
          <a:p>
            <a:pPr marL="53975" indent="0">
              <a:buNone/>
            </a:pPr>
            <a:r>
              <a:rPr lang="en-US" sz="1800" dirty="0">
                <a:solidFill>
                  <a:schemeClr val="bg1"/>
                </a:solidFill>
              </a:rPr>
              <a:t>Twelve month faculty, after considering the benefit factor and age, can choose any desirable date. </a:t>
            </a:r>
            <a:endParaRPr lang="en" sz="1800" dirty="0">
              <a:solidFill>
                <a:schemeClr val="bg1"/>
              </a:solidFill>
            </a:endParaRPr>
          </a:p>
        </p:txBody>
      </p:sp>
      <p:sp>
        <p:nvSpPr>
          <p:cNvPr id="185" name="Shape 185"/>
          <p:cNvSpPr txBox="1">
            <a:spLocks noGrp="1"/>
          </p:cNvSpPr>
          <p:nvPr>
            <p:ph type="body" idx="4294967295"/>
          </p:nvPr>
        </p:nvSpPr>
        <p:spPr>
          <a:xfrm>
            <a:off x="6272360" y="1937145"/>
            <a:ext cx="2747962" cy="2453039"/>
          </a:xfrm>
          <a:prstGeom prst="rect">
            <a:avLst/>
          </a:prstGeom>
        </p:spPr>
        <p:txBody>
          <a:bodyPr lIns="91425" tIns="91425" rIns="91425" bIns="91425" anchor="t" anchorCtr="0">
            <a:noAutofit/>
          </a:bodyPr>
          <a:lstStyle/>
          <a:p>
            <a:pPr lvl="0" indent="457200" rtl="0">
              <a:spcBef>
                <a:spcPts val="0"/>
              </a:spcBef>
              <a:buNone/>
            </a:pPr>
            <a:endParaRPr lang="en" b="1" dirty="0"/>
          </a:p>
          <a:p>
            <a:pPr marL="53975" indent="0">
              <a:buNone/>
            </a:pPr>
            <a:r>
              <a:rPr lang="en-US" sz="1800" dirty="0">
                <a:solidFill>
                  <a:schemeClr val="bg1"/>
                </a:solidFill>
              </a:rPr>
              <a:t>The current academic year ends </a:t>
            </a:r>
            <a:r>
              <a:rPr lang="en-US" sz="1800" b="1" dirty="0"/>
              <a:t>May 23, 2024.  </a:t>
            </a:r>
            <a:r>
              <a:rPr lang="en-US" sz="1800" dirty="0">
                <a:solidFill>
                  <a:schemeClr val="bg1"/>
                </a:solidFill>
              </a:rPr>
              <a:t>To continue benefits and earn  service credit, your retirement date can be </a:t>
            </a:r>
            <a:r>
              <a:rPr lang="en-US" sz="1800" b="1" dirty="0"/>
              <a:t>August 18th.</a:t>
            </a:r>
            <a:endParaRPr lang="en" sz="1800" b="1" dirty="0"/>
          </a:p>
          <a:p>
            <a:pPr lvl="0" rtl="0">
              <a:spcBef>
                <a:spcPts val="0"/>
              </a:spcBef>
              <a:buNone/>
            </a:pPr>
            <a:endParaRPr sz="1200" dirty="0"/>
          </a:p>
        </p:txBody>
      </p:sp>
      <p:sp>
        <p:nvSpPr>
          <p:cNvPr id="187" name="Shape 187"/>
          <p:cNvSpPr txBox="1">
            <a:spLocks noGrp="1"/>
          </p:cNvSpPr>
          <p:nvPr>
            <p:ph type="body" idx="4294967295"/>
          </p:nvPr>
        </p:nvSpPr>
        <p:spPr>
          <a:xfrm>
            <a:off x="3328185" y="3825537"/>
            <a:ext cx="4491839" cy="2571750"/>
          </a:xfrm>
          <a:prstGeom prst="rect">
            <a:avLst/>
          </a:prstGeom>
        </p:spPr>
        <p:txBody>
          <a:bodyPr lIns="91425" tIns="91425" rIns="91425" bIns="91425" anchor="t" anchorCtr="0">
            <a:noAutofit/>
          </a:bodyPr>
          <a:lstStyle/>
          <a:p>
            <a:pPr lvl="0" indent="457200" rtl="0">
              <a:spcBef>
                <a:spcPts val="0"/>
              </a:spcBef>
              <a:buNone/>
            </a:pPr>
            <a:endParaRPr lang="en" b="1" dirty="0"/>
          </a:p>
          <a:p>
            <a:pPr marL="169863" indent="0">
              <a:buNone/>
            </a:pPr>
            <a:r>
              <a:rPr lang="en-US" sz="1800" dirty="0">
                <a:solidFill>
                  <a:schemeClr val="bg1"/>
                </a:solidFill>
              </a:rPr>
              <a:t>The </a:t>
            </a:r>
            <a:r>
              <a:rPr lang="en-US" sz="1800" b="1" dirty="0"/>
              <a:t>2024/2025 </a:t>
            </a:r>
            <a:r>
              <a:rPr lang="en-US" sz="1800" dirty="0">
                <a:solidFill>
                  <a:schemeClr val="bg1"/>
                </a:solidFill>
              </a:rPr>
              <a:t>academic semester term begins </a:t>
            </a:r>
            <a:r>
              <a:rPr lang="en-US" sz="1800" b="1" dirty="0"/>
              <a:t>August 19</a:t>
            </a:r>
            <a:r>
              <a:rPr lang="en-US" sz="1800" b="1" baseline="30000" dirty="0"/>
              <a:t>th</a:t>
            </a:r>
            <a:r>
              <a:rPr lang="en-US" sz="1800" b="1" dirty="0"/>
              <a:t>.</a:t>
            </a:r>
            <a:r>
              <a:rPr lang="en-US" sz="1800" dirty="0"/>
              <a:t>  </a:t>
            </a:r>
            <a:r>
              <a:rPr lang="en-US" sz="1800" dirty="0">
                <a:solidFill>
                  <a:schemeClr val="bg1"/>
                </a:solidFill>
              </a:rPr>
              <a:t>If you want to FERP during this academic year you must retire before the fall semester  term begins. </a:t>
            </a:r>
            <a:r>
              <a:rPr lang="en-US" sz="1800" u="sng" dirty="0">
                <a:solidFill>
                  <a:schemeClr val="bg1"/>
                </a:solidFill>
              </a:rPr>
              <a:t>Your retirement date needs to  be 1 day before the AY </a:t>
            </a:r>
            <a:r>
              <a:rPr lang="en-US" sz="1800" b="1" u="sng" dirty="0"/>
              <a:t>(August 18</a:t>
            </a:r>
            <a:r>
              <a:rPr lang="en-US" sz="1800" b="1" u="sng" baseline="30000" dirty="0"/>
              <a:t>th</a:t>
            </a:r>
            <a:r>
              <a:rPr lang="en-US" sz="1800" b="1" u="sng" dirty="0"/>
              <a:t> ).</a:t>
            </a:r>
          </a:p>
          <a:p>
            <a:pPr marL="169863" indent="0">
              <a:buNone/>
            </a:pPr>
            <a:r>
              <a:rPr lang="en-US" sz="1800" dirty="0">
                <a:solidFill>
                  <a:schemeClr val="bg1"/>
                </a:solidFill>
              </a:rPr>
              <a:t> </a:t>
            </a:r>
          </a:p>
        </p:txBody>
      </p:sp>
      <p:sp>
        <p:nvSpPr>
          <p:cNvPr id="188" name="Shape 188"/>
          <p:cNvSpPr txBox="1">
            <a:spLocks noGrp="1"/>
          </p:cNvSpPr>
          <p:nvPr>
            <p:ph type="body" idx="4294967295"/>
          </p:nvPr>
        </p:nvSpPr>
        <p:spPr>
          <a:xfrm>
            <a:off x="6137485" y="4009340"/>
            <a:ext cx="2838450" cy="2571750"/>
          </a:xfrm>
          <a:prstGeom prst="rect">
            <a:avLst/>
          </a:prstGeom>
        </p:spPr>
        <p:txBody>
          <a:bodyPr lIns="91425" tIns="91425" rIns="91425" bIns="91425" anchor="t" anchorCtr="0">
            <a:noAutofit/>
          </a:bodyPr>
          <a:lstStyle/>
          <a:p>
            <a:pPr indent="457200">
              <a:buNone/>
            </a:pPr>
            <a:endParaRPr lang="en" b="1" i="1" dirty="0">
              <a:solidFill>
                <a:schemeClr val="bg1"/>
              </a:solidFill>
            </a:endParaRPr>
          </a:p>
          <a:p>
            <a:pPr lvl="0" rtl="0">
              <a:spcBef>
                <a:spcPts val="0"/>
              </a:spcBef>
              <a:buNone/>
            </a:pPr>
            <a:r>
              <a:rPr lang="en-US" sz="1800" dirty="0">
                <a:solidFill>
                  <a:schemeClr val="bg1"/>
                </a:solidFill>
              </a:rPr>
              <a:t>    </a:t>
            </a:r>
            <a:endParaRPr sz="1200" dirty="0"/>
          </a:p>
        </p:txBody>
      </p:sp>
      <p:grpSp>
        <p:nvGrpSpPr>
          <p:cNvPr id="2" name="Shape 354">
            <a:extLst>
              <a:ext uri="{FF2B5EF4-FFF2-40B4-BE49-F238E27FC236}">
                <a16:creationId xmlns:a16="http://schemas.microsoft.com/office/drawing/2014/main" id="{74F87027-322F-4CF4-8CD1-2C5195461711}"/>
              </a:ext>
            </a:extLst>
          </p:cNvPr>
          <p:cNvGrpSpPr/>
          <p:nvPr/>
        </p:nvGrpSpPr>
        <p:grpSpPr>
          <a:xfrm>
            <a:off x="395621" y="2461123"/>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0" name="Shape 355">
              <a:extLst>
                <a:ext uri="{FF2B5EF4-FFF2-40B4-BE49-F238E27FC236}">
                  <a16:creationId xmlns:a16="http://schemas.microsoft.com/office/drawing/2014/main" id="{112C3092-7191-4B22-A1CD-6E45CF1A1E5C}"/>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1" name="Shape 356">
              <a:extLst>
                <a:ext uri="{FF2B5EF4-FFF2-40B4-BE49-F238E27FC236}">
                  <a16:creationId xmlns:a16="http://schemas.microsoft.com/office/drawing/2014/main" id="{65621598-732E-4B7E-8838-68748201C3DC}"/>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2" name="Shape 357">
              <a:extLst>
                <a:ext uri="{FF2B5EF4-FFF2-40B4-BE49-F238E27FC236}">
                  <a16:creationId xmlns:a16="http://schemas.microsoft.com/office/drawing/2014/main" id="{A5783B8C-06A8-43C8-B4F6-FDA0DF0C0D85}"/>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34" name="Shape 354">
            <a:extLst>
              <a:ext uri="{FF2B5EF4-FFF2-40B4-BE49-F238E27FC236}">
                <a16:creationId xmlns:a16="http://schemas.microsoft.com/office/drawing/2014/main" id="{C9540E47-0BFA-4BB0-A289-EE4E336DC127}"/>
              </a:ext>
            </a:extLst>
          </p:cNvPr>
          <p:cNvGrpSpPr/>
          <p:nvPr/>
        </p:nvGrpSpPr>
        <p:grpSpPr>
          <a:xfrm>
            <a:off x="3118242" y="2437910"/>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5" name="Shape 355">
              <a:extLst>
                <a:ext uri="{FF2B5EF4-FFF2-40B4-BE49-F238E27FC236}">
                  <a16:creationId xmlns:a16="http://schemas.microsoft.com/office/drawing/2014/main" id="{6D0D9ED2-F98D-4716-9C45-30514161D130}"/>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6" name="Shape 356">
              <a:extLst>
                <a:ext uri="{FF2B5EF4-FFF2-40B4-BE49-F238E27FC236}">
                  <a16:creationId xmlns:a16="http://schemas.microsoft.com/office/drawing/2014/main" id="{061B053B-29D0-4976-8825-D4027438BFF9}"/>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7" name="Shape 357">
              <a:extLst>
                <a:ext uri="{FF2B5EF4-FFF2-40B4-BE49-F238E27FC236}">
                  <a16:creationId xmlns:a16="http://schemas.microsoft.com/office/drawing/2014/main" id="{92C4DDC6-EE5B-4F08-A8CF-C011B9CAFFED}"/>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38" name="Shape 354">
            <a:extLst>
              <a:ext uri="{FF2B5EF4-FFF2-40B4-BE49-F238E27FC236}">
                <a16:creationId xmlns:a16="http://schemas.microsoft.com/office/drawing/2014/main" id="{2B3AE4D5-78F8-4962-87E9-81088C2BD224}"/>
              </a:ext>
            </a:extLst>
          </p:cNvPr>
          <p:cNvGrpSpPr/>
          <p:nvPr/>
        </p:nvGrpSpPr>
        <p:grpSpPr>
          <a:xfrm>
            <a:off x="5981405" y="250948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39" name="Shape 355">
              <a:extLst>
                <a:ext uri="{FF2B5EF4-FFF2-40B4-BE49-F238E27FC236}">
                  <a16:creationId xmlns:a16="http://schemas.microsoft.com/office/drawing/2014/main" id="{765A2CAB-C114-460D-A9F6-4D1A9F10122F}"/>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0" name="Shape 356">
              <a:extLst>
                <a:ext uri="{FF2B5EF4-FFF2-40B4-BE49-F238E27FC236}">
                  <a16:creationId xmlns:a16="http://schemas.microsoft.com/office/drawing/2014/main" id="{A320B56F-D8D4-42FF-87DF-B764AAC25343}"/>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1" name="Shape 357">
              <a:extLst>
                <a:ext uri="{FF2B5EF4-FFF2-40B4-BE49-F238E27FC236}">
                  <a16:creationId xmlns:a16="http://schemas.microsoft.com/office/drawing/2014/main" id="{ED7597C0-02A5-4ADF-9E6A-CDCD1E709D1E}"/>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42" name="Shape 354">
            <a:extLst>
              <a:ext uri="{FF2B5EF4-FFF2-40B4-BE49-F238E27FC236}">
                <a16:creationId xmlns:a16="http://schemas.microsoft.com/office/drawing/2014/main" id="{4EF99892-ECC3-49EA-A6CB-DBB92770F583}"/>
              </a:ext>
            </a:extLst>
          </p:cNvPr>
          <p:cNvGrpSpPr/>
          <p:nvPr/>
        </p:nvGrpSpPr>
        <p:grpSpPr>
          <a:xfrm>
            <a:off x="326895" y="407301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43" name="Shape 355">
              <a:extLst>
                <a:ext uri="{FF2B5EF4-FFF2-40B4-BE49-F238E27FC236}">
                  <a16:creationId xmlns:a16="http://schemas.microsoft.com/office/drawing/2014/main" id="{D9C1C554-F955-49F4-A4DE-37692EB2D130}"/>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4" name="Shape 356">
              <a:extLst>
                <a:ext uri="{FF2B5EF4-FFF2-40B4-BE49-F238E27FC236}">
                  <a16:creationId xmlns:a16="http://schemas.microsoft.com/office/drawing/2014/main" id="{02E4E8EA-9D61-44F0-BEFB-0CFBC471417A}"/>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5" name="Shape 357">
              <a:extLst>
                <a:ext uri="{FF2B5EF4-FFF2-40B4-BE49-F238E27FC236}">
                  <a16:creationId xmlns:a16="http://schemas.microsoft.com/office/drawing/2014/main" id="{9395ACDB-87F8-4DE4-AA06-143464F2CAC8}"/>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grpSp>
        <p:nvGrpSpPr>
          <p:cNvPr id="46" name="Shape 354">
            <a:extLst>
              <a:ext uri="{FF2B5EF4-FFF2-40B4-BE49-F238E27FC236}">
                <a16:creationId xmlns:a16="http://schemas.microsoft.com/office/drawing/2014/main" id="{D9F73C39-F0B1-489B-BBD7-01F319CB886A}"/>
              </a:ext>
            </a:extLst>
          </p:cNvPr>
          <p:cNvGrpSpPr/>
          <p:nvPr/>
        </p:nvGrpSpPr>
        <p:grpSpPr>
          <a:xfrm>
            <a:off x="3118242" y="4327401"/>
            <a:ext cx="368549" cy="368549"/>
            <a:chOff x="2594325" y="1627175"/>
            <a:chExt cx="440850" cy="440850"/>
          </a:xfrm>
          <a:solidFill>
            <a:srgbClr val="002060"/>
          </a:solidFill>
          <a:effectLst>
            <a:outerShdw blurRad="50800" dist="38100" dir="2700000" algn="tl" rotWithShape="0">
              <a:prstClr val="black">
                <a:alpha val="40000"/>
              </a:prstClr>
            </a:outerShdw>
          </a:effectLst>
        </p:grpSpPr>
        <p:sp>
          <p:nvSpPr>
            <p:cNvPr id="47" name="Shape 355">
              <a:extLst>
                <a:ext uri="{FF2B5EF4-FFF2-40B4-BE49-F238E27FC236}">
                  <a16:creationId xmlns:a16="http://schemas.microsoft.com/office/drawing/2014/main" id="{67F21479-DFCC-4772-9F0B-66EBF67AF637}"/>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8" name="Shape 356">
              <a:extLst>
                <a:ext uri="{FF2B5EF4-FFF2-40B4-BE49-F238E27FC236}">
                  <a16:creationId xmlns:a16="http://schemas.microsoft.com/office/drawing/2014/main" id="{C70E6A42-5AFC-4AA7-A8DA-1113E38601DD}"/>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49" name="Shape 357">
              <a:extLst>
                <a:ext uri="{FF2B5EF4-FFF2-40B4-BE49-F238E27FC236}">
                  <a16:creationId xmlns:a16="http://schemas.microsoft.com/office/drawing/2014/main" id="{1896620E-C5DD-463B-BA63-60EA5758BADD}"/>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0" y="814464"/>
            <a:ext cx="9144000" cy="738553"/>
          </a:xfrm>
          <a:prstGeom prst="rect">
            <a:avLst/>
          </a:prstGeom>
        </p:spPr>
        <p:txBody>
          <a:bodyPr lIns="91425" tIns="91425" rIns="91425" bIns="91425" anchor="b" anchorCtr="0">
            <a:noAutofit/>
          </a:bodyPr>
          <a:lstStyle/>
          <a:p>
            <a:pPr algn="ctr"/>
            <a:r>
              <a:rPr lang="en" sz="3200" spc="100" dirty="0">
                <a:effectLst>
                  <a:outerShdw blurRad="38100" dist="38100" dir="2700000" algn="tl">
                    <a:srgbClr val="000000">
                      <a:alpha val="43137"/>
                    </a:srgbClr>
                  </a:outerShdw>
                </a:effectLst>
              </a:rPr>
              <a:t>Things to consider when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choosing your retirement date</a:t>
            </a:r>
          </a:p>
        </p:txBody>
      </p:sp>
      <p:sp>
        <p:nvSpPr>
          <p:cNvPr id="88" name="Shape 88"/>
          <p:cNvSpPr txBox="1">
            <a:spLocks noGrp="1"/>
          </p:cNvSpPr>
          <p:nvPr>
            <p:ph type="body" idx="1"/>
          </p:nvPr>
        </p:nvSpPr>
        <p:spPr>
          <a:xfrm>
            <a:off x="549520" y="2121876"/>
            <a:ext cx="8044961" cy="5136999"/>
          </a:xfrm>
          <a:prstGeom prst="rect">
            <a:avLst/>
          </a:prstGeom>
        </p:spPr>
        <p:txBody>
          <a:bodyPr lIns="91425" tIns="91425" rIns="91425" bIns="91425" anchor="t" anchorCtr="0">
            <a:noAutofit/>
          </a:bodyPr>
          <a:lstStyle/>
          <a:p>
            <a:pPr marL="571500" indent="-571500">
              <a:spcBef>
                <a:spcPts val="1000"/>
              </a:spcBef>
              <a:buClr>
                <a:schemeClr val="accent4"/>
              </a:buClr>
              <a:buFont typeface="Wingdings" panose="05000000000000000000" pitchFamily="2" charset="2"/>
              <a:buChar char="v"/>
            </a:pPr>
            <a:r>
              <a:rPr lang="en-US" sz="3200" dirty="0">
                <a:solidFill>
                  <a:schemeClr val="bg1"/>
                </a:solidFill>
              </a:rPr>
              <a:t>Benefit Factor </a:t>
            </a:r>
            <a:r>
              <a:rPr lang="en-US" sz="2400" dirty="0">
                <a:solidFill>
                  <a:schemeClr val="bg1"/>
                </a:solidFill>
              </a:rPr>
              <a:t>(formula)</a:t>
            </a:r>
          </a:p>
          <a:p>
            <a:pPr marL="571500" indent="-571500">
              <a:spcBef>
                <a:spcPts val="1000"/>
              </a:spcBef>
              <a:buClr>
                <a:schemeClr val="accent4"/>
              </a:buClr>
              <a:buFont typeface="Wingdings" panose="05000000000000000000" pitchFamily="2" charset="2"/>
              <a:buChar char="v"/>
            </a:pPr>
            <a:r>
              <a:rPr lang="en-US" sz="3200" dirty="0">
                <a:solidFill>
                  <a:schemeClr val="bg1"/>
                </a:solidFill>
              </a:rPr>
              <a:t>Final Compensation </a:t>
            </a:r>
            <a:r>
              <a:rPr lang="en-US" sz="2400" dirty="0">
                <a:solidFill>
                  <a:schemeClr val="bg1"/>
                </a:solidFill>
              </a:rPr>
              <a:t>(highest 12mo consecutive salary earned)</a:t>
            </a:r>
          </a:p>
          <a:p>
            <a:pPr marL="571500" indent="-571500">
              <a:spcBef>
                <a:spcPts val="1000"/>
              </a:spcBef>
              <a:buClr>
                <a:schemeClr val="accent4"/>
              </a:buClr>
              <a:buFont typeface="Wingdings" panose="05000000000000000000" pitchFamily="2" charset="2"/>
              <a:buChar char="v"/>
            </a:pPr>
            <a:r>
              <a:rPr lang="en-US" sz="3200" dirty="0">
                <a:solidFill>
                  <a:schemeClr val="bg1"/>
                </a:solidFill>
              </a:rPr>
              <a:t>Service Credit </a:t>
            </a:r>
          </a:p>
          <a:p>
            <a:pPr>
              <a:spcBef>
                <a:spcPts val="1000"/>
              </a:spcBef>
              <a:buClr>
                <a:schemeClr val="accent4"/>
              </a:buClr>
              <a:buNone/>
            </a:pPr>
            <a:r>
              <a:rPr lang="en-US" sz="3200" dirty="0">
                <a:solidFill>
                  <a:schemeClr val="bg1"/>
                </a:solidFill>
              </a:rPr>
              <a:t>Benefit Factor:  </a:t>
            </a:r>
          </a:p>
          <a:p>
            <a:pPr marL="0" indent="0">
              <a:spcBef>
                <a:spcPts val="1000"/>
              </a:spcBef>
              <a:buClr>
                <a:schemeClr val="accent4"/>
              </a:buClr>
              <a:buNone/>
            </a:pPr>
            <a:r>
              <a:rPr lang="en-US" sz="3200" dirty="0">
                <a:solidFill>
                  <a:schemeClr val="bg1"/>
                </a:solidFill>
              </a:rPr>
              <a:t>Two percent at age 55 (2% @55), reaches the maximum at age 63 at 2.5%. If you are already age 63 or better, then a date based on age does not matter.</a:t>
            </a:r>
          </a:p>
          <a:p>
            <a:pPr>
              <a:buNone/>
            </a:pPr>
            <a:endParaRPr lang="en" sz="3200" dirty="0">
              <a:solidFill>
                <a:srgbClr val="00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6906" y="609628"/>
            <a:ext cx="8401200" cy="700500"/>
          </a:xfrm>
        </p:spPr>
        <p:txBody>
          <a:bodyPr>
            <a:normAutofit fontScale="90000"/>
          </a:bodyPr>
          <a:lstStyle/>
          <a:p>
            <a:pPr algn="ctr">
              <a:lnSpc>
                <a:spcPct val="100000"/>
              </a:lnSpc>
            </a:pPr>
            <a:r>
              <a:rPr lang="en-US" dirty="0"/>
              <a:t>Benefit Factor Examples</a:t>
            </a:r>
            <a:br>
              <a:rPr lang="en-US" dirty="0"/>
            </a:br>
            <a:r>
              <a:rPr lang="en-US" dirty="0"/>
              <a:t>for 2% @ 55 formula</a:t>
            </a:r>
          </a:p>
        </p:txBody>
      </p:sp>
      <p:sp>
        <p:nvSpPr>
          <p:cNvPr id="3" name="Text Placeholder 2"/>
          <p:cNvSpPr>
            <a:spLocks noGrp="1"/>
          </p:cNvSpPr>
          <p:nvPr>
            <p:ph type="body" idx="1"/>
          </p:nvPr>
        </p:nvSpPr>
        <p:spPr>
          <a:xfrm>
            <a:off x="601574" y="2964959"/>
            <a:ext cx="3660899" cy="2421853"/>
          </a:xfrm>
        </p:spPr>
        <p:txBody>
          <a:bodyPr>
            <a:normAutofit lnSpcReduction="10000"/>
          </a:bodyPr>
          <a:lstStyle/>
          <a:p>
            <a:r>
              <a:rPr lang="en-US" dirty="0">
                <a:solidFill>
                  <a:schemeClr val="bg1"/>
                </a:solidFill>
              </a:rPr>
              <a:t>Age 55 </a:t>
            </a:r>
          </a:p>
          <a:p>
            <a:r>
              <a:rPr lang="en-US" dirty="0">
                <a:solidFill>
                  <a:schemeClr val="bg1"/>
                </a:solidFill>
              </a:rPr>
              <a:t>20 years of service</a:t>
            </a:r>
          </a:p>
          <a:p>
            <a:r>
              <a:rPr lang="en-US" dirty="0">
                <a:solidFill>
                  <a:schemeClr val="bg1"/>
                </a:solidFill>
              </a:rPr>
              <a:t>Using minimum benefit factor (2% @55):</a:t>
            </a:r>
          </a:p>
          <a:p>
            <a:endParaRPr lang="en-US" dirty="0">
              <a:solidFill>
                <a:schemeClr val="bg1"/>
              </a:solidFill>
            </a:endParaRPr>
          </a:p>
          <a:p>
            <a:pPr marL="0" indent="0" algn="ctr">
              <a:buNone/>
            </a:pPr>
            <a:r>
              <a:rPr lang="en-US" dirty="0">
                <a:solidFill>
                  <a:schemeClr val="bg1"/>
                </a:solidFill>
              </a:rPr>
              <a:t>2 x 20 = 40% </a:t>
            </a:r>
          </a:p>
          <a:p>
            <a:pPr marL="0" indent="0" algn="ctr">
              <a:buNone/>
            </a:pPr>
            <a:r>
              <a:rPr lang="en-US" sz="1400" dirty="0">
                <a:solidFill>
                  <a:schemeClr val="bg1"/>
                </a:solidFill>
              </a:rPr>
              <a:t>(highest 12 months consecutive salary earned)  </a:t>
            </a:r>
          </a:p>
        </p:txBody>
      </p:sp>
      <p:sp>
        <p:nvSpPr>
          <p:cNvPr id="4" name="Text Placeholder 3"/>
          <p:cNvSpPr>
            <a:spLocks noGrp="1"/>
          </p:cNvSpPr>
          <p:nvPr>
            <p:ph type="body" idx="2"/>
          </p:nvPr>
        </p:nvSpPr>
        <p:spPr>
          <a:xfrm>
            <a:off x="4682228" y="2964959"/>
            <a:ext cx="3660899" cy="2449013"/>
          </a:xfrm>
        </p:spPr>
        <p:txBody>
          <a:bodyPr>
            <a:normAutofit fontScale="92500" lnSpcReduction="10000"/>
          </a:bodyPr>
          <a:lstStyle/>
          <a:p>
            <a:pPr>
              <a:lnSpc>
                <a:spcPct val="110000"/>
              </a:lnSpc>
            </a:pPr>
            <a:r>
              <a:rPr lang="en-US" dirty="0">
                <a:solidFill>
                  <a:schemeClr val="bg1"/>
                </a:solidFill>
              </a:rPr>
              <a:t>Age 63 </a:t>
            </a:r>
          </a:p>
          <a:p>
            <a:pPr>
              <a:lnSpc>
                <a:spcPct val="110000"/>
              </a:lnSpc>
            </a:pPr>
            <a:r>
              <a:rPr lang="en-US" dirty="0">
                <a:solidFill>
                  <a:schemeClr val="bg1"/>
                </a:solidFill>
              </a:rPr>
              <a:t>28 years of service </a:t>
            </a:r>
          </a:p>
          <a:p>
            <a:pPr>
              <a:lnSpc>
                <a:spcPct val="110000"/>
              </a:lnSpc>
            </a:pPr>
            <a:r>
              <a:rPr lang="en-US" dirty="0">
                <a:solidFill>
                  <a:schemeClr val="bg1"/>
                </a:solidFill>
              </a:rPr>
              <a:t>Using maximum benefit factor (2.5% @63):</a:t>
            </a:r>
          </a:p>
          <a:p>
            <a:pPr marL="0" indent="0">
              <a:buNone/>
            </a:pPr>
            <a:endParaRPr lang="en-US" dirty="0">
              <a:solidFill>
                <a:schemeClr val="bg1"/>
              </a:solidFill>
            </a:endParaRPr>
          </a:p>
          <a:p>
            <a:pPr marL="0" indent="0" algn="ctr">
              <a:buNone/>
            </a:pPr>
            <a:r>
              <a:rPr lang="en-US" dirty="0">
                <a:solidFill>
                  <a:schemeClr val="bg1"/>
                </a:solidFill>
              </a:rPr>
              <a:t>2.5 x 28 = 70% </a:t>
            </a:r>
          </a:p>
          <a:p>
            <a:pPr marL="0" indent="0" algn="ctr">
              <a:buNone/>
            </a:pPr>
            <a:r>
              <a:rPr lang="en-US" sz="1400" dirty="0">
                <a:solidFill>
                  <a:schemeClr val="bg1"/>
                </a:solidFill>
              </a:rPr>
              <a:t>(highest 12 months consecutive salary earned)  </a:t>
            </a:r>
          </a:p>
        </p:txBody>
      </p:sp>
    </p:spTree>
    <p:extLst>
      <p:ext uri="{BB962C8B-B14F-4D97-AF65-F5344CB8AC3E}">
        <p14:creationId xmlns:p14="http://schemas.microsoft.com/office/powerpoint/2010/main" val="3806990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60208" y="713492"/>
            <a:ext cx="8779445" cy="844062"/>
          </a:xfrm>
          <a:prstGeom prst="rect">
            <a:avLst/>
          </a:prstGeom>
        </p:spPr>
        <p:txBody>
          <a:bodyPr lIns="91425" tIns="91425" rIns="91425" bIns="91425" anchor="b" anchorCtr="0">
            <a:noAutofit/>
          </a:bodyPr>
          <a:lstStyle/>
          <a:p>
            <a:pPr algn="ct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Things to consider when choosing </a:t>
            </a:r>
            <a:br>
              <a:rPr lang="en" sz="3200" spc="100" dirty="0">
                <a:effectLst>
                  <a:outerShdw blurRad="38100" dist="38100" dir="2700000" algn="tl">
                    <a:srgbClr val="000000">
                      <a:alpha val="43137"/>
                    </a:srgbClr>
                  </a:outerShdw>
                </a:effectLst>
              </a:rPr>
            </a:br>
            <a:r>
              <a:rPr lang="en" sz="3200" spc="100" dirty="0">
                <a:effectLst>
                  <a:outerShdw blurRad="38100" dist="38100" dir="2700000" algn="tl">
                    <a:srgbClr val="000000">
                      <a:alpha val="43137"/>
                    </a:srgbClr>
                  </a:outerShdw>
                </a:effectLst>
              </a:rPr>
              <a:t>your retirement date</a:t>
            </a:r>
          </a:p>
        </p:txBody>
      </p:sp>
      <p:sp>
        <p:nvSpPr>
          <p:cNvPr id="88" name="Shape 88"/>
          <p:cNvSpPr txBox="1">
            <a:spLocks noGrp="1"/>
          </p:cNvSpPr>
          <p:nvPr>
            <p:ph type="body" idx="1"/>
          </p:nvPr>
        </p:nvSpPr>
        <p:spPr>
          <a:xfrm>
            <a:off x="728531" y="2005800"/>
            <a:ext cx="7642800" cy="4852200"/>
          </a:xfrm>
          <a:prstGeom prst="rect">
            <a:avLst/>
          </a:prstGeom>
        </p:spPr>
        <p:txBody>
          <a:bodyPr lIns="91425" tIns="91425" rIns="91425" bIns="91425" anchor="t" anchorCtr="0">
            <a:noAutofit/>
          </a:bodyPr>
          <a:lstStyle/>
          <a:p>
            <a:pPr>
              <a:spcBef>
                <a:spcPts val="1000"/>
              </a:spcBef>
              <a:buClr>
                <a:schemeClr val="accent4"/>
              </a:buClr>
              <a:buNone/>
            </a:pPr>
            <a:r>
              <a:rPr lang="en-US" sz="2400" dirty="0">
                <a:solidFill>
                  <a:schemeClr val="bg1"/>
                </a:solidFill>
              </a:rPr>
              <a:t>Highest 12 month compensation</a:t>
            </a:r>
          </a:p>
          <a:p>
            <a:pPr marL="342900" indent="-342900">
              <a:spcBef>
                <a:spcPts val="1000"/>
              </a:spcBef>
              <a:buClr>
                <a:schemeClr val="accent4"/>
              </a:buClr>
            </a:pPr>
            <a:r>
              <a:rPr lang="en-US" sz="2400" dirty="0">
                <a:solidFill>
                  <a:schemeClr val="bg1"/>
                </a:solidFill>
              </a:rPr>
              <a:t>Next to consider in the formula is the highest 12-months of compensation.  CalPERS looks back 12 consecutive months from the retirement date to capture the highest 12-months of compensation for 2% @ 55.  Other formulas will either average or look back at 36 consecutive months.  </a:t>
            </a:r>
          </a:p>
          <a:p>
            <a:pPr marL="342900" indent="-342900">
              <a:spcBef>
                <a:spcPts val="1000"/>
              </a:spcBef>
              <a:buClr>
                <a:schemeClr val="accent4"/>
              </a:buClr>
            </a:pPr>
            <a:r>
              <a:rPr lang="en-US" sz="2400" dirty="0">
                <a:solidFill>
                  <a:schemeClr val="bg1"/>
                </a:solidFill>
              </a:rPr>
              <a:t>Finally look at and/or consider your Service Credit. </a:t>
            </a:r>
          </a:p>
          <a:p>
            <a:pPr marL="342900" indent="-342900">
              <a:spcBef>
                <a:spcPts val="1000"/>
              </a:spcBef>
              <a:buClr>
                <a:schemeClr val="accent4"/>
              </a:buClr>
            </a:pPr>
            <a:r>
              <a:rPr lang="en-US" sz="2400" dirty="0">
                <a:solidFill>
                  <a:schemeClr val="bg1"/>
                </a:solidFill>
              </a:rPr>
              <a:t>It is your responsibility to inform CalPERS if you had a period of higher compensation other than the last 12 or 36 months before your retirement date.</a:t>
            </a:r>
          </a:p>
          <a:p>
            <a:pPr marL="342900" indent="-342900">
              <a:spcBef>
                <a:spcPts val="1000"/>
              </a:spcBef>
            </a:pPr>
            <a:endParaRPr lang="en-US" dirty="0"/>
          </a:p>
        </p:txBody>
      </p:sp>
    </p:spTree>
    <p:extLst>
      <p:ext uri="{BB962C8B-B14F-4D97-AF65-F5344CB8AC3E}">
        <p14:creationId xmlns:p14="http://schemas.microsoft.com/office/powerpoint/2010/main" val="159442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71312" y="639042"/>
            <a:ext cx="8401200" cy="700500"/>
          </a:xfrm>
          <a:prstGeom prst="rect">
            <a:avLst/>
          </a:prstGeom>
        </p:spPr>
        <p:txBody>
          <a:bodyPr lIns="91425" tIns="91425" rIns="91425" bIns="91425" anchor="b" anchorCtr="0">
            <a:noAutofit/>
          </a:bodyPr>
          <a:lstStyle/>
          <a:p>
            <a:pPr algn="ctr"/>
            <a:r>
              <a:rPr lang="en" sz="3600" spc="100" dirty="0">
                <a:effectLst>
                  <a:outerShdw blurRad="38100" dist="38100" dir="2700000" algn="tl">
                    <a:srgbClr val="000000">
                      <a:alpha val="43137"/>
                    </a:srgbClr>
                  </a:outerShdw>
                </a:effectLst>
              </a:rPr>
              <a:t>Sick Leave balance</a:t>
            </a:r>
          </a:p>
        </p:txBody>
      </p:sp>
      <p:sp>
        <p:nvSpPr>
          <p:cNvPr id="88" name="Shape 88"/>
          <p:cNvSpPr txBox="1">
            <a:spLocks noGrp="1"/>
          </p:cNvSpPr>
          <p:nvPr>
            <p:ph type="body" idx="1"/>
          </p:nvPr>
        </p:nvSpPr>
        <p:spPr>
          <a:xfrm>
            <a:off x="448407" y="2352432"/>
            <a:ext cx="8247009" cy="4632671"/>
          </a:xfrm>
          <a:prstGeom prst="rect">
            <a:avLst/>
          </a:prstGeom>
        </p:spPr>
        <p:txBody>
          <a:bodyPr lIns="91425" tIns="91425" rIns="91425" bIns="91425" anchor="t" anchorCtr="0">
            <a:noAutofit/>
          </a:bodyPr>
          <a:lstStyle/>
          <a:p>
            <a:pPr marL="53975" indent="-53975">
              <a:spcAft>
                <a:spcPts val="1200"/>
              </a:spcAft>
              <a:buNone/>
            </a:pPr>
            <a:r>
              <a:rPr lang="en-US" sz="2400" dirty="0">
                <a:solidFill>
                  <a:schemeClr val="bg1"/>
                </a:solidFill>
              </a:rPr>
              <a:t> Your Sick leave balance is reported and may be converted into additional service credit (no minimum). Increments of 2000 sick leave hours are calculated to equal 1 year of service credit. </a:t>
            </a:r>
          </a:p>
          <a:p>
            <a:pPr marL="290513" indent="-236538">
              <a:spcAft>
                <a:spcPts val="1200"/>
              </a:spcAft>
              <a:buNone/>
            </a:pPr>
            <a:endParaRPr lang="en-US" sz="2400" spc="100" dirty="0">
              <a:solidFill>
                <a:schemeClr val="bg1"/>
              </a:solidFill>
            </a:endParaRPr>
          </a:p>
          <a:p>
            <a:pPr marL="290513" indent="-236538">
              <a:spcAft>
                <a:spcPts val="1200"/>
              </a:spcAft>
              <a:buNone/>
            </a:pPr>
            <a:r>
              <a:rPr lang="en-US" sz="2400" spc="100" dirty="0">
                <a:solidFill>
                  <a:schemeClr val="bg1"/>
                </a:solidFill>
              </a:rPr>
              <a:t>State Miscellaneous &amp; Industrial Benefits </a:t>
            </a:r>
            <a:r>
              <a:rPr lang="en-US" sz="2400" dirty="0">
                <a:solidFill>
                  <a:schemeClr val="bg1"/>
                </a:solidFill>
                <a:hlinkClick r:id="rId3"/>
              </a:rPr>
              <a:t>https://www.calpers.ca.gov/docs/forms-publications/state-misc-industrial-benefits.pdf</a:t>
            </a:r>
            <a:endParaRPr lang="en-US" sz="2400" dirty="0">
              <a:solidFill>
                <a:schemeClr val="bg1"/>
              </a:solidFill>
            </a:endParaRPr>
          </a:p>
          <a:p>
            <a:pPr marL="290513" indent="-236538">
              <a:spcAft>
                <a:spcPts val="1200"/>
              </a:spcAft>
              <a:buNone/>
            </a:pPr>
            <a:endParaRPr lang="en-US" sz="2400" dirty="0">
              <a:solidFill>
                <a:schemeClr val="bg1"/>
              </a:solidFill>
            </a:endParaRPr>
          </a:p>
          <a:p>
            <a:pPr>
              <a:buNone/>
            </a:pPr>
            <a:endParaRPr lang="en" dirty="0">
              <a:solidFill>
                <a:schemeClr val="tx1"/>
              </a:solidFill>
            </a:endParaRPr>
          </a:p>
        </p:txBody>
      </p:sp>
    </p:spTree>
    <p:extLst>
      <p:ext uri="{BB962C8B-B14F-4D97-AF65-F5344CB8AC3E}">
        <p14:creationId xmlns:p14="http://schemas.microsoft.com/office/powerpoint/2010/main" val="3750924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object type=&quot;2&quot; unique_id=&quot;10318&quot;&gt;&lt;object type=&quot;3&quot; unique_id=&quot;10319&quot;&gt;&lt;property id=&quot;20148&quot; value=&quot;5&quot;/&gt;&lt;property id=&quot;20300&quot; value=&quot;Slide 1 - &amp;quot;Cal Poly Pomona Benefit Services   Retirement Workshop&amp;quot;&quot;/&gt;&lt;property id=&quot;20307&quot; value=&quot;256&quot;/&gt;&lt;/object&gt;&lt;object type=&quot;3&quot; unique_id=&quot;10320&quot;&gt;&lt;property id=&quot;20148&quot; value=&quot;5&quot;/&gt;&lt;property id=&quot;20300&quot; value=&quot;Slide 2 - &amp;quot;Today we will cover&amp;quot;&quot;/&gt;&lt;property id=&quot;20307&quot; value=&quot;257&quot;/&gt;&lt;/object&gt;&lt;object type=&quot;3&quot; unique_id=&quot;10321&quot;&gt;&lt;property id=&quot;20148&quot; value=&quot;5&quot;/&gt;&lt;property id=&quot;20300&quot; value=&quot;Slide 3 - &amp;quot;Welcome&amp;quot;&quot;/&gt;&lt;property id=&quot;20307&quot; value=&quot;258&quot;/&gt;&lt;/object&gt;&lt;object type=&quot;3&quot; unique_id=&quot;10322&quot;&gt;&lt;property id=&quot;20148&quot; value=&quot;5&quot;/&gt;&lt;property id=&quot;20300&quot; value=&quot;Slide 4 - &amp;quot;Best Retirement Date&amp;quot;&quot;/&gt;&lt;property id=&quot;20307&quot; value=&quot;259&quot;/&gt;&lt;/object&gt;&lt;object type=&quot;3&quot; unique_id=&quot;10323&quot;&gt;&lt;property id=&quot;20148&quot; value=&quot;5&quot;/&gt;&lt;property id=&quot;20300&quot; value=&quot;Slide 5&quot;/&gt;&lt;property id=&quot;20307&quot; value=&quot;260&quot;/&gt;&lt;/object&gt;&lt;object type=&quot;3&quot; unique_id=&quot;10324&quot;&gt;&lt;property id=&quot;20148&quot; value=&quot;5&quot;/&gt;&lt;property id=&quot;20300&quot; value=&quot;Slide 6 - &amp;quot;Best Retirement Date&amp;quot;&quot;/&gt;&lt;property id=&quot;20307&quot; value=&quot;261&quot;/&gt;&lt;/object&gt;&lt;object type=&quot;3&quot; unique_id=&quot;10325&quot;&gt;&lt;property id=&quot;20148&quot; value=&quot;5&quot;/&gt;&lt;property id=&quot;20300&quot; value=&quot;Slide 16 - &amp;quot;2018 Retirement Options&amp;quot;&quot;/&gt;&lt;property id=&quot;20307&quot; value=&quot;262&quot;/&gt;&lt;/object&gt;&lt;object type=&quot;3&quot; unique_id=&quot;10326&quot;&gt;&lt;property id=&quot;20148&quot; value=&quot;5&quot;/&gt;&lt;property id=&quot;20300&quot; value=&quot;Slide 12 - &amp;quot;Benefit Options&amp;quot;&quot;/&gt;&lt;property id=&quot;20307&quot; value=&quot;263&quot;/&gt;&lt;/object&gt;&lt;object type=&quot;3&quot; unique_id=&quot;10328&quot;&gt;&lt;property id=&quot;20148&quot; value=&quot;5&quot;/&gt;&lt;property id=&quot;20300&quot; value=&quot;Slide 18 - &amp;quot;Completing your retirement application&amp;quot;&quot;/&gt;&lt;property id=&quot;20307&quot; value=&quot;265&quot;/&gt;&lt;/object&gt;&lt;object type=&quot;3&quot; unique_id=&quot;10329&quot;&gt;&lt;property id=&quot;20148&quot; value=&quot;5&quot;/&gt;&lt;property id=&quot;20300&quot; value=&quot;Slide 9&quot;/&gt;&lt;property id=&quot;20307&quot; value=&quot;266&quot;/&gt;&lt;/object&gt;&lt;object type=&quot;3&quot; unique_id=&quot;10336&quot;&gt;&lt;property id=&quot;20148&quot; value=&quot;5&quot;/&gt;&lt;property id=&quot;20300&quot; value=&quot;Slide 10 - &amp;quot;Things to consider&amp;quot;&quot;/&gt;&lt;property id=&quot;20307&quot; value=&quot;273&quot;/&gt;&lt;/object&gt;&lt;object type=&quot;3&quot; unique_id=&quot;10341&quot;&gt;&lt;property id=&quot;20148&quot; value=&quot;5&quot;/&gt;&lt;property id=&quot;20300&quot; value=&quot;Slide 28&quot;/&gt;&lt;property id=&quot;20307&quot; value=&quot;278&quot;/&gt;&lt;/object&gt;&lt;object type=&quot;3&quot; unique_id=&quot;10342&quot;&gt;&lt;property id=&quot;20148&quot; value=&quot;5&quot;/&gt;&lt;property id=&quot;20300&quot; value=&quot;Slide 29 - &amp;quot;Thank You!&amp;quot;&quot;/&gt;&lt;property id=&quot;20307&quot; value=&quot;279&quot;/&gt;&lt;/object&gt;&lt;object type=&quot;3&quot; unique_id=&quot;10343&quot;&gt;&lt;property id=&quot;20148&quot; value=&quot;5&quot;/&gt;&lt;property id=&quot;20300&quot; value=&quot;Slide 21 - &amp;quot;Health Benefits &amp;amp; Medicare&amp;quot;&quot;/&gt;&lt;property id=&quot;20307&quot; value=&quot;280&quot;/&gt;&lt;/object&gt;&lt;object type=&quot;3&quot; unique_id=&quot;10377&quot;&gt;&lt;property id=&quot;20148&quot; value=&quot;5&quot;/&gt;&lt;property id=&quot;20300&quot; value=&quot;Slide 7 - &amp;quot;Best Retirement Date&amp;quot;&quot;/&gt;&lt;property id=&quot;20307&quot; value=&quot;284&quot;/&gt;&lt;/object&gt;&lt;object type=&quot;3&quot; unique_id=&quot;10378&quot;&gt;&lt;property id=&quot;20148&quot; value=&quot;5&quot;/&gt;&lt;property id=&quot;20300&quot; value=&quot;Slide 8 - &amp;quot;Best Retirement Date&amp;quot;&quot;/&gt;&lt;property id=&quot;20307&quot; value=&quot;285&quot;/&gt;&lt;/object&gt;&lt;object type=&quot;3&quot; unique_id=&quot;10379&quot;&gt;&lt;property id=&quot;20148&quot; value=&quot;5&quot;/&gt;&lt;property id=&quot;20300&quot; value=&quot;Slide 11 - &amp;quot;Benefit Options&amp;quot;&quot;/&gt;&lt;property id=&quot;20307&quot; value=&quot;286&quot;/&gt;&lt;/object&gt;&lt;object type=&quot;3&quot; unique_id=&quot;10380&quot;&gt;&lt;property id=&quot;20148&quot; value=&quot;5&quot;/&gt;&lt;property id=&quot;20300&quot; value=&quot;Slide 13 - &amp;quot;Benefit Options&amp;quot;&quot;/&gt;&lt;property id=&quot;20307&quot; value=&quot;287&quot;/&gt;&lt;/object&gt;&lt;object type=&quot;3&quot; unique_id=&quot;10381&quot;&gt;&lt;property id=&quot;20148&quot; value=&quot;5&quot;/&gt;&lt;property id=&quot;20300&quot; value=&quot;Slide 14 - &amp;quot;Benefit Options&amp;quot;&quot;/&gt;&lt;property id=&quot;20307&quot; value=&quot;288&quot;/&gt;&lt;/object&gt;&lt;object type=&quot;3&quot; unique_id=&quot;10382&quot;&gt;&lt;property id=&quot;20148&quot; value=&quot;5&quot;/&gt;&lt;property id=&quot;20300&quot; value=&quot;Slide 15 - &amp;quot;Benefit Options&amp;quot;&quot;/&gt;&lt;property id=&quot;20307&quot; value=&quot;289&quot;/&gt;&lt;/object&gt;&lt;object type=&quot;3&quot; unique_id=&quot;10383&quot;&gt;&lt;property id=&quot;20148&quot; value=&quot;5&quot;/&gt;&lt;property id=&quot;20300&quot; value=&quot;Slide 17 - &amp;quot;Completing Your Retirement Application&amp;quot;&quot;/&gt;&lt;property id=&quot;20307&quot; value=&quot;291&quot;/&gt;&lt;/object&gt;&lt;object type=&quot;3&quot; unique_id=&quot;10384&quot;&gt;&lt;property id=&quot;20148&quot; value=&quot;5&quot;/&gt;&lt;property id=&quot;20300&quot; value=&quot;Slide 19 - &amp;quot;Completing your retirement application&amp;quot;&quot;/&gt;&lt;property id=&quot;20307&quot; value=&quot;292&quot;/&gt;&lt;/object&gt;&lt;object type=&quot;3&quot; unique_id=&quot;10385&quot;&gt;&lt;property id=&quot;20148&quot; value=&quot;5&quot;/&gt;&lt;property id=&quot;20300&quot; value=&quot;Slide 20 - &amp;quot;Health Benefits &amp;amp; Medicare&amp;quot;&quot;/&gt;&lt;property id=&quot;20307&quot; value=&quot;293&quot;/&gt;&lt;/object&gt;&lt;object type=&quot;3&quot; unique_id=&quot;10386&quot;&gt;&lt;property id=&quot;20148&quot; value=&quot;5&quot;/&gt;&lt;property id=&quot;20300&quot; value=&quot;Slide 22 - &amp;quot;Health Benefits &amp;amp; Medicare&amp;quot;&quot;/&gt;&lt;property id=&quot;20307&quot; value=&quot;294&quot;/&gt;&lt;/object&gt;&lt;object type=&quot;3&quot; unique_id=&quot;10387&quot;&gt;&lt;property id=&quot;20148&quot; value=&quot;5&quot;/&gt;&lt;property id=&quot;20300&quot; value=&quot;Slide 23 - &amp;quot;Faculty Early Retirement (FERP)&amp;quot;&quot;/&gt;&lt;property id=&quot;20307&quot; value=&quot;295&quot;/&gt;&lt;/object&gt;&lt;object type=&quot;3&quot; unique_id=&quot;10388&quot;&gt;&lt;property id=&quot;20148&quot; value=&quot;5&quot;/&gt;&lt;property id=&quot;20300&quot; value=&quot;Slide 24 - &amp;quot;Faculty Early Retirement (FERP)&amp;quot;&quot;/&gt;&lt;property id=&quot;20307&quot; value=&quot;297&quot;/&gt;&lt;/object&gt;&lt;object type=&quot;3&quot; unique_id=&quot;10389&quot;&gt;&lt;property id=&quot;20148&quot; value=&quot;5&quot;/&gt;&lt;property id=&quot;20300&quot; value=&quot;Slide 25 - &amp;quot;Faculty Early Retirement (FERP)&amp;quot;&quot;/&gt;&lt;property id=&quot;20307&quot; value=&quot;298&quot;/&gt;&lt;/object&gt;&lt;object type=&quot;3&quot; unique_id=&quot;10390&quot;&gt;&lt;property id=&quot;20148&quot; value=&quot;5&quot;/&gt;&lt;property id=&quot;20300&quot; value=&quot;Slide 26 - &amp;quot;Faculty Early Retirement (FERP)&amp;quot;&quot;/&gt;&lt;property id=&quot;20307&quot; value=&quot;299&quot;/&gt;&lt;/object&gt;&lt;object type=&quot;3&quot; unique_id=&quot;10391&quot;&gt;&lt;property id=&quot;20148&quot; value=&quot;5&quot;/&gt;&lt;property id=&quot;20300&quot; value=&quot;Slide 27&quot;/&gt;&lt;property id=&quot;20307&quot; value=&quot;296&quot;/&gt;&lt;/object&gt;&lt;object type=&quot;3&quot; unique_id=&quot;10579&quot;&gt;&lt;property id=&quot;20148&quot; value=&quot;5&quot;/&gt;&lt;property id=&quot;20300&quot; value=&quot;Slide 30 - &amp;quot;VSP Forms &amp;amp; Resources&amp;quot;&quot;/&gt;&lt;property id=&quot;20307&quot; value=&quot;300&quot;/&gt;&lt;/object&gt;&lt;/object&gt;&lt;object type=&quot;8&quot; unique_id=&quot;1037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12319</TotalTime>
  <Words>2486</Words>
  <Application>Microsoft Office PowerPoint</Application>
  <PresentationFormat>On-screen Show (4:3)</PresentationFormat>
  <Paragraphs>275</Paragraphs>
  <Slides>36</Slides>
  <Notes>36</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Corbel</vt:lpstr>
      <vt:lpstr>Montserrat</vt:lpstr>
      <vt:lpstr>Muli</vt:lpstr>
      <vt:lpstr>Symbol</vt:lpstr>
      <vt:lpstr>Wingdings</vt:lpstr>
      <vt:lpstr>Banded</vt:lpstr>
      <vt:lpstr>      Welcome to the  Retirement/FERP Info Session  We will be starting Shortly!  Housekeeping    </vt:lpstr>
      <vt:lpstr>   Retirement/FERP Info Session   </vt:lpstr>
      <vt:lpstr>Today we will cover</vt:lpstr>
      <vt:lpstr>PowerPoint Presentation</vt:lpstr>
      <vt:lpstr>Things to consider when  choosing your retirement date</vt:lpstr>
      <vt:lpstr>Things to consider when  choosing your retirement date</vt:lpstr>
      <vt:lpstr>Benefit Factor Examples for 2% @ 55 formula</vt:lpstr>
      <vt:lpstr>      Things to consider when choosing  your retirement date</vt:lpstr>
      <vt:lpstr>Sick Leave balance</vt:lpstr>
      <vt:lpstr>CalPERS Pension</vt:lpstr>
      <vt:lpstr>CalPERS Pension Options</vt:lpstr>
      <vt:lpstr>CalPERS Pension Options</vt:lpstr>
      <vt:lpstr>CalPERS Pension Options</vt:lpstr>
      <vt:lpstr>Benefits &amp; Medicare</vt:lpstr>
      <vt:lpstr>Benefits &amp; Medicare</vt:lpstr>
      <vt:lpstr>Benefits &amp; Medicare</vt:lpstr>
      <vt:lpstr>Contributions to the 403(b) plan</vt:lpstr>
      <vt:lpstr>Your Retirement Application</vt:lpstr>
      <vt:lpstr>your retirement application</vt:lpstr>
      <vt:lpstr>your retirement application Checklist</vt:lpstr>
      <vt:lpstr>Resources</vt:lpstr>
      <vt:lpstr>PowerPoint Presentation</vt:lpstr>
      <vt:lpstr>Faculty Early Retirement (FERP)</vt:lpstr>
      <vt:lpstr>Faculty Early Retirement (FERP)</vt:lpstr>
      <vt:lpstr>Faculty Early Retirement (FERP)</vt:lpstr>
      <vt:lpstr>Faculty Early Retirement (FERP)</vt:lpstr>
      <vt:lpstr>CONVERSION OF CURRENT FERP FACULTY  </vt:lpstr>
      <vt:lpstr>Faculty Early Retirement (FERP)</vt:lpstr>
      <vt:lpstr>PowerPoint Presentation</vt:lpstr>
      <vt:lpstr>AY Application to FERP/reduce and end Early</vt:lpstr>
      <vt:lpstr>AY Application Example –  Fall &amp; Spring</vt:lpstr>
      <vt:lpstr>AY Application Example –Fall only</vt:lpstr>
      <vt:lpstr>AY Application Example – Spring Only</vt:lpstr>
      <vt:lpstr>12 Month Application Example</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 Poly Pomona Benefit Services   Retirement Workshop</dc:title>
  <dc:creator>Lori Bunner</dc:creator>
  <cp:lastModifiedBy>Elizabeth Arvizu</cp:lastModifiedBy>
  <cp:revision>213</cp:revision>
  <cp:lastPrinted>2019-11-05T20:58:01Z</cp:lastPrinted>
  <dcterms:modified xsi:type="dcterms:W3CDTF">2024-12-12T18:34:33Z</dcterms:modified>
</cp:coreProperties>
</file>