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sldIdLst>
    <p:sldId id="256" r:id="rId2"/>
    <p:sldId id="257" r:id="rId3"/>
    <p:sldId id="258" r:id="rId4"/>
    <p:sldId id="259" r:id="rId5"/>
    <p:sldId id="286" r:id="rId6"/>
    <p:sldId id="285" r:id="rId7"/>
    <p:sldId id="260" r:id="rId8"/>
    <p:sldId id="262" r:id="rId9"/>
    <p:sldId id="287" r:id="rId10"/>
    <p:sldId id="284" r:id="rId11"/>
    <p:sldId id="270" r:id="rId12"/>
    <p:sldId id="273" r:id="rId13"/>
    <p:sldId id="263" r:id="rId14"/>
    <p:sldId id="271" r:id="rId15"/>
    <p:sldId id="272" r:id="rId16"/>
    <p:sldId id="282" r:id="rId17"/>
    <p:sldId id="269" r:id="rId18"/>
    <p:sldId id="274" r:id="rId19"/>
    <p:sldId id="268" r:id="rId20"/>
    <p:sldId id="280" r:id="rId21"/>
    <p:sldId id="283" r:id="rId22"/>
    <p:sldId id="281" r:id="rId23"/>
    <p:sldId id="275" r:id="rId24"/>
    <p:sldId id="290" r:id="rId25"/>
    <p:sldId id="279" r:id="rId26"/>
    <p:sldId id="264" r:id="rId27"/>
    <p:sldId id="289" r:id="rId28"/>
    <p:sldId id="288" r:id="rId29"/>
    <p:sldId id="267"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4C1B1A-AADA-3213-5CF9-5AB0CCF54C46}" v="298" dt="2024-07-22T17:44:08.1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EB46B8FB-F6A2-5F47-A6CD-A7E17E69270F}"/>
              </a:ext>
            </a:extLst>
          </p:cNvPr>
          <p:cNvGrpSpPr/>
          <p:nvPr/>
        </p:nvGrpSpPr>
        <p:grpSpPr>
          <a:xfrm>
            <a:off x="6201388" y="0"/>
            <a:ext cx="5990612" cy="6858001"/>
            <a:chOff x="6201388" y="0"/>
            <a:chExt cx="5990612" cy="6858001"/>
          </a:xfrm>
        </p:grpSpPr>
        <p:sp>
          <p:nvSpPr>
            <p:cNvPr id="45" name="Oval 44">
              <a:extLst>
                <a:ext uri="{FF2B5EF4-FFF2-40B4-BE49-F238E27FC236}">
                  <a16:creationId xmlns:a16="http://schemas.microsoft.com/office/drawing/2014/main" id="{419BDE93-3EC2-4E4D-BC0B-417378F49EDA}"/>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id="{FE21F82F-1EE5-8240-97F8-387DF0253FCE}"/>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48">
              <a:extLst>
                <a:ext uri="{FF2B5EF4-FFF2-40B4-BE49-F238E27FC236}">
                  <a16:creationId xmlns:a16="http://schemas.microsoft.com/office/drawing/2014/main" id="{AE1903E3-6B5F-6B4C-9A1F-62628A050AEB}"/>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Oval 50">
              <a:extLst>
                <a:ext uri="{FF2B5EF4-FFF2-40B4-BE49-F238E27FC236}">
                  <a16:creationId xmlns:a16="http://schemas.microsoft.com/office/drawing/2014/main" id="{F7C55863-3B37-0743-B001-1A970033FBA8}"/>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932B4C24-3A58-924C-B79A-D961EF7C2C48}"/>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1EF52E0-D2CF-544F-93A6-4D7B45A0483A}"/>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reeform 63">
              <a:extLst>
                <a:ext uri="{FF2B5EF4-FFF2-40B4-BE49-F238E27FC236}">
                  <a16:creationId xmlns:a16="http://schemas.microsoft.com/office/drawing/2014/main" id="{6966CFE5-1C8C-2E4F-9B2D-A8438F5A5322}"/>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64">
              <a:extLst>
                <a:ext uri="{FF2B5EF4-FFF2-40B4-BE49-F238E27FC236}">
                  <a16:creationId xmlns:a16="http://schemas.microsoft.com/office/drawing/2014/main" id="{9FD29EF3-A5B2-554A-A307-6BE1BCE8AF03}"/>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Oval 66">
              <a:extLst>
                <a:ext uri="{FF2B5EF4-FFF2-40B4-BE49-F238E27FC236}">
                  <a16:creationId xmlns:a16="http://schemas.microsoft.com/office/drawing/2014/main" id="{AC1ECAD8-0CF2-934D-AA1E-C108208CDE6F}"/>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DB14DED1-3A58-8C4D-902E-2A9F34043F61}"/>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65D65157-5719-0341-A807-A8956595FB4C}"/>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A7F23F74-B777-2A4C-8EF9-E798880D5942}"/>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E3B9A050-0AE1-1D4B-A2AC-6EEF64B106D9}"/>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2" name="Freeform 71">
              <a:extLst>
                <a:ext uri="{FF2B5EF4-FFF2-40B4-BE49-F238E27FC236}">
                  <a16:creationId xmlns:a16="http://schemas.microsoft.com/office/drawing/2014/main" id="{C424FE38-F803-8D47-BF56-1B18EC2B1F0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Oval 72">
              <a:extLst>
                <a:ext uri="{FF2B5EF4-FFF2-40B4-BE49-F238E27FC236}">
                  <a16:creationId xmlns:a16="http://schemas.microsoft.com/office/drawing/2014/main" id="{E37187F2-9212-0641-97D0-1ACD50B748A8}"/>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C760C651-2AC4-564E-BEAA-AB7FAFE7F79F}"/>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58B0A1B8-5BA3-3548-9511-B4904D05264B}"/>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a:extLst>
                <a:ext uri="{FF2B5EF4-FFF2-40B4-BE49-F238E27FC236}">
                  <a16:creationId xmlns:a16="http://schemas.microsoft.com/office/drawing/2014/main" id="{424CD779-EE9A-214D-9488-767327E373AA}"/>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76">
              <a:extLst>
                <a:ext uri="{FF2B5EF4-FFF2-40B4-BE49-F238E27FC236}">
                  <a16:creationId xmlns:a16="http://schemas.microsoft.com/office/drawing/2014/main" id="{630D08C6-9EFB-8540-875F-2A55DED2AAE3}"/>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77">
              <a:extLst>
                <a:ext uri="{FF2B5EF4-FFF2-40B4-BE49-F238E27FC236}">
                  <a16:creationId xmlns:a16="http://schemas.microsoft.com/office/drawing/2014/main" id="{D7E8DA86-1294-4641-9C52-6E153150641C}"/>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78">
              <a:extLst>
                <a:ext uri="{FF2B5EF4-FFF2-40B4-BE49-F238E27FC236}">
                  <a16:creationId xmlns:a16="http://schemas.microsoft.com/office/drawing/2014/main" id="{011063C9-2A43-3348-A018-F27FACAA778D}"/>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79">
              <a:extLst>
                <a:ext uri="{FF2B5EF4-FFF2-40B4-BE49-F238E27FC236}">
                  <a16:creationId xmlns:a16="http://schemas.microsoft.com/office/drawing/2014/main" id="{EE85C7DE-D965-244F-BD95-3A05FF4AAC61}"/>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80">
              <a:extLst>
                <a:ext uri="{FF2B5EF4-FFF2-40B4-BE49-F238E27FC236}">
                  <a16:creationId xmlns:a16="http://schemas.microsoft.com/office/drawing/2014/main" id="{315A1389-149A-3342-A863-637D42FDB28D}"/>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81">
              <a:extLst>
                <a:ext uri="{FF2B5EF4-FFF2-40B4-BE49-F238E27FC236}">
                  <a16:creationId xmlns:a16="http://schemas.microsoft.com/office/drawing/2014/main" id="{B149CC6F-B6C6-BE46-B451-1BF7D47A8936}"/>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DAB39E9-6F50-3F4B-9DDB-FC0E0CA993A6}"/>
              </a:ext>
            </a:extLst>
          </p:cNvPr>
          <p:cNvSpPr>
            <a:spLocks noGrp="1"/>
          </p:cNvSpPr>
          <p:nvPr>
            <p:ph type="ctrTitle"/>
          </p:nvPr>
        </p:nvSpPr>
        <p:spPr>
          <a:xfrm>
            <a:off x="565150" y="768334"/>
            <a:ext cx="5066001" cy="2866405"/>
          </a:xfrm>
        </p:spPr>
        <p:txBody>
          <a:bodyPr anchor="t"/>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A6B2C33E-E9A6-304D-BBCB-97AD0B213CE0}"/>
              </a:ext>
            </a:extLst>
          </p:cNvPr>
          <p:cNvSpPr>
            <a:spLocks noGrp="1"/>
          </p:cNvSpPr>
          <p:nvPr>
            <p:ph type="subTitle" idx="1"/>
          </p:nvPr>
        </p:nvSpPr>
        <p:spPr>
          <a:xfrm>
            <a:off x="565150" y="4283239"/>
            <a:ext cx="5066001" cy="1475177"/>
          </a:xfrm>
        </p:spPr>
        <p:txBody>
          <a:bodyPr anchor="b"/>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29C75C4-E533-BE48-B528-D1A278BC39A3}"/>
              </a:ext>
            </a:extLst>
          </p:cNvPr>
          <p:cNvSpPr>
            <a:spLocks noGrp="1"/>
          </p:cNvSpPr>
          <p:nvPr>
            <p:ph type="dt" sz="half" idx="10"/>
          </p:nvPr>
        </p:nvSpPr>
        <p:spPr>
          <a:xfrm>
            <a:off x="566928" y="457200"/>
            <a:ext cx="3608205" cy="365125"/>
          </a:xfrm>
        </p:spPr>
        <p:txBody>
          <a:bodyPr/>
          <a:lstStyle>
            <a:lvl1pPr algn="l">
              <a:defRPr/>
            </a:lvl1pPr>
          </a:lstStyle>
          <a:p>
            <a:pPr algn="l"/>
            <a:fld id="{A5B0A250-5CC0-1746-B209-08E8B0DAE6AF}" type="datetimeFigureOut">
              <a:rPr lang="en-US" smtClean="0"/>
              <a:pPr algn="l"/>
              <a:t>7/23/2024</a:t>
            </a:fld>
            <a:endParaRPr lang="en-US" dirty="0"/>
          </a:p>
        </p:txBody>
      </p:sp>
      <p:sp>
        <p:nvSpPr>
          <p:cNvPr id="5" name="Footer Placeholder 4">
            <a:extLst>
              <a:ext uri="{FF2B5EF4-FFF2-40B4-BE49-F238E27FC236}">
                <a16:creationId xmlns:a16="http://schemas.microsoft.com/office/drawing/2014/main" id="{8F09BA8A-EF83-434D-A90E-0805D1104A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FCFDDE0-90B9-AD4E-B0EB-E7464FA9CDF2}"/>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D33A3282-0389-C547-8CA6-7F3E7F27B34D}"/>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7951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ED46EE4-CE67-DD46-A751-9FEA049A22B8}"/>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955C5B70-D34F-8A49-B220-808CE2BBB7F3}"/>
                </a:ext>
              </a:extLst>
            </p:cNvPr>
            <p:cNvSpPr/>
            <p:nvPr/>
          </p:nvSpPr>
          <p:spPr>
            <a:xfrm>
              <a:off x="8928528" y="491812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4BBFE624-6DBD-8541-B43B-180C0AFA21F0}"/>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6E01AC23-2120-A542-B140-5A29AA27A2C8}"/>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154689C0-9C35-9B4D-906B-DA287DA55A38}"/>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696570F0-11E0-6147-9053-E3A4B5DBA0E4}"/>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BDD97F6-A366-B54A-B889-42E97AFEDE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58E853BC-EE80-374B-B823-8D51A948C4CF}"/>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4B5B70B1-649D-9848-B5D4-6DE04D55F5F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46A2092A-2157-0A49-937F-BBAE14687DE7}"/>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F092371E-D526-AF43-816F-F7AEBA9FF16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06995714-B51E-E84A-9FD5-3AD33004E517}"/>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0FDB0CC5-76AA-6E44-8376-4EE649C1DE42}"/>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3D981F0B-8982-1C45-8D7C-30E744003823}"/>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76EEB7-1E87-0447-8CD6-DD220CF4EE59}"/>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BA8AE526-3A03-9B41-8C9F-27156E701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D08D72-182D-C947-B3F7-B74948D0849B}"/>
              </a:ext>
            </a:extLst>
          </p:cNvPr>
          <p:cNvSpPr>
            <a:spLocks noGrp="1"/>
          </p:cNvSpPr>
          <p:nvPr>
            <p:ph type="dt" sz="half" idx="10"/>
          </p:nvPr>
        </p:nvSpPr>
        <p:spPr/>
        <p:txBody>
          <a:bodyPr/>
          <a:lstStyle/>
          <a:p>
            <a:fld id="{A5B0A250-5CC0-1746-B209-08E8B0DAE6AF}" type="datetimeFigureOut">
              <a:rPr lang="en-US" smtClean="0"/>
              <a:t>7/23/2024</a:t>
            </a:fld>
            <a:endParaRPr lang="en-US" dirty="0"/>
          </a:p>
        </p:txBody>
      </p:sp>
      <p:sp>
        <p:nvSpPr>
          <p:cNvPr id="5" name="Footer Placeholder 4">
            <a:extLst>
              <a:ext uri="{FF2B5EF4-FFF2-40B4-BE49-F238E27FC236}">
                <a16:creationId xmlns:a16="http://schemas.microsoft.com/office/drawing/2014/main" id="{B076E396-D059-AF4D-A1D9-C1347978AA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F8845B6-87C0-2F4A-8146-00E911CDF70D}"/>
              </a:ext>
            </a:extLst>
          </p:cNvPr>
          <p:cNvSpPr>
            <a:spLocks noGrp="1"/>
          </p:cNvSpPr>
          <p:nvPr>
            <p:ph type="sldNum" sz="quarter" idx="12"/>
          </p:nvPr>
        </p:nvSpPr>
        <p:spPr>
          <a:xfrm>
            <a:off x="7086480" y="6141085"/>
            <a:ext cx="813816" cy="365125"/>
          </a:xfrm>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A78A912D-4325-C449-BF2E-F331A221C695}"/>
              </a:ext>
            </a:extLst>
          </p:cNvPr>
          <p:cNvCxnSpPr>
            <a:cxnSpLocks/>
          </p:cNvCxnSpPr>
          <p:nvPr/>
        </p:nvCxnSpPr>
        <p:spPr>
          <a:xfrm>
            <a:off x="565150" y="6087110"/>
            <a:ext cx="7335146"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31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C3803ECC-8207-244B-8051-94AA5304EDD9}"/>
              </a:ext>
            </a:extLst>
          </p:cNvPr>
          <p:cNvGrpSpPr/>
          <p:nvPr/>
        </p:nvGrpSpPr>
        <p:grpSpPr>
          <a:xfrm>
            <a:off x="10290315" y="0"/>
            <a:ext cx="1901686" cy="6858000"/>
            <a:chOff x="10290315" y="0"/>
            <a:chExt cx="1901686" cy="6858000"/>
          </a:xfrm>
        </p:grpSpPr>
        <p:sp>
          <p:nvSpPr>
            <p:cNvPr id="17" name="Freeform 16">
              <a:extLst>
                <a:ext uri="{FF2B5EF4-FFF2-40B4-BE49-F238E27FC236}">
                  <a16:creationId xmlns:a16="http://schemas.microsoft.com/office/drawing/2014/main" id="{CF2E8536-821C-3846-A152-2001B7BA4BC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7A02781-FFB4-C04E-97FB-78D26A9E8F1C}"/>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4C29607-37D2-7A4B-98E2-2C851CD6776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12FC7BA-80CC-1C4E-B268-B3EEA08137F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BEBC8FB1-96B9-D84A-BD2A-BC8410EBE012}"/>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A8455B4-A778-B44D-A7E8-C45A4846D9F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B0407CCA-80EF-2B45-8F8C-7D5796A61BC0}"/>
              </a:ext>
            </a:extLst>
          </p:cNvPr>
          <p:cNvSpPr>
            <a:spLocks noGrp="1"/>
          </p:cNvSpPr>
          <p:nvPr>
            <p:ph type="title" orient="vert"/>
          </p:nvPr>
        </p:nvSpPr>
        <p:spPr>
          <a:xfrm>
            <a:off x="8950095" y="976630"/>
            <a:ext cx="2268507" cy="478459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A221C3-F2D3-FC4F-938B-4C4CAC7370B1}"/>
              </a:ext>
            </a:extLst>
          </p:cNvPr>
          <p:cNvSpPr>
            <a:spLocks noGrp="1"/>
          </p:cNvSpPr>
          <p:nvPr>
            <p:ph type="body" orient="vert" idx="1"/>
          </p:nvPr>
        </p:nvSpPr>
        <p:spPr>
          <a:xfrm>
            <a:off x="565150" y="976630"/>
            <a:ext cx="8264057" cy="478459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B061B46-3E9A-AC48-8C84-5B46EA1EC583}"/>
              </a:ext>
            </a:extLst>
          </p:cNvPr>
          <p:cNvSpPr>
            <a:spLocks noGrp="1"/>
          </p:cNvSpPr>
          <p:nvPr>
            <p:ph type="dt" sz="half" idx="10"/>
          </p:nvPr>
        </p:nvSpPr>
        <p:spPr/>
        <p:txBody>
          <a:bodyPr/>
          <a:lstStyle/>
          <a:p>
            <a:fld id="{A5B0A250-5CC0-1746-B209-08E8B0DAE6AF}" type="datetimeFigureOut">
              <a:rPr lang="en-US" smtClean="0"/>
              <a:t>7/23/2024</a:t>
            </a:fld>
            <a:endParaRPr lang="en-US"/>
          </a:p>
        </p:txBody>
      </p:sp>
      <p:sp>
        <p:nvSpPr>
          <p:cNvPr id="5" name="Footer Placeholder 4">
            <a:extLst>
              <a:ext uri="{FF2B5EF4-FFF2-40B4-BE49-F238E27FC236}">
                <a16:creationId xmlns:a16="http://schemas.microsoft.com/office/drawing/2014/main" id="{369F8F49-5859-714C-8EE1-61A74F324E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B6F69-3FFA-D94F-BA99-873D36F7F69D}"/>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C31B40EC-87DB-A64F-9D4B-98A86F7CEFFF}"/>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8785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F0CAFDA3-320A-C24D-A7A1-20C1267EC987}"/>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D2411669-6E2C-2243-99CD-6BC9D724FA1F}"/>
                </a:ext>
              </a:extLst>
            </p:cNvPr>
            <p:cNvSpPr/>
            <p:nvPr/>
          </p:nvSpPr>
          <p:spPr>
            <a:xfrm>
              <a:off x="8928528"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C4E0C522-0F40-ED44-A700-F1BCD1CF74F5}"/>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B79B4380-CBEC-C341-A10E-5EF9A8597959}"/>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F04AD70E-5490-4C4E-A05D-D67949C51A74}"/>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28A8883-9F24-0047-92B7-45B3D2E7D9C0}"/>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AAC3A3BB-FD2C-FB44-9478-FA87EF229D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BF46B3B1-E981-BB40-B916-51A6D3851969}"/>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EA7DAE92-7D6B-B042-83BE-047C8EC322A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06AADCE6-4277-EA49-AF23-63B53CA6772A}"/>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58CEA343-047B-DF4E-A7A8-881C7740EA3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FCCBAA07-17CE-2740-AA04-AEDA5EAD2796}"/>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BF15C430-7951-6040-BD4C-4E996E94480E}"/>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0B3467F9-370D-5C4C-9EDE-E0CA0E401568}"/>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2A1E4-52BA-534C-AECC-35C3CF44F861}"/>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8315675-65B4-E14F-9785-663A83B7B6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76A1E-2332-684F-BDD2-687C166BDEC0}"/>
              </a:ext>
            </a:extLst>
          </p:cNvPr>
          <p:cNvSpPr>
            <a:spLocks noGrp="1"/>
          </p:cNvSpPr>
          <p:nvPr>
            <p:ph type="dt" sz="half" idx="10"/>
          </p:nvPr>
        </p:nvSpPr>
        <p:spPr/>
        <p:txBody>
          <a:bodyPr/>
          <a:lstStyle/>
          <a:p>
            <a:fld id="{A5B0A250-5CC0-1746-B209-08E8B0DAE6AF}" type="datetimeFigureOut">
              <a:rPr lang="en-US" smtClean="0"/>
              <a:t>7/23/2024</a:t>
            </a:fld>
            <a:endParaRPr lang="en-US" dirty="0"/>
          </a:p>
        </p:txBody>
      </p:sp>
      <p:sp>
        <p:nvSpPr>
          <p:cNvPr id="5" name="Footer Placeholder 4">
            <a:extLst>
              <a:ext uri="{FF2B5EF4-FFF2-40B4-BE49-F238E27FC236}">
                <a16:creationId xmlns:a16="http://schemas.microsoft.com/office/drawing/2014/main" id="{22BB8CB0-B7BE-7D4F-B254-8A2F8AEC27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E5A569-A063-8E40-B703-82B11D2A988A}"/>
              </a:ext>
            </a:extLst>
          </p:cNvPr>
          <p:cNvSpPr>
            <a:spLocks noGrp="1"/>
          </p:cNvSpPr>
          <p:nvPr>
            <p:ph type="sldNum" sz="quarter" idx="12"/>
          </p:nvPr>
        </p:nvSpPr>
        <p:spPr>
          <a:xfrm>
            <a:off x="7087169" y="6141085"/>
            <a:ext cx="813816" cy="365125"/>
          </a:xfrm>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8231D73A-BA91-794F-8C09-4F4B41A6D08B}"/>
              </a:ext>
            </a:extLst>
          </p:cNvPr>
          <p:cNvCxnSpPr>
            <a:cxnSpLocks/>
          </p:cNvCxnSpPr>
          <p:nvPr/>
        </p:nvCxnSpPr>
        <p:spPr>
          <a:xfrm>
            <a:off x="565150" y="6087110"/>
            <a:ext cx="7335835"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061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3ABDDED5-B489-454D-A72D-46C9473AB018}"/>
              </a:ext>
            </a:extLst>
          </p:cNvPr>
          <p:cNvGrpSpPr/>
          <p:nvPr/>
        </p:nvGrpSpPr>
        <p:grpSpPr>
          <a:xfrm>
            <a:off x="6201388" y="0"/>
            <a:ext cx="5990612" cy="6858001"/>
            <a:chOff x="6201388" y="0"/>
            <a:chExt cx="5990612" cy="6858001"/>
          </a:xfrm>
        </p:grpSpPr>
        <p:sp>
          <p:nvSpPr>
            <p:cNvPr id="40" name="Oval 39">
              <a:extLst>
                <a:ext uri="{FF2B5EF4-FFF2-40B4-BE49-F238E27FC236}">
                  <a16:creationId xmlns:a16="http://schemas.microsoft.com/office/drawing/2014/main" id="{E6338A9A-49A1-B04D-B479-43604A5CD6D5}"/>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40">
              <a:extLst>
                <a:ext uri="{FF2B5EF4-FFF2-40B4-BE49-F238E27FC236}">
                  <a16:creationId xmlns:a16="http://schemas.microsoft.com/office/drawing/2014/main" id="{3151B6D8-101B-F34D-992A-1668DB5D0067}"/>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41">
              <a:extLst>
                <a:ext uri="{FF2B5EF4-FFF2-40B4-BE49-F238E27FC236}">
                  <a16:creationId xmlns:a16="http://schemas.microsoft.com/office/drawing/2014/main" id="{21D4DE71-EB1A-E74C-9364-5FEC5377F4EF}"/>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Oval 42">
              <a:extLst>
                <a:ext uri="{FF2B5EF4-FFF2-40B4-BE49-F238E27FC236}">
                  <a16:creationId xmlns:a16="http://schemas.microsoft.com/office/drawing/2014/main" id="{BD99A5CD-9D3A-DA46-AD96-34B9DB522051}"/>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E6537DF9-74F2-924C-9B63-22B100C80C92}"/>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D7655457-8E4D-F34C-A595-66A45E9C3A1F}"/>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a:extLst>
                <a:ext uri="{FF2B5EF4-FFF2-40B4-BE49-F238E27FC236}">
                  <a16:creationId xmlns:a16="http://schemas.microsoft.com/office/drawing/2014/main" id="{FB0E8D2C-8947-E44C-BC5F-F81B083DAA3E}"/>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id="{ED57F45D-85B8-AC49-A2BA-E941F1BE7F15}"/>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Oval 47">
              <a:extLst>
                <a:ext uri="{FF2B5EF4-FFF2-40B4-BE49-F238E27FC236}">
                  <a16:creationId xmlns:a16="http://schemas.microsoft.com/office/drawing/2014/main" id="{DA576359-CAE3-634C-8DF8-A834BCD7D668}"/>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16343F35-6601-BD4A-B9A5-25361D0453D2}"/>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5ED1C169-DCD9-9C4B-91B1-519621155A64}"/>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2328AC7-E0BC-0E46-A25B-11D523EC8100}"/>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51">
              <a:extLst>
                <a:ext uri="{FF2B5EF4-FFF2-40B4-BE49-F238E27FC236}">
                  <a16:creationId xmlns:a16="http://schemas.microsoft.com/office/drawing/2014/main" id="{32BBE02A-588F-6C4D-B310-694098C6A340}"/>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52">
              <a:extLst>
                <a:ext uri="{FF2B5EF4-FFF2-40B4-BE49-F238E27FC236}">
                  <a16:creationId xmlns:a16="http://schemas.microsoft.com/office/drawing/2014/main" id="{6751D5A0-C90A-0A44-8654-CFE1B719B35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Oval 53">
              <a:extLst>
                <a:ext uri="{FF2B5EF4-FFF2-40B4-BE49-F238E27FC236}">
                  <a16:creationId xmlns:a16="http://schemas.microsoft.com/office/drawing/2014/main" id="{0F0FA086-0D80-B74A-9B37-5EACDE30D61F}"/>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7022E302-2A55-8844-A50B-DC16D075E16B}"/>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F4B325F5-A048-2843-A40B-3B2B31ECED76}"/>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a:extLst>
                <a:ext uri="{FF2B5EF4-FFF2-40B4-BE49-F238E27FC236}">
                  <a16:creationId xmlns:a16="http://schemas.microsoft.com/office/drawing/2014/main" id="{7707B616-7E85-5442-B46B-AF9426A7A0E9}"/>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Freeform 57">
              <a:extLst>
                <a:ext uri="{FF2B5EF4-FFF2-40B4-BE49-F238E27FC236}">
                  <a16:creationId xmlns:a16="http://schemas.microsoft.com/office/drawing/2014/main" id="{08914A00-D181-5847-A150-77CE67F94369}"/>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Freeform 58">
              <a:extLst>
                <a:ext uri="{FF2B5EF4-FFF2-40B4-BE49-F238E27FC236}">
                  <a16:creationId xmlns:a16="http://schemas.microsoft.com/office/drawing/2014/main" id="{DAF2D976-5F49-2848-B465-C85708A6D706}"/>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59">
              <a:extLst>
                <a:ext uri="{FF2B5EF4-FFF2-40B4-BE49-F238E27FC236}">
                  <a16:creationId xmlns:a16="http://schemas.microsoft.com/office/drawing/2014/main" id="{5E333474-B850-354C-A2E2-01735C948D47}"/>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60">
              <a:extLst>
                <a:ext uri="{FF2B5EF4-FFF2-40B4-BE49-F238E27FC236}">
                  <a16:creationId xmlns:a16="http://schemas.microsoft.com/office/drawing/2014/main" id="{BC25646C-71B3-4A44-A4FE-C3CABE5580BB}"/>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id="{B598CFE9-67EE-E342-9EF7-F40A1E0BE59E}"/>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62">
              <a:extLst>
                <a:ext uri="{FF2B5EF4-FFF2-40B4-BE49-F238E27FC236}">
                  <a16:creationId xmlns:a16="http://schemas.microsoft.com/office/drawing/2014/main" id="{1E29AD13-94FE-1349-A28E-10F6E780F510}"/>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0648E-B4D5-4145-84E7-46B5793EA68B}"/>
              </a:ext>
            </a:extLst>
          </p:cNvPr>
          <p:cNvSpPr>
            <a:spLocks noGrp="1"/>
          </p:cNvSpPr>
          <p:nvPr>
            <p:ph type="title"/>
          </p:nvPr>
        </p:nvSpPr>
        <p:spPr>
          <a:xfrm>
            <a:off x="565150" y="768351"/>
            <a:ext cx="5066001" cy="2334768"/>
          </a:xfrm>
        </p:spPr>
        <p:txBody>
          <a:bodyPr anchor="t"/>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E3B92A6-7558-3148-B855-5BC58B4159C5}"/>
              </a:ext>
            </a:extLst>
          </p:cNvPr>
          <p:cNvSpPr>
            <a:spLocks noGrp="1"/>
          </p:cNvSpPr>
          <p:nvPr>
            <p:ph type="body" idx="1"/>
          </p:nvPr>
        </p:nvSpPr>
        <p:spPr>
          <a:xfrm>
            <a:off x="565150" y="4255453"/>
            <a:ext cx="5066001" cy="1500187"/>
          </a:xfrm>
        </p:spPr>
        <p:txBody>
          <a:bodyPr anchor="b"/>
          <a:lstStyle>
            <a:lvl1pPr marL="0" indent="0">
              <a:buNone/>
              <a:defRPr sz="2400">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3A0B541-D211-974B-97FE-C1F9473ABE9D}"/>
              </a:ext>
            </a:extLst>
          </p:cNvPr>
          <p:cNvSpPr>
            <a:spLocks noGrp="1"/>
          </p:cNvSpPr>
          <p:nvPr>
            <p:ph type="dt" sz="half" idx="10"/>
          </p:nvPr>
        </p:nvSpPr>
        <p:spPr/>
        <p:txBody>
          <a:bodyPr/>
          <a:lstStyle/>
          <a:p>
            <a:fld id="{A5B0A250-5CC0-1746-B209-08E8B0DAE6AF}" type="datetimeFigureOut">
              <a:rPr lang="en-US" smtClean="0"/>
              <a:t>7/23/2024</a:t>
            </a:fld>
            <a:endParaRPr lang="en-US" dirty="0"/>
          </a:p>
        </p:txBody>
      </p:sp>
      <p:sp>
        <p:nvSpPr>
          <p:cNvPr id="5" name="Footer Placeholder 4">
            <a:extLst>
              <a:ext uri="{FF2B5EF4-FFF2-40B4-BE49-F238E27FC236}">
                <a16:creationId xmlns:a16="http://schemas.microsoft.com/office/drawing/2014/main" id="{A1727FB0-D95A-D543-8E29-6E5F22B491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9C4404-F49D-9F48-A10B-1F60870B4450}"/>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2D6A1FD1-D82F-3141-8687-8D7C0631C215}"/>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4175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442ECFEB-12CF-4C4F-BC8A-5816C27CA565}"/>
              </a:ext>
            </a:extLst>
          </p:cNvPr>
          <p:cNvGrpSpPr/>
          <p:nvPr/>
        </p:nvGrpSpPr>
        <p:grpSpPr>
          <a:xfrm>
            <a:off x="10290315" y="0"/>
            <a:ext cx="1901686" cy="6858000"/>
            <a:chOff x="10290315" y="0"/>
            <a:chExt cx="1901686" cy="6858000"/>
          </a:xfrm>
        </p:grpSpPr>
        <p:sp>
          <p:nvSpPr>
            <p:cNvPr id="18" name="Oval 17">
              <a:extLst>
                <a:ext uri="{FF2B5EF4-FFF2-40B4-BE49-F238E27FC236}">
                  <a16:creationId xmlns:a16="http://schemas.microsoft.com/office/drawing/2014/main" id="{626C9482-2804-144B-88B2-0AF191BD757D}"/>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a16="http://schemas.microsoft.com/office/drawing/2014/main" id="{71363F79-96BD-9240-86E2-DF26C9C2437D}"/>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153F0BF1-DA57-1D49-82F0-802F4D385A85}"/>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8CD42A1B-A03A-C946-8A2A-CE437EA433FD}"/>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591FE00-3AAF-9B4B-8107-E94D50828227}"/>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49E92E9-89A7-4842-B271-411C7DF75D2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C29C99-0841-9F46-AB1A-E9751DFE448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EE0AB684-BDA8-014B-8DCC-125F8B8DCEE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540E05-0F5F-6243-AD57-66BFC33ADBAC}"/>
              </a:ext>
            </a:extLst>
          </p:cNvPr>
          <p:cNvSpPr>
            <a:spLocks noGrp="1"/>
          </p:cNvSpPr>
          <p:nvPr>
            <p:ph sz="half" idx="1"/>
          </p:nvPr>
        </p:nvSpPr>
        <p:spPr>
          <a:xfrm>
            <a:off x="562851"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170B3A4-11FE-D94C-9B93-255E36231064}"/>
              </a:ext>
            </a:extLst>
          </p:cNvPr>
          <p:cNvSpPr>
            <a:spLocks noGrp="1"/>
          </p:cNvSpPr>
          <p:nvPr>
            <p:ph sz="half" idx="2"/>
          </p:nvPr>
        </p:nvSpPr>
        <p:spPr>
          <a:xfrm>
            <a:off x="6389638"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67BEEAF-F881-6E48-84AF-E5CEEF1C7167}"/>
              </a:ext>
            </a:extLst>
          </p:cNvPr>
          <p:cNvSpPr>
            <a:spLocks noGrp="1"/>
          </p:cNvSpPr>
          <p:nvPr>
            <p:ph type="dt" sz="half" idx="10"/>
          </p:nvPr>
        </p:nvSpPr>
        <p:spPr/>
        <p:txBody>
          <a:bodyPr/>
          <a:lstStyle/>
          <a:p>
            <a:fld id="{A5B0A250-5CC0-1746-B209-08E8B0DAE6AF}" type="datetimeFigureOut">
              <a:rPr lang="en-US" smtClean="0"/>
              <a:t>7/23/2024</a:t>
            </a:fld>
            <a:endParaRPr lang="en-US" dirty="0"/>
          </a:p>
        </p:txBody>
      </p:sp>
      <p:sp>
        <p:nvSpPr>
          <p:cNvPr id="6" name="Footer Placeholder 5">
            <a:extLst>
              <a:ext uri="{FF2B5EF4-FFF2-40B4-BE49-F238E27FC236}">
                <a16:creationId xmlns:a16="http://schemas.microsoft.com/office/drawing/2014/main" id="{9C472753-1CC3-9244-9AF0-6927018A64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4DD55D0-FCC7-AC42-9810-9B49E3348958}"/>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8" name="Straight Connector 7">
            <a:extLst>
              <a:ext uri="{FF2B5EF4-FFF2-40B4-BE49-F238E27FC236}">
                <a16:creationId xmlns:a16="http://schemas.microsoft.com/office/drawing/2014/main" id="{5FC736C3-88FB-244C-83B8-B2856998D22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6386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7D16A9C-7411-5242-A59C-816B8907E3BE}"/>
              </a:ext>
            </a:extLst>
          </p:cNvPr>
          <p:cNvGrpSpPr/>
          <p:nvPr/>
        </p:nvGrpSpPr>
        <p:grpSpPr>
          <a:xfrm>
            <a:off x="10290315" y="0"/>
            <a:ext cx="1901686" cy="6858000"/>
            <a:chOff x="10290315" y="0"/>
            <a:chExt cx="1901686" cy="6858000"/>
          </a:xfrm>
        </p:grpSpPr>
        <p:sp>
          <p:nvSpPr>
            <p:cNvPr id="20" name="Oval 19">
              <a:extLst>
                <a:ext uri="{FF2B5EF4-FFF2-40B4-BE49-F238E27FC236}">
                  <a16:creationId xmlns:a16="http://schemas.microsoft.com/office/drawing/2014/main" id="{A997260B-7D44-7049-B605-7FD6E6CE5612}"/>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id="{5D6AF601-77C3-D74A-B1E5-7F33703A6927}"/>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4DFCA921-0F9E-2E41-A285-75409E25501A}"/>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20B9E03-438B-FC42-9DA1-835D5BC3FE8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670E1F-61CD-8940-A898-6D5092A78BB9}"/>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080C64CF-0C6A-3449-9709-AE038C4A7995}"/>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25">
              <a:extLst>
                <a:ext uri="{FF2B5EF4-FFF2-40B4-BE49-F238E27FC236}">
                  <a16:creationId xmlns:a16="http://schemas.microsoft.com/office/drawing/2014/main" id="{FEC46D5B-957F-A24C-8E36-CC71F660EC8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058182F-7B5E-FD42-AFC6-A3848D8332AC}"/>
              </a:ext>
            </a:extLst>
          </p:cNvPr>
          <p:cNvSpPr>
            <a:spLocks noGrp="1"/>
          </p:cNvSpPr>
          <p:nvPr>
            <p:ph type="title"/>
          </p:nvPr>
        </p:nvSpPr>
        <p:spPr>
          <a:xfrm>
            <a:off x="566928" y="768096"/>
            <a:ext cx="7333488" cy="127101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FD9E4DE-75C0-C841-A68D-9D7BBAD76C5E}"/>
              </a:ext>
            </a:extLst>
          </p:cNvPr>
          <p:cNvSpPr>
            <a:spLocks noGrp="1"/>
          </p:cNvSpPr>
          <p:nvPr>
            <p:ph type="body" idx="1"/>
          </p:nvPr>
        </p:nvSpPr>
        <p:spPr>
          <a:xfrm>
            <a:off x="562149"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5C87F7-356E-9E43-97A0-D972B22853DA}"/>
              </a:ext>
            </a:extLst>
          </p:cNvPr>
          <p:cNvSpPr>
            <a:spLocks noGrp="1"/>
          </p:cNvSpPr>
          <p:nvPr>
            <p:ph sz="half" idx="2"/>
          </p:nvPr>
        </p:nvSpPr>
        <p:spPr>
          <a:xfrm>
            <a:off x="562149"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DAB4C28-30CB-CC4E-A25E-F4FEFA49BCA5}"/>
              </a:ext>
            </a:extLst>
          </p:cNvPr>
          <p:cNvSpPr>
            <a:spLocks noGrp="1"/>
          </p:cNvSpPr>
          <p:nvPr>
            <p:ph type="body" sz="quarter" idx="3"/>
          </p:nvPr>
        </p:nvSpPr>
        <p:spPr>
          <a:xfrm>
            <a:off x="6383066"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9ED0191-963B-1E4C-BEC5-9B42E39514A3}"/>
              </a:ext>
            </a:extLst>
          </p:cNvPr>
          <p:cNvSpPr>
            <a:spLocks noGrp="1"/>
          </p:cNvSpPr>
          <p:nvPr>
            <p:ph sz="quarter" idx="4"/>
          </p:nvPr>
        </p:nvSpPr>
        <p:spPr>
          <a:xfrm>
            <a:off x="6383066"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F0E0BED-3EB7-BB4A-A556-FA967FB0115F}"/>
              </a:ext>
            </a:extLst>
          </p:cNvPr>
          <p:cNvSpPr>
            <a:spLocks noGrp="1"/>
          </p:cNvSpPr>
          <p:nvPr>
            <p:ph type="dt" sz="half" idx="10"/>
          </p:nvPr>
        </p:nvSpPr>
        <p:spPr/>
        <p:txBody>
          <a:bodyPr/>
          <a:lstStyle/>
          <a:p>
            <a:fld id="{A5B0A250-5CC0-1746-B209-08E8B0DAE6AF}" type="datetimeFigureOut">
              <a:rPr lang="en-US" smtClean="0"/>
              <a:t>7/23/2024</a:t>
            </a:fld>
            <a:endParaRPr lang="en-US" dirty="0"/>
          </a:p>
        </p:txBody>
      </p:sp>
      <p:sp>
        <p:nvSpPr>
          <p:cNvPr id="8" name="Footer Placeholder 7">
            <a:extLst>
              <a:ext uri="{FF2B5EF4-FFF2-40B4-BE49-F238E27FC236}">
                <a16:creationId xmlns:a16="http://schemas.microsoft.com/office/drawing/2014/main" id="{B6A2466A-4D90-174C-B382-AC4674D7215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6EADE49-8082-214B-9742-5EE8DA2E9FFE}"/>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10" name="Straight Connector 9">
            <a:extLst>
              <a:ext uri="{FF2B5EF4-FFF2-40B4-BE49-F238E27FC236}">
                <a16:creationId xmlns:a16="http://schemas.microsoft.com/office/drawing/2014/main" id="{75E39200-18D5-014B-BAB8-FF5D0BA15E0C}"/>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03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D7DF52F6-A06E-0343-95B8-DAAC38DB4B8C}"/>
              </a:ext>
            </a:extLst>
          </p:cNvPr>
          <p:cNvGrpSpPr/>
          <p:nvPr/>
        </p:nvGrpSpPr>
        <p:grpSpPr>
          <a:xfrm>
            <a:off x="10290315" y="0"/>
            <a:ext cx="1901686" cy="6858000"/>
            <a:chOff x="10290315" y="0"/>
            <a:chExt cx="1901686" cy="6858000"/>
          </a:xfrm>
        </p:grpSpPr>
        <p:sp>
          <p:nvSpPr>
            <p:cNvPr id="16" name="Oval 15">
              <a:extLst>
                <a:ext uri="{FF2B5EF4-FFF2-40B4-BE49-F238E27FC236}">
                  <a16:creationId xmlns:a16="http://schemas.microsoft.com/office/drawing/2014/main" id="{67092C52-7052-0749-9DA0-9374DBF495AE}"/>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a:extLst>
                <a:ext uri="{FF2B5EF4-FFF2-40B4-BE49-F238E27FC236}">
                  <a16:creationId xmlns:a16="http://schemas.microsoft.com/office/drawing/2014/main" id="{C64E1C2F-81E1-C44D-859C-946596C950F2}"/>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3626485-4263-0A44-9561-E278A7056C33}"/>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7D45AAB5-3CCC-DE4A-A962-3702911B55C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8CAFB16F-8EDE-D44F-A51E-34EDC41E7404}"/>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DCD51329-732C-BB4C-98E5-715BAF9F8853}"/>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192B5D44-BC55-AF4C-984D-C8231B22F80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A1E9E2-564E-7049-A22F-BB5B876BABB5}"/>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B6359D05-C08D-7747-B2FC-3F62B3357315}"/>
              </a:ext>
            </a:extLst>
          </p:cNvPr>
          <p:cNvSpPr>
            <a:spLocks noGrp="1"/>
          </p:cNvSpPr>
          <p:nvPr>
            <p:ph type="dt" sz="half" idx="10"/>
          </p:nvPr>
        </p:nvSpPr>
        <p:spPr/>
        <p:txBody>
          <a:bodyPr/>
          <a:lstStyle/>
          <a:p>
            <a:fld id="{A5B0A250-5CC0-1746-B209-08E8B0DAE6AF}" type="datetimeFigureOut">
              <a:rPr lang="en-US" smtClean="0"/>
              <a:t>7/23/2024</a:t>
            </a:fld>
            <a:endParaRPr lang="en-US" dirty="0"/>
          </a:p>
        </p:txBody>
      </p:sp>
      <p:sp>
        <p:nvSpPr>
          <p:cNvPr id="4" name="Footer Placeholder 3">
            <a:extLst>
              <a:ext uri="{FF2B5EF4-FFF2-40B4-BE49-F238E27FC236}">
                <a16:creationId xmlns:a16="http://schemas.microsoft.com/office/drawing/2014/main" id="{8E2FF615-BB08-A844-B689-BAA7C50407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63A67D-F96F-4849-8C83-49CC3A6539BB}"/>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6" name="Straight Connector 5">
            <a:extLst>
              <a:ext uri="{FF2B5EF4-FFF2-40B4-BE49-F238E27FC236}">
                <a16:creationId xmlns:a16="http://schemas.microsoft.com/office/drawing/2014/main" id="{1DCFAAB9-2B6B-8D4C-A748-433E2C393EA6}"/>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7448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98BCA70-D63D-40F6-B9B3-4E49B96E27FB}"/>
              </a:ext>
            </a:extLst>
          </p:cNvPr>
          <p:cNvSpPr>
            <a:spLocks noGrp="1"/>
          </p:cNvSpPr>
          <p:nvPr>
            <p:ph type="dt" sz="half" idx="10"/>
          </p:nvPr>
        </p:nvSpPr>
        <p:spPr/>
        <p:txBody>
          <a:bodyPr/>
          <a:lstStyle/>
          <a:p>
            <a:fld id="{A5B0A250-5CC0-1746-B209-08E8B0DAE6AF}" type="datetimeFigureOut">
              <a:rPr lang="en-US" smtClean="0"/>
              <a:pPr/>
              <a:t>7/23/2024</a:t>
            </a:fld>
            <a:endParaRPr lang="en-US" dirty="0"/>
          </a:p>
        </p:txBody>
      </p:sp>
      <p:sp>
        <p:nvSpPr>
          <p:cNvPr id="6" name="Footer Placeholder 5">
            <a:extLst>
              <a:ext uri="{FF2B5EF4-FFF2-40B4-BE49-F238E27FC236}">
                <a16:creationId xmlns:a16="http://schemas.microsoft.com/office/drawing/2014/main" id="{72F12559-BD91-4904-A24A-0CF0A2324A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B658BB7-74A5-4A6F-A0FF-021E68F02BFF}"/>
              </a:ext>
            </a:extLst>
          </p:cNvPr>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949638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D0914A35-7AAF-4B42-9C68-47A633EFD9D0}"/>
              </a:ext>
            </a:extLst>
          </p:cNvPr>
          <p:cNvGrpSpPr/>
          <p:nvPr/>
        </p:nvGrpSpPr>
        <p:grpSpPr>
          <a:xfrm>
            <a:off x="10290315" y="0"/>
            <a:ext cx="1901686" cy="6858000"/>
            <a:chOff x="10290315" y="0"/>
            <a:chExt cx="1901686" cy="6858000"/>
          </a:xfrm>
        </p:grpSpPr>
        <p:sp>
          <p:nvSpPr>
            <p:cNvPr id="18" name="Freeform 17">
              <a:extLst>
                <a:ext uri="{FF2B5EF4-FFF2-40B4-BE49-F238E27FC236}">
                  <a16:creationId xmlns:a16="http://schemas.microsoft.com/office/drawing/2014/main" id="{DABCED79-0E70-FB4D-ABF2-D859BF5556E4}"/>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8364885D-A3A4-5144-AB4E-7624F27287E6}"/>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22073D5-CC72-0549-BD26-F7AF9851BE45}"/>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1827A049-C9FD-554E-9B01-F151B0D9E86B}"/>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76832559-4D18-8744-AB91-9FCFAB732477}"/>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BF97A623-E5DC-1B44-B687-8643B9F0D741}"/>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637BBE1-2C82-4E45-B5C5-35E07B05EA4E}"/>
              </a:ext>
            </a:extLst>
          </p:cNvPr>
          <p:cNvSpPr>
            <a:spLocks noGrp="1"/>
          </p:cNvSpPr>
          <p:nvPr>
            <p:ph type="title"/>
          </p:nvPr>
        </p:nvSpPr>
        <p:spPr>
          <a:xfrm>
            <a:off x="565151" y="764973"/>
            <a:ext cx="3609982" cy="1395043"/>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4201F2E-A734-364B-8A7D-990D6B8893D0}"/>
              </a:ext>
            </a:extLst>
          </p:cNvPr>
          <p:cNvSpPr>
            <a:spLocks noGrp="1"/>
          </p:cNvSpPr>
          <p:nvPr>
            <p:ph idx="1"/>
          </p:nvPr>
        </p:nvSpPr>
        <p:spPr>
          <a:xfrm>
            <a:off x="5104832" y="770890"/>
            <a:ext cx="6112517" cy="4800570"/>
          </a:xfrm>
        </p:spPr>
        <p:txBody>
          <a:bodyPr/>
          <a:lstStyle>
            <a:lvl1pPr>
              <a:defRPr sz="2800"/>
            </a:lvl1pPr>
            <a:lvl2pPr>
              <a:defRPr sz="24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D57CBAD9-5515-1748-8E77-F48160F4ED1C}"/>
              </a:ext>
            </a:extLst>
          </p:cNvPr>
          <p:cNvSpPr>
            <a:spLocks noGrp="1"/>
          </p:cNvSpPr>
          <p:nvPr>
            <p:ph type="body" sz="half" idx="2"/>
          </p:nvPr>
        </p:nvSpPr>
        <p:spPr>
          <a:xfrm>
            <a:off x="565150" y="2160016"/>
            <a:ext cx="3609983" cy="37089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A6C22B-80D4-AA42-9999-401E37B469C0}"/>
              </a:ext>
            </a:extLst>
          </p:cNvPr>
          <p:cNvSpPr>
            <a:spLocks noGrp="1"/>
          </p:cNvSpPr>
          <p:nvPr>
            <p:ph type="dt" sz="half" idx="10"/>
          </p:nvPr>
        </p:nvSpPr>
        <p:spPr/>
        <p:txBody>
          <a:bodyPr/>
          <a:lstStyle/>
          <a:p>
            <a:fld id="{A5B0A250-5CC0-1746-B209-08E8B0DAE6AF}" type="datetimeFigureOut">
              <a:rPr lang="en-US" smtClean="0"/>
              <a:t>7/23/2024</a:t>
            </a:fld>
            <a:endParaRPr lang="en-US" dirty="0"/>
          </a:p>
        </p:txBody>
      </p:sp>
      <p:sp>
        <p:nvSpPr>
          <p:cNvPr id="6" name="Footer Placeholder 5">
            <a:extLst>
              <a:ext uri="{FF2B5EF4-FFF2-40B4-BE49-F238E27FC236}">
                <a16:creationId xmlns:a16="http://schemas.microsoft.com/office/drawing/2014/main" id="{03055DE4-33E8-7F4B-9334-95EA60845C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470FA5-21EE-D742-8F01-C1BAE0FDB064}"/>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8" name="Straight Connector 7">
            <a:extLst>
              <a:ext uri="{FF2B5EF4-FFF2-40B4-BE49-F238E27FC236}">
                <a16:creationId xmlns:a16="http://schemas.microsoft.com/office/drawing/2014/main" id="{BEF966AA-D7DF-F84D-80D4-E216A641B005}"/>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313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210D391A-F01E-4947-8A01-95438AA0B323}"/>
              </a:ext>
            </a:extLst>
          </p:cNvPr>
          <p:cNvGrpSpPr/>
          <p:nvPr/>
        </p:nvGrpSpPr>
        <p:grpSpPr>
          <a:xfrm>
            <a:off x="10290315" y="0"/>
            <a:ext cx="1901686" cy="6858000"/>
            <a:chOff x="10290315" y="0"/>
            <a:chExt cx="1901686" cy="6858000"/>
          </a:xfrm>
        </p:grpSpPr>
        <p:sp>
          <p:nvSpPr>
            <p:cNvPr id="17" name="Oval 16">
              <a:extLst>
                <a:ext uri="{FF2B5EF4-FFF2-40B4-BE49-F238E27FC236}">
                  <a16:creationId xmlns:a16="http://schemas.microsoft.com/office/drawing/2014/main" id="{7D499306-B4E0-064D-8F6C-96E9C4BD04DA}"/>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a:extLst>
                <a:ext uri="{FF2B5EF4-FFF2-40B4-BE49-F238E27FC236}">
                  <a16:creationId xmlns:a16="http://schemas.microsoft.com/office/drawing/2014/main" id="{AF3D0241-0A21-8047-8CE3-B3FDD5FDF71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3083F97-6891-0447-957C-AB0834B826D2}"/>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B2EF7D75-E7C1-5147-A03B-3EC641CF3B0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A6D7CA94-94B4-C140-8C68-01C0ADFA1C7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211CD629-C318-A848-BDDE-BBA9465EBF9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2A5AC1F8-1370-E946-977E-E4CFC6947BA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4CEE63B-B967-0A48-9623-2203767609F4}"/>
              </a:ext>
            </a:extLst>
          </p:cNvPr>
          <p:cNvSpPr>
            <a:spLocks noGrp="1"/>
          </p:cNvSpPr>
          <p:nvPr>
            <p:ph type="title"/>
          </p:nvPr>
        </p:nvSpPr>
        <p:spPr>
          <a:xfrm>
            <a:off x="565150" y="770889"/>
            <a:ext cx="3609983" cy="1389127"/>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211F680-28C8-FA44-9CD5-20709DA02EA0}"/>
              </a:ext>
            </a:extLst>
          </p:cNvPr>
          <p:cNvSpPr>
            <a:spLocks noGrp="1"/>
          </p:cNvSpPr>
          <p:nvPr>
            <p:ph type="pic" idx="1"/>
          </p:nvPr>
        </p:nvSpPr>
        <p:spPr>
          <a:xfrm>
            <a:off x="5223838" y="890816"/>
            <a:ext cx="6060136" cy="4870411"/>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BD507CD-197E-BB4C-83A6-DA3FC97A22C2}"/>
              </a:ext>
            </a:extLst>
          </p:cNvPr>
          <p:cNvSpPr>
            <a:spLocks noGrp="1"/>
          </p:cNvSpPr>
          <p:nvPr>
            <p:ph type="body" sz="half" idx="2"/>
          </p:nvPr>
        </p:nvSpPr>
        <p:spPr>
          <a:xfrm>
            <a:off x="565150" y="2160016"/>
            <a:ext cx="3609983" cy="360121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59E00AC-DF6C-D548-8A06-D6269BDB0A41}"/>
              </a:ext>
            </a:extLst>
          </p:cNvPr>
          <p:cNvSpPr>
            <a:spLocks noGrp="1"/>
          </p:cNvSpPr>
          <p:nvPr>
            <p:ph type="dt" sz="half" idx="10"/>
          </p:nvPr>
        </p:nvSpPr>
        <p:spPr/>
        <p:txBody>
          <a:bodyPr/>
          <a:lstStyle/>
          <a:p>
            <a:fld id="{A5B0A250-5CC0-1746-B209-08E8B0DAE6AF}" type="datetimeFigureOut">
              <a:rPr lang="en-US" smtClean="0"/>
              <a:t>7/23/2024</a:t>
            </a:fld>
            <a:endParaRPr lang="en-US" dirty="0"/>
          </a:p>
        </p:txBody>
      </p:sp>
      <p:sp>
        <p:nvSpPr>
          <p:cNvPr id="6" name="Footer Placeholder 5">
            <a:extLst>
              <a:ext uri="{FF2B5EF4-FFF2-40B4-BE49-F238E27FC236}">
                <a16:creationId xmlns:a16="http://schemas.microsoft.com/office/drawing/2014/main" id="{F8ED113B-57D4-9A4F-BFE0-2A3963B42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0D9954-FA18-8948-AA52-21CED059476D}"/>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8" name="Straight Connector 7">
            <a:extLst>
              <a:ext uri="{FF2B5EF4-FFF2-40B4-BE49-F238E27FC236}">
                <a16:creationId xmlns:a16="http://schemas.microsoft.com/office/drawing/2014/main" id="{5E3EB25D-2379-5040-B990-1C99B0B7D93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5004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0D98E2-86CE-4D4F-9F8F-17C83D19A271}"/>
              </a:ext>
            </a:extLst>
          </p:cNvPr>
          <p:cNvSpPr>
            <a:spLocks noGrp="1"/>
          </p:cNvSpPr>
          <p:nvPr>
            <p:ph type="title"/>
          </p:nvPr>
        </p:nvSpPr>
        <p:spPr>
          <a:xfrm>
            <a:off x="565150" y="770890"/>
            <a:ext cx="7335835" cy="12689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8804B4F2-48A4-A140-B59B-7A2ED9FD4653}"/>
              </a:ext>
            </a:extLst>
          </p:cNvPr>
          <p:cNvSpPr>
            <a:spLocks noGrp="1"/>
          </p:cNvSpPr>
          <p:nvPr>
            <p:ph type="body" idx="1"/>
          </p:nvPr>
        </p:nvSpPr>
        <p:spPr>
          <a:xfrm>
            <a:off x="565150" y="2160016"/>
            <a:ext cx="7335835" cy="36012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FCF4A7E-D5FF-BF48-8E01-8F46150ABFD5}"/>
              </a:ext>
            </a:extLst>
          </p:cNvPr>
          <p:cNvSpPr>
            <a:spLocks noGrp="1"/>
          </p:cNvSpPr>
          <p:nvPr>
            <p:ph type="dt" sz="half" idx="2"/>
          </p:nvPr>
        </p:nvSpPr>
        <p:spPr>
          <a:xfrm>
            <a:off x="566928" y="457200"/>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fld id="{A5B0A250-5CC0-1746-B209-08E8B0DAE6AF}" type="datetimeFigureOut">
              <a:rPr lang="en-US" smtClean="0"/>
              <a:pPr/>
              <a:t>7/23/2024</a:t>
            </a:fld>
            <a:endParaRPr lang="en-US" dirty="0"/>
          </a:p>
        </p:txBody>
      </p:sp>
      <p:sp>
        <p:nvSpPr>
          <p:cNvPr id="5" name="Footer Placeholder 4">
            <a:extLst>
              <a:ext uri="{FF2B5EF4-FFF2-40B4-BE49-F238E27FC236}">
                <a16:creationId xmlns:a16="http://schemas.microsoft.com/office/drawing/2014/main" id="{CA131757-5039-BF46-B47A-50DA8FFBC078}"/>
              </a:ext>
            </a:extLst>
          </p:cNvPr>
          <p:cNvSpPr>
            <a:spLocks noGrp="1"/>
          </p:cNvSpPr>
          <p:nvPr>
            <p:ph type="ftr" sz="quarter" idx="3"/>
          </p:nvPr>
        </p:nvSpPr>
        <p:spPr>
          <a:xfrm>
            <a:off x="565150" y="6141085"/>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AA83FD16-4337-B940-905E-D20A26FD483A}"/>
              </a:ext>
            </a:extLst>
          </p:cNvPr>
          <p:cNvSpPr>
            <a:spLocks noGrp="1"/>
          </p:cNvSpPr>
          <p:nvPr>
            <p:ph type="sldNum" sz="quarter" idx="4"/>
          </p:nvPr>
        </p:nvSpPr>
        <p:spPr>
          <a:xfrm>
            <a:off x="10809678" y="6141085"/>
            <a:ext cx="813816" cy="365125"/>
          </a:xfrm>
          <a:prstGeom prst="rect">
            <a:avLst/>
          </a:prstGeom>
        </p:spPr>
        <p:txBody>
          <a:bodyPr vert="horz" lIns="91440" tIns="45720" rIns="91440" bIns="45720" rtlCol="0" anchor="ctr"/>
          <a:lstStyle>
            <a:lvl1pPr algn="r">
              <a:defRPr sz="1050" b="0" i="0">
                <a:solidFill>
                  <a:schemeClr val="tx1">
                    <a:tint val="75000"/>
                  </a:schemeClr>
                </a:solidFill>
                <a:latin typeface="+mn-lt"/>
              </a:defRPr>
            </a:lvl1p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39188954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100000"/>
        </a:lnSpc>
        <a:spcBef>
          <a:spcPct val="0"/>
        </a:spcBef>
        <a:buNone/>
        <a:defRPr sz="4000" b="1"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900"/>
        </a:spcBef>
        <a:buFont typeface="Arial" panose="020B0604020202020204" pitchFamily="34" charset="0"/>
        <a:buChar char="•"/>
        <a:defRPr sz="2000" b="0" i="0" kern="1200">
          <a:solidFill>
            <a:schemeClr val="tx1"/>
          </a:solidFill>
          <a:latin typeface="+mn-lt"/>
          <a:ea typeface="+mn-ea"/>
          <a:cs typeface="+mn-cs"/>
        </a:defRPr>
      </a:lvl2pPr>
      <a:lvl3pPr marL="1143000" indent="-228600" algn="l" defTabSz="914400" rtl="0" eaLnBrk="1" latinLnBrk="0" hangingPunct="1">
        <a:lnSpc>
          <a:spcPct val="100000"/>
        </a:lnSpc>
        <a:spcBef>
          <a:spcPts val="900"/>
        </a:spcBef>
        <a:buFont typeface="Arial" panose="020B0604020202020204" pitchFamily="34" charset="0"/>
        <a:buChar char="•"/>
        <a:defRPr sz="1800" b="0" i="0" kern="1200">
          <a:solidFill>
            <a:schemeClr val="tx1"/>
          </a:solidFill>
          <a:latin typeface="+mn-lt"/>
          <a:ea typeface="+mn-ea"/>
          <a:cs typeface="+mn-cs"/>
        </a:defRPr>
      </a:lvl3pPr>
      <a:lvl4pPr marL="1600200" indent="-228600" algn="l" defTabSz="914400" rtl="0" eaLnBrk="1" latinLnBrk="0" hangingPunct="1">
        <a:lnSpc>
          <a:spcPct val="100000"/>
        </a:lnSpc>
        <a:spcBef>
          <a:spcPts val="900"/>
        </a:spcBef>
        <a:buFont typeface="Arial" panose="020B0604020202020204" pitchFamily="34" charset="0"/>
        <a:buChar char="•"/>
        <a:defRPr sz="1600" b="0" i="0" kern="1200">
          <a:solidFill>
            <a:schemeClr val="tx1"/>
          </a:solidFill>
          <a:latin typeface="+mn-lt"/>
          <a:ea typeface="+mn-ea"/>
          <a:cs typeface="+mn-cs"/>
        </a:defRPr>
      </a:lvl4pPr>
      <a:lvl5pPr marL="2057400" indent="-228600" algn="l" defTabSz="914400" rtl="0" eaLnBrk="1" latinLnBrk="0" hangingPunct="1">
        <a:lnSpc>
          <a:spcPct val="100000"/>
        </a:lnSpc>
        <a:spcBef>
          <a:spcPts val="900"/>
        </a:spcBef>
        <a:buFont typeface="Arial" panose="020B0604020202020204" pitchFamily="34" charset="0"/>
        <a:buChar char="•"/>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tc.ca.gov/docs/default-source/leaflets/cl130.pdf?sfvrsn=5aac25b1_1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tc.ca.gov/docs/default-source/leaflets/cl130.pdf?sfvrsn=5aac25b1_1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tc.ca.gov/credentials/guidance-chart-for-mixing-bsr-option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tc.ca.gov/credentials/leaflets/foreign-transcript-evaluation-(cl-63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ctcexams.nesinc.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ctcexams.nesinc.co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ctc.ca.gov/site-information/archived-conten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ctc.ca.gov/docs/default-source/commission/coded/2015/1503.pdf?sfvrsn=38a1d62c_2"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ctc.ca.gov/docs/default-source/leaflets/41-ls.pdf?sfvrsn=a1c12202_45" TargetMode="External"/><Relationship Id="rId2" Type="http://schemas.openxmlformats.org/officeDocument/2006/relationships/hyperlink" Target="https://educatortools.ctc.ca.gov/CredentialApplication/?_gl=1*y88h2o*_ga*MTgwODk1MTAuMTY5NTM0ODQ5Nw..*_ga_8L1GC3E1C3*MTcyMTY2MzM5OS4xLjEuMTcyMTY2NDU1MS4wLjAuMA.." TargetMode="External"/><Relationship Id="rId1" Type="http://schemas.openxmlformats.org/officeDocument/2006/relationships/slideLayout" Target="../slideLayouts/slideLayout2.xml"/><Relationship Id="rId4" Type="http://schemas.openxmlformats.org/officeDocument/2006/relationships/hyperlink" Target="https://www.ctc.ca.gov/credentials/leaflets/fee-schedule-information-(cl-659)"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educatortools.ctc.ca.gov/CredentialApplication/?_gl=1*y88h2o*_ga*MTgwODk1MTAuMTY5NTM0ODQ5Nw..*_ga_8L1GC3E1C3*MTcyMTY2MzM5OS4xLjEuMTcyMTY2NDU1MS4wLjAuMA.."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3" Type="http://schemas.openxmlformats.org/officeDocument/2006/relationships/hyperlink" Target="https://www.ctc.ca.gov/docs/default-source/leaflets/41-ls.pdf?sfvrsn=a1c12202_45"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ctc.ca.gov/credentials/leaflets/fee-schedule-information-(cl-65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tc.ca.gov/credentials/leaflets/basic-skills-requirement-(cl-667)" TargetMode="External"/><Relationship Id="rId2" Type="http://schemas.openxmlformats.org/officeDocument/2006/relationships/hyperlink" Target="https://www.ctc.ca.gov/credentials/transcripts" TargetMode="External"/><Relationship Id="rId1" Type="http://schemas.openxmlformats.org/officeDocument/2006/relationships/slideLayout" Target="../slideLayouts/slideLayout2.xml"/><Relationship Id="rId6" Type="http://schemas.openxmlformats.org/officeDocument/2006/relationships/hyperlink" Target="https://www.ctc.ca.gov/credentials/leaflets/fee-schedule-information-(cl-659)" TargetMode="External"/><Relationship Id="rId5" Type="http://schemas.openxmlformats.org/officeDocument/2006/relationships/hyperlink" Target="https://www.ctc.ca.gov/docs/default-source/leaflets/41-ls.pdf?sfvrsn=a1c12202_45" TargetMode="External"/><Relationship Id="rId4" Type="http://schemas.openxmlformats.org/officeDocument/2006/relationships/hyperlink" Target="https://educatortools.ctc.ca.gov/CredentialApplication/?_gl=1*1g9dcj0*_ga*MTU0NzA4MjA2Ni4xNzIxMzIxMjU0*_ga_8L1GC3E1C3*MTcyMTMyMTI1My4xLjEuMTcyMTMyMTQxMi4wLjAuM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etranscripts@ctc.ca.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tc.ca.gov/credentials/leaflets/exchange-credential-(cl-501)" TargetMode="External"/><Relationship Id="rId2" Type="http://schemas.openxmlformats.org/officeDocument/2006/relationships/hyperlink" Target="https://www.ctc.ca.gov/credentials/leaflets/emergency-sub-teaching-permit-(cl-505d)" TargetMode="External"/><Relationship Id="rId1" Type="http://schemas.openxmlformats.org/officeDocument/2006/relationships/slideLayout" Target="../slideLayouts/slideLayout2.xml"/><Relationship Id="rId5" Type="http://schemas.openxmlformats.org/officeDocument/2006/relationships/hyperlink" Target="https://www.ctc.ca.gov/credentials/leaflets/designated-subjects-(cl-700)" TargetMode="External"/><Relationship Id="rId4" Type="http://schemas.openxmlformats.org/officeDocument/2006/relationships/hyperlink" Target="https://www.ctc.ca.gov/credentials/leaflets/sojourn-certificated-employee-credential-(cl-56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66F2B51C-9578-EB41-A17E-FFF9D491AD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9" name="Oval 18">
              <a:extLst>
                <a:ext uri="{FF2B5EF4-FFF2-40B4-BE49-F238E27FC236}">
                  <a16:creationId xmlns:a16="http://schemas.microsoft.com/office/drawing/2014/main" id="{14E9CAEA-4CF4-D249-8127-CD2FA20187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85">
              <a:extLst>
                <a:ext uri="{FF2B5EF4-FFF2-40B4-BE49-F238E27FC236}">
                  <a16:creationId xmlns:a16="http://schemas.microsoft.com/office/drawing/2014/main" id="{E51EDD93-C3A3-DF47-BCFC-43B049E34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86">
              <a:extLst>
                <a:ext uri="{FF2B5EF4-FFF2-40B4-BE49-F238E27FC236}">
                  <a16:creationId xmlns:a16="http://schemas.microsoft.com/office/drawing/2014/main" id="{D574DB0D-896A-D649-89B1-33753E1D46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87">
              <a:extLst>
                <a:ext uri="{FF2B5EF4-FFF2-40B4-BE49-F238E27FC236}">
                  <a16:creationId xmlns:a16="http://schemas.microsoft.com/office/drawing/2014/main" id="{62256DD9-FEA3-4A40-80D1-B33F0FF158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88">
              <a:extLst>
                <a:ext uri="{FF2B5EF4-FFF2-40B4-BE49-F238E27FC236}">
                  <a16:creationId xmlns:a16="http://schemas.microsoft.com/office/drawing/2014/main" id="{534E9839-EAD7-3C49-8D10-E4BFE0820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89">
              <a:extLst>
                <a:ext uri="{FF2B5EF4-FFF2-40B4-BE49-F238E27FC236}">
                  <a16:creationId xmlns:a16="http://schemas.microsoft.com/office/drawing/2014/main" id="{DDFC3FA6-9BB5-A34E-9337-A2E9A1EED9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97">
              <a:extLst>
                <a:ext uri="{FF2B5EF4-FFF2-40B4-BE49-F238E27FC236}">
                  <a16:creationId xmlns:a16="http://schemas.microsoft.com/office/drawing/2014/main" id="{45000D9E-4AD7-5A4F-8E99-302F388C83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p:cNvSpPr>
            <a:spLocks noGrp="1"/>
          </p:cNvSpPr>
          <p:nvPr>
            <p:ph type="ctrTitle"/>
          </p:nvPr>
        </p:nvSpPr>
        <p:spPr>
          <a:xfrm>
            <a:off x="4739751" y="768334"/>
            <a:ext cx="6479629" cy="2866405"/>
          </a:xfrm>
        </p:spPr>
        <p:txBody>
          <a:bodyPr>
            <a:normAutofit/>
          </a:bodyPr>
          <a:lstStyle/>
          <a:p>
            <a:r>
              <a:rPr lang="en-US" sz="3200" b="0" dirty="0"/>
              <a:t>Emergency Substitute Teaching Permit For Prospective Teachers</a:t>
            </a:r>
            <a:br>
              <a:rPr lang="en-US" sz="3200" b="0" dirty="0"/>
            </a:br>
            <a:br>
              <a:rPr lang="en-US" sz="3200" b="0" dirty="0"/>
            </a:br>
            <a:endParaRPr lang="en-US" sz="3200" b="0" dirty="0"/>
          </a:p>
          <a:p>
            <a:endParaRPr lang="en-US" sz="2200" b="0" dirty="0"/>
          </a:p>
        </p:txBody>
      </p:sp>
      <p:sp>
        <p:nvSpPr>
          <p:cNvPr id="3" name="Subtitle 2"/>
          <p:cNvSpPr>
            <a:spLocks noGrp="1"/>
          </p:cNvSpPr>
          <p:nvPr>
            <p:ph type="subTitle" idx="1"/>
          </p:nvPr>
        </p:nvSpPr>
        <p:spPr>
          <a:xfrm>
            <a:off x="4739751" y="4283239"/>
            <a:ext cx="6479629" cy="1475177"/>
          </a:xfrm>
        </p:spPr>
        <p:txBody>
          <a:bodyPr>
            <a:normAutofit/>
          </a:bodyPr>
          <a:lstStyle/>
          <a:p>
            <a:endParaRPr lang="en-US"/>
          </a:p>
        </p:txBody>
      </p:sp>
      <p:pic>
        <p:nvPicPr>
          <p:cNvPr id="4" name="Picture 3" descr="Abstract background of mesh">
            <a:extLst>
              <a:ext uri="{FF2B5EF4-FFF2-40B4-BE49-F238E27FC236}">
                <a16:creationId xmlns:a16="http://schemas.microsoft.com/office/drawing/2014/main" id="{C8A71DE9-CFE9-4851-3EB1-2F43926B38CB}"/>
              </a:ext>
            </a:extLst>
          </p:cNvPr>
          <p:cNvPicPr>
            <a:picLocks noChangeAspect="1"/>
          </p:cNvPicPr>
          <p:nvPr/>
        </p:nvPicPr>
        <p:blipFill>
          <a:blip r:embed="rId2"/>
          <a:srcRect l="50640" r="8800" b="-3"/>
          <a:stretch/>
        </p:blipFill>
        <p:spPr>
          <a:xfrm>
            <a:off x="20" y="1"/>
            <a:ext cx="4173349" cy="6857999"/>
          </a:xfrm>
          <a:prstGeom prst="rect">
            <a:avLst/>
          </a:prstGeom>
        </p:spPr>
      </p:pic>
      <p:cxnSp>
        <p:nvCxnSpPr>
          <p:cNvPr id="20" name="Straight Connector 19">
            <a:extLst>
              <a:ext uri="{FF2B5EF4-FFF2-40B4-BE49-F238E27FC236}">
                <a16:creationId xmlns:a16="http://schemas.microsoft.com/office/drawing/2014/main" id="{EEA70831-9A8D-3B4D-8EA5-EE32F93E94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39752" y="6087110"/>
            <a:ext cx="6883742"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52102-A7F1-51DA-29A6-B2701BBB21F7}"/>
              </a:ext>
            </a:extLst>
          </p:cNvPr>
          <p:cNvSpPr>
            <a:spLocks noGrp="1"/>
          </p:cNvSpPr>
          <p:nvPr>
            <p:ph type="title"/>
          </p:nvPr>
        </p:nvSpPr>
        <p:spPr>
          <a:xfrm>
            <a:off x="565150" y="770890"/>
            <a:ext cx="8297406" cy="1268984"/>
          </a:xfrm>
        </p:spPr>
        <p:txBody>
          <a:bodyPr>
            <a:normAutofit fontScale="90000"/>
          </a:bodyPr>
          <a:lstStyle/>
          <a:p>
            <a:r>
              <a:rPr lang="en-US" dirty="0"/>
              <a:t>List </a:t>
            </a:r>
            <a:br>
              <a:rPr lang="en-US" dirty="0"/>
            </a:br>
            <a:r>
              <a:rPr lang="en-US" dirty="0"/>
              <a:t>Satisfy the Basic Skills Requirement</a:t>
            </a:r>
          </a:p>
        </p:txBody>
      </p:sp>
      <p:sp>
        <p:nvSpPr>
          <p:cNvPr id="3" name="Content Placeholder 2">
            <a:extLst>
              <a:ext uri="{FF2B5EF4-FFF2-40B4-BE49-F238E27FC236}">
                <a16:creationId xmlns:a16="http://schemas.microsoft.com/office/drawing/2014/main" id="{EAF5A7B2-162A-CC19-EC46-3A870EC56316}"/>
              </a:ext>
            </a:extLst>
          </p:cNvPr>
          <p:cNvSpPr>
            <a:spLocks noGrp="1"/>
          </p:cNvSpPr>
          <p:nvPr>
            <p:ph idx="1"/>
          </p:nvPr>
        </p:nvSpPr>
        <p:spPr>
          <a:xfrm>
            <a:off x="565150" y="2160016"/>
            <a:ext cx="9544668" cy="4481140"/>
          </a:xfrm>
        </p:spPr>
        <p:txBody>
          <a:bodyPr vert="horz" lIns="91440" tIns="45720" rIns="91440" bIns="45720" rtlCol="0" anchor="t">
            <a:normAutofit lnSpcReduction="10000"/>
          </a:bodyPr>
          <a:lstStyle/>
          <a:p>
            <a:pPr marL="0" indent="0">
              <a:buNone/>
            </a:pPr>
            <a:r>
              <a:rPr lang="en-US" sz="1600" dirty="0">
                <a:solidFill>
                  <a:srgbClr val="333333"/>
                </a:solidFill>
                <a:ea typeface="+mn-lt"/>
                <a:cs typeface="+mn-lt"/>
              </a:rPr>
              <a:t>Individuals may satisfy the basic skills requirement by one of the following methods:</a:t>
            </a:r>
          </a:p>
          <a:p>
            <a:pPr>
              <a:buAutoNum type="arabicPeriod"/>
            </a:pPr>
            <a:r>
              <a:rPr lang="en-US" sz="1400" b="1" dirty="0">
                <a:solidFill>
                  <a:srgbClr val="333333"/>
                </a:solidFill>
                <a:ea typeface="+mn-lt"/>
                <a:cs typeface="+mn-lt"/>
              </a:rPr>
              <a:t>Meet the Basic Skills Requirement by Degree (This Method CAN'T be complete for this Permit)</a:t>
            </a:r>
          </a:p>
          <a:p>
            <a:pPr>
              <a:buAutoNum type="arabicPeriod"/>
            </a:pPr>
            <a:r>
              <a:rPr lang="en-US" sz="1400" b="1" dirty="0">
                <a:solidFill>
                  <a:srgbClr val="FF0000"/>
                </a:solidFill>
                <a:ea typeface="+mn-lt"/>
                <a:cs typeface="+mn-lt"/>
              </a:rPr>
              <a:t>Meet the Basic Skills Requirement by Coursework</a:t>
            </a:r>
          </a:p>
          <a:p>
            <a:pPr>
              <a:buAutoNum type="arabicPeriod"/>
            </a:pPr>
            <a:r>
              <a:rPr lang="en-US" sz="1400" b="1" dirty="0">
                <a:solidFill>
                  <a:srgbClr val="FF0000"/>
                </a:solidFill>
                <a:ea typeface="+mn-lt"/>
                <a:cs typeface="+mn-lt"/>
              </a:rPr>
              <a:t>Meet the Basic Skills Requirement by Coursework and Exam</a:t>
            </a:r>
          </a:p>
          <a:p>
            <a:pPr>
              <a:buAutoNum type="arabicPeriod"/>
            </a:pPr>
            <a:r>
              <a:rPr lang="en-US" sz="1400" b="1" dirty="0">
                <a:solidFill>
                  <a:srgbClr val="333333"/>
                </a:solidFill>
                <a:ea typeface="+mn-lt"/>
                <a:cs typeface="+mn-lt"/>
              </a:rPr>
              <a:t>Achieve Qualifying Score on the SAT or ACT</a:t>
            </a:r>
          </a:p>
          <a:p>
            <a:pPr>
              <a:buAutoNum type="arabicPeriod"/>
            </a:pPr>
            <a:r>
              <a:rPr lang="en-US" sz="1400" b="1" dirty="0">
                <a:solidFill>
                  <a:srgbClr val="333333"/>
                </a:solidFill>
                <a:ea typeface="+mn-lt"/>
                <a:cs typeface="+mn-lt"/>
              </a:rPr>
              <a:t>Pass the CBEST</a:t>
            </a:r>
          </a:p>
          <a:p>
            <a:pPr>
              <a:buAutoNum type="arabicPeriod"/>
            </a:pPr>
            <a:r>
              <a:rPr lang="en-US" sz="1400" b="1" dirty="0">
                <a:solidFill>
                  <a:srgbClr val="333333"/>
                </a:solidFill>
                <a:ea typeface="+mn-lt"/>
                <a:cs typeface="+mn-lt"/>
              </a:rPr>
              <a:t>Pass the CSET: Multiple Subjects Plus Writing Skills Examination</a:t>
            </a:r>
          </a:p>
          <a:p>
            <a:pPr>
              <a:buAutoNum type="arabicPeriod"/>
            </a:pPr>
            <a:r>
              <a:rPr lang="en-US" sz="1400" b="1" dirty="0">
                <a:solidFill>
                  <a:srgbClr val="333333"/>
                </a:solidFill>
                <a:ea typeface="+mn-lt"/>
                <a:cs typeface="+mn-lt"/>
              </a:rPr>
              <a:t>Pass the CSU Early Assessment Program or the CSU Placement Examinations</a:t>
            </a:r>
          </a:p>
          <a:p>
            <a:pPr>
              <a:buAutoNum type="arabicPeriod"/>
            </a:pPr>
            <a:r>
              <a:rPr lang="en-US" sz="1400" b="1" dirty="0">
                <a:solidFill>
                  <a:srgbClr val="333333"/>
                </a:solidFill>
                <a:ea typeface="+mn-lt"/>
                <a:cs typeface="+mn-lt"/>
              </a:rPr>
              <a:t>College Board Advanced Placement (AP) Examinations</a:t>
            </a:r>
          </a:p>
          <a:p>
            <a:pPr>
              <a:buAutoNum type="arabicPeriod"/>
            </a:pPr>
            <a:r>
              <a:rPr lang="en-US" sz="1400" b="1" dirty="0">
                <a:solidFill>
                  <a:srgbClr val="333333"/>
                </a:solidFill>
                <a:ea typeface="+mn-lt"/>
                <a:cs typeface="+mn-lt"/>
              </a:rPr>
              <a:t>Pass a Basic Skills Examination from Another State</a:t>
            </a:r>
            <a:endParaRPr lang="en-US" sz="1400" b="1">
              <a:solidFill>
                <a:srgbClr val="333333"/>
              </a:solidFill>
              <a:ea typeface="+mn-lt"/>
              <a:cs typeface="+mn-lt"/>
            </a:endParaRPr>
          </a:p>
          <a:p>
            <a:pPr>
              <a:buAutoNum type="arabicPeriod"/>
            </a:pPr>
            <a:endParaRPr lang="en-US" sz="1100" b="1" dirty="0">
              <a:solidFill>
                <a:srgbClr val="333333"/>
              </a:solidFill>
            </a:endParaRPr>
          </a:p>
          <a:p>
            <a:pPr>
              <a:buAutoNum type="arabicPeriod"/>
            </a:pPr>
            <a:endParaRPr lang="en-US" sz="1100" b="1" dirty="0">
              <a:solidFill>
                <a:srgbClr val="333333"/>
              </a:solidFill>
            </a:endParaRPr>
          </a:p>
          <a:p>
            <a:pPr marL="0" indent="0">
              <a:buNone/>
            </a:pPr>
            <a:endParaRPr lang="en-US" sz="1100" b="1" dirty="0">
              <a:solidFill>
                <a:srgbClr val="333333"/>
              </a:solidFill>
            </a:endParaRPr>
          </a:p>
          <a:p>
            <a:pPr marL="0" indent="0">
              <a:buNone/>
            </a:pPr>
            <a:endParaRPr lang="en-US" sz="1100" b="1" dirty="0">
              <a:solidFill>
                <a:srgbClr val="333333"/>
              </a:solidFill>
            </a:endParaRPr>
          </a:p>
          <a:p>
            <a:pPr marL="0" indent="0">
              <a:buNone/>
            </a:pPr>
            <a:r>
              <a:rPr lang="en-US" sz="1100" b="1" dirty="0">
                <a:solidFill>
                  <a:srgbClr val="333333"/>
                </a:solidFill>
              </a:rPr>
              <a:t>Updated July 01, 2024</a:t>
            </a:r>
          </a:p>
        </p:txBody>
      </p:sp>
    </p:spTree>
    <p:extLst>
      <p:ext uri="{BB962C8B-B14F-4D97-AF65-F5344CB8AC3E}">
        <p14:creationId xmlns:p14="http://schemas.microsoft.com/office/powerpoint/2010/main" val="375414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520C2-4715-D7C9-7C90-8DA81F514D08}"/>
              </a:ext>
            </a:extLst>
          </p:cNvPr>
          <p:cNvSpPr>
            <a:spLocks noGrp="1"/>
          </p:cNvSpPr>
          <p:nvPr>
            <p:ph type="title"/>
          </p:nvPr>
        </p:nvSpPr>
        <p:spPr/>
        <p:txBody>
          <a:bodyPr/>
          <a:lstStyle/>
          <a:p>
            <a:r>
              <a:rPr lang="en-US" sz="3600" dirty="0">
                <a:ea typeface="+mj-lt"/>
                <a:cs typeface="+mj-lt"/>
              </a:rPr>
              <a:t>Requirement 3 Continue:</a:t>
            </a:r>
            <a:br>
              <a:rPr lang="en-US" sz="3600" dirty="0">
                <a:ea typeface="+mj-lt"/>
                <a:cs typeface="+mj-lt"/>
              </a:rPr>
            </a:br>
            <a:r>
              <a:rPr lang="en-US" sz="3600" dirty="0">
                <a:ea typeface="+mj-lt"/>
                <a:cs typeface="+mj-lt"/>
              </a:rPr>
              <a:t>Method 2</a:t>
            </a:r>
            <a:endParaRPr lang="en-US" dirty="0"/>
          </a:p>
        </p:txBody>
      </p:sp>
      <p:sp>
        <p:nvSpPr>
          <p:cNvPr id="3" name="Content Placeholder 2">
            <a:extLst>
              <a:ext uri="{FF2B5EF4-FFF2-40B4-BE49-F238E27FC236}">
                <a16:creationId xmlns:a16="http://schemas.microsoft.com/office/drawing/2014/main" id="{A078C0EE-9959-A174-9930-008ECE93DD4F}"/>
              </a:ext>
            </a:extLst>
          </p:cNvPr>
          <p:cNvSpPr>
            <a:spLocks noGrp="1"/>
          </p:cNvSpPr>
          <p:nvPr>
            <p:ph idx="1"/>
          </p:nvPr>
        </p:nvSpPr>
        <p:spPr>
          <a:xfrm>
            <a:off x="565150" y="2160016"/>
            <a:ext cx="9865728" cy="3927783"/>
          </a:xfrm>
        </p:spPr>
        <p:txBody>
          <a:bodyPr vert="horz" lIns="91440" tIns="45720" rIns="91440" bIns="45720" rtlCol="0" anchor="t">
            <a:normAutofit/>
          </a:bodyPr>
          <a:lstStyle/>
          <a:p>
            <a:pPr marL="0" indent="0">
              <a:buNone/>
            </a:pPr>
            <a:r>
              <a:rPr lang="en-US" sz="1100" dirty="0">
                <a:solidFill>
                  <a:srgbClr val="333333"/>
                </a:solidFill>
                <a:ea typeface="+mn-lt"/>
                <a:cs typeface="+mn-lt"/>
              </a:rPr>
              <a:t>Individuals may meet the requirement by providing official transcripts to a Commission-approved preparation program or submitted with their application packet to the Commission. The transcripts must show passage of courses in reading, writing, and mathematics as outlined below. Courses must have been taken at a regionally-accredited college or university for credit, passed with a grade of B or better, be degree applicable, and be at least 3 semester units or 4 quarter units. Qualifying coursework does not include professional development or continuing education units or in-service training or workshops. Qualifying coursework includes the following:</a:t>
            </a:r>
            <a:endParaRPr lang="en-US" sz="1100" dirty="0">
              <a:ea typeface="+mn-lt"/>
              <a:cs typeface="+mn-lt"/>
            </a:endParaRPr>
          </a:p>
          <a:p>
            <a:r>
              <a:rPr lang="en-US" sz="1100" dirty="0">
                <a:solidFill>
                  <a:srgbClr val="333333"/>
                </a:solidFill>
                <a:ea typeface="+mn-lt"/>
                <a:cs typeface="+mn-lt"/>
              </a:rPr>
              <a:t>For reading proficiency: a course in critical thinking, literature, philosophy, reading, rhetoric, or textual analysis.</a:t>
            </a:r>
            <a:endParaRPr lang="en-US" dirty="0"/>
          </a:p>
          <a:p>
            <a:r>
              <a:rPr lang="en-US" sz="1100" dirty="0">
                <a:solidFill>
                  <a:srgbClr val="333333"/>
                </a:solidFill>
                <a:ea typeface="+mn-lt"/>
                <a:cs typeface="+mn-lt"/>
              </a:rPr>
              <a:t>For writing proficiency: a course in composition, English, rhetoric, written communication, or writing.</a:t>
            </a:r>
            <a:endParaRPr lang="en-US" dirty="0"/>
          </a:p>
          <a:p>
            <a:r>
              <a:rPr lang="en-US" sz="1100" dirty="0">
                <a:solidFill>
                  <a:srgbClr val="333333"/>
                </a:solidFill>
                <a:ea typeface="+mn-lt"/>
                <a:cs typeface="+mn-lt"/>
              </a:rPr>
              <a:t>For mathematics proficiency: a course in algebra, geometry, mathematics, quantitative reasoning, or statistics.</a:t>
            </a:r>
            <a:endParaRPr lang="en-US" dirty="0">
              <a:solidFill>
                <a:srgbClr val="000000"/>
              </a:solidFill>
              <a:ea typeface="+mn-lt"/>
              <a:cs typeface="+mn-lt"/>
            </a:endParaRPr>
          </a:p>
          <a:p>
            <a:pPr marL="0" indent="0">
              <a:buNone/>
            </a:pPr>
            <a:r>
              <a:rPr lang="en-US" sz="1100" dirty="0">
                <a:solidFill>
                  <a:srgbClr val="333333"/>
                </a:solidFill>
                <a:ea typeface="+mn-lt"/>
                <a:cs typeface="+mn-lt"/>
              </a:rPr>
              <a:t>A course that does not fall within the indicated areas may still qualify with an additional letter of explanation. The  letter must be from the registrar or the department chair that oversees the Mathematics or English department, as applicable. The letter must state that a course passed by the applicant covered reading, writing, or mathematics. Such a letter could also attest that a single course sufficiently indicates proficiency in reading and writing combined.</a:t>
            </a:r>
            <a:br>
              <a:rPr lang="en-US" sz="1100" dirty="0">
                <a:solidFill>
                  <a:srgbClr val="333333"/>
                </a:solidFill>
                <a:ea typeface="+mn-lt"/>
                <a:cs typeface="+mn-lt"/>
              </a:rPr>
            </a:br>
            <a:br>
              <a:rPr lang="en-US" sz="1100" dirty="0">
                <a:solidFill>
                  <a:srgbClr val="333333"/>
                </a:solidFill>
                <a:ea typeface="+mn-lt"/>
                <a:cs typeface="+mn-lt"/>
              </a:rPr>
            </a:br>
            <a:r>
              <a:rPr lang="en-US" sz="1100" dirty="0">
                <a:solidFill>
                  <a:srgbClr val="333333"/>
                </a:solidFill>
                <a:ea typeface="+mn-lt"/>
                <a:cs typeface="+mn-lt"/>
              </a:rPr>
              <a:t>Online recommendations from a Commission-approved preparation program must include Form 41-BSR, entitled Verification of Basic Skills Requirement when choosing the coursework option. Form 41-BSR is available on the Credential Information Guide (CIG). Form 41-BSR is not required if CBEST or CSET scores are being used to meet the requirement.</a:t>
            </a:r>
            <a:br>
              <a:rPr lang="en-US" sz="1100" dirty="0">
                <a:solidFill>
                  <a:srgbClr val="333333"/>
                </a:solidFill>
                <a:ea typeface="+mn-lt"/>
                <a:cs typeface="+mn-lt"/>
              </a:rPr>
            </a:br>
            <a:br>
              <a:rPr lang="en-US" sz="1100" dirty="0">
                <a:solidFill>
                  <a:srgbClr val="333333"/>
                </a:solidFill>
                <a:ea typeface="+mn-lt"/>
                <a:cs typeface="+mn-lt"/>
              </a:rPr>
            </a:br>
            <a:r>
              <a:rPr lang="en-US" sz="1100" dirty="0">
                <a:solidFill>
                  <a:srgbClr val="333333"/>
                </a:solidFill>
                <a:ea typeface="+mn-lt"/>
                <a:cs typeface="+mn-lt"/>
              </a:rPr>
              <a:t>Individual and LEAs without a Commission-approved program may use </a:t>
            </a:r>
            <a:r>
              <a:rPr lang="en-US" sz="1100" dirty="0">
                <a:solidFill>
                  <a:srgbClr val="40719D"/>
                </a:solidFill>
                <a:ea typeface="+mn-lt"/>
                <a:cs typeface="+mn-lt"/>
                <a:hlinkClick r:id="rId2"/>
              </a:rPr>
              <a:t>Form CL-130Open PDF in current window.</a:t>
            </a:r>
            <a:r>
              <a:rPr lang="en-US" sz="1100" dirty="0">
                <a:solidFill>
                  <a:srgbClr val="333333"/>
                </a:solidFill>
                <a:ea typeface="+mn-lt"/>
                <a:cs typeface="+mn-lt"/>
              </a:rPr>
              <a:t>, entitled Basic Skills Requirement Evaluation Worksheet</a:t>
            </a:r>
            <a:endParaRPr lang="en-US"/>
          </a:p>
        </p:txBody>
      </p:sp>
    </p:spTree>
    <p:extLst>
      <p:ext uri="{BB962C8B-B14F-4D97-AF65-F5344CB8AC3E}">
        <p14:creationId xmlns:p14="http://schemas.microsoft.com/office/powerpoint/2010/main" val="920543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520C2-4715-D7C9-7C90-8DA81F514D08}"/>
              </a:ext>
            </a:extLst>
          </p:cNvPr>
          <p:cNvSpPr>
            <a:spLocks noGrp="1"/>
          </p:cNvSpPr>
          <p:nvPr>
            <p:ph type="title"/>
          </p:nvPr>
        </p:nvSpPr>
        <p:spPr>
          <a:xfrm>
            <a:off x="565150" y="770890"/>
            <a:ext cx="4645023" cy="1268984"/>
          </a:xfrm>
        </p:spPr>
        <p:txBody>
          <a:bodyPr>
            <a:normAutofit fontScale="90000"/>
          </a:bodyPr>
          <a:lstStyle/>
          <a:p>
            <a:r>
              <a:rPr lang="en-US" sz="3600" dirty="0">
                <a:ea typeface="+mj-lt"/>
                <a:cs typeface="+mj-lt"/>
              </a:rPr>
              <a:t>Requirement 3 Continue:</a:t>
            </a:r>
            <a:br>
              <a:rPr lang="en-US" sz="3600" dirty="0">
                <a:ea typeface="+mj-lt"/>
                <a:cs typeface="+mj-lt"/>
              </a:rPr>
            </a:br>
            <a:r>
              <a:rPr lang="en-US" sz="3600" dirty="0">
                <a:ea typeface="+mj-lt"/>
                <a:cs typeface="+mj-lt"/>
              </a:rPr>
              <a:t>Method 2 Cont.</a:t>
            </a:r>
            <a:endParaRPr lang="en-US" dirty="0"/>
          </a:p>
        </p:txBody>
      </p:sp>
      <p:sp>
        <p:nvSpPr>
          <p:cNvPr id="3" name="Content Placeholder 2">
            <a:extLst>
              <a:ext uri="{FF2B5EF4-FFF2-40B4-BE49-F238E27FC236}">
                <a16:creationId xmlns:a16="http://schemas.microsoft.com/office/drawing/2014/main" id="{A078C0EE-9959-A174-9930-008ECE93DD4F}"/>
              </a:ext>
            </a:extLst>
          </p:cNvPr>
          <p:cNvSpPr>
            <a:spLocks noGrp="1"/>
          </p:cNvSpPr>
          <p:nvPr>
            <p:ph idx="1"/>
          </p:nvPr>
        </p:nvSpPr>
        <p:spPr>
          <a:xfrm>
            <a:off x="565150" y="3203230"/>
            <a:ext cx="2972477" cy="2884569"/>
          </a:xfrm>
        </p:spPr>
        <p:txBody>
          <a:bodyPr vert="horz" lIns="91440" tIns="45720" rIns="91440" bIns="45720" rtlCol="0" anchor="t">
            <a:normAutofit/>
          </a:bodyPr>
          <a:lstStyle/>
          <a:p>
            <a:pPr marL="0" indent="0">
              <a:buNone/>
            </a:pPr>
            <a:r>
              <a:rPr lang="en-US" sz="1100" dirty="0">
                <a:solidFill>
                  <a:srgbClr val="40719D"/>
                </a:solidFill>
                <a:ea typeface="+mn-lt"/>
                <a:cs typeface="+mn-lt"/>
                <a:hlinkClick r:id="rId2"/>
              </a:rPr>
              <a:t>Form CL-130Open PDF in current window.</a:t>
            </a:r>
            <a:endParaRPr lang="en-US" sz="1100" dirty="0">
              <a:solidFill>
                <a:srgbClr val="333333"/>
              </a:solidFill>
            </a:endParaRPr>
          </a:p>
        </p:txBody>
      </p:sp>
      <p:pic>
        <p:nvPicPr>
          <p:cNvPr id="4" name="Picture 3" descr="A document with text and numbers&#10;&#10;Description automatically generated">
            <a:extLst>
              <a:ext uri="{FF2B5EF4-FFF2-40B4-BE49-F238E27FC236}">
                <a16:creationId xmlns:a16="http://schemas.microsoft.com/office/drawing/2014/main" id="{A2414BA0-34E7-7E3D-E326-A0BB1FF32C45}"/>
              </a:ext>
            </a:extLst>
          </p:cNvPr>
          <p:cNvPicPr>
            <a:picLocks noChangeAspect="1"/>
          </p:cNvPicPr>
          <p:nvPr/>
        </p:nvPicPr>
        <p:blipFill>
          <a:blip r:embed="rId3"/>
          <a:stretch>
            <a:fillRect/>
          </a:stretch>
        </p:blipFill>
        <p:spPr>
          <a:xfrm>
            <a:off x="5963027" y="2381"/>
            <a:ext cx="5385635" cy="6853237"/>
          </a:xfrm>
          <a:prstGeom prst="rect">
            <a:avLst/>
          </a:prstGeom>
        </p:spPr>
      </p:pic>
    </p:spTree>
    <p:extLst>
      <p:ext uri="{BB962C8B-B14F-4D97-AF65-F5344CB8AC3E}">
        <p14:creationId xmlns:p14="http://schemas.microsoft.com/office/powerpoint/2010/main" val="74667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DAB8B-1285-84CC-51DE-5018B7682475}"/>
              </a:ext>
            </a:extLst>
          </p:cNvPr>
          <p:cNvSpPr>
            <a:spLocks noGrp="1"/>
          </p:cNvSpPr>
          <p:nvPr>
            <p:ph type="title"/>
          </p:nvPr>
        </p:nvSpPr>
        <p:spPr>
          <a:xfrm>
            <a:off x="565150" y="770890"/>
            <a:ext cx="3389764" cy="1268984"/>
          </a:xfrm>
        </p:spPr>
        <p:txBody>
          <a:bodyPr>
            <a:normAutofit fontScale="90000"/>
          </a:bodyPr>
          <a:lstStyle/>
          <a:p>
            <a:r>
              <a:rPr lang="en-US" sz="3600" dirty="0">
                <a:ea typeface="+mj-lt"/>
                <a:cs typeface="+mj-lt"/>
              </a:rPr>
              <a:t>Requirement 3 Continue:</a:t>
            </a:r>
            <a:br>
              <a:rPr lang="en-US" sz="3600" dirty="0">
                <a:ea typeface="+mj-lt"/>
                <a:cs typeface="+mj-lt"/>
              </a:rPr>
            </a:br>
            <a:r>
              <a:rPr lang="en-US" sz="3600" dirty="0"/>
              <a:t>Method 3</a:t>
            </a:r>
            <a:endParaRPr lang="en-US" dirty="0"/>
          </a:p>
        </p:txBody>
      </p:sp>
      <p:sp>
        <p:nvSpPr>
          <p:cNvPr id="3" name="Content Placeholder 2">
            <a:extLst>
              <a:ext uri="{FF2B5EF4-FFF2-40B4-BE49-F238E27FC236}">
                <a16:creationId xmlns:a16="http://schemas.microsoft.com/office/drawing/2014/main" id="{7AABE8FC-B291-60BC-C165-2637237665E5}"/>
              </a:ext>
            </a:extLst>
          </p:cNvPr>
          <p:cNvSpPr>
            <a:spLocks noGrp="1"/>
          </p:cNvSpPr>
          <p:nvPr>
            <p:ph idx="1"/>
          </p:nvPr>
        </p:nvSpPr>
        <p:spPr>
          <a:xfrm>
            <a:off x="565150" y="2305159"/>
            <a:ext cx="3453264" cy="3601212"/>
          </a:xfrm>
        </p:spPr>
        <p:txBody>
          <a:bodyPr vert="horz" lIns="91440" tIns="45720" rIns="91440" bIns="45720" rtlCol="0" anchor="t">
            <a:normAutofit lnSpcReduction="10000"/>
          </a:bodyPr>
          <a:lstStyle/>
          <a:p>
            <a:pPr marL="0" indent="0">
              <a:buNone/>
            </a:pPr>
            <a:r>
              <a:rPr lang="en-US" sz="1100" dirty="0">
                <a:solidFill>
                  <a:srgbClr val="333333"/>
                </a:solidFill>
                <a:ea typeface="+mn-lt"/>
                <a:cs typeface="+mn-lt"/>
              </a:rPr>
              <a:t>The Basic Skills Requirement can be met through a combination of applicable courses and qualifying exams. Both Commission-approved programs and the Commission can determine basic skills proficiency through this combination option. The qualifying coursework must meet the requirements as describe above in item number 7. The mixing-and-matching of relevant component or components from all exam options permitted under current law is acceptable with the exception of out-of-state basic skills exams. The  </a:t>
            </a:r>
            <a:r>
              <a:rPr lang="en-US" sz="1100" dirty="0">
                <a:solidFill>
                  <a:srgbClr val="40719D"/>
                </a:solidFill>
                <a:ea typeface="+mn-lt"/>
                <a:cs typeface="+mn-lt"/>
                <a:hlinkClick r:id="rId2"/>
              </a:rPr>
              <a:t>Guidance Chart for Mixing BSR Options</a:t>
            </a:r>
            <a:r>
              <a:rPr lang="en-US" sz="1100" dirty="0">
                <a:solidFill>
                  <a:srgbClr val="333333"/>
                </a:solidFill>
                <a:ea typeface="+mn-lt"/>
                <a:cs typeface="+mn-lt"/>
              </a:rPr>
              <a:t> can be used when determining acceptable combinations.</a:t>
            </a:r>
            <a:br>
              <a:rPr lang="en-US" sz="1100" dirty="0">
                <a:solidFill>
                  <a:srgbClr val="333333"/>
                </a:solidFill>
                <a:ea typeface="+mn-lt"/>
                <a:cs typeface="+mn-lt"/>
              </a:rPr>
            </a:br>
            <a:br>
              <a:rPr lang="en-US" sz="1100" dirty="0">
                <a:solidFill>
                  <a:srgbClr val="333333"/>
                </a:solidFill>
                <a:ea typeface="+mn-lt"/>
                <a:cs typeface="+mn-lt"/>
              </a:rPr>
            </a:br>
            <a:r>
              <a:rPr lang="en-US" sz="1100" dirty="0">
                <a:solidFill>
                  <a:srgbClr val="333333"/>
                </a:solidFill>
                <a:ea typeface="+mn-lt"/>
                <a:cs typeface="+mn-lt"/>
              </a:rPr>
              <a:t>Online recommendations from a Commission-approved program sponsor must include Form 41-BSR, entitled Verification of Basic Skills Requirement when choosing the mixing-and-matching option. Form 41-BSR is available on the Credential Information Guide (CIG). Form 41-BSR is not required if CBEST or CSET scores are being used to meet the requirement.</a:t>
            </a:r>
            <a:endParaRPr lang="en-US" dirty="0"/>
          </a:p>
        </p:txBody>
      </p:sp>
      <p:pic>
        <p:nvPicPr>
          <p:cNvPr id="4" name="Picture 3" descr="A screenshot of a computer&#10;&#10;Description automatically generated">
            <a:extLst>
              <a:ext uri="{FF2B5EF4-FFF2-40B4-BE49-F238E27FC236}">
                <a16:creationId xmlns:a16="http://schemas.microsoft.com/office/drawing/2014/main" id="{32B5224A-6A29-FA89-F297-DE7827065946}"/>
              </a:ext>
            </a:extLst>
          </p:cNvPr>
          <p:cNvPicPr>
            <a:picLocks noChangeAspect="1"/>
          </p:cNvPicPr>
          <p:nvPr/>
        </p:nvPicPr>
        <p:blipFill>
          <a:blip r:embed="rId3"/>
          <a:stretch>
            <a:fillRect/>
          </a:stretch>
        </p:blipFill>
        <p:spPr>
          <a:xfrm>
            <a:off x="4347169" y="680"/>
            <a:ext cx="7847979" cy="6853237"/>
          </a:xfrm>
          <a:prstGeom prst="rect">
            <a:avLst/>
          </a:prstGeom>
        </p:spPr>
      </p:pic>
    </p:spTree>
    <p:extLst>
      <p:ext uri="{BB962C8B-B14F-4D97-AF65-F5344CB8AC3E}">
        <p14:creationId xmlns:p14="http://schemas.microsoft.com/office/powerpoint/2010/main" val="3919704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DAB8B-1285-84CC-51DE-5018B7682475}"/>
              </a:ext>
            </a:extLst>
          </p:cNvPr>
          <p:cNvSpPr>
            <a:spLocks noGrp="1"/>
          </p:cNvSpPr>
          <p:nvPr>
            <p:ph type="title"/>
          </p:nvPr>
        </p:nvSpPr>
        <p:spPr>
          <a:xfrm>
            <a:off x="565150" y="770890"/>
            <a:ext cx="4242478" cy="1268984"/>
          </a:xfrm>
        </p:spPr>
        <p:txBody>
          <a:bodyPr>
            <a:normAutofit fontScale="90000"/>
          </a:bodyPr>
          <a:lstStyle/>
          <a:p>
            <a:r>
              <a:rPr lang="en-US" sz="3600" dirty="0">
                <a:ea typeface="+mj-lt"/>
                <a:cs typeface="+mj-lt"/>
              </a:rPr>
              <a:t>Requirement 3 Continue:</a:t>
            </a:r>
            <a:br>
              <a:rPr lang="en-US" sz="3600" dirty="0">
                <a:ea typeface="+mj-lt"/>
                <a:cs typeface="+mj-lt"/>
              </a:rPr>
            </a:br>
            <a:r>
              <a:rPr lang="en-US" sz="3600" dirty="0"/>
              <a:t>Method 3 </a:t>
            </a:r>
            <a:r>
              <a:rPr lang="en-US" dirty="0"/>
              <a:t>Cont.</a:t>
            </a:r>
          </a:p>
        </p:txBody>
      </p:sp>
      <p:sp>
        <p:nvSpPr>
          <p:cNvPr id="3" name="Content Placeholder 2">
            <a:extLst>
              <a:ext uri="{FF2B5EF4-FFF2-40B4-BE49-F238E27FC236}">
                <a16:creationId xmlns:a16="http://schemas.microsoft.com/office/drawing/2014/main" id="{7AABE8FC-B291-60BC-C165-2637237665E5}"/>
              </a:ext>
            </a:extLst>
          </p:cNvPr>
          <p:cNvSpPr>
            <a:spLocks noGrp="1"/>
          </p:cNvSpPr>
          <p:nvPr>
            <p:ph idx="1"/>
          </p:nvPr>
        </p:nvSpPr>
        <p:spPr>
          <a:xfrm>
            <a:off x="565150" y="2305159"/>
            <a:ext cx="4242477" cy="3782640"/>
          </a:xfrm>
        </p:spPr>
        <p:txBody>
          <a:bodyPr vert="horz" lIns="91440" tIns="45720" rIns="91440" bIns="45720" rtlCol="0" anchor="t">
            <a:noAutofit/>
          </a:bodyPr>
          <a:lstStyle/>
          <a:p>
            <a:pPr>
              <a:buNone/>
            </a:pPr>
            <a:r>
              <a:rPr lang="en-US" sz="800" b="1" dirty="0">
                <a:solidFill>
                  <a:srgbClr val="333333"/>
                </a:solidFill>
                <a:ea typeface="+mn-lt"/>
                <a:cs typeface="+mn-lt"/>
              </a:rPr>
              <a:t>Footnote 1: If using coursework to meet one or more component of the Basic Skills Requirement, the following rules apply:</a:t>
            </a:r>
            <a:endParaRPr lang="en-US" sz="800"/>
          </a:p>
          <a:p>
            <a:pPr>
              <a:buFont typeface="Arial"/>
              <a:buChar char="•"/>
            </a:pPr>
            <a:r>
              <a:rPr lang="en-US" sz="800" dirty="0">
                <a:solidFill>
                  <a:srgbClr val="333333"/>
                </a:solidFill>
                <a:ea typeface="+mn-lt"/>
                <a:cs typeface="+mn-lt"/>
              </a:rPr>
              <a:t>The candidate must have earned a grade of "B" or better (“B-” is acceptable) in the qualifying coursework</a:t>
            </a:r>
            <a:endParaRPr lang="en-US" sz="800"/>
          </a:p>
          <a:p>
            <a:pPr>
              <a:buFont typeface="Arial"/>
              <a:buChar char="•"/>
            </a:pPr>
            <a:r>
              <a:rPr lang="en-US" sz="800" dirty="0">
                <a:solidFill>
                  <a:srgbClr val="333333"/>
                </a:solidFill>
                <a:ea typeface="+mn-lt"/>
                <a:cs typeface="+mn-lt"/>
              </a:rPr>
              <a:t>The coursework must have been taken at a regionally accredited college or university</a:t>
            </a:r>
            <a:endParaRPr lang="en-US" sz="800"/>
          </a:p>
          <a:p>
            <a:pPr>
              <a:buFont typeface="Arial"/>
              <a:buChar char="•"/>
            </a:pPr>
            <a:r>
              <a:rPr lang="en-US" sz="800" dirty="0">
                <a:solidFill>
                  <a:srgbClr val="333333"/>
                </a:solidFill>
                <a:ea typeface="+mn-lt"/>
                <a:cs typeface="+mn-lt"/>
              </a:rPr>
              <a:t>The coursework must provide 3 semester units or 4 quarter unit of college credit</a:t>
            </a:r>
            <a:endParaRPr lang="en-US" sz="800"/>
          </a:p>
          <a:p>
            <a:pPr>
              <a:buFont typeface="Arial"/>
              <a:buChar char="•"/>
            </a:pPr>
            <a:r>
              <a:rPr lang="en-US" sz="800" dirty="0">
                <a:solidFill>
                  <a:srgbClr val="333333"/>
                </a:solidFill>
                <a:ea typeface="+mn-lt"/>
                <a:cs typeface="+mn-lt"/>
              </a:rPr>
              <a:t>The coursework must have been taken for academic credit (earned units)</a:t>
            </a:r>
            <a:endParaRPr lang="en-US" sz="800"/>
          </a:p>
          <a:p>
            <a:pPr>
              <a:buFont typeface="Arial"/>
              <a:buChar char="•"/>
            </a:pPr>
            <a:r>
              <a:rPr lang="en-US" sz="800" dirty="0">
                <a:solidFill>
                  <a:srgbClr val="333333"/>
                </a:solidFill>
                <a:ea typeface="+mn-lt"/>
                <a:cs typeface="+mn-lt"/>
              </a:rPr>
              <a:t>The coursework must be AA or BA degree applicable</a:t>
            </a:r>
            <a:endParaRPr lang="en-US" sz="800"/>
          </a:p>
          <a:p>
            <a:pPr marL="971550" lvl="1" indent="-285750">
              <a:buFont typeface="Arial"/>
              <a:buChar char="•"/>
            </a:pPr>
            <a:r>
              <a:rPr lang="en-US" sz="800" dirty="0">
                <a:solidFill>
                  <a:srgbClr val="333333"/>
                </a:solidFill>
                <a:ea typeface="+mn-lt"/>
                <a:cs typeface="+mn-lt"/>
              </a:rPr>
              <a:t>For </a:t>
            </a:r>
            <a:r>
              <a:rPr lang="en-US" sz="800" b="1" dirty="0">
                <a:solidFill>
                  <a:srgbClr val="333333"/>
                </a:solidFill>
                <a:ea typeface="+mn-lt"/>
                <a:cs typeface="+mn-lt"/>
              </a:rPr>
              <a:t>Reading</a:t>
            </a:r>
            <a:r>
              <a:rPr lang="en-US" sz="800" dirty="0">
                <a:solidFill>
                  <a:srgbClr val="333333"/>
                </a:solidFill>
                <a:ea typeface="+mn-lt"/>
                <a:cs typeface="+mn-lt"/>
              </a:rPr>
              <a:t>, applicable coursework must be in the subject of critical thinking, literature, philosophy, reading, rhetoric, or textual analysis</a:t>
            </a:r>
            <a:endParaRPr lang="en-US" sz="800"/>
          </a:p>
          <a:p>
            <a:pPr marL="971550" lvl="1" indent="-285750">
              <a:buFont typeface="Arial"/>
              <a:buChar char="•"/>
            </a:pPr>
            <a:r>
              <a:rPr lang="en-US" sz="800" dirty="0">
                <a:solidFill>
                  <a:srgbClr val="333333"/>
                </a:solidFill>
                <a:ea typeface="+mn-lt"/>
                <a:cs typeface="+mn-lt"/>
              </a:rPr>
              <a:t>For </a:t>
            </a:r>
            <a:r>
              <a:rPr lang="en-US" sz="800" b="1" dirty="0">
                <a:solidFill>
                  <a:srgbClr val="333333"/>
                </a:solidFill>
                <a:ea typeface="+mn-lt"/>
                <a:cs typeface="+mn-lt"/>
              </a:rPr>
              <a:t>Writing</a:t>
            </a:r>
            <a:r>
              <a:rPr lang="en-US" sz="800" dirty="0">
                <a:solidFill>
                  <a:srgbClr val="333333"/>
                </a:solidFill>
                <a:ea typeface="+mn-lt"/>
                <a:cs typeface="+mn-lt"/>
              </a:rPr>
              <a:t>, applicable coursework must be the subject of composition, English, rhetoric, written communications, or writing</a:t>
            </a:r>
            <a:endParaRPr lang="en-US" sz="800"/>
          </a:p>
          <a:p>
            <a:pPr marL="971550" lvl="1" indent="-285750">
              <a:buFont typeface="Arial"/>
              <a:buChar char="•"/>
            </a:pPr>
            <a:r>
              <a:rPr lang="en-US" sz="800" dirty="0">
                <a:solidFill>
                  <a:srgbClr val="333333"/>
                </a:solidFill>
                <a:ea typeface="+mn-lt"/>
                <a:cs typeface="+mn-lt"/>
              </a:rPr>
              <a:t>For </a:t>
            </a:r>
            <a:r>
              <a:rPr lang="en-US" sz="800" b="1" dirty="0">
                <a:solidFill>
                  <a:srgbClr val="333333"/>
                </a:solidFill>
                <a:ea typeface="+mn-lt"/>
                <a:cs typeface="+mn-lt"/>
              </a:rPr>
              <a:t>Mathematics</a:t>
            </a:r>
            <a:r>
              <a:rPr lang="en-US" sz="800" dirty="0">
                <a:solidFill>
                  <a:srgbClr val="333333"/>
                </a:solidFill>
                <a:ea typeface="+mn-lt"/>
                <a:cs typeface="+mn-lt"/>
              </a:rPr>
              <a:t>, applicable coursework must be in the subject of algebra, geometry, mathematics, quantitative reasoning, or statistics</a:t>
            </a:r>
            <a:endParaRPr lang="en-US" sz="800"/>
          </a:p>
          <a:p>
            <a:pPr>
              <a:buFont typeface="Arial"/>
              <a:buChar char="•"/>
            </a:pPr>
            <a:r>
              <a:rPr lang="en-US" sz="800" dirty="0">
                <a:solidFill>
                  <a:srgbClr val="333333"/>
                </a:solidFill>
                <a:ea typeface="+mn-lt"/>
                <a:cs typeface="+mn-lt"/>
              </a:rPr>
              <a:t>If taken at a college or university outside the United States, the courses must be English based courses and must be deemed as equivalent to coursework taken at a regionally-accredited college or university in the United States. Foreign-prepared educators must obtain an evaluation of their transcripts through a Commission-approved Foreign Transcript Evaluating Agency. See leaflet </a:t>
            </a:r>
            <a:r>
              <a:rPr lang="en-US" sz="800" dirty="0">
                <a:solidFill>
                  <a:srgbClr val="40719D"/>
                </a:solidFill>
                <a:ea typeface="+mn-lt"/>
                <a:cs typeface="+mn-lt"/>
                <a:hlinkClick r:id="rId2"/>
              </a:rPr>
              <a:t>CL-635</a:t>
            </a:r>
            <a:r>
              <a:rPr lang="en-US" sz="800" dirty="0">
                <a:solidFill>
                  <a:srgbClr val="333333"/>
                </a:solidFill>
                <a:ea typeface="+mn-lt"/>
                <a:cs typeface="+mn-lt"/>
              </a:rPr>
              <a:t> for more information.</a:t>
            </a:r>
            <a:endParaRPr lang="en-US" sz="800"/>
          </a:p>
          <a:p>
            <a:pPr marL="0" indent="0">
              <a:buNone/>
            </a:pPr>
            <a:endParaRPr lang="en-US" sz="1100" dirty="0">
              <a:solidFill>
                <a:srgbClr val="333333"/>
              </a:solidFill>
            </a:endParaRPr>
          </a:p>
        </p:txBody>
      </p:sp>
      <p:pic>
        <p:nvPicPr>
          <p:cNvPr id="4" name="Picture 3" descr="A screenshot of a computer&#10;&#10;Description automatically generated">
            <a:extLst>
              <a:ext uri="{FF2B5EF4-FFF2-40B4-BE49-F238E27FC236}">
                <a16:creationId xmlns:a16="http://schemas.microsoft.com/office/drawing/2014/main" id="{32B5224A-6A29-FA89-F297-DE7827065946}"/>
              </a:ext>
            </a:extLst>
          </p:cNvPr>
          <p:cNvPicPr>
            <a:picLocks noChangeAspect="1"/>
          </p:cNvPicPr>
          <p:nvPr/>
        </p:nvPicPr>
        <p:blipFill>
          <a:blip r:embed="rId3"/>
          <a:stretch>
            <a:fillRect/>
          </a:stretch>
        </p:blipFill>
        <p:spPr>
          <a:xfrm>
            <a:off x="4809811" y="680"/>
            <a:ext cx="7385337" cy="6853237"/>
          </a:xfrm>
          <a:prstGeom prst="rect">
            <a:avLst/>
          </a:prstGeom>
        </p:spPr>
      </p:pic>
    </p:spTree>
    <p:extLst>
      <p:ext uri="{BB962C8B-B14F-4D97-AF65-F5344CB8AC3E}">
        <p14:creationId xmlns:p14="http://schemas.microsoft.com/office/powerpoint/2010/main" val="314346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DAB8B-1285-84CC-51DE-5018B7682475}"/>
              </a:ext>
            </a:extLst>
          </p:cNvPr>
          <p:cNvSpPr>
            <a:spLocks noGrp="1"/>
          </p:cNvSpPr>
          <p:nvPr>
            <p:ph type="title"/>
          </p:nvPr>
        </p:nvSpPr>
        <p:spPr>
          <a:xfrm>
            <a:off x="565150" y="770890"/>
            <a:ext cx="4242478" cy="1268984"/>
          </a:xfrm>
        </p:spPr>
        <p:txBody>
          <a:bodyPr>
            <a:normAutofit fontScale="90000"/>
          </a:bodyPr>
          <a:lstStyle/>
          <a:p>
            <a:r>
              <a:rPr lang="en-US" sz="3600" dirty="0">
                <a:ea typeface="+mj-lt"/>
                <a:cs typeface="+mj-lt"/>
              </a:rPr>
              <a:t>Requirement 3 Continue:</a:t>
            </a:r>
            <a:br>
              <a:rPr lang="en-US" sz="3600" dirty="0">
                <a:ea typeface="+mj-lt"/>
                <a:cs typeface="+mj-lt"/>
              </a:rPr>
            </a:br>
            <a:r>
              <a:rPr lang="en-US" sz="3600" dirty="0"/>
              <a:t>Method 3 Cont.</a:t>
            </a:r>
            <a:endParaRPr lang="en-US" dirty="0"/>
          </a:p>
        </p:txBody>
      </p:sp>
      <p:sp>
        <p:nvSpPr>
          <p:cNvPr id="3" name="Content Placeholder 2">
            <a:extLst>
              <a:ext uri="{FF2B5EF4-FFF2-40B4-BE49-F238E27FC236}">
                <a16:creationId xmlns:a16="http://schemas.microsoft.com/office/drawing/2014/main" id="{7AABE8FC-B291-60BC-C165-2637237665E5}"/>
              </a:ext>
            </a:extLst>
          </p:cNvPr>
          <p:cNvSpPr>
            <a:spLocks noGrp="1"/>
          </p:cNvSpPr>
          <p:nvPr>
            <p:ph idx="1"/>
          </p:nvPr>
        </p:nvSpPr>
        <p:spPr>
          <a:xfrm>
            <a:off x="565150" y="2305159"/>
            <a:ext cx="4242477" cy="4490211"/>
          </a:xfrm>
        </p:spPr>
        <p:txBody>
          <a:bodyPr vert="horz" lIns="91440" tIns="45720" rIns="91440" bIns="45720" rtlCol="0" anchor="t">
            <a:normAutofit fontScale="85000" lnSpcReduction="20000"/>
          </a:bodyPr>
          <a:lstStyle/>
          <a:p>
            <a:pPr>
              <a:buNone/>
            </a:pPr>
            <a:r>
              <a:rPr lang="en-US" sz="1600" b="1" dirty="0">
                <a:solidFill>
                  <a:srgbClr val="333333"/>
                </a:solidFill>
                <a:ea typeface="+mn-lt"/>
                <a:cs typeface="+mn-lt"/>
              </a:rPr>
              <a:t>The following coursework is NOT acceptable:</a:t>
            </a:r>
            <a:endParaRPr lang="en-US" dirty="0"/>
          </a:p>
          <a:p>
            <a:pPr>
              <a:buFont typeface="Arial"/>
              <a:buChar char="•"/>
            </a:pPr>
            <a:r>
              <a:rPr lang="en-US" sz="1600" dirty="0">
                <a:solidFill>
                  <a:srgbClr val="333333"/>
                </a:solidFill>
                <a:ea typeface="+mn-lt"/>
                <a:cs typeface="+mn-lt"/>
              </a:rPr>
              <a:t>Professional development or continuing education units</a:t>
            </a:r>
            <a:endParaRPr lang="en-US" sz="1600" dirty="0">
              <a:ea typeface="+mn-lt"/>
              <a:cs typeface="+mn-lt"/>
            </a:endParaRPr>
          </a:p>
          <a:p>
            <a:pPr>
              <a:buFont typeface="Arial"/>
              <a:buChar char="•"/>
            </a:pPr>
            <a:r>
              <a:rPr lang="en-US" sz="1600" dirty="0">
                <a:solidFill>
                  <a:srgbClr val="333333"/>
                </a:solidFill>
                <a:ea typeface="+mn-lt"/>
                <a:cs typeface="+mn-lt"/>
              </a:rPr>
              <a:t>In-service training or workshops</a:t>
            </a:r>
            <a:endParaRPr lang="en-US" dirty="0"/>
          </a:p>
          <a:p>
            <a:pPr>
              <a:buFont typeface="Arial"/>
              <a:buChar char="•"/>
            </a:pPr>
            <a:r>
              <a:rPr lang="en-US" sz="1600" dirty="0">
                <a:solidFill>
                  <a:srgbClr val="333333"/>
                </a:solidFill>
                <a:ea typeface="+mn-lt"/>
                <a:cs typeface="+mn-lt"/>
              </a:rPr>
              <a:t>Non-credit bearing courses</a:t>
            </a:r>
            <a:endParaRPr lang="en-US" dirty="0"/>
          </a:p>
          <a:p>
            <a:pPr>
              <a:buFont typeface="Arial"/>
              <a:buChar char="•"/>
            </a:pPr>
            <a:r>
              <a:rPr lang="en-US" sz="1600" dirty="0">
                <a:solidFill>
                  <a:srgbClr val="333333"/>
                </a:solidFill>
                <a:ea typeface="+mn-lt"/>
                <a:cs typeface="+mn-lt"/>
              </a:rPr>
              <a:t>Courses where credits do not apply toward the requirements for an Associate degree, Baccalaureate degree, or higher degree</a:t>
            </a:r>
            <a:endParaRPr lang="en-US" dirty="0"/>
          </a:p>
          <a:p>
            <a:pPr indent="0">
              <a:buNone/>
            </a:pPr>
            <a:r>
              <a:rPr lang="en-US" sz="1600" b="1" dirty="0">
                <a:solidFill>
                  <a:srgbClr val="333333"/>
                </a:solidFill>
                <a:ea typeface="+mn-lt"/>
                <a:cs typeface="+mn-lt"/>
              </a:rPr>
              <a:t>Note that out-of-state basic skills examination subtests cannot be used as a mix-and-match option.</a:t>
            </a:r>
            <a:endParaRPr lang="en-US" sz="1600" b="1" dirty="0">
              <a:ea typeface="+mn-lt"/>
              <a:cs typeface="+mn-lt"/>
            </a:endParaRPr>
          </a:p>
          <a:p>
            <a:pPr>
              <a:buNone/>
            </a:pPr>
            <a:r>
              <a:rPr lang="en-US" sz="1600" b="1" dirty="0">
                <a:solidFill>
                  <a:srgbClr val="333333"/>
                </a:solidFill>
                <a:ea typeface="+mn-lt"/>
                <a:cs typeface="+mn-lt"/>
              </a:rPr>
              <a:t>Combination of BSR options</a:t>
            </a:r>
            <a:endParaRPr lang="en-US" dirty="0"/>
          </a:p>
          <a:p>
            <a:pPr>
              <a:buFont typeface="Arial"/>
              <a:buChar char="•"/>
            </a:pPr>
            <a:r>
              <a:rPr lang="en-US" sz="1600" dirty="0">
                <a:solidFill>
                  <a:srgbClr val="333333"/>
                </a:solidFill>
                <a:ea typeface="+mn-lt"/>
                <a:cs typeface="+mn-lt"/>
              </a:rPr>
              <a:t>Must be approved by a Commission-approved program sponsor or the Commission</a:t>
            </a:r>
            <a:endParaRPr lang="en-US" dirty="0"/>
          </a:p>
          <a:p>
            <a:pPr>
              <a:buFont typeface="Arial"/>
              <a:buChar char="•"/>
            </a:pPr>
            <a:r>
              <a:rPr lang="en-US" sz="1600" dirty="0">
                <a:solidFill>
                  <a:srgbClr val="333333"/>
                </a:solidFill>
                <a:ea typeface="+mn-lt"/>
                <a:cs typeface="+mn-lt"/>
              </a:rPr>
              <a:t>41-BSR form encouraged, but not required</a:t>
            </a:r>
            <a:endParaRPr lang="en-US" dirty="0"/>
          </a:p>
          <a:p>
            <a:pPr>
              <a:buFont typeface="Arial"/>
              <a:buChar char="•"/>
            </a:pPr>
            <a:endParaRPr lang="en-US" sz="1600" dirty="0">
              <a:solidFill>
                <a:srgbClr val="333333"/>
              </a:solidFill>
            </a:endParaRPr>
          </a:p>
          <a:p>
            <a:pPr>
              <a:buFont typeface="Arial"/>
              <a:buChar char="•"/>
            </a:pPr>
            <a:endParaRPr lang="en-US" sz="1600" dirty="0">
              <a:solidFill>
                <a:srgbClr val="333333"/>
              </a:solidFill>
            </a:endParaRPr>
          </a:p>
          <a:p>
            <a:pPr>
              <a:buFont typeface="Arial"/>
              <a:buChar char="•"/>
            </a:pPr>
            <a:r>
              <a:rPr lang="en-US" sz="1600" dirty="0">
                <a:solidFill>
                  <a:srgbClr val="333333"/>
                </a:solidFill>
              </a:rPr>
              <a:t>Updated March 24, 2023</a:t>
            </a:r>
          </a:p>
          <a:p>
            <a:pPr>
              <a:buFont typeface="Arial"/>
              <a:buChar char="•"/>
            </a:pPr>
            <a:endParaRPr lang="en-US" sz="1600" dirty="0">
              <a:solidFill>
                <a:srgbClr val="333333"/>
              </a:solidFill>
            </a:endParaRPr>
          </a:p>
          <a:p>
            <a:pPr>
              <a:buFont typeface="Arial"/>
              <a:buChar char="•"/>
            </a:pPr>
            <a:endParaRPr lang="en-US" sz="1600" dirty="0">
              <a:solidFill>
                <a:srgbClr val="333333"/>
              </a:solidFill>
            </a:endParaRPr>
          </a:p>
          <a:p>
            <a:pPr>
              <a:buFont typeface="Arial"/>
              <a:buChar char="•"/>
            </a:pPr>
            <a:endParaRPr lang="en-US" sz="1600" dirty="0">
              <a:solidFill>
                <a:srgbClr val="333333"/>
              </a:solidFill>
            </a:endParaRPr>
          </a:p>
          <a:p>
            <a:pPr>
              <a:buNone/>
            </a:pPr>
            <a:endParaRPr lang="en-US" sz="1100" b="1" dirty="0">
              <a:solidFill>
                <a:srgbClr val="333333"/>
              </a:solidFill>
            </a:endParaRPr>
          </a:p>
        </p:txBody>
      </p:sp>
      <p:pic>
        <p:nvPicPr>
          <p:cNvPr id="4" name="Picture 3" descr="A screenshot of a computer&#10;&#10;Description automatically generated">
            <a:extLst>
              <a:ext uri="{FF2B5EF4-FFF2-40B4-BE49-F238E27FC236}">
                <a16:creationId xmlns:a16="http://schemas.microsoft.com/office/drawing/2014/main" id="{32B5224A-6A29-FA89-F297-DE7827065946}"/>
              </a:ext>
            </a:extLst>
          </p:cNvPr>
          <p:cNvPicPr>
            <a:picLocks noChangeAspect="1"/>
          </p:cNvPicPr>
          <p:nvPr/>
        </p:nvPicPr>
        <p:blipFill>
          <a:blip r:embed="rId2"/>
          <a:stretch>
            <a:fillRect/>
          </a:stretch>
        </p:blipFill>
        <p:spPr>
          <a:xfrm>
            <a:off x="4809811" y="680"/>
            <a:ext cx="7385337" cy="6853237"/>
          </a:xfrm>
          <a:prstGeom prst="rect">
            <a:avLst/>
          </a:prstGeom>
        </p:spPr>
      </p:pic>
    </p:spTree>
    <p:extLst>
      <p:ext uri="{BB962C8B-B14F-4D97-AF65-F5344CB8AC3E}">
        <p14:creationId xmlns:p14="http://schemas.microsoft.com/office/powerpoint/2010/main" val="1857322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52102-A7F1-51DA-29A6-B2701BBB21F7}"/>
              </a:ext>
            </a:extLst>
          </p:cNvPr>
          <p:cNvSpPr>
            <a:spLocks noGrp="1"/>
          </p:cNvSpPr>
          <p:nvPr>
            <p:ph type="title"/>
          </p:nvPr>
        </p:nvSpPr>
        <p:spPr>
          <a:xfrm>
            <a:off x="565150" y="770890"/>
            <a:ext cx="8297406" cy="1268984"/>
          </a:xfrm>
        </p:spPr>
        <p:txBody>
          <a:bodyPr>
            <a:normAutofit fontScale="90000"/>
          </a:bodyPr>
          <a:lstStyle/>
          <a:p>
            <a:r>
              <a:rPr lang="en-US" dirty="0"/>
              <a:t>List </a:t>
            </a:r>
            <a:br>
              <a:rPr lang="en-US" dirty="0"/>
            </a:br>
            <a:r>
              <a:rPr lang="en-US" dirty="0"/>
              <a:t>Satisfy the Basic Skills Requirement</a:t>
            </a:r>
          </a:p>
        </p:txBody>
      </p:sp>
      <p:sp>
        <p:nvSpPr>
          <p:cNvPr id="3" name="Content Placeholder 2">
            <a:extLst>
              <a:ext uri="{FF2B5EF4-FFF2-40B4-BE49-F238E27FC236}">
                <a16:creationId xmlns:a16="http://schemas.microsoft.com/office/drawing/2014/main" id="{EAF5A7B2-162A-CC19-EC46-3A870EC56316}"/>
              </a:ext>
            </a:extLst>
          </p:cNvPr>
          <p:cNvSpPr>
            <a:spLocks noGrp="1"/>
          </p:cNvSpPr>
          <p:nvPr>
            <p:ph idx="1"/>
          </p:nvPr>
        </p:nvSpPr>
        <p:spPr>
          <a:xfrm>
            <a:off x="565150" y="2160016"/>
            <a:ext cx="9544668" cy="4481140"/>
          </a:xfrm>
        </p:spPr>
        <p:txBody>
          <a:bodyPr vert="horz" lIns="91440" tIns="45720" rIns="91440" bIns="45720" rtlCol="0" anchor="t">
            <a:normAutofit lnSpcReduction="10000"/>
          </a:bodyPr>
          <a:lstStyle/>
          <a:p>
            <a:pPr marL="0" indent="0">
              <a:buNone/>
            </a:pPr>
            <a:r>
              <a:rPr lang="en-US" sz="1600" dirty="0">
                <a:solidFill>
                  <a:srgbClr val="333333"/>
                </a:solidFill>
                <a:ea typeface="+mn-lt"/>
                <a:cs typeface="+mn-lt"/>
              </a:rPr>
              <a:t>Individuals may satisfy the basic skills requirement by one of the following methods:</a:t>
            </a:r>
          </a:p>
          <a:p>
            <a:pPr>
              <a:buAutoNum type="arabicPeriod"/>
            </a:pPr>
            <a:r>
              <a:rPr lang="en-US" sz="1400" b="1" dirty="0">
                <a:solidFill>
                  <a:srgbClr val="333333"/>
                </a:solidFill>
                <a:ea typeface="+mn-lt"/>
                <a:cs typeface="+mn-lt"/>
              </a:rPr>
              <a:t>Meet the Basic Skills Requirement by Degree (This Method CAN'T be complete for this Permit)</a:t>
            </a:r>
          </a:p>
          <a:p>
            <a:pPr>
              <a:buAutoNum type="arabicPeriod"/>
            </a:pPr>
            <a:r>
              <a:rPr lang="en-US" sz="1400" b="1" dirty="0">
                <a:solidFill>
                  <a:srgbClr val="333333"/>
                </a:solidFill>
                <a:ea typeface="+mn-lt"/>
                <a:cs typeface="+mn-lt"/>
              </a:rPr>
              <a:t>Meet the Basic Skills Requirement by Coursework</a:t>
            </a:r>
          </a:p>
          <a:p>
            <a:pPr>
              <a:buAutoNum type="arabicPeriod"/>
            </a:pPr>
            <a:r>
              <a:rPr lang="en-US" sz="1400" b="1" dirty="0">
                <a:solidFill>
                  <a:srgbClr val="333333"/>
                </a:solidFill>
                <a:ea typeface="+mn-lt"/>
                <a:cs typeface="+mn-lt"/>
              </a:rPr>
              <a:t>Meet the Basic Skills Requirement by Coursework and Exam</a:t>
            </a:r>
          </a:p>
          <a:p>
            <a:pPr>
              <a:buAutoNum type="arabicPeriod"/>
            </a:pPr>
            <a:r>
              <a:rPr lang="en-US" sz="1400" b="1" dirty="0">
                <a:solidFill>
                  <a:srgbClr val="FF0000"/>
                </a:solidFill>
                <a:ea typeface="+mn-lt"/>
                <a:cs typeface="+mn-lt"/>
              </a:rPr>
              <a:t>Achieve Qualifying Score on the SAT or ACT</a:t>
            </a:r>
          </a:p>
          <a:p>
            <a:pPr>
              <a:buAutoNum type="arabicPeriod"/>
            </a:pPr>
            <a:r>
              <a:rPr lang="en-US" sz="1400" b="1" dirty="0">
                <a:solidFill>
                  <a:srgbClr val="FF0000"/>
                </a:solidFill>
                <a:ea typeface="+mn-lt"/>
                <a:cs typeface="+mn-lt"/>
              </a:rPr>
              <a:t>Pass the CBEST</a:t>
            </a:r>
          </a:p>
          <a:p>
            <a:pPr>
              <a:buAutoNum type="arabicPeriod"/>
            </a:pPr>
            <a:r>
              <a:rPr lang="en-US" sz="1400" b="1" dirty="0">
                <a:solidFill>
                  <a:srgbClr val="FF0000"/>
                </a:solidFill>
                <a:ea typeface="+mn-lt"/>
                <a:cs typeface="+mn-lt"/>
              </a:rPr>
              <a:t>Pass the CSET: Multiple Subjects Plus Writing Skills Examination</a:t>
            </a:r>
          </a:p>
          <a:p>
            <a:pPr>
              <a:buAutoNum type="arabicPeriod"/>
            </a:pPr>
            <a:r>
              <a:rPr lang="en-US" sz="1400" b="1" dirty="0">
                <a:solidFill>
                  <a:srgbClr val="333333"/>
                </a:solidFill>
                <a:ea typeface="+mn-lt"/>
                <a:cs typeface="+mn-lt"/>
              </a:rPr>
              <a:t>Pass the CSU Early Assessment Program or the CSU Placement Examinations</a:t>
            </a:r>
          </a:p>
          <a:p>
            <a:pPr>
              <a:buAutoNum type="arabicPeriod"/>
            </a:pPr>
            <a:r>
              <a:rPr lang="en-US" sz="1400" b="1" dirty="0">
                <a:solidFill>
                  <a:srgbClr val="333333"/>
                </a:solidFill>
                <a:ea typeface="+mn-lt"/>
                <a:cs typeface="+mn-lt"/>
              </a:rPr>
              <a:t>College Board Advanced Placement (AP) Examinations</a:t>
            </a:r>
          </a:p>
          <a:p>
            <a:pPr>
              <a:buAutoNum type="arabicPeriod"/>
            </a:pPr>
            <a:r>
              <a:rPr lang="en-US" sz="1400" b="1" dirty="0">
                <a:solidFill>
                  <a:srgbClr val="333333"/>
                </a:solidFill>
                <a:ea typeface="+mn-lt"/>
                <a:cs typeface="+mn-lt"/>
              </a:rPr>
              <a:t>Pass a Basic Skills Examination from Another State</a:t>
            </a:r>
            <a:endParaRPr lang="en-US" sz="1400" b="1">
              <a:solidFill>
                <a:srgbClr val="333333"/>
              </a:solidFill>
              <a:ea typeface="+mn-lt"/>
              <a:cs typeface="+mn-lt"/>
            </a:endParaRPr>
          </a:p>
          <a:p>
            <a:pPr>
              <a:buAutoNum type="arabicPeriod"/>
            </a:pPr>
            <a:endParaRPr lang="en-US" sz="1100" b="1" dirty="0">
              <a:solidFill>
                <a:srgbClr val="333333"/>
              </a:solidFill>
            </a:endParaRPr>
          </a:p>
          <a:p>
            <a:pPr>
              <a:buAutoNum type="arabicPeriod"/>
            </a:pPr>
            <a:endParaRPr lang="en-US" sz="1100" b="1" dirty="0">
              <a:solidFill>
                <a:srgbClr val="333333"/>
              </a:solidFill>
            </a:endParaRPr>
          </a:p>
          <a:p>
            <a:pPr marL="0" indent="0">
              <a:buNone/>
            </a:pPr>
            <a:endParaRPr lang="en-US" sz="1100" b="1" dirty="0">
              <a:solidFill>
                <a:srgbClr val="333333"/>
              </a:solidFill>
            </a:endParaRPr>
          </a:p>
          <a:p>
            <a:pPr marL="0" indent="0">
              <a:buNone/>
            </a:pPr>
            <a:endParaRPr lang="en-US" sz="1100" b="1" dirty="0">
              <a:solidFill>
                <a:srgbClr val="333333"/>
              </a:solidFill>
            </a:endParaRPr>
          </a:p>
          <a:p>
            <a:pPr marL="0" indent="0">
              <a:buNone/>
            </a:pPr>
            <a:r>
              <a:rPr lang="en-US" sz="1100" b="1" dirty="0">
                <a:solidFill>
                  <a:srgbClr val="333333"/>
                </a:solidFill>
              </a:rPr>
              <a:t>Updated July 01, 2024</a:t>
            </a:r>
          </a:p>
        </p:txBody>
      </p:sp>
    </p:spTree>
    <p:extLst>
      <p:ext uri="{BB962C8B-B14F-4D97-AF65-F5344CB8AC3E}">
        <p14:creationId xmlns:p14="http://schemas.microsoft.com/office/powerpoint/2010/main" val="2987559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B8C69-7F9C-6E9D-2CD8-2C22C4E51E9C}"/>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4</a:t>
            </a:r>
            <a:endParaRPr lang="en-US" sz="3200" b="0" dirty="0">
              <a:ea typeface="+mj-lt"/>
              <a:cs typeface="+mj-lt"/>
            </a:endParaRPr>
          </a:p>
          <a:p>
            <a:endParaRPr lang="en-US" dirty="0"/>
          </a:p>
        </p:txBody>
      </p:sp>
      <p:sp>
        <p:nvSpPr>
          <p:cNvPr id="3" name="Content Placeholder 2">
            <a:extLst>
              <a:ext uri="{FF2B5EF4-FFF2-40B4-BE49-F238E27FC236}">
                <a16:creationId xmlns:a16="http://schemas.microsoft.com/office/drawing/2014/main" id="{CFE6D1AC-2295-2C0A-C155-ED0A5566B08D}"/>
              </a:ext>
            </a:extLst>
          </p:cNvPr>
          <p:cNvSpPr>
            <a:spLocks noGrp="1"/>
          </p:cNvSpPr>
          <p:nvPr>
            <p:ph idx="1"/>
          </p:nvPr>
        </p:nvSpPr>
        <p:spPr>
          <a:xfrm>
            <a:off x="565150" y="2160016"/>
            <a:ext cx="9694407" cy="3601212"/>
          </a:xfrm>
        </p:spPr>
        <p:txBody>
          <a:bodyPr vert="horz" lIns="91440" tIns="45720" rIns="91440" bIns="45720" rtlCol="0" anchor="t">
            <a:normAutofit/>
          </a:bodyPr>
          <a:lstStyle/>
          <a:p>
            <a:pPr marL="0" indent="0">
              <a:buNone/>
            </a:pPr>
            <a:r>
              <a:rPr lang="en-US" sz="1600" dirty="0">
                <a:solidFill>
                  <a:srgbClr val="333333"/>
                </a:solidFill>
                <a:ea typeface="+mn-lt"/>
                <a:cs typeface="+mn-lt"/>
              </a:rPr>
              <a:t>Previously, individuals having earned a score of 500 or higher on the Critical Reading (previously Verbal) section of the SAT exam combined with a score of 550 or higher on the SAT Mathematics exam are determined to have met the basic skills requirement.</a:t>
            </a:r>
            <a:endParaRPr lang="en-US" sz="1600" dirty="0">
              <a:solidFill>
                <a:srgbClr val="000000"/>
              </a:solidFill>
              <a:ea typeface="+mn-lt"/>
              <a:cs typeface="+mn-lt"/>
            </a:endParaRPr>
          </a:p>
          <a:p>
            <a:pPr marL="0" indent="0">
              <a:buNone/>
            </a:pPr>
            <a:br>
              <a:rPr lang="en-US" sz="1600" dirty="0">
                <a:ea typeface="+mn-lt"/>
                <a:cs typeface="+mn-lt"/>
              </a:rPr>
            </a:br>
            <a:r>
              <a:rPr lang="en-US" sz="1600" dirty="0">
                <a:solidFill>
                  <a:srgbClr val="333333"/>
                </a:solidFill>
                <a:ea typeface="+mn-lt"/>
                <a:cs typeface="+mn-lt"/>
              </a:rPr>
              <a:t>A restructuring of the SAT Suite of Assessments has adjusted the qualifying scores on the revised Evidence-Based Reading and Writing and Mathematics examinations required to meet the basic skills requirement. The new scores listed have been deemed by the College Board as equivalent to the scores shown for the examinations as administered prior to this revision. See Appendix Tables 2-3.</a:t>
            </a:r>
            <a:endParaRPr lang="en-US" sz="1600" dirty="0">
              <a:solidFill>
                <a:srgbClr val="000000"/>
              </a:solidFill>
              <a:ea typeface="+mn-lt"/>
              <a:cs typeface="+mn-lt"/>
            </a:endParaRPr>
          </a:p>
          <a:p>
            <a:pPr marL="0" indent="0">
              <a:buNone/>
            </a:pPr>
            <a:br>
              <a:rPr lang="en-US" sz="1600" dirty="0">
                <a:ea typeface="+mn-lt"/>
                <a:cs typeface="+mn-lt"/>
              </a:rPr>
            </a:br>
            <a:r>
              <a:rPr lang="en-US" sz="1600" dirty="0">
                <a:solidFill>
                  <a:srgbClr val="333333"/>
                </a:solidFill>
                <a:ea typeface="+mn-lt"/>
                <a:cs typeface="+mn-lt"/>
              </a:rPr>
              <a:t>An individual having earned a score of 22 or higher on the ACT English exam combined with a score of 23 or higher on the ACT Mathematics exam is determined to have met the basic skills requirement. See Appendix Table 4.</a:t>
            </a:r>
            <a:endParaRPr lang="en-US" sz="1600"/>
          </a:p>
        </p:txBody>
      </p:sp>
    </p:spTree>
    <p:extLst>
      <p:ext uri="{BB962C8B-B14F-4D97-AF65-F5344CB8AC3E}">
        <p14:creationId xmlns:p14="http://schemas.microsoft.com/office/powerpoint/2010/main" val="402654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B8C69-7F9C-6E9D-2CD8-2C22C4E51E9C}"/>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4 Cont.</a:t>
            </a:r>
            <a:endParaRPr lang="en-US" sz="3200" b="0" dirty="0">
              <a:ea typeface="+mj-lt"/>
              <a:cs typeface="+mj-lt"/>
            </a:endParaRPr>
          </a:p>
          <a:p>
            <a:endParaRPr lang="en-US" dirty="0"/>
          </a:p>
        </p:txBody>
      </p:sp>
      <p:pic>
        <p:nvPicPr>
          <p:cNvPr id="4" name="Picture 3" descr="A screenshot of a computer&#10;&#10;Description automatically generated">
            <a:extLst>
              <a:ext uri="{FF2B5EF4-FFF2-40B4-BE49-F238E27FC236}">
                <a16:creationId xmlns:a16="http://schemas.microsoft.com/office/drawing/2014/main" id="{7DB98DEC-BA28-A09C-F507-5478C56F731C}"/>
              </a:ext>
            </a:extLst>
          </p:cNvPr>
          <p:cNvPicPr>
            <a:picLocks noChangeAspect="1"/>
          </p:cNvPicPr>
          <p:nvPr/>
        </p:nvPicPr>
        <p:blipFill>
          <a:blip r:embed="rId2"/>
          <a:stretch>
            <a:fillRect/>
          </a:stretch>
        </p:blipFill>
        <p:spPr>
          <a:xfrm>
            <a:off x="226786" y="2582829"/>
            <a:ext cx="5760358" cy="1937270"/>
          </a:xfrm>
          <a:prstGeom prst="rect">
            <a:avLst/>
          </a:prstGeom>
        </p:spPr>
      </p:pic>
      <p:pic>
        <p:nvPicPr>
          <p:cNvPr id="5" name="Picture 4" descr="A screenshot of a white table&#10;&#10;Description automatically generated">
            <a:extLst>
              <a:ext uri="{FF2B5EF4-FFF2-40B4-BE49-F238E27FC236}">
                <a16:creationId xmlns:a16="http://schemas.microsoft.com/office/drawing/2014/main" id="{48A3888B-8845-5546-69BB-F36F94DC62FD}"/>
              </a:ext>
            </a:extLst>
          </p:cNvPr>
          <p:cNvPicPr>
            <a:picLocks noChangeAspect="1"/>
          </p:cNvPicPr>
          <p:nvPr/>
        </p:nvPicPr>
        <p:blipFill>
          <a:blip r:embed="rId3"/>
          <a:stretch>
            <a:fillRect/>
          </a:stretch>
        </p:blipFill>
        <p:spPr>
          <a:xfrm>
            <a:off x="5987143" y="2034015"/>
            <a:ext cx="6096000" cy="3025825"/>
          </a:xfrm>
          <a:prstGeom prst="rect">
            <a:avLst/>
          </a:prstGeom>
        </p:spPr>
      </p:pic>
    </p:spTree>
    <p:extLst>
      <p:ext uri="{BB962C8B-B14F-4D97-AF65-F5344CB8AC3E}">
        <p14:creationId xmlns:p14="http://schemas.microsoft.com/office/powerpoint/2010/main" val="806358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97448-8EF3-61FF-90B0-E346C4138A6E}"/>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5</a:t>
            </a:r>
            <a:endParaRPr lang="en-US" dirty="0"/>
          </a:p>
        </p:txBody>
      </p:sp>
      <p:sp>
        <p:nvSpPr>
          <p:cNvPr id="3" name="Content Placeholder 2">
            <a:extLst>
              <a:ext uri="{FF2B5EF4-FFF2-40B4-BE49-F238E27FC236}">
                <a16:creationId xmlns:a16="http://schemas.microsoft.com/office/drawing/2014/main" id="{043D6E30-EB98-9BA3-2399-94CCB87A7C67}"/>
              </a:ext>
            </a:extLst>
          </p:cNvPr>
          <p:cNvSpPr>
            <a:spLocks noGrp="1"/>
          </p:cNvSpPr>
          <p:nvPr>
            <p:ph idx="1"/>
          </p:nvPr>
        </p:nvSpPr>
        <p:spPr/>
        <p:txBody>
          <a:bodyPr vert="horz" lIns="91440" tIns="45720" rIns="91440" bIns="45720" rtlCol="0" anchor="t">
            <a:normAutofit/>
          </a:bodyPr>
          <a:lstStyle/>
          <a:p>
            <a:pPr marL="0" indent="0">
              <a:buNone/>
            </a:pPr>
            <a:r>
              <a:rPr lang="en-US" sz="1600" dirty="0">
                <a:solidFill>
                  <a:srgbClr val="333333"/>
                </a:solidFill>
                <a:ea typeface="+mn-lt"/>
                <a:cs typeface="+mn-lt"/>
              </a:rPr>
              <a:t>Individuals only need to pass The California Basic Educational Skills Test (CBEST) once; CBEST passing scores remain valid indefinitely for all credential and employment purposes. To pass the CBEST, one must obtain a minimum scaled score of 41 in each of the three sections—reading, writing, and mathematics. However, a score as low as 37 on an individual section is acceptable if the total scaled score is at least 123.</a:t>
            </a:r>
            <a:br>
              <a:rPr lang="en-US" sz="1600" dirty="0">
                <a:ea typeface="+mn-lt"/>
                <a:cs typeface="+mn-lt"/>
              </a:rPr>
            </a:br>
            <a:br>
              <a:rPr lang="en-US" sz="1600" dirty="0">
                <a:ea typeface="+mn-lt"/>
                <a:cs typeface="+mn-lt"/>
              </a:rPr>
            </a:br>
            <a:r>
              <a:rPr lang="en-US" sz="1600" dirty="0">
                <a:solidFill>
                  <a:srgbClr val="333333"/>
                </a:solidFill>
                <a:ea typeface="+mn-lt"/>
                <a:cs typeface="+mn-lt"/>
              </a:rPr>
              <a:t>Any or all sections of the CBEST can be repeated as many times as necessary to obtain a passing score, but the full registration fee is charged for each test administration. For more information, see </a:t>
            </a:r>
            <a:r>
              <a:rPr lang="en-US" sz="1600" dirty="0">
                <a:solidFill>
                  <a:srgbClr val="40719D"/>
                </a:solidFill>
                <a:ea typeface="+mn-lt"/>
                <a:cs typeface="+mn-lt"/>
                <a:hlinkClick r:id="rId2"/>
              </a:rPr>
              <a:t>CTC-Exam</a:t>
            </a:r>
            <a:r>
              <a:rPr lang="en-US" sz="1600" dirty="0">
                <a:solidFill>
                  <a:srgbClr val="333333"/>
                </a:solidFill>
                <a:ea typeface="+mn-lt"/>
                <a:cs typeface="+mn-lt"/>
              </a:rPr>
              <a:t> </a:t>
            </a:r>
            <a:r>
              <a:rPr lang="en-US" sz="1600" dirty="0">
                <a:ea typeface="+mn-lt"/>
                <a:cs typeface="+mn-lt"/>
              </a:rPr>
              <a:t>website.</a:t>
            </a:r>
            <a:endParaRPr lang="en-US" sz="1600" dirty="0"/>
          </a:p>
        </p:txBody>
      </p:sp>
    </p:spTree>
    <p:extLst>
      <p:ext uri="{BB962C8B-B14F-4D97-AF65-F5344CB8AC3E}">
        <p14:creationId xmlns:p14="http://schemas.microsoft.com/office/powerpoint/2010/main" val="29550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80BBE-38EF-7893-6B78-7258EFC3AB91}"/>
              </a:ext>
            </a:extLst>
          </p:cNvPr>
          <p:cNvSpPr>
            <a:spLocks noGrp="1"/>
          </p:cNvSpPr>
          <p:nvPr>
            <p:ph type="title"/>
          </p:nvPr>
        </p:nvSpPr>
        <p:spPr>
          <a:xfrm>
            <a:off x="565150" y="770890"/>
            <a:ext cx="7335835" cy="1037491"/>
          </a:xfrm>
        </p:spPr>
        <p:txBody>
          <a:bodyPr/>
          <a:lstStyle/>
          <a:p>
            <a:r>
              <a:rPr lang="en-US" dirty="0"/>
              <a:t>About This Permit</a:t>
            </a:r>
          </a:p>
        </p:txBody>
      </p:sp>
      <p:sp>
        <p:nvSpPr>
          <p:cNvPr id="3" name="Content Placeholder 2">
            <a:extLst>
              <a:ext uri="{FF2B5EF4-FFF2-40B4-BE49-F238E27FC236}">
                <a16:creationId xmlns:a16="http://schemas.microsoft.com/office/drawing/2014/main" id="{9813DEEB-FBE0-BA31-9B1E-204E659C899E}"/>
              </a:ext>
            </a:extLst>
          </p:cNvPr>
          <p:cNvSpPr>
            <a:spLocks noGrp="1"/>
          </p:cNvSpPr>
          <p:nvPr>
            <p:ph idx="1"/>
          </p:nvPr>
        </p:nvSpPr>
        <p:spPr/>
        <p:txBody>
          <a:bodyPr vert="horz" lIns="91440" tIns="45720" rIns="91440" bIns="45720" rtlCol="0" anchor="t">
            <a:normAutofit/>
          </a:bodyPr>
          <a:lstStyle/>
          <a:p>
            <a:pPr marL="0" indent="0">
              <a:buNone/>
            </a:pPr>
            <a:r>
              <a:rPr lang="en-US" sz="2000" dirty="0">
                <a:solidFill>
                  <a:srgbClr val="333333"/>
                </a:solidFill>
                <a:ea typeface="+mn-lt"/>
                <a:cs typeface="+mn-lt"/>
              </a:rPr>
              <a:t>The Emergency Substitute Teaching Permit for Prospective Teachers authorizes the holder to serve as a day-to-day substitute teacher in any classroom, including preschool, kindergarten, and grades 1-12 inclusive, or in classes organized primarily for adults. The holder may serve as a substitute for no more than 30 days for any one teacher and may only serve for a maximum of 90 days during the school year. In a special education </a:t>
            </a:r>
            <a:r>
              <a:rPr lang="en-US" sz="2000">
                <a:solidFill>
                  <a:srgbClr val="333333"/>
                </a:solidFill>
                <a:ea typeface="+mn-lt"/>
                <a:cs typeface="+mn-lt"/>
              </a:rPr>
              <a:t>classroom,</a:t>
            </a:r>
            <a:r>
              <a:rPr lang="en-US" sz="2000" dirty="0">
                <a:solidFill>
                  <a:srgbClr val="333333"/>
                </a:solidFill>
                <a:ea typeface="+mn-lt"/>
                <a:cs typeface="+mn-lt"/>
              </a:rPr>
              <a:t> the holder may serve for no more than 20 days for any one teacher during the school year. The permit is valid for one year and may be renewed only once.</a:t>
            </a:r>
            <a:endParaRPr lang="en-US" sz="2000" dirty="0"/>
          </a:p>
        </p:txBody>
      </p:sp>
    </p:spTree>
    <p:extLst>
      <p:ext uri="{BB962C8B-B14F-4D97-AF65-F5344CB8AC3E}">
        <p14:creationId xmlns:p14="http://schemas.microsoft.com/office/powerpoint/2010/main" val="237214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97448-8EF3-61FF-90B0-E346C4138A6E}"/>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6</a:t>
            </a:r>
            <a:endParaRPr lang="en-US" dirty="0"/>
          </a:p>
        </p:txBody>
      </p:sp>
      <p:sp>
        <p:nvSpPr>
          <p:cNvPr id="3" name="Content Placeholder 2">
            <a:extLst>
              <a:ext uri="{FF2B5EF4-FFF2-40B4-BE49-F238E27FC236}">
                <a16:creationId xmlns:a16="http://schemas.microsoft.com/office/drawing/2014/main" id="{043D6E30-EB98-9BA3-2399-94CCB87A7C67}"/>
              </a:ext>
            </a:extLst>
          </p:cNvPr>
          <p:cNvSpPr>
            <a:spLocks noGrp="1"/>
          </p:cNvSpPr>
          <p:nvPr>
            <p:ph idx="1"/>
          </p:nvPr>
        </p:nvSpPr>
        <p:spPr/>
        <p:txBody>
          <a:bodyPr vert="horz" lIns="91440" tIns="45720" rIns="91440" bIns="45720" rtlCol="0" anchor="t">
            <a:normAutofit/>
          </a:bodyPr>
          <a:lstStyle/>
          <a:p>
            <a:pPr marL="0" indent="0">
              <a:buNone/>
            </a:pPr>
            <a:r>
              <a:rPr lang="en-US" sz="1600" dirty="0">
                <a:solidFill>
                  <a:srgbClr val="333333"/>
                </a:solidFill>
                <a:ea typeface="+mn-lt"/>
                <a:cs typeface="+mn-lt"/>
              </a:rPr>
              <a:t>The California Subject Examinations for Teachers (CSET): Multiple Subjects examination has been modified, adding an assessment of basic writing skills. Passage of the CSET: Writing Skills examination (test #142) can be added to passage of the CSET: Multiple Subjects Examination (subtests #101, 214, &amp; 225) to meet the basic skills requirement. Passing exam scores used to meet the basic skills requirement remain valid indefinitely. For more information, see </a:t>
            </a:r>
            <a:r>
              <a:rPr lang="en-US" sz="1600" dirty="0">
                <a:solidFill>
                  <a:srgbClr val="40719D"/>
                </a:solidFill>
                <a:ea typeface="+mn-lt"/>
                <a:cs typeface="+mn-lt"/>
                <a:hlinkClick r:id="rId2"/>
              </a:rPr>
              <a:t>CTC-Exam</a:t>
            </a:r>
            <a:r>
              <a:rPr lang="en-US" sz="1600" dirty="0">
                <a:ea typeface="+mn-lt"/>
                <a:cs typeface="+mn-lt"/>
              </a:rPr>
              <a:t> website.</a:t>
            </a:r>
          </a:p>
        </p:txBody>
      </p:sp>
    </p:spTree>
    <p:extLst>
      <p:ext uri="{BB962C8B-B14F-4D97-AF65-F5344CB8AC3E}">
        <p14:creationId xmlns:p14="http://schemas.microsoft.com/office/powerpoint/2010/main" val="2280989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52102-A7F1-51DA-29A6-B2701BBB21F7}"/>
              </a:ext>
            </a:extLst>
          </p:cNvPr>
          <p:cNvSpPr>
            <a:spLocks noGrp="1"/>
          </p:cNvSpPr>
          <p:nvPr>
            <p:ph type="title"/>
          </p:nvPr>
        </p:nvSpPr>
        <p:spPr>
          <a:xfrm>
            <a:off x="565150" y="770890"/>
            <a:ext cx="8297406" cy="1268984"/>
          </a:xfrm>
        </p:spPr>
        <p:txBody>
          <a:bodyPr>
            <a:normAutofit fontScale="90000"/>
          </a:bodyPr>
          <a:lstStyle/>
          <a:p>
            <a:r>
              <a:rPr lang="en-US" dirty="0"/>
              <a:t>List </a:t>
            </a:r>
            <a:br>
              <a:rPr lang="en-US" dirty="0"/>
            </a:br>
            <a:r>
              <a:rPr lang="en-US" dirty="0"/>
              <a:t>Satisfy the Basic Skills Requirement</a:t>
            </a:r>
          </a:p>
        </p:txBody>
      </p:sp>
      <p:sp>
        <p:nvSpPr>
          <p:cNvPr id="3" name="Content Placeholder 2">
            <a:extLst>
              <a:ext uri="{FF2B5EF4-FFF2-40B4-BE49-F238E27FC236}">
                <a16:creationId xmlns:a16="http://schemas.microsoft.com/office/drawing/2014/main" id="{EAF5A7B2-162A-CC19-EC46-3A870EC56316}"/>
              </a:ext>
            </a:extLst>
          </p:cNvPr>
          <p:cNvSpPr>
            <a:spLocks noGrp="1"/>
          </p:cNvSpPr>
          <p:nvPr>
            <p:ph idx="1"/>
          </p:nvPr>
        </p:nvSpPr>
        <p:spPr>
          <a:xfrm>
            <a:off x="565150" y="2160016"/>
            <a:ext cx="9544668" cy="4481140"/>
          </a:xfrm>
        </p:spPr>
        <p:txBody>
          <a:bodyPr vert="horz" lIns="91440" tIns="45720" rIns="91440" bIns="45720" rtlCol="0" anchor="t">
            <a:normAutofit lnSpcReduction="10000"/>
          </a:bodyPr>
          <a:lstStyle/>
          <a:p>
            <a:pPr marL="0" indent="0">
              <a:buNone/>
            </a:pPr>
            <a:r>
              <a:rPr lang="en-US" sz="1600" dirty="0">
                <a:solidFill>
                  <a:srgbClr val="333333"/>
                </a:solidFill>
                <a:ea typeface="+mn-lt"/>
                <a:cs typeface="+mn-lt"/>
              </a:rPr>
              <a:t>Individuals may satisfy the basic skills requirement by one of the following methods:</a:t>
            </a:r>
          </a:p>
          <a:p>
            <a:pPr>
              <a:buAutoNum type="arabicPeriod"/>
            </a:pPr>
            <a:r>
              <a:rPr lang="en-US" sz="1400" b="1" dirty="0">
                <a:solidFill>
                  <a:srgbClr val="333333"/>
                </a:solidFill>
                <a:ea typeface="+mn-lt"/>
                <a:cs typeface="+mn-lt"/>
              </a:rPr>
              <a:t>Meet the Basic Skills Requirement by Degree (This Method CAN'T be complete for this Permit)</a:t>
            </a:r>
          </a:p>
          <a:p>
            <a:pPr>
              <a:buAutoNum type="arabicPeriod"/>
            </a:pPr>
            <a:r>
              <a:rPr lang="en-US" sz="1400" b="1" dirty="0">
                <a:solidFill>
                  <a:srgbClr val="333333"/>
                </a:solidFill>
                <a:ea typeface="+mn-lt"/>
                <a:cs typeface="+mn-lt"/>
              </a:rPr>
              <a:t>Meet the Basic Skills Requirement by Coursework</a:t>
            </a:r>
          </a:p>
          <a:p>
            <a:pPr>
              <a:buAutoNum type="arabicPeriod"/>
            </a:pPr>
            <a:r>
              <a:rPr lang="en-US" sz="1400" b="1" dirty="0">
                <a:solidFill>
                  <a:srgbClr val="333333"/>
                </a:solidFill>
                <a:ea typeface="+mn-lt"/>
                <a:cs typeface="+mn-lt"/>
              </a:rPr>
              <a:t>Meet the Basic Skills Requirement by Coursework and Exam</a:t>
            </a:r>
          </a:p>
          <a:p>
            <a:pPr>
              <a:buAutoNum type="arabicPeriod"/>
            </a:pPr>
            <a:r>
              <a:rPr lang="en-US" sz="1400" b="1" dirty="0">
                <a:solidFill>
                  <a:srgbClr val="333333"/>
                </a:solidFill>
                <a:ea typeface="+mn-lt"/>
                <a:cs typeface="+mn-lt"/>
              </a:rPr>
              <a:t>Achieve Qualifying Score on the SAT or ACT</a:t>
            </a:r>
          </a:p>
          <a:p>
            <a:pPr>
              <a:buAutoNum type="arabicPeriod"/>
            </a:pPr>
            <a:r>
              <a:rPr lang="en-US" sz="1400" b="1" dirty="0">
                <a:solidFill>
                  <a:srgbClr val="333333"/>
                </a:solidFill>
                <a:ea typeface="+mn-lt"/>
                <a:cs typeface="+mn-lt"/>
              </a:rPr>
              <a:t>Pass the CBEST</a:t>
            </a:r>
          </a:p>
          <a:p>
            <a:pPr>
              <a:buAutoNum type="arabicPeriod"/>
            </a:pPr>
            <a:r>
              <a:rPr lang="en-US" sz="1400" b="1" dirty="0">
                <a:solidFill>
                  <a:srgbClr val="333333"/>
                </a:solidFill>
                <a:ea typeface="+mn-lt"/>
                <a:cs typeface="+mn-lt"/>
              </a:rPr>
              <a:t>Pass the CSET: Multiple Subjects Plus Writing Skills Examination</a:t>
            </a:r>
          </a:p>
          <a:p>
            <a:pPr>
              <a:buAutoNum type="arabicPeriod"/>
            </a:pPr>
            <a:r>
              <a:rPr lang="en-US" sz="1400" b="1" dirty="0">
                <a:solidFill>
                  <a:srgbClr val="FF0000"/>
                </a:solidFill>
                <a:ea typeface="+mn-lt"/>
                <a:cs typeface="+mn-lt"/>
              </a:rPr>
              <a:t>Pass the CSU Early Assessment Program or the CSU Placement Examinations</a:t>
            </a:r>
          </a:p>
          <a:p>
            <a:pPr>
              <a:buAutoNum type="arabicPeriod"/>
            </a:pPr>
            <a:r>
              <a:rPr lang="en-US" sz="1400" b="1" dirty="0">
                <a:solidFill>
                  <a:srgbClr val="FF0000"/>
                </a:solidFill>
                <a:ea typeface="+mn-lt"/>
                <a:cs typeface="+mn-lt"/>
              </a:rPr>
              <a:t>College Board Advanced Placement (AP) Examinations</a:t>
            </a:r>
          </a:p>
          <a:p>
            <a:pPr>
              <a:buAutoNum type="arabicPeriod"/>
            </a:pPr>
            <a:r>
              <a:rPr lang="en-US" sz="1400" b="1" dirty="0">
                <a:solidFill>
                  <a:srgbClr val="FF0000"/>
                </a:solidFill>
                <a:ea typeface="+mn-lt"/>
                <a:cs typeface="+mn-lt"/>
              </a:rPr>
              <a:t>Pass a Basic Skills Examination from Another State</a:t>
            </a:r>
          </a:p>
          <a:p>
            <a:pPr>
              <a:buAutoNum type="arabicPeriod"/>
            </a:pPr>
            <a:endParaRPr lang="en-US" sz="1100" b="1" dirty="0">
              <a:solidFill>
                <a:srgbClr val="333333"/>
              </a:solidFill>
            </a:endParaRPr>
          </a:p>
          <a:p>
            <a:pPr>
              <a:buAutoNum type="arabicPeriod"/>
            </a:pPr>
            <a:endParaRPr lang="en-US" sz="1100" b="1" dirty="0">
              <a:solidFill>
                <a:srgbClr val="333333"/>
              </a:solidFill>
            </a:endParaRPr>
          </a:p>
          <a:p>
            <a:pPr marL="0" indent="0">
              <a:buNone/>
            </a:pPr>
            <a:endParaRPr lang="en-US" sz="1100" b="1" dirty="0">
              <a:solidFill>
                <a:srgbClr val="333333"/>
              </a:solidFill>
            </a:endParaRPr>
          </a:p>
          <a:p>
            <a:pPr marL="0" indent="0">
              <a:buNone/>
            </a:pPr>
            <a:endParaRPr lang="en-US" sz="1100" b="1" dirty="0">
              <a:solidFill>
                <a:srgbClr val="333333"/>
              </a:solidFill>
            </a:endParaRPr>
          </a:p>
          <a:p>
            <a:pPr marL="0" indent="0">
              <a:buNone/>
            </a:pPr>
            <a:r>
              <a:rPr lang="en-US" sz="1100" b="1" dirty="0">
                <a:solidFill>
                  <a:srgbClr val="333333"/>
                </a:solidFill>
              </a:rPr>
              <a:t>Updated July 01, 2024</a:t>
            </a:r>
          </a:p>
        </p:txBody>
      </p:sp>
    </p:spTree>
    <p:extLst>
      <p:ext uri="{BB962C8B-B14F-4D97-AF65-F5344CB8AC3E}">
        <p14:creationId xmlns:p14="http://schemas.microsoft.com/office/powerpoint/2010/main" val="201834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10696-1460-BAB5-5D46-204AB2ECAB8B}"/>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7</a:t>
            </a:r>
            <a:endParaRPr lang="en-US" dirty="0"/>
          </a:p>
        </p:txBody>
      </p:sp>
      <p:sp>
        <p:nvSpPr>
          <p:cNvPr id="3" name="Content Placeholder 2">
            <a:extLst>
              <a:ext uri="{FF2B5EF4-FFF2-40B4-BE49-F238E27FC236}">
                <a16:creationId xmlns:a16="http://schemas.microsoft.com/office/drawing/2014/main" id="{FFD3A509-074B-FC4F-7FB1-893B71512E57}"/>
              </a:ext>
            </a:extLst>
          </p:cNvPr>
          <p:cNvSpPr>
            <a:spLocks noGrp="1"/>
          </p:cNvSpPr>
          <p:nvPr>
            <p:ph idx="1"/>
          </p:nvPr>
        </p:nvSpPr>
        <p:spPr>
          <a:xfrm>
            <a:off x="565150" y="2160016"/>
            <a:ext cx="4197121" cy="3927783"/>
          </a:xfrm>
        </p:spPr>
        <p:txBody>
          <a:bodyPr vert="horz" lIns="91440" tIns="45720" rIns="91440" bIns="45720" rtlCol="0" anchor="t">
            <a:normAutofit lnSpcReduction="10000"/>
          </a:bodyPr>
          <a:lstStyle/>
          <a:p>
            <a:pPr marL="0" indent="0">
              <a:buNone/>
            </a:pPr>
            <a:r>
              <a:rPr lang="en-US" sz="1800" dirty="0">
                <a:solidFill>
                  <a:srgbClr val="333333"/>
                </a:solidFill>
                <a:ea typeface="+mn-lt"/>
                <a:cs typeface="+mn-lt"/>
              </a:rPr>
              <a:t>Passing scores on the California State University (CSU) Early Assessment Program (EAP) (English and Mathematics sections) or the CSU Placement Examinations (English Placement Test [EPT] and Entry Level Mathematics [ELM]) are sufficient to meet the basic skills requirement. See Coded  </a:t>
            </a:r>
            <a:r>
              <a:rPr lang="en-US" sz="1800" dirty="0">
                <a:solidFill>
                  <a:srgbClr val="40719D"/>
                </a:solidFill>
                <a:ea typeface="+mn-lt"/>
                <a:cs typeface="+mn-lt"/>
                <a:hlinkClick r:id="rId2"/>
              </a:rPr>
              <a:t>Correspondence 09-03</a:t>
            </a:r>
            <a:r>
              <a:rPr lang="en-US" sz="1800" dirty="0">
                <a:solidFill>
                  <a:srgbClr val="333333"/>
                </a:solidFill>
                <a:ea typeface="+mn-lt"/>
                <a:cs typeface="+mn-lt"/>
              </a:rPr>
              <a:t> </a:t>
            </a:r>
            <a:r>
              <a:rPr lang="en-US" sz="1800" dirty="0">
                <a:ea typeface="+mn-lt"/>
                <a:cs typeface="+mn-lt"/>
              </a:rPr>
              <a:t> for additional information. Passing exam scores remain valid indefinitely for the purpose of meeting the basic skills requirement. See Appendix Table 1 for passing scores.</a:t>
            </a:r>
            <a:endParaRPr lang="en-US" sz="1800"/>
          </a:p>
        </p:txBody>
      </p:sp>
      <p:pic>
        <p:nvPicPr>
          <p:cNvPr id="4" name="Picture 3" descr="A screenshot of a computer&#10;&#10;Description automatically generated">
            <a:extLst>
              <a:ext uri="{FF2B5EF4-FFF2-40B4-BE49-F238E27FC236}">
                <a16:creationId xmlns:a16="http://schemas.microsoft.com/office/drawing/2014/main" id="{4D38E7A6-FD80-245A-2308-0CA46EB27B10}"/>
              </a:ext>
            </a:extLst>
          </p:cNvPr>
          <p:cNvPicPr>
            <a:picLocks noChangeAspect="1"/>
          </p:cNvPicPr>
          <p:nvPr/>
        </p:nvPicPr>
        <p:blipFill>
          <a:blip r:embed="rId3"/>
          <a:stretch>
            <a:fillRect/>
          </a:stretch>
        </p:blipFill>
        <p:spPr>
          <a:xfrm>
            <a:off x="4763635" y="1403305"/>
            <a:ext cx="7428365" cy="3542255"/>
          </a:xfrm>
          <a:prstGeom prst="rect">
            <a:avLst/>
          </a:prstGeom>
        </p:spPr>
      </p:pic>
    </p:spTree>
    <p:extLst>
      <p:ext uri="{BB962C8B-B14F-4D97-AF65-F5344CB8AC3E}">
        <p14:creationId xmlns:p14="http://schemas.microsoft.com/office/powerpoint/2010/main" val="1558371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9EA92-513A-5D19-03FA-BE83CA9A7E79}"/>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8</a:t>
            </a:r>
            <a:endParaRPr lang="en-US" dirty="0"/>
          </a:p>
        </p:txBody>
      </p:sp>
      <p:sp>
        <p:nvSpPr>
          <p:cNvPr id="3" name="Content Placeholder 2">
            <a:extLst>
              <a:ext uri="{FF2B5EF4-FFF2-40B4-BE49-F238E27FC236}">
                <a16:creationId xmlns:a16="http://schemas.microsoft.com/office/drawing/2014/main" id="{7AE6367A-D15C-F841-6FEE-1E09280E12AB}"/>
              </a:ext>
            </a:extLst>
          </p:cNvPr>
          <p:cNvSpPr>
            <a:spLocks noGrp="1"/>
          </p:cNvSpPr>
          <p:nvPr>
            <p:ph idx="1"/>
          </p:nvPr>
        </p:nvSpPr>
        <p:spPr/>
        <p:txBody>
          <a:bodyPr vert="horz" lIns="91440" tIns="45720" rIns="91440" bIns="45720" rtlCol="0" anchor="t">
            <a:normAutofit/>
          </a:bodyPr>
          <a:lstStyle/>
          <a:p>
            <a:pPr marL="0" indent="0">
              <a:buNone/>
            </a:pPr>
            <a:r>
              <a:rPr lang="en-US" sz="2000" dirty="0">
                <a:solidFill>
                  <a:srgbClr val="333333"/>
                </a:solidFill>
                <a:ea typeface="+mn-lt"/>
                <a:cs typeface="+mn-lt"/>
              </a:rPr>
              <a:t>As noted in </a:t>
            </a:r>
            <a:r>
              <a:rPr lang="en-US" sz="2000" dirty="0">
                <a:solidFill>
                  <a:srgbClr val="40719D"/>
                </a:solidFill>
                <a:ea typeface="+mn-lt"/>
                <a:cs typeface="+mn-lt"/>
              </a:rPr>
              <a:t>Coded Correspondence 15-03</a:t>
            </a:r>
            <a:r>
              <a:rPr lang="en-US" sz="2000" dirty="0">
                <a:ea typeface="+mn-lt"/>
                <a:cs typeface="+mn-lt"/>
              </a:rPr>
              <a:t>, students who achieve a score of 3 or higher on the College Board AP English exam and AP Calculus or AP Statistics exam may also use these exam scores to meet the basic skills requirement. See Appendix Table 5 for how the scores may be applied.</a:t>
            </a:r>
          </a:p>
          <a:p>
            <a:pPr marL="0" indent="0">
              <a:buNone/>
            </a:pPr>
            <a:endParaRPr lang="en-US" sz="1800" dirty="0"/>
          </a:p>
          <a:p>
            <a:pPr marL="0" indent="0">
              <a:buNone/>
            </a:pPr>
            <a:endParaRPr lang="en-US" sz="1800" dirty="0"/>
          </a:p>
          <a:p>
            <a:pPr marL="0" indent="0">
              <a:buNone/>
            </a:pPr>
            <a:r>
              <a:rPr lang="en-US" sz="1800" dirty="0">
                <a:ea typeface="+mn-lt"/>
                <a:cs typeface="+mn-lt"/>
                <a:hlinkClick r:id="rId2"/>
              </a:rPr>
              <a:t>https://www.ctc.ca.gov/docs/default-source/commission/coded/2015/1503.pdf?sfvrsn=38a1d62c_2</a:t>
            </a:r>
            <a:endParaRPr lang="en-US" dirty="0">
              <a:ea typeface="+mn-lt"/>
              <a:cs typeface="+mn-lt"/>
            </a:endParaRPr>
          </a:p>
          <a:p>
            <a:pPr marL="0" indent="0">
              <a:buNone/>
            </a:pPr>
            <a:endParaRPr lang="en-US" sz="1800" dirty="0"/>
          </a:p>
        </p:txBody>
      </p:sp>
    </p:spTree>
    <p:extLst>
      <p:ext uri="{BB962C8B-B14F-4D97-AF65-F5344CB8AC3E}">
        <p14:creationId xmlns:p14="http://schemas.microsoft.com/office/powerpoint/2010/main" val="3006965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9EA92-513A-5D19-03FA-BE83CA9A7E79}"/>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8 Continue</a:t>
            </a:r>
            <a:endParaRPr lang="en-US" dirty="0"/>
          </a:p>
        </p:txBody>
      </p:sp>
      <p:sp>
        <p:nvSpPr>
          <p:cNvPr id="3" name="Content Placeholder 2">
            <a:extLst>
              <a:ext uri="{FF2B5EF4-FFF2-40B4-BE49-F238E27FC236}">
                <a16:creationId xmlns:a16="http://schemas.microsoft.com/office/drawing/2014/main" id="{7AE6367A-D15C-F841-6FEE-1E09280E12AB}"/>
              </a:ext>
            </a:extLst>
          </p:cNvPr>
          <p:cNvSpPr>
            <a:spLocks noGrp="1"/>
          </p:cNvSpPr>
          <p:nvPr>
            <p:ph idx="1"/>
          </p:nvPr>
        </p:nvSpPr>
        <p:spPr>
          <a:xfrm>
            <a:off x="565150" y="2160016"/>
            <a:ext cx="6327873" cy="784706"/>
          </a:xfrm>
        </p:spPr>
        <p:txBody>
          <a:bodyPr vert="horz" lIns="91440" tIns="45720" rIns="91440" bIns="45720" rtlCol="0" anchor="t">
            <a:normAutofit/>
          </a:bodyPr>
          <a:lstStyle/>
          <a:p>
            <a:pPr marL="0" indent="0">
              <a:buNone/>
            </a:pPr>
            <a:r>
              <a:rPr lang="en-US" sz="2000" dirty="0">
                <a:ea typeface="+mn-lt"/>
                <a:cs typeface="+mn-lt"/>
              </a:rPr>
              <a:t>Appendix Table 5 for how the scores may be applied.</a:t>
            </a:r>
          </a:p>
          <a:p>
            <a:pPr marL="0" indent="0">
              <a:buNone/>
            </a:pPr>
            <a:endParaRPr lang="en-US" sz="1800" dirty="0"/>
          </a:p>
          <a:p>
            <a:pPr marL="0" indent="0">
              <a:buNone/>
            </a:pPr>
            <a:endParaRPr lang="en-US" sz="1800" dirty="0"/>
          </a:p>
          <a:p>
            <a:pPr marL="0" indent="0">
              <a:buNone/>
            </a:pPr>
            <a:endParaRPr lang="en-US" sz="1800" dirty="0"/>
          </a:p>
        </p:txBody>
      </p:sp>
      <p:pic>
        <p:nvPicPr>
          <p:cNvPr id="4" name="Picture 3" descr="A screenshot of a math test&#10;&#10;Description automatically generated">
            <a:extLst>
              <a:ext uri="{FF2B5EF4-FFF2-40B4-BE49-F238E27FC236}">
                <a16:creationId xmlns:a16="http://schemas.microsoft.com/office/drawing/2014/main" id="{954118FB-A3B2-527E-9C1A-F13E1C00F909}"/>
              </a:ext>
            </a:extLst>
          </p:cNvPr>
          <p:cNvPicPr>
            <a:picLocks noChangeAspect="1"/>
          </p:cNvPicPr>
          <p:nvPr/>
        </p:nvPicPr>
        <p:blipFill>
          <a:blip r:embed="rId2"/>
          <a:stretch>
            <a:fillRect/>
          </a:stretch>
        </p:blipFill>
        <p:spPr>
          <a:xfrm>
            <a:off x="568243" y="3032572"/>
            <a:ext cx="10320759" cy="3159361"/>
          </a:xfrm>
          <a:prstGeom prst="rect">
            <a:avLst/>
          </a:prstGeom>
        </p:spPr>
      </p:pic>
    </p:spTree>
    <p:extLst>
      <p:ext uri="{BB962C8B-B14F-4D97-AF65-F5344CB8AC3E}">
        <p14:creationId xmlns:p14="http://schemas.microsoft.com/office/powerpoint/2010/main" val="3013851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A94DC-F3C6-FFB1-03A7-68407B729422}"/>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9</a:t>
            </a:r>
            <a:endParaRPr lang="en-US" dirty="0"/>
          </a:p>
        </p:txBody>
      </p:sp>
      <p:sp>
        <p:nvSpPr>
          <p:cNvPr id="3" name="Content Placeholder 2">
            <a:extLst>
              <a:ext uri="{FF2B5EF4-FFF2-40B4-BE49-F238E27FC236}">
                <a16:creationId xmlns:a16="http://schemas.microsoft.com/office/drawing/2014/main" id="{A0A54D14-1808-381E-CEEF-5B765C9DBE75}"/>
              </a:ext>
            </a:extLst>
          </p:cNvPr>
          <p:cNvSpPr>
            <a:spLocks noGrp="1"/>
          </p:cNvSpPr>
          <p:nvPr>
            <p:ph idx="1"/>
          </p:nvPr>
        </p:nvSpPr>
        <p:spPr/>
        <p:txBody>
          <a:bodyPr vert="horz" lIns="91440" tIns="45720" rIns="91440" bIns="45720" rtlCol="0" anchor="t">
            <a:normAutofit/>
          </a:bodyPr>
          <a:lstStyle/>
          <a:p>
            <a:pPr marL="0" indent="0">
              <a:buNone/>
            </a:pPr>
            <a:r>
              <a:rPr lang="en-US" sz="2000" dirty="0">
                <a:solidFill>
                  <a:srgbClr val="333333"/>
                </a:solidFill>
                <a:ea typeface="+mn-lt"/>
                <a:cs typeface="+mn-lt"/>
              </a:rPr>
              <a:t>The Commission will accept basic skills examinations from other states. A photocopy of the score report or letter from the testing agency verifying passage of the examination must be submitted with the application packet. There is no recency requirement for the date the examination was passed. See the chart Out-of-State Basic Skills Exams Guide in the Appendix at the end of this leaflet for a listing of acceptable examinations from other states.</a:t>
            </a:r>
            <a:endParaRPr lang="en-US" sz="2000" dirty="0"/>
          </a:p>
        </p:txBody>
      </p:sp>
    </p:spTree>
    <p:extLst>
      <p:ext uri="{BB962C8B-B14F-4D97-AF65-F5344CB8AC3E}">
        <p14:creationId xmlns:p14="http://schemas.microsoft.com/office/powerpoint/2010/main" val="2875560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7DCF0-DCF3-F019-0D03-0A4C0EB72396}"/>
              </a:ext>
            </a:extLst>
          </p:cNvPr>
          <p:cNvSpPr>
            <a:spLocks noGrp="1"/>
          </p:cNvSpPr>
          <p:nvPr>
            <p:ph type="title"/>
          </p:nvPr>
        </p:nvSpPr>
        <p:spPr>
          <a:xfrm>
            <a:off x="565150" y="770890"/>
            <a:ext cx="8512594" cy="1268984"/>
          </a:xfrm>
        </p:spPr>
        <p:txBody>
          <a:bodyPr>
            <a:normAutofit fontScale="90000"/>
          </a:bodyPr>
          <a:lstStyle/>
          <a:p>
            <a:r>
              <a:rPr lang="en-US" dirty="0"/>
              <a:t>Requirement 4: Application and Live Scan</a:t>
            </a:r>
          </a:p>
        </p:txBody>
      </p:sp>
      <p:sp>
        <p:nvSpPr>
          <p:cNvPr id="3" name="Content Placeholder 2">
            <a:extLst>
              <a:ext uri="{FF2B5EF4-FFF2-40B4-BE49-F238E27FC236}">
                <a16:creationId xmlns:a16="http://schemas.microsoft.com/office/drawing/2014/main" id="{05B69A50-6A4C-F649-F35B-8CA61FF1C060}"/>
              </a:ext>
            </a:extLst>
          </p:cNvPr>
          <p:cNvSpPr>
            <a:spLocks noGrp="1"/>
          </p:cNvSpPr>
          <p:nvPr>
            <p:ph idx="1"/>
          </p:nvPr>
        </p:nvSpPr>
        <p:spPr>
          <a:xfrm>
            <a:off x="565150" y="2160016"/>
            <a:ext cx="9573607" cy="3929161"/>
          </a:xfrm>
        </p:spPr>
        <p:txBody>
          <a:bodyPr vert="horz" lIns="91440" tIns="45720" rIns="91440" bIns="45720" rtlCol="0" anchor="t">
            <a:normAutofit/>
          </a:bodyPr>
          <a:lstStyle/>
          <a:p>
            <a:pPr marL="0" indent="0">
              <a:buNone/>
            </a:pPr>
            <a:r>
              <a:rPr lang="en-US" sz="2800" dirty="0">
                <a:solidFill>
                  <a:srgbClr val="333333"/>
                </a:solidFill>
                <a:ea typeface="+mn-lt"/>
                <a:cs typeface="+mn-lt"/>
              </a:rPr>
              <a:t>Completed application (</a:t>
            </a:r>
            <a:r>
              <a:rPr lang="en-US" sz="2800" dirty="0">
                <a:solidFill>
                  <a:srgbClr val="40719D"/>
                </a:solidFill>
                <a:ea typeface="+mn-lt"/>
                <a:cs typeface="+mn-lt"/>
                <a:hlinkClick r:id="rId2"/>
              </a:rPr>
              <a:t>form 41-4</a:t>
            </a:r>
            <a:r>
              <a:rPr lang="en-US" sz="2800" dirty="0">
                <a:solidFill>
                  <a:srgbClr val="333333"/>
                </a:solidFill>
                <a:ea typeface="+mn-lt"/>
                <a:cs typeface="+mn-lt"/>
              </a:rPr>
              <a:t>), </a:t>
            </a:r>
            <a:r>
              <a:rPr lang="en-US" sz="2800" b="1" i="1" u="sng" dirty="0">
                <a:solidFill>
                  <a:srgbClr val="333333"/>
                </a:solidFill>
                <a:ea typeface="+mn-lt"/>
                <a:cs typeface="+mn-lt"/>
              </a:rPr>
              <a:t>AND</a:t>
            </a:r>
            <a:r>
              <a:rPr lang="en-US" sz="2800" dirty="0">
                <a:solidFill>
                  <a:srgbClr val="333333"/>
                </a:solidFill>
                <a:ea typeface="+mn-lt"/>
                <a:cs typeface="+mn-lt"/>
              </a:rPr>
              <a:t>, if not previously submitted to the Commission, a completed Live Scan receipt (</a:t>
            </a:r>
            <a:r>
              <a:rPr lang="en-US" sz="2800" dirty="0">
                <a:solidFill>
                  <a:srgbClr val="40719D"/>
                </a:solidFill>
                <a:ea typeface="+mn-lt"/>
                <a:cs typeface="+mn-lt"/>
                <a:hlinkClick r:id="rId3"/>
              </a:rPr>
              <a:t>41-LS</a:t>
            </a:r>
            <a:r>
              <a:rPr lang="en-US" sz="2800" dirty="0">
                <a:solidFill>
                  <a:srgbClr val="333333"/>
                </a:solidFill>
                <a:ea typeface="+mn-lt"/>
                <a:cs typeface="+mn-lt"/>
              </a:rPr>
              <a:t>). Out-of-state residents (with out-of-state addresses) must submit two fingerprint cards (FD-258) in lieu of a Live Scan receipt. If submitting fingerprint cards, current fingerprint </a:t>
            </a:r>
            <a:r>
              <a:rPr lang="en-US" sz="2800" dirty="0">
                <a:solidFill>
                  <a:srgbClr val="40719D"/>
                </a:solidFill>
                <a:ea typeface="+mn-lt"/>
                <a:cs typeface="+mn-lt"/>
                <a:hlinkClick r:id="rId4"/>
              </a:rPr>
              <a:t>processing fees</a:t>
            </a:r>
            <a:r>
              <a:rPr lang="en-US" sz="2800" dirty="0">
                <a:solidFill>
                  <a:srgbClr val="333333"/>
                </a:solidFill>
                <a:ea typeface="+mn-lt"/>
                <a:cs typeface="+mn-lt"/>
              </a:rPr>
              <a:t> must accompany the application packet.</a:t>
            </a:r>
            <a:endParaRPr lang="en-US" sz="2800" dirty="0"/>
          </a:p>
        </p:txBody>
      </p:sp>
    </p:spTree>
    <p:extLst>
      <p:ext uri="{BB962C8B-B14F-4D97-AF65-F5344CB8AC3E}">
        <p14:creationId xmlns:p14="http://schemas.microsoft.com/office/powerpoint/2010/main" val="2707657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7DCF0-DCF3-F019-0D03-0A4C0EB72396}"/>
              </a:ext>
            </a:extLst>
          </p:cNvPr>
          <p:cNvSpPr>
            <a:spLocks noGrp="1"/>
          </p:cNvSpPr>
          <p:nvPr>
            <p:ph type="title"/>
          </p:nvPr>
        </p:nvSpPr>
        <p:spPr>
          <a:xfrm>
            <a:off x="150391" y="307903"/>
            <a:ext cx="6303759" cy="1731971"/>
          </a:xfrm>
        </p:spPr>
        <p:txBody>
          <a:bodyPr>
            <a:normAutofit fontScale="90000"/>
          </a:bodyPr>
          <a:lstStyle/>
          <a:p>
            <a:r>
              <a:rPr lang="en-US" dirty="0"/>
              <a:t>Requirement 4: Application and Live Scan Continue</a:t>
            </a:r>
          </a:p>
        </p:txBody>
      </p:sp>
      <p:sp>
        <p:nvSpPr>
          <p:cNvPr id="5" name="TextBox 4">
            <a:extLst>
              <a:ext uri="{FF2B5EF4-FFF2-40B4-BE49-F238E27FC236}">
                <a16:creationId xmlns:a16="http://schemas.microsoft.com/office/drawing/2014/main" id="{955D20CE-EC4C-8AC8-A214-B87720E679B0}"/>
              </a:ext>
            </a:extLst>
          </p:cNvPr>
          <p:cNvSpPr txBox="1"/>
          <p:nvPr/>
        </p:nvSpPr>
        <p:spPr>
          <a:xfrm>
            <a:off x="149506" y="2112379"/>
            <a:ext cx="498097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solidFill>
                  <a:srgbClr val="333333"/>
                </a:solidFill>
                <a:ea typeface="+mn-lt"/>
                <a:cs typeface="+mn-lt"/>
              </a:rPr>
              <a:t>Application </a:t>
            </a:r>
            <a:r>
              <a:rPr lang="en-US" sz="2800" baseline="0" dirty="0">
                <a:solidFill>
                  <a:srgbClr val="333333"/>
                </a:solidFill>
                <a:ea typeface="+mn-lt"/>
                <a:cs typeface="+mn-lt"/>
              </a:rPr>
              <a:t>(</a:t>
            </a:r>
            <a:r>
              <a:rPr lang="en-US" sz="2800" dirty="0">
                <a:solidFill>
                  <a:srgbClr val="333333"/>
                </a:solidFill>
                <a:ea typeface="+mn-lt"/>
                <a:cs typeface="+mn-lt"/>
                <a:hlinkClick r:id="rId2"/>
              </a:rPr>
              <a:t>form 41-4</a:t>
            </a:r>
            <a:r>
              <a:rPr lang="en-US" sz="2800" dirty="0">
                <a:solidFill>
                  <a:srgbClr val="333333"/>
                </a:solidFill>
                <a:ea typeface="+mn-lt"/>
                <a:cs typeface="+mn-lt"/>
              </a:rPr>
              <a:t>)</a:t>
            </a:r>
            <a:endParaRPr lang="en-US" dirty="0"/>
          </a:p>
        </p:txBody>
      </p:sp>
      <p:pic>
        <p:nvPicPr>
          <p:cNvPr id="7" name="Picture 6" descr="A screenshot of a computer&#10;&#10;Description automatically generated">
            <a:extLst>
              <a:ext uri="{FF2B5EF4-FFF2-40B4-BE49-F238E27FC236}">
                <a16:creationId xmlns:a16="http://schemas.microsoft.com/office/drawing/2014/main" id="{457DB847-9808-7631-9A22-21E30A5CDB38}"/>
              </a:ext>
            </a:extLst>
          </p:cNvPr>
          <p:cNvPicPr>
            <a:picLocks noChangeAspect="1"/>
          </p:cNvPicPr>
          <p:nvPr/>
        </p:nvPicPr>
        <p:blipFill>
          <a:blip r:embed="rId3"/>
          <a:stretch>
            <a:fillRect/>
          </a:stretch>
        </p:blipFill>
        <p:spPr>
          <a:xfrm>
            <a:off x="5968036" y="840504"/>
            <a:ext cx="6226215" cy="3251480"/>
          </a:xfrm>
          <a:prstGeom prst="rect">
            <a:avLst/>
          </a:prstGeom>
        </p:spPr>
      </p:pic>
      <p:pic>
        <p:nvPicPr>
          <p:cNvPr id="8" name="Picture 7" descr="A screenshot of a computer&#10;&#10;Description automatically generated">
            <a:extLst>
              <a:ext uri="{FF2B5EF4-FFF2-40B4-BE49-F238E27FC236}">
                <a16:creationId xmlns:a16="http://schemas.microsoft.com/office/drawing/2014/main" id="{17C1DC52-C4D2-4375-A412-871886A5900A}"/>
              </a:ext>
            </a:extLst>
          </p:cNvPr>
          <p:cNvPicPr>
            <a:picLocks noChangeAspect="1"/>
          </p:cNvPicPr>
          <p:nvPr/>
        </p:nvPicPr>
        <p:blipFill>
          <a:blip r:embed="rId4"/>
          <a:stretch>
            <a:fillRect/>
          </a:stretch>
        </p:blipFill>
        <p:spPr>
          <a:xfrm>
            <a:off x="1791" y="4120387"/>
            <a:ext cx="6120113" cy="2738365"/>
          </a:xfrm>
          <a:prstGeom prst="rect">
            <a:avLst/>
          </a:prstGeom>
        </p:spPr>
      </p:pic>
    </p:spTree>
    <p:extLst>
      <p:ext uri="{BB962C8B-B14F-4D97-AF65-F5344CB8AC3E}">
        <p14:creationId xmlns:p14="http://schemas.microsoft.com/office/powerpoint/2010/main" val="42428308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7DCF0-DCF3-F019-0D03-0A4C0EB72396}"/>
              </a:ext>
            </a:extLst>
          </p:cNvPr>
          <p:cNvSpPr>
            <a:spLocks noGrp="1"/>
          </p:cNvSpPr>
          <p:nvPr>
            <p:ph type="title"/>
          </p:nvPr>
        </p:nvSpPr>
        <p:spPr>
          <a:xfrm>
            <a:off x="565150" y="770890"/>
            <a:ext cx="8512594" cy="1268984"/>
          </a:xfrm>
        </p:spPr>
        <p:txBody>
          <a:bodyPr>
            <a:normAutofit fontScale="90000"/>
          </a:bodyPr>
          <a:lstStyle/>
          <a:p>
            <a:r>
              <a:rPr lang="en-US" dirty="0"/>
              <a:t>Requirement 4: Application and Live Scan Continue</a:t>
            </a:r>
          </a:p>
        </p:txBody>
      </p:sp>
      <p:pic>
        <p:nvPicPr>
          <p:cNvPr id="4" name="Content Placeholder 3" descr="A close-up of a form&#10;&#10;Description automatically generated">
            <a:extLst>
              <a:ext uri="{FF2B5EF4-FFF2-40B4-BE49-F238E27FC236}">
                <a16:creationId xmlns:a16="http://schemas.microsoft.com/office/drawing/2014/main" id="{864DEB97-4486-6DE7-9F32-AD64C1D4A77A}"/>
              </a:ext>
            </a:extLst>
          </p:cNvPr>
          <p:cNvPicPr>
            <a:picLocks noGrp="1" noChangeAspect="1"/>
          </p:cNvPicPr>
          <p:nvPr>
            <p:ph idx="1"/>
          </p:nvPr>
        </p:nvPicPr>
        <p:blipFill>
          <a:blip r:embed="rId2"/>
          <a:stretch>
            <a:fillRect/>
          </a:stretch>
        </p:blipFill>
        <p:spPr>
          <a:xfrm>
            <a:off x="6892396" y="-1779"/>
            <a:ext cx="5301115" cy="6863787"/>
          </a:xfrm>
        </p:spPr>
      </p:pic>
      <p:sp>
        <p:nvSpPr>
          <p:cNvPr id="5" name="TextBox 4">
            <a:extLst>
              <a:ext uri="{FF2B5EF4-FFF2-40B4-BE49-F238E27FC236}">
                <a16:creationId xmlns:a16="http://schemas.microsoft.com/office/drawing/2014/main" id="{955D20CE-EC4C-8AC8-A214-B87720E679B0}"/>
              </a:ext>
            </a:extLst>
          </p:cNvPr>
          <p:cNvSpPr txBox="1"/>
          <p:nvPr/>
        </p:nvSpPr>
        <p:spPr>
          <a:xfrm>
            <a:off x="564265" y="2218480"/>
            <a:ext cx="498097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800" baseline="0" dirty="0">
                <a:solidFill>
                  <a:srgbClr val="333333"/>
                </a:solidFill>
                <a:latin typeface="Neue Haas Grotesk Text Pro"/>
              </a:rPr>
              <a:t>Live Scan receipt (</a:t>
            </a:r>
            <a:r>
              <a:rPr lang="en-US" sz="2800" u="sng" strike="noStrike" baseline="0" dirty="0">
                <a:solidFill>
                  <a:srgbClr val="D26012"/>
                </a:solidFill>
                <a:latin typeface="Neue Haas Grotesk Text Pro"/>
                <a:ea typeface="Segoe UI"/>
                <a:cs typeface="Segoe UI"/>
                <a:hlinkClick r:id="rId3"/>
              </a:rPr>
              <a:t>41-LS</a:t>
            </a:r>
            <a:r>
              <a:rPr lang="en-US" sz="2800" dirty="0">
                <a:solidFill>
                  <a:srgbClr val="333333"/>
                </a:solidFill>
                <a:latin typeface="Neue Haas Grotesk Text Pro"/>
              </a:rPr>
              <a:t>)</a:t>
            </a:r>
            <a:endParaRPr lang="en-US" dirty="0"/>
          </a:p>
        </p:txBody>
      </p:sp>
    </p:spTree>
    <p:extLst>
      <p:ext uri="{BB962C8B-B14F-4D97-AF65-F5344CB8AC3E}">
        <p14:creationId xmlns:p14="http://schemas.microsoft.com/office/powerpoint/2010/main" val="12049252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15FA7-7895-27B9-DC1E-75019870DBF5}"/>
              </a:ext>
            </a:extLst>
          </p:cNvPr>
          <p:cNvSpPr>
            <a:spLocks noGrp="1"/>
          </p:cNvSpPr>
          <p:nvPr>
            <p:ph type="title"/>
          </p:nvPr>
        </p:nvSpPr>
        <p:spPr>
          <a:xfrm>
            <a:off x="565150" y="770890"/>
            <a:ext cx="7769885" cy="1268984"/>
          </a:xfrm>
        </p:spPr>
        <p:txBody>
          <a:bodyPr>
            <a:normAutofit/>
          </a:bodyPr>
          <a:lstStyle/>
          <a:p>
            <a:r>
              <a:rPr lang="en-US" dirty="0"/>
              <a:t>Requirement 5: Paying the Fee</a:t>
            </a:r>
          </a:p>
        </p:txBody>
      </p:sp>
      <p:sp>
        <p:nvSpPr>
          <p:cNvPr id="3" name="Content Placeholder 2">
            <a:extLst>
              <a:ext uri="{FF2B5EF4-FFF2-40B4-BE49-F238E27FC236}">
                <a16:creationId xmlns:a16="http://schemas.microsoft.com/office/drawing/2014/main" id="{84060B1B-3A36-586F-F509-3551F4E0D188}"/>
              </a:ext>
            </a:extLst>
          </p:cNvPr>
          <p:cNvSpPr>
            <a:spLocks noGrp="1"/>
          </p:cNvSpPr>
          <p:nvPr>
            <p:ph idx="1"/>
          </p:nvPr>
        </p:nvSpPr>
        <p:spPr/>
        <p:txBody>
          <a:bodyPr vert="horz" lIns="91440" tIns="45720" rIns="91440" bIns="45720" rtlCol="0" anchor="t">
            <a:normAutofit/>
          </a:bodyPr>
          <a:lstStyle/>
          <a:p>
            <a:pPr marL="0" indent="0">
              <a:buNone/>
            </a:pPr>
            <a:r>
              <a:rPr lang="en-US" sz="2800" dirty="0">
                <a:solidFill>
                  <a:srgbClr val="333333"/>
                </a:solidFill>
                <a:latin typeface="Helvetica Neue"/>
              </a:rPr>
              <a:t>Application processing fee (see </a:t>
            </a:r>
            <a:r>
              <a:rPr lang="en-US" sz="2800" dirty="0">
                <a:solidFill>
                  <a:srgbClr val="40719D"/>
                </a:solidFill>
                <a:latin typeface="Helvetica Neue"/>
                <a:hlinkClick r:id="rId2"/>
              </a:rPr>
              <a:t>Fee Information leaflet CL-659</a:t>
            </a:r>
            <a:r>
              <a:rPr lang="en-US" sz="2800" dirty="0">
                <a:solidFill>
                  <a:srgbClr val="333333"/>
                </a:solidFill>
                <a:latin typeface="Helvetica Neue"/>
              </a:rPr>
              <a:t>).</a:t>
            </a:r>
            <a:endParaRPr lang="en-US" sz="2800" dirty="0"/>
          </a:p>
          <a:p>
            <a:pPr marL="0" indent="0">
              <a:buNone/>
            </a:pPr>
            <a:endParaRPr lang="en-US" sz="2800" dirty="0">
              <a:solidFill>
                <a:srgbClr val="333333"/>
              </a:solidFill>
              <a:latin typeface="Helvetica Neue"/>
            </a:endParaRPr>
          </a:p>
          <a:p>
            <a:pPr marL="0" indent="0">
              <a:buNone/>
            </a:pPr>
            <a:r>
              <a:rPr lang="en-US" sz="2800" dirty="0">
                <a:solidFill>
                  <a:srgbClr val="333333"/>
                </a:solidFill>
                <a:latin typeface="Helvetica Neue"/>
              </a:rPr>
              <a:t>You can check the application through your Educator Login.</a:t>
            </a:r>
          </a:p>
        </p:txBody>
      </p:sp>
    </p:spTree>
    <p:extLst>
      <p:ext uri="{BB962C8B-B14F-4D97-AF65-F5344CB8AC3E}">
        <p14:creationId xmlns:p14="http://schemas.microsoft.com/office/powerpoint/2010/main" val="156829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801FF-B3AF-2E2C-AB66-32394289E735}"/>
              </a:ext>
            </a:extLst>
          </p:cNvPr>
          <p:cNvSpPr>
            <a:spLocks noGrp="1"/>
          </p:cNvSpPr>
          <p:nvPr>
            <p:ph type="title"/>
          </p:nvPr>
        </p:nvSpPr>
        <p:spPr>
          <a:xfrm>
            <a:off x="565150" y="770890"/>
            <a:ext cx="7335835" cy="777061"/>
          </a:xfrm>
        </p:spPr>
        <p:txBody>
          <a:bodyPr/>
          <a:lstStyle/>
          <a:p>
            <a:r>
              <a:rPr lang="en-US" dirty="0"/>
              <a:t>Requirements</a:t>
            </a:r>
          </a:p>
        </p:txBody>
      </p:sp>
      <p:sp>
        <p:nvSpPr>
          <p:cNvPr id="3" name="Content Placeholder 2">
            <a:extLst>
              <a:ext uri="{FF2B5EF4-FFF2-40B4-BE49-F238E27FC236}">
                <a16:creationId xmlns:a16="http://schemas.microsoft.com/office/drawing/2014/main" id="{10836D28-810E-031D-27B5-3CD0330B7E75}"/>
              </a:ext>
            </a:extLst>
          </p:cNvPr>
          <p:cNvSpPr>
            <a:spLocks noGrp="1"/>
          </p:cNvSpPr>
          <p:nvPr>
            <p:ph idx="1"/>
          </p:nvPr>
        </p:nvSpPr>
        <p:spPr>
          <a:xfrm>
            <a:off x="565150" y="1556803"/>
            <a:ext cx="9747226" cy="4378045"/>
          </a:xfrm>
        </p:spPr>
        <p:txBody>
          <a:bodyPr vert="horz" lIns="91440" tIns="45720" rIns="91440" bIns="45720" rtlCol="0" anchor="t">
            <a:noAutofit/>
          </a:bodyPr>
          <a:lstStyle/>
          <a:p>
            <a:pPr marL="0" indent="0">
              <a:buNone/>
            </a:pPr>
            <a:r>
              <a:rPr lang="en-US" sz="1400" dirty="0">
                <a:solidFill>
                  <a:srgbClr val="333333"/>
                </a:solidFill>
                <a:ea typeface="+mn-lt"/>
                <a:cs typeface="+mn-lt"/>
              </a:rPr>
              <a:t>Individuals may submit their application packets directly to the Commission office or through their employing agency. The application packet must include </a:t>
            </a:r>
            <a:r>
              <a:rPr lang="en-US" sz="1400" b="1" dirty="0">
                <a:solidFill>
                  <a:srgbClr val="333333"/>
                </a:solidFill>
                <a:ea typeface="+mn-lt"/>
                <a:cs typeface="+mn-lt"/>
              </a:rPr>
              <a:t>all</a:t>
            </a:r>
            <a:r>
              <a:rPr lang="en-US" sz="1400" dirty="0">
                <a:solidFill>
                  <a:srgbClr val="333333"/>
                </a:solidFill>
                <a:ea typeface="+mn-lt"/>
                <a:cs typeface="+mn-lt"/>
              </a:rPr>
              <a:t> of the following:</a:t>
            </a:r>
            <a:endParaRPr lang="en-US" sz="1400" dirty="0">
              <a:solidFill>
                <a:srgbClr val="000000"/>
              </a:solidFill>
              <a:ea typeface="+mn-lt"/>
              <a:cs typeface="+mn-lt"/>
            </a:endParaRPr>
          </a:p>
          <a:p>
            <a:pPr>
              <a:buAutoNum type="arabicPeriod"/>
            </a:pPr>
            <a:r>
              <a:rPr lang="en-US" sz="1400" dirty="0">
                <a:solidFill>
                  <a:srgbClr val="40719D"/>
                </a:solidFill>
                <a:ea typeface="+mn-lt"/>
                <a:cs typeface="+mn-lt"/>
                <a:hlinkClick r:id="rId2"/>
              </a:rPr>
              <a:t>Official transcripts</a:t>
            </a:r>
            <a:r>
              <a:rPr lang="en-US" sz="1400" dirty="0">
                <a:solidFill>
                  <a:srgbClr val="333333"/>
                </a:solidFill>
                <a:ea typeface="+mn-lt"/>
                <a:cs typeface="+mn-lt"/>
              </a:rPr>
              <a:t> showing completion of a minimum of 90 semester units of course work from a regionally-accredited four-year college or university. If a transcript shows units transferred from another institution, the letter verifying enrollment (see no. 2 below) must specify the number of units transferred that were accepted toward completion of a bachelor’s degree.</a:t>
            </a:r>
            <a:endParaRPr lang="en-US" sz="1400" dirty="0">
              <a:ea typeface="+mn-lt"/>
              <a:cs typeface="+mn-lt"/>
            </a:endParaRPr>
          </a:p>
          <a:p>
            <a:pPr>
              <a:buAutoNum type="arabicPeriod"/>
            </a:pPr>
            <a:r>
              <a:rPr lang="en-US" sz="1400" dirty="0">
                <a:solidFill>
                  <a:srgbClr val="333333"/>
                </a:solidFill>
                <a:ea typeface="+mn-lt"/>
                <a:cs typeface="+mn-lt"/>
              </a:rPr>
              <a:t>Verification of current enrollment in a regionally-accredited four-year California college or university. This may be verified by an original letter from the registrar of the office of admissions, or official transcripts showing current work-in-progress.</a:t>
            </a:r>
            <a:endParaRPr lang="en-US" sz="1400" dirty="0">
              <a:ea typeface="+mn-lt"/>
              <a:cs typeface="+mn-lt"/>
            </a:endParaRPr>
          </a:p>
          <a:p>
            <a:pPr>
              <a:buAutoNum type="arabicPeriod"/>
            </a:pPr>
            <a:r>
              <a:rPr lang="en-US" sz="1400" dirty="0">
                <a:solidFill>
                  <a:srgbClr val="333333"/>
                </a:solidFill>
                <a:ea typeface="+mn-lt"/>
                <a:cs typeface="+mn-lt"/>
              </a:rPr>
              <a:t>Satisfy the basic skills requirement. See Commission leaflet CL-667, entitled </a:t>
            </a:r>
            <a:r>
              <a:rPr lang="en-US" sz="1400" dirty="0">
                <a:solidFill>
                  <a:srgbClr val="40719D"/>
                </a:solidFill>
                <a:ea typeface="+mn-lt"/>
                <a:cs typeface="+mn-lt"/>
                <a:hlinkClick r:id="rId3"/>
              </a:rPr>
              <a:t>Basic Skills Requirement</a:t>
            </a:r>
            <a:r>
              <a:rPr lang="en-US" sz="1400" dirty="0">
                <a:solidFill>
                  <a:srgbClr val="333333"/>
                </a:solidFill>
                <a:ea typeface="+mn-lt"/>
                <a:cs typeface="+mn-lt"/>
              </a:rPr>
              <a:t>, for additional information.</a:t>
            </a:r>
            <a:endParaRPr lang="en-US" sz="1400" dirty="0">
              <a:ea typeface="+mn-lt"/>
              <a:cs typeface="+mn-lt"/>
            </a:endParaRPr>
          </a:p>
          <a:p>
            <a:pPr>
              <a:buAutoNum type="arabicPeriod"/>
            </a:pPr>
            <a:r>
              <a:rPr lang="en-US" sz="1400" dirty="0">
                <a:solidFill>
                  <a:srgbClr val="333333"/>
                </a:solidFill>
                <a:ea typeface="+mn-lt"/>
                <a:cs typeface="+mn-lt"/>
              </a:rPr>
              <a:t>Completed application (</a:t>
            </a:r>
            <a:r>
              <a:rPr lang="en-US" sz="1400" dirty="0">
                <a:solidFill>
                  <a:srgbClr val="40719D"/>
                </a:solidFill>
                <a:ea typeface="+mn-lt"/>
                <a:cs typeface="+mn-lt"/>
                <a:hlinkClick r:id="rId4"/>
              </a:rPr>
              <a:t>form 41-4</a:t>
            </a:r>
            <a:r>
              <a:rPr lang="en-US" sz="1400" dirty="0">
                <a:solidFill>
                  <a:srgbClr val="333333"/>
                </a:solidFill>
                <a:ea typeface="+mn-lt"/>
                <a:cs typeface="+mn-lt"/>
              </a:rPr>
              <a:t>), and, if not previously submitted to the Commission, a completed Live Scan receipt (</a:t>
            </a:r>
            <a:r>
              <a:rPr lang="en-US" sz="1400" dirty="0">
                <a:solidFill>
                  <a:srgbClr val="40719D"/>
                </a:solidFill>
                <a:ea typeface="+mn-lt"/>
                <a:cs typeface="+mn-lt"/>
                <a:hlinkClick r:id="rId5"/>
              </a:rPr>
              <a:t>41-LSOpen PDF in current window.</a:t>
            </a:r>
            <a:r>
              <a:rPr lang="en-US" sz="1400" dirty="0">
                <a:solidFill>
                  <a:srgbClr val="333333"/>
                </a:solidFill>
                <a:ea typeface="+mn-lt"/>
                <a:cs typeface="+mn-lt"/>
              </a:rPr>
              <a:t>). Out-of-state residents (with out-of-state addresses) must submit two fingerprint cards (FD-258) in lieu of a Live Scan receipt. If submitting fingerprint cards, current fingerprint </a:t>
            </a:r>
            <a:r>
              <a:rPr lang="en-US" sz="1400" dirty="0">
                <a:solidFill>
                  <a:srgbClr val="40719D"/>
                </a:solidFill>
                <a:ea typeface="+mn-lt"/>
                <a:cs typeface="+mn-lt"/>
                <a:hlinkClick r:id="rId6"/>
              </a:rPr>
              <a:t>processing fees</a:t>
            </a:r>
            <a:r>
              <a:rPr lang="en-US" sz="1400" dirty="0">
                <a:solidFill>
                  <a:srgbClr val="333333"/>
                </a:solidFill>
                <a:ea typeface="+mn-lt"/>
                <a:cs typeface="+mn-lt"/>
              </a:rPr>
              <a:t> must accompany the application packet.</a:t>
            </a:r>
            <a:endParaRPr lang="en-US" sz="1400" dirty="0">
              <a:solidFill>
                <a:srgbClr val="000000"/>
              </a:solidFill>
              <a:ea typeface="+mn-lt"/>
              <a:cs typeface="+mn-lt"/>
            </a:endParaRPr>
          </a:p>
          <a:p>
            <a:pPr>
              <a:buAutoNum type="arabicPeriod"/>
            </a:pPr>
            <a:r>
              <a:rPr lang="en-US" sz="1400" dirty="0">
                <a:solidFill>
                  <a:srgbClr val="333333"/>
                </a:solidFill>
                <a:ea typeface="+mn-lt"/>
                <a:cs typeface="+mn-lt"/>
              </a:rPr>
              <a:t>Application processing fee (see </a:t>
            </a:r>
            <a:r>
              <a:rPr lang="en-US" sz="1400" dirty="0">
                <a:solidFill>
                  <a:srgbClr val="40719D"/>
                </a:solidFill>
                <a:ea typeface="+mn-lt"/>
                <a:cs typeface="+mn-lt"/>
                <a:hlinkClick r:id="rId6"/>
              </a:rPr>
              <a:t>Fee Information leaflet CL-659</a:t>
            </a:r>
            <a:r>
              <a:rPr lang="en-US" sz="1400" dirty="0">
                <a:solidFill>
                  <a:srgbClr val="333333"/>
                </a:solidFill>
                <a:ea typeface="+mn-lt"/>
                <a:cs typeface="+mn-lt"/>
              </a:rPr>
              <a:t>).</a:t>
            </a:r>
          </a:p>
          <a:p>
            <a:pPr marL="0" indent="0">
              <a:buNone/>
            </a:pPr>
            <a:endParaRPr lang="en-US" sz="1400" dirty="0">
              <a:solidFill>
                <a:srgbClr val="333333"/>
              </a:solidFill>
            </a:endParaRPr>
          </a:p>
          <a:p>
            <a:pPr marL="0" indent="0">
              <a:buNone/>
            </a:pPr>
            <a:endParaRPr lang="en-US" sz="1400" dirty="0">
              <a:solidFill>
                <a:srgbClr val="333333"/>
              </a:solidFill>
            </a:endParaRPr>
          </a:p>
          <a:p>
            <a:pPr marL="0" indent="0">
              <a:buNone/>
            </a:pPr>
            <a:r>
              <a:rPr lang="en-US" sz="1400" dirty="0">
                <a:solidFill>
                  <a:srgbClr val="333333"/>
                </a:solidFill>
              </a:rPr>
              <a:t>Updated July 01, 2024</a:t>
            </a:r>
          </a:p>
        </p:txBody>
      </p:sp>
    </p:spTree>
    <p:extLst>
      <p:ext uri="{BB962C8B-B14F-4D97-AF65-F5344CB8AC3E}">
        <p14:creationId xmlns:p14="http://schemas.microsoft.com/office/powerpoint/2010/main" val="4224777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1EA90-8495-EAE2-07A1-F7116895B029}"/>
              </a:ext>
            </a:extLst>
          </p:cNvPr>
          <p:cNvSpPr>
            <a:spLocks noGrp="1"/>
          </p:cNvSpPr>
          <p:nvPr>
            <p:ph type="title"/>
          </p:nvPr>
        </p:nvSpPr>
        <p:spPr>
          <a:xfrm>
            <a:off x="565150" y="444319"/>
            <a:ext cx="7335835" cy="1268984"/>
          </a:xfrm>
        </p:spPr>
        <p:txBody>
          <a:bodyPr>
            <a:normAutofit fontScale="90000"/>
          </a:bodyPr>
          <a:lstStyle/>
          <a:p>
            <a:r>
              <a:rPr lang="en-US" dirty="0"/>
              <a:t>Requirement 1: </a:t>
            </a:r>
            <a:br>
              <a:rPr lang="en-US" dirty="0"/>
            </a:br>
            <a:r>
              <a:rPr lang="en-US" dirty="0"/>
              <a:t>Official Transcripts </a:t>
            </a:r>
          </a:p>
        </p:txBody>
      </p:sp>
      <p:sp>
        <p:nvSpPr>
          <p:cNvPr id="3" name="Content Placeholder 2">
            <a:extLst>
              <a:ext uri="{FF2B5EF4-FFF2-40B4-BE49-F238E27FC236}">
                <a16:creationId xmlns:a16="http://schemas.microsoft.com/office/drawing/2014/main" id="{281403BE-F85D-A496-AADA-5DA1A723F99E}"/>
              </a:ext>
            </a:extLst>
          </p:cNvPr>
          <p:cNvSpPr>
            <a:spLocks noGrp="1"/>
          </p:cNvSpPr>
          <p:nvPr>
            <p:ph idx="1"/>
          </p:nvPr>
        </p:nvSpPr>
        <p:spPr>
          <a:xfrm>
            <a:off x="565150" y="1717330"/>
            <a:ext cx="9418635" cy="4363210"/>
          </a:xfrm>
        </p:spPr>
        <p:txBody>
          <a:bodyPr vert="horz" lIns="91440" tIns="45720" rIns="91440" bIns="45720" rtlCol="0" anchor="t">
            <a:noAutofit/>
          </a:bodyPr>
          <a:lstStyle/>
          <a:p>
            <a:pPr marL="0" indent="0">
              <a:buNone/>
            </a:pPr>
            <a:r>
              <a:rPr lang="en-US" sz="1600" dirty="0">
                <a:solidFill>
                  <a:srgbClr val="333333"/>
                </a:solidFill>
                <a:ea typeface="+mn-lt"/>
                <a:cs typeface="+mn-lt"/>
              </a:rPr>
              <a:t>Official transcripts are a requirement for most documents issued by the Commission. In order for transcripts to be considered official they must be: </a:t>
            </a:r>
            <a:endParaRPr lang="en-US" sz="1600"/>
          </a:p>
          <a:p>
            <a:pPr marL="0" indent="0">
              <a:buNone/>
            </a:pPr>
            <a:endParaRPr lang="en-US" sz="1600" dirty="0">
              <a:solidFill>
                <a:srgbClr val="333333"/>
              </a:solidFill>
              <a:ea typeface="+mn-lt"/>
              <a:cs typeface="+mn-lt"/>
            </a:endParaRPr>
          </a:p>
          <a:p>
            <a:r>
              <a:rPr lang="en-US" sz="1600" dirty="0">
                <a:solidFill>
                  <a:srgbClr val="333333"/>
                </a:solidFill>
                <a:ea typeface="+mn-lt"/>
                <a:cs typeface="+mn-lt"/>
              </a:rPr>
              <a:t>Printed on security paper directly and/or displaying an official raised seal from the college or university, per the institutions standard practice.</a:t>
            </a:r>
            <a:endParaRPr lang="en-US" sz="1600"/>
          </a:p>
          <a:p>
            <a:pPr marL="0" indent="0">
              <a:buNone/>
            </a:pPr>
            <a:r>
              <a:rPr lang="en-US" sz="1600" b="1" dirty="0">
                <a:solidFill>
                  <a:srgbClr val="333333"/>
                </a:solidFill>
                <a:ea typeface="+mn-lt"/>
                <a:cs typeface="+mn-lt"/>
              </a:rPr>
              <a:t>       OR</a:t>
            </a:r>
            <a:endParaRPr lang="en-US" sz="1600"/>
          </a:p>
          <a:p>
            <a:r>
              <a:rPr lang="en-US" sz="1600" dirty="0">
                <a:solidFill>
                  <a:srgbClr val="333333"/>
                </a:solidFill>
                <a:ea typeface="+mn-lt"/>
                <a:cs typeface="+mn-lt"/>
              </a:rPr>
              <a:t>If the college or university uses a transcript clearinghouse agency for printed transcript copies, these must include a cover letter identifying the degree granting institution and show that the physical transcript copy was mailed directly to the educator. </a:t>
            </a:r>
            <a:endParaRPr lang="en-US" sz="1600"/>
          </a:p>
          <a:p>
            <a:pPr marL="0" indent="0">
              <a:buNone/>
            </a:pPr>
            <a:r>
              <a:rPr lang="en-US" sz="1600" b="1" dirty="0">
                <a:solidFill>
                  <a:srgbClr val="333333"/>
                </a:solidFill>
                <a:ea typeface="+mn-lt"/>
                <a:cs typeface="+mn-lt"/>
              </a:rPr>
              <a:t>       OR</a:t>
            </a:r>
            <a:endParaRPr lang="en-US" sz="1600" dirty="0"/>
          </a:p>
        </p:txBody>
      </p:sp>
    </p:spTree>
    <p:extLst>
      <p:ext uri="{BB962C8B-B14F-4D97-AF65-F5344CB8AC3E}">
        <p14:creationId xmlns:p14="http://schemas.microsoft.com/office/powerpoint/2010/main" val="3817692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1EA90-8495-EAE2-07A1-F7116895B029}"/>
              </a:ext>
            </a:extLst>
          </p:cNvPr>
          <p:cNvSpPr>
            <a:spLocks noGrp="1"/>
          </p:cNvSpPr>
          <p:nvPr>
            <p:ph type="title"/>
          </p:nvPr>
        </p:nvSpPr>
        <p:spPr>
          <a:xfrm>
            <a:off x="565150" y="444319"/>
            <a:ext cx="7335835" cy="1268984"/>
          </a:xfrm>
        </p:spPr>
        <p:txBody>
          <a:bodyPr>
            <a:normAutofit fontScale="90000"/>
          </a:bodyPr>
          <a:lstStyle/>
          <a:p>
            <a:r>
              <a:rPr lang="en-US" dirty="0"/>
              <a:t>Requirement 1: </a:t>
            </a:r>
            <a:br>
              <a:rPr lang="en-US" dirty="0"/>
            </a:br>
            <a:r>
              <a:rPr lang="en-US" dirty="0"/>
              <a:t>Official Transcripts Continue</a:t>
            </a:r>
          </a:p>
        </p:txBody>
      </p:sp>
      <p:sp>
        <p:nvSpPr>
          <p:cNvPr id="3" name="Content Placeholder 2">
            <a:extLst>
              <a:ext uri="{FF2B5EF4-FFF2-40B4-BE49-F238E27FC236}">
                <a16:creationId xmlns:a16="http://schemas.microsoft.com/office/drawing/2014/main" id="{281403BE-F85D-A496-AADA-5DA1A723F99E}"/>
              </a:ext>
            </a:extLst>
          </p:cNvPr>
          <p:cNvSpPr>
            <a:spLocks noGrp="1"/>
          </p:cNvSpPr>
          <p:nvPr>
            <p:ph idx="1"/>
          </p:nvPr>
        </p:nvSpPr>
        <p:spPr>
          <a:xfrm>
            <a:off x="565150" y="1717330"/>
            <a:ext cx="9736938" cy="4363210"/>
          </a:xfrm>
        </p:spPr>
        <p:txBody>
          <a:bodyPr vert="horz" lIns="91440" tIns="45720" rIns="91440" bIns="45720" rtlCol="0" anchor="t">
            <a:noAutofit/>
          </a:bodyPr>
          <a:lstStyle/>
          <a:p>
            <a:pPr marL="171450" indent="-171450">
              <a:buFont typeface="Arial"/>
              <a:buChar char="•"/>
            </a:pPr>
            <a:r>
              <a:rPr lang="en-US" sz="1600" dirty="0">
                <a:solidFill>
                  <a:srgbClr val="333333"/>
                </a:solidFill>
                <a:ea typeface="+mn-lt"/>
                <a:cs typeface="+mn-lt"/>
              </a:rPr>
              <a:t>Electronic transcripts submitted directly to the Commission from a digital credential service are considered official transcripts. The Commission currently accepts these direct transmissions from:</a:t>
            </a:r>
            <a:endParaRPr lang="en-US" sz="1600"/>
          </a:p>
          <a:p>
            <a:pPr lvl="1"/>
            <a:r>
              <a:rPr lang="en-US" sz="1600" dirty="0">
                <a:solidFill>
                  <a:srgbClr val="333333"/>
                </a:solidFill>
                <a:ea typeface="+mn-lt"/>
                <a:cs typeface="+mn-lt"/>
              </a:rPr>
              <a:t>Parchment - Educators must select the Commission as the authorized recipient of transcripts</a:t>
            </a:r>
            <a:endParaRPr lang="en-US" sz="1600"/>
          </a:p>
          <a:p>
            <a:pPr lvl="1"/>
            <a:r>
              <a:rPr lang="en-US" sz="1600" dirty="0" err="1">
                <a:solidFill>
                  <a:srgbClr val="333333"/>
                </a:solidFill>
                <a:ea typeface="+mn-lt"/>
                <a:cs typeface="+mn-lt"/>
              </a:rPr>
              <a:t>eScrip</a:t>
            </a:r>
            <a:r>
              <a:rPr lang="en-US" sz="1600" dirty="0">
                <a:solidFill>
                  <a:srgbClr val="333333"/>
                </a:solidFill>
                <a:ea typeface="+mn-lt"/>
                <a:cs typeface="+mn-lt"/>
              </a:rPr>
              <a:t>-Safe - Educator should enter </a:t>
            </a:r>
            <a:r>
              <a:rPr lang="en-US" sz="1600" dirty="0">
                <a:solidFill>
                  <a:srgbClr val="40719D"/>
                </a:solidFill>
                <a:ea typeface="+mn-lt"/>
                <a:cs typeface="+mn-lt"/>
                <a:hlinkClick r:id="rId2"/>
              </a:rPr>
              <a:t>etranscripts@ctc.ca.govMailto link. This opens in connected mail client."</a:t>
            </a:r>
            <a:r>
              <a:rPr lang="en-US" sz="1600" dirty="0">
                <a:solidFill>
                  <a:srgbClr val="333333"/>
                </a:solidFill>
                <a:ea typeface="+mn-lt"/>
                <a:cs typeface="+mn-lt"/>
              </a:rPr>
              <a:t> as transcript recipient</a:t>
            </a:r>
            <a:endParaRPr lang="en-US" sz="1600"/>
          </a:p>
          <a:p>
            <a:pPr lvl="1"/>
            <a:r>
              <a:rPr lang="en-US" sz="1600" dirty="0" err="1">
                <a:solidFill>
                  <a:srgbClr val="333333"/>
                </a:solidFill>
                <a:ea typeface="+mn-lt"/>
                <a:cs typeface="+mn-lt"/>
              </a:rPr>
              <a:t>TranscriptNetwork</a:t>
            </a:r>
            <a:r>
              <a:rPr lang="en-US" sz="1600" dirty="0">
                <a:solidFill>
                  <a:srgbClr val="333333"/>
                </a:solidFill>
                <a:ea typeface="+mn-lt"/>
                <a:cs typeface="+mn-lt"/>
              </a:rPr>
              <a:t> - Educator should enter </a:t>
            </a:r>
            <a:r>
              <a:rPr lang="en-US" sz="1600" dirty="0">
                <a:solidFill>
                  <a:srgbClr val="40719D"/>
                </a:solidFill>
                <a:ea typeface="+mn-lt"/>
                <a:cs typeface="+mn-lt"/>
                <a:hlinkClick r:id="rId2"/>
              </a:rPr>
              <a:t>etranscripts@ctc.ca.govMailto link. This opens in connected mail client."</a:t>
            </a:r>
            <a:r>
              <a:rPr lang="en-US" sz="1600" dirty="0">
                <a:solidFill>
                  <a:srgbClr val="333333"/>
                </a:solidFill>
                <a:ea typeface="+mn-lt"/>
                <a:cs typeface="+mn-lt"/>
              </a:rPr>
              <a:t> as transcript recipient</a:t>
            </a:r>
            <a:endParaRPr lang="en-US" sz="1600"/>
          </a:p>
          <a:p>
            <a:pPr lvl="1"/>
            <a:r>
              <a:rPr lang="en-US" sz="1600" dirty="0">
                <a:solidFill>
                  <a:srgbClr val="333333"/>
                </a:solidFill>
                <a:ea typeface="+mn-lt"/>
                <a:cs typeface="+mn-lt"/>
              </a:rPr>
              <a:t>National Student Clearinghouse - Educator should enter </a:t>
            </a:r>
            <a:r>
              <a:rPr lang="en-US" sz="1600" dirty="0">
                <a:solidFill>
                  <a:srgbClr val="40719D"/>
                </a:solidFill>
                <a:ea typeface="+mn-lt"/>
                <a:cs typeface="+mn-lt"/>
                <a:hlinkClick r:id="rId2"/>
              </a:rPr>
              <a:t>etranscripts@ctc.ca.govMailto link. This opens in connected mail client."</a:t>
            </a:r>
            <a:r>
              <a:rPr lang="en-US" sz="1600" dirty="0">
                <a:solidFill>
                  <a:srgbClr val="333333"/>
                </a:solidFill>
                <a:ea typeface="+mn-lt"/>
                <a:cs typeface="+mn-lt"/>
              </a:rPr>
              <a:t> as transcript recipient</a:t>
            </a:r>
            <a:endParaRPr lang="en-US" sz="1600"/>
          </a:p>
          <a:p>
            <a:pPr lvl="1"/>
            <a:r>
              <a:rPr lang="en-US" sz="1600" dirty="0">
                <a:solidFill>
                  <a:srgbClr val="333333"/>
                </a:solidFill>
                <a:ea typeface="+mn-lt"/>
                <a:cs typeface="+mn-lt"/>
              </a:rPr>
              <a:t>College/University - Educator should enter </a:t>
            </a:r>
            <a:r>
              <a:rPr lang="en-US" sz="1600" dirty="0">
                <a:solidFill>
                  <a:srgbClr val="40719D"/>
                </a:solidFill>
                <a:ea typeface="+mn-lt"/>
                <a:cs typeface="+mn-lt"/>
                <a:hlinkClick r:id="rId2"/>
              </a:rPr>
              <a:t>etranscripts@ctc.ca.govMailto link. This opens in connected mail client."</a:t>
            </a:r>
            <a:r>
              <a:rPr lang="en-US" sz="1600" dirty="0">
                <a:solidFill>
                  <a:srgbClr val="333333"/>
                </a:solidFill>
                <a:ea typeface="+mn-lt"/>
                <a:cs typeface="+mn-lt"/>
              </a:rPr>
              <a:t> as transcript recipient</a:t>
            </a:r>
            <a:endParaRPr lang="en-US" sz="1600" dirty="0">
              <a:solidFill>
                <a:srgbClr val="000000"/>
              </a:solidFill>
              <a:ea typeface="+mn-lt"/>
              <a:cs typeface="+mn-lt"/>
            </a:endParaRPr>
          </a:p>
        </p:txBody>
      </p:sp>
    </p:spTree>
    <p:extLst>
      <p:ext uri="{BB962C8B-B14F-4D97-AF65-F5344CB8AC3E}">
        <p14:creationId xmlns:p14="http://schemas.microsoft.com/office/powerpoint/2010/main" val="3641206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1EA90-8495-EAE2-07A1-F7116895B029}"/>
              </a:ext>
            </a:extLst>
          </p:cNvPr>
          <p:cNvSpPr>
            <a:spLocks noGrp="1"/>
          </p:cNvSpPr>
          <p:nvPr>
            <p:ph type="title"/>
          </p:nvPr>
        </p:nvSpPr>
        <p:spPr>
          <a:xfrm>
            <a:off x="565150" y="444319"/>
            <a:ext cx="7335835" cy="1268984"/>
          </a:xfrm>
        </p:spPr>
        <p:txBody>
          <a:bodyPr>
            <a:normAutofit fontScale="90000"/>
          </a:bodyPr>
          <a:lstStyle/>
          <a:p>
            <a:r>
              <a:rPr lang="en-US" dirty="0"/>
              <a:t>Requirement 1: </a:t>
            </a:r>
            <a:br>
              <a:rPr lang="en-US" dirty="0"/>
            </a:br>
            <a:r>
              <a:rPr lang="en-US" dirty="0"/>
              <a:t>Official Transcripts Continue</a:t>
            </a:r>
          </a:p>
        </p:txBody>
      </p:sp>
      <p:sp>
        <p:nvSpPr>
          <p:cNvPr id="3" name="Content Placeholder 2">
            <a:extLst>
              <a:ext uri="{FF2B5EF4-FFF2-40B4-BE49-F238E27FC236}">
                <a16:creationId xmlns:a16="http://schemas.microsoft.com/office/drawing/2014/main" id="{281403BE-F85D-A496-AADA-5DA1A723F99E}"/>
              </a:ext>
            </a:extLst>
          </p:cNvPr>
          <p:cNvSpPr>
            <a:spLocks noGrp="1"/>
          </p:cNvSpPr>
          <p:nvPr>
            <p:ph idx="1"/>
          </p:nvPr>
        </p:nvSpPr>
        <p:spPr>
          <a:xfrm>
            <a:off x="565150" y="1717330"/>
            <a:ext cx="9736938" cy="4363210"/>
          </a:xfrm>
        </p:spPr>
        <p:txBody>
          <a:bodyPr vert="horz" lIns="91440" tIns="45720" rIns="91440" bIns="45720" rtlCol="0" anchor="t">
            <a:noAutofit/>
          </a:bodyPr>
          <a:lstStyle/>
          <a:p>
            <a:pPr marL="0" indent="0">
              <a:buNone/>
            </a:pPr>
            <a:r>
              <a:rPr lang="en-US" dirty="0">
                <a:solidFill>
                  <a:srgbClr val="333333"/>
                </a:solidFill>
                <a:ea typeface="+mn-lt"/>
                <a:cs typeface="+mn-lt"/>
              </a:rPr>
              <a:t>Additionally, the following applies to all official transcripts regardless of format:</a:t>
            </a:r>
            <a:endParaRPr lang="en-US" dirty="0">
              <a:ea typeface="+mn-lt"/>
              <a:cs typeface="+mn-lt"/>
            </a:endParaRPr>
          </a:p>
          <a:p>
            <a:r>
              <a:rPr lang="en-US" sz="1800" dirty="0">
                <a:solidFill>
                  <a:srgbClr val="333333"/>
                </a:solidFill>
                <a:ea typeface="+mn-lt"/>
                <a:cs typeface="+mn-lt"/>
              </a:rPr>
              <a:t>Printed transcripts </a:t>
            </a:r>
            <a:r>
              <a:rPr lang="en-US" sz="1800" b="1" dirty="0">
                <a:solidFill>
                  <a:srgbClr val="333333"/>
                </a:solidFill>
                <a:ea typeface="+mn-lt"/>
                <a:cs typeface="+mn-lt"/>
              </a:rPr>
              <a:t>do not</a:t>
            </a:r>
            <a:r>
              <a:rPr lang="en-US" sz="1800" dirty="0">
                <a:solidFill>
                  <a:srgbClr val="333333"/>
                </a:solidFill>
                <a:ea typeface="+mn-lt"/>
                <a:cs typeface="+mn-lt"/>
              </a:rPr>
              <a:t> need to be kept in a sealed envelope. Opened transcripts are accepted so long as they follow the guidance listed here.</a:t>
            </a:r>
            <a:endParaRPr lang="en-US" sz="1800" dirty="0"/>
          </a:p>
          <a:p>
            <a:r>
              <a:rPr lang="en-US" sz="1800" dirty="0">
                <a:solidFill>
                  <a:srgbClr val="333333"/>
                </a:solidFill>
                <a:ea typeface="+mn-lt"/>
                <a:cs typeface="+mn-lt"/>
              </a:rPr>
              <a:t>Transcripts must be issued from a regionally-accredited college or university. Further information can be found under </a:t>
            </a:r>
            <a:r>
              <a:rPr lang="en-US" sz="1800" i="1" dirty="0">
                <a:solidFill>
                  <a:srgbClr val="333333"/>
                </a:solidFill>
                <a:ea typeface="+mn-lt"/>
                <a:cs typeface="+mn-lt"/>
              </a:rPr>
              <a:t>Regional Accreditation Information</a:t>
            </a:r>
            <a:r>
              <a:rPr lang="en-US" sz="1800" dirty="0">
                <a:solidFill>
                  <a:srgbClr val="333333"/>
                </a:solidFill>
                <a:ea typeface="+mn-lt"/>
                <a:cs typeface="+mn-lt"/>
              </a:rPr>
              <a:t>.</a:t>
            </a:r>
            <a:endParaRPr lang="en-US" sz="1800" dirty="0"/>
          </a:p>
          <a:p>
            <a:endParaRPr lang="en-US" sz="1800" dirty="0"/>
          </a:p>
        </p:txBody>
      </p:sp>
    </p:spTree>
    <p:extLst>
      <p:ext uri="{BB962C8B-B14F-4D97-AF65-F5344CB8AC3E}">
        <p14:creationId xmlns:p14="http://schemas.microsoft.com/office/powerpoint/2010/main" val="1947936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980B3-EFAE-B053-D5A6-FB60D682C738}"/>
              </a:ext>
            </a:extLst>
          </p:cNvPr>
          <p:cNvSpPr>
            <a:spLocks noGrp="1"/>
          </p:cNvSpPr>
          <p:nvPr>
            <p:ph type="title"/>
          </p:nvPr>
        </p:nvSpPr>
        <p:spPr/>
        <p:txBody>
          <a:bodyPr>
            <a:normAutofit fontScale="90000"/>
          </a:bodyPr>
          <a:lstStyle/>
          <a:p>
            <a:r>
              <a:rPr lang="en-US" dirty="0"/>
              <a:t>Requirement 2: Verification of Current Enrollment</a:t>
            </a:r>
          </a:p>
        </p:txBody>
      </p:sp>
      <p:sp>
        <p:nvSpPr>
          <p:cNvPr id="3" name="Content Placeholder 2">
            <a:extLst>
              <a:ext uri="{FF2B5EF4-FFF2-40B4-BE49-F238E27FC236}">
                <a16:creationId xmlns:a16="http://schemas.microsoft.com/office/drawing/2014/main" id="{003B8E61-ACDC-C7E8-874B-E0FA16ED1242}"/>
              </a:ext>
            </a:extLst>
          </p:cNvPr>
          <p:cNvSpPr>
            <a:spLocks noGrp="1"/>
          </p:cNvSpPr>
          <p:nvPr>
            <p:ph idx="1"/>
          </p:nvPr>
        </p:nvSpPr>
        <p:spPr>
          <a:xfrm>
            <a:off x="565150" y="2160016"/>
            <a:ext cx="7744049" cy="3601212"/>
          </a:xfrm>
        </p:spPr>
        <p:txBody>
          <a:bodyPr vert="horz" lIns="91440" tIns="45720" rIns="91440" bIns="45720" rtlCol="0" anchor="t">
            <a:normAutofit/>
          </a:bodyPr>
          <a:lstStyle/>
          <a:p>
            <a:pPr marL="0" indent="0">
              <a:buNone/>
            </a:pPr>
            <a:r>
              <a:rPr lang="en-US" sz="2000" dirty="0">
                <a:solidFill>
                  <a:srgbClr val="333333"/>
                </a:solidFill>
                <a:ea typeface="+mn-lt"/>
                <a:cs typeface="+mn-lt"/>
              </a:rPr>
              <a:t>This may be verified by doing one of the following ways:</a:t>
            </a:r>
            <a:endParaRPr lang="en-US" sz="2000" dirty="0">
              <a:solidFill>
                <a:srgbClr val="000000"/>
              </a:solidFill>
              <a:ea typeface="+mn-lt"/>
              <a:cs typeface="+mn-lt"/>
            </a:endParaRPr>
          </a:p>
          <a:p>
            <a:pPr>
              <a:buAutoNum type="arabicPeriod"/>
            </a:pPr>
            <a:r>
              <a:rPr lang="en-US" sz="2000" dirty="0">
                <a:solidFill>
                  <a:srgbClr val="333333"/>
                </a:solidFill>
              </a:rPr>
              <a:t>An </a:t>
            </a:r>
            <a:r>
              <a:rPr lang="en-US" sz="2000" dirty="0">
                <a:solidFill>
                  <a:srgbClr val="333333"/>
                </a:solidFill>
                <a:ea typeface="+mn-lt"/>
                <a:cs typeface="+mn-lt"/>
              </a:rPr>
              <a:t>original letter from the registrar of the office of admissions</a:t>
            </a:r>
          </a:p>
          <a:p>
            <a:pPr marL="0" indent="0">
              <a:buNone/>
            </a:pPr>
            <a:endParaRPr lang="en-US" sz="2000" dirty="0">
              <a:solidFill>
                <a:srgbClr val="333333"/>
              </a:solidFill>
            </a:endParaRPr>
          </a:p>
          <a:p>
            <a:pPr marL="0" indent="0">
              <a:buNone/>
            </a:pPr>
            <a:r>
              <a:rPr lang="en-US" sz="2000" dirty="0">
                <a:solidFill>
                  <a:srgbClr val="333333"/>
                </a:solidFill>
              </a:rPr>
              <a:t>            OR</a:t>
            </a:r>
            <a:endParaRPr lang="en-US"/>
          </a:p>
          <a:p>
            <a:pPr marL="0" indent="0">
              <a:buNone/>
            </a:pPr>
            <a:endParaRPr lang="en-US" sz="2000" dirty="0">
              <a:solidFill>
                <a:srgbClr val="333333"/>
              </a:solidFill>
              <a:ea typeface="+mn-lt"/>
              <a:cs typeface="+mn-lt"/>
            </a:endParaRPr>
          </a:p>
          <a:p>
            <a:pPr marL="0" indent="0">
              <a:buNone/>
            </a:pPr>
            <a:r>
              <a:rPr lang="en-US" sz="2000" dirty="0">
                <a:solidFill>
                  <a:srgbClr val="333333"/>
                </a:solidFill>
                <a:ea typeface="+mn-lt"/>
                <a:cs typeface="+mn-lt"/>
              </a:rPr>
              <a:t>2. Official transcripts showing current work-in-progress</a:t>
            </a:r>
            <a:endParaRPr lang="en-US" sz="2000" dirty="0">
              <a:solidFill>
                <a:srgbClr val="333333"/>
              </a:solidFill>
            </a:endParaRPr>
          </a:p>
        </p:txBody>
      </p:sp>
    </p:spTree>
    <p:extLst>
      <p:ext uri="{BB962C8B-B14F-4D97-AF65-F5344CB8AC3E}">
        <p14:creationId xmlns:p14="http://schemas.microsoft.com/office/powerpoint/2010/main" val="3119436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52102-A7F1-51DA-29A6-B2701BBB21F7}"/>
              </a:ext>
            </a:extLst>
          </p:cNvPr>
          <p:cNvSpPr>
            <a:spLocks noGrp="1"/>
          </p:cNvSpPr>
          <p:nvPr>
            <p:ph type="title"/>
          </p:nvPr>
        </p:nvSpPr>
        <p:spPr>
          <a:xfrm>
            <a:off x="565150" y="770890"/>
            <a:ext cx="8297406" cy="1268984"/>
          </a:xfrm>
        </p:spPr>
        <p:txBody>
          <a:bodyPr>
            <a:normAutofit fontScale="90000"/>
          </a:bodyPr>
          <a:lstStyle/>
          <a:p>
            <a:r>
              <a:rPr lang="en-US" dirty="0"/>
              <a:t>Requirement 3: </a:t>
            </a:r>
            <a:br>
              <a:rPr lang="en-US" dirty="0"/>
            </a:br>
            <a:r>
              <a:rPr lang="en-US" dirty="0"/>
              <a:t>Satisfy the Basic Skills Requirement</a:t>
            </a:r>
          </a:p>
        </p:txBody>
      </p:sp>
      <p:sp>
        <p:nvSpPr>
          <p:cNvPr id="3" name="Content Placeholder 2">
            <a:extLst>
              <a:ext uri="{FF2B5EF4-FFF2-40B4-BE49-F238E27FC236}">
                <a16:creationId xmlns:a16="http://schemas.microsoft.com/office/drawing/2014/main" id="{EAF5A7B2-162A-CC19-EC46-3A870EC56316}"/>
              </a:ext>
            </a:extLst>
          </p:cNvPr>
          <p:cNvSpPr>
            <a:spLocks noGrp="1"/>
          </p:cNvSpPr>
          <p:nvPr>
            <p:ph idx="1"/>
          </p:nvPr>
        </p:nvSpPr>
        <p:spPr>
          <a:xfrm>
            <a:off x="565150" y="2160016"/>
            <a:ext cx="9544668" cy="4481140"/>
          </a:xfrm>
        </p:spPr>
        <p:txBody>
          <a:bodyPr vert="horz" lIns="91440" tIns="45720" rIns="91440" bIns="45720" rtlCol="0" anchor="t">
            <a:normAutofit lnSpcReduction="10000"/>
          </a:bodyPr>
          <a:lstStyle/>
          <a:p>
            <a:pPr marL="0" indent="0">
              <a:buNone/>
            </a:pPr>
            <a:r>
              <a:rPr lang="en-US" sz="1600" dirty="0">
                <a:solidFill>
                  <a:srgbClr val="333333"/>
                </a:solidFill>
                <a:ea typeface="+mn-lt"/>
                <a:cs typeface="+mn-lt"/>
              </a:rPr>
              <a:t>Individuals may satisfy the basic skills requirement by one of the following methods:</a:t>
            </a:r>
          </a:p>
          <a:p>
            <a:pPr>
              <a:buAutoNum type="arabicPeriod"/>
            </a:pPr>
            <a:r>
              <a:rPr lang="en-US" sz="1400" b="1" dirty="0">
                <a:solidFill>
                  <a:srgbClr val="333333"/>
                </a:solidFill>
                <a:ea typeface="+mn-lt"/>
                <a:cs typeface="+mn-lt"/>
              </a:rPr>
              <a:t>Meet the Basic Skills Requirement by Degree (This Method CAN'T be complete for this Permit)</a:t>
            </a:r>
          </a:p>
          <a:p>
            <a:pPr>
              <a:buAutoNum type="arabicPeriod"/>
            </a:pPr>
            <a:r>
              <a:rPr lang="en-US" sz="1400" b="1" dirty="0">
                <a:solidFill>
                  <a:srgbClr val="333333"/>
                </a:solidFill>
                <a:ea typeface="+mn-lt"/>
                <a:cs typeface="+mn-lt"/>
              </a:rPr>
              <a:t>Meet the Basic Skills Requirement by Coursework</a:t>
            </a:r>
          </a:p>
          <a:p>
            <a:pPr>
              <a:buAutoNum type="arabicPeriod"/>
            </a:pPr>
            <a:r>
              <a:rPr lang="en-US" sz="1400" b="1" dirty="0">
                <a:solidFill>
                  <a:srgbClr val="333333"/>
                </a:solidFill>
                <a:ea typeface="+mn-lt"/>
                <a:cs typeface="+mn-lt"/>
              </a:rPr>
              <a:t>Meet the Basic Skills Requirement by Coursework and Exam</a:t>
            </a:r>
          </a:p>
          <a:p>
            <a:pPr>
              <a:buAutoNum type="arabicPeriod"/>
            </a:pPr>
            <a:r>
              <a:rPr lang="en-US" sz="1400" b="1" dirty="0">
                <a:solidFill>
                  <a:srgbClr val="333333"/>
                </a:solidFill>
                <a:ea typeface="+mn-lt"/>
                <a:cs typeface="+mn-lt"/>
              </a:rPr>
              <a:t>Achieve Qualifying Score on the SAT or ACT</a:t>
            </a:r>
          </a:p>
          <a:p>
            <a:pPr>
              <a:buAutoNum type="arabicPeriod"/>
            </a:pPr>
            <a:r>
              <a:rPr lang="en-US" sz="1400" b="1" dirty="0">
                <a:solidFill>
                  <a:srgbClr val="333333"/>
                </a:solidFill>
                <a:ea typeface="+mn-lt"/>
                <a:cs typeface="+mn-lt"/>
              </a:rPr>
              <a:t>Pass the CBEST</a:t>
            </a:r>
          </a:p>
          <a:p>
            <a:pPr>
              <a:buAutoNum type="arabicPeriod"/>
            </a:pPr>
            <a:r>
              <a:rPr lang="en-US" sz="1400" b="1" dirty="0">
                <a:solidFill>
                  <a:srgbClr val="333333"/>
                </a:solidFill>
                <a:ea typeface="+mn-lt"/>
                <a:cs typeface="+mn-lt"/>
              </a:rPr>
              <a:t>Pass the CSET: Multiple Subjects Plus Writing Skills Examination</a:t>
            </a:r>
          </a:p>
          <a:p>
            <a:pPr>
              <a:buAutoNum type="arabicPeriod"/>
            </a:pPr>
            <a:r>
              <a:rPr lang="en-US" sz="1400" b="1" dirty="0">
                <a:solidFill>
                  <a:srgbClr val="333333"/>
                </a:solidFill>
                <a:ea typeface="+mn-lt"/>
                <a:cs typeface="+mn-lt"/>
              </a:rPr>
              <a:t>Pass the CSU Early Assessment Program or the CSU Placement Examinations</a:t>
            </a:r>
          </a:p>
          <a:p>
            <a:pPr>
              <a:buAutoNum type="arabicPeriod"/>
            </a:pPr>
            <a:r>
              <a:rPr lang="en-US" sz="1400" b="1" dirty="0">
                <a:solidFill>
                  <a:srgbClr val="333333"/>
                </a:solidFill>
                <a:ea typeface="+mn-lt"/>
                <a:cs typeface="+mn-lt"/>
              </a:rPr>
              <a:t>College Board Advanced Placement (AP) Examinations</a:t>
            </a:r>
          </a:p>
          <a:p>
            <a:pPr>
              <a:buAutoNum type="arabicPeriod"/>
            </a:pPr>
            <a:r>
              <a:rPr lang="en-US" sz="1400" b="1" dirty="0">
                <a:solidFill>
                  <a:srgbClr val="333333"/>
                </a:solidFill>
                <a:ea typeface="+mn-lt"/>
                <a:cs typeface="+mn-lt"/>
              </a:rPr>
              <a:t>Pass a Basic Skills Examination from Another State</a:t>
            </a:r>
            <a:endParaRPr lang="en-US" sz="1400" b="1">
              <a:solidFill>
                <a:srgbClr val="333333"/>
              </a:solidFill>
              <a:ea typeface="+mn-lt"/>
              <a:cs typeface="+mn-lt"/>
            </a:endParaRPr>
          </a:p>
          <a:p>
            <a:pPr>
              <a:buAutoNum type="arabicPeriod"/>
            </a:pPr>
            <a:endParaRPr lang="en-US" sz="1100" b="1" dirty="0">
              <a:solidFill>
                <a:srgbClr val="333333"/>
              </a:solidFill>
            </a:endParaRPr>
          </a:p>
          <a:p>
            <a:pPr>
              <a:buAutoNum type="arabicPeriod"/>
            </a:pPr>
            <a:endParaRPr lang="en-US" sz="1100" b="1" dirty="0">
              <a:solidFill>
                <a:srgbClr val="333333"/>
              </a:solidFill>
            </a:endParaRPr>
          </a:p>
          <a:p>
            <a:pPr marL="0" indent="0">
              <a:buNone/>
            </a:pPr>
            <a:endParaRPr lang="en-US" sz="1100" b="1" dirty="0">
              <a:solidFill>
                <a:srgbClr val="333333"/>
              </a:solidFill>
            </a:endParaRPr>
          </a:p>
          <a:p>
            <a:pPr marL="0" indent="0">
              <a:buNone/>
            </a:pPr>
            <a:endParaRPr lang="en-US" sz="1100" b="1" dirty="0">
              <a:solidFill>
                <a:srgbClr val="333333"/>
              </a:solidFill>
            </a:endParaRPr>
          </a:p>
          <a:p>
            <a:pPr marL="0" indent="0">
              <a:buNone/>
            </a:pPr>
            <a:r>
              <a:rPr lang="en-US" sz="1100" b="1" dirty="0">
                <a:solidFill>
                  <a:srgbClr val="333333"/>
                </a:solidFill>
              </a:rPr>
              <a:t>Updated July 01, 2024</a:t>
            </a:r>
          </a:p>
        </p:txBody>
      </p:sp>
    </p:spTree>
    <p:extLst>
      <p:ext uri="{BB962C8B-B14F-4D97-AF65-F5344CB8AC3E}">
        <p14:creationId xmlns:p14="http://schemas.microsoft.com/office/powerpoint/2010/main" val="1868596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A94DC-F3C6-FFB1-03A7-68407B729422}"/>
              </a:ext>
            </a:extLst>
          </p:cNvPr>
          <p:cNvSpPr>
            <a:spLocks noGrp="1"/>
          </p:cNvSpPr>
          <p:nvPr>
            <p:ph type="title"/>
          </p:nvPr>
        </p:nvSpPr>
        <p:spPr/>
        <p:txBody>
          <a:bodyPr/>
          <a:lstStyle/>
          <a:p>
            <a:r>
              <a:rPr lang="en-US" sz="3200" dirty="0">
                <a:ea typeface="+mj-lt"/>
                <a:cs typeface="+mj-lt"/>
              </a:rPr>
              <a:t>Requirement 3 Continue:</a:t>
            </a:r>
            <a:br>
              <a:rPr lang="en-US" sz="3200" dirty="0">
                <a:ea typeface="+mj-lt"/>
                <a:cs typeface="+mj-lt"/>
              </a:rPr>
            </a:br>
            <a:r>
              <a:rPr lang="en-US" sz="3200" dirty="0">
                <a:ea typeface="+mj-lt"/>
                <a:cs typeface="+mj-lt"/>
              </a:rPr>
              <a:t>Method 1</a:t>
            </a:r>
            <a:endParaRPr lang="en-US" dirty="0"/>
          </a:p>
        </p:txBody>
      </p:sp>
      <p:sp>
        <p:nvSpPr>
          <p:cNvPr id="3" name="Content Placeholder 2">
            <a:extLst>
              <a:ext uri="{FF2B5EF4-FFF2-40B4-BE49-F238E27FC236}">
                <a16:creationId xmlns:a16="http://schemas.microsoft.com/office/drawing/2014/main" id="{A0A54D14-1808-381E-CEEF-5B765C9DBE75}"/>
              </a:ext>
            </a:extLst>
          </p:cNvPr>
          <p:cNvSpPr>
            <a:spLocks noGrp="1"/>
          </p:cNvSpPr>
          <p:nvPr>
            <p:ph idx="1"/>
          </p:nvPr>
        </p:nvSpPr>
        <p:spPr>
          <a:xfrm>
            <a:off x="565150" y="2160016"/>
            <a:ext cx="9718290" cy="3601212"/>
          </a:xfrm>
        </p:spPr>
        <p:txBody>
          <a:bodyPr vert="horz" lIns="91440" tIns="45720" rIns="91440" bIns="45720" rtlCol="0" anchor="t">
            <a:noAutofit/>
          </a:bodyPr>
          <a:lstStyle/>
          <a:p>
            <a:pPr>
              <a:buNone/>
            </a:pPr>
            <a:r>
              <a:rPr lang="en-US" sz="2000" dirty="0">
                <a:solidFill>
                  <a:srgbClr val="333333"/>
                </a:solidFill>
                <a:ea typeface="+mn-lt"/>
                <a:cs typeface="+mn-lt"/>
              </a:rPr>
              <a:t>Most credentials require a bachelor's or higher degree from a regionally accredited institution, so the majority of applicants will meet the Basic Skills Requirement through their degree, except for the following documents which do not require a bachelor's degree:</a:t>
            </a:r>
            <a:endParaRPr lang="en-US" sz="2000"/>
          </a:p>
          <a:p>
            <a:pPr>
              <a:buFont typeface="Arial"/>
              <a:buChar char="•"/>
            </a:pPr>
            <a:r>
              <a:rPr lang="en-US" sz="2000" dirty="0">
                <a:solidFill>
                  <a:srgbClr val="40719D"/>
                </a:solidFill>
                <a:ea typeface="+mn-lt"/>
                <a:cs typeface="+mn-lt"/>
                <a:hlinkClick r:id="rId2"/>
              </a:rPr>
              <a:t>Emergency Substitute Teaching Permit for Prospective Teachers</a:t>
            </a:r>
            <a:endParaRPr lang="en-US" sz="2000"/>
          </a:p>
          <a:p>
            <a:pPr>
              <a:buFont typeface="Arial"/>
              <a:buChar char="•"/>
            </a:pPr>
            <a:r>
              <a:rPr lang="en-US" sz="2000" dirty="0">
                <a:solidFill>
                  <a:srgbClr val="40719D"/>
                </a:solidFill>
                <a:ea typeface="+mn-lt"/>
                <a:cs typeface="+mn-lt"/>
                <a:hlinkClick r:id="rId3"/>
              </a:rPr>
              <a:t>Exchange Certificated Employee Credential</a:t>
            </a:r>
            <a:endParaRPr lang="en-US" sz="2000"/>
          </a:p>
          <a:p>
            <a:pPr>
              <a:buFont typeface="Arial"/>
              <a:buChar char="•"/>
            </a:pPr>
            <a:r>
              <a:rPr lang="en-US" sz="2000" dirty="0">
                <a:solidFill>
                  <a:srgbClr val="40719D"/>
                </a:solidFill>
                <a:ea typeface="+mn-lt"/>
                <a:cs typeface="+mn-lt"/>
                <a:hlinkClick r:id="rId4"/>
              </a:rPr>
              <a:t>The Sojourn Certificated Employee Credential</a:t>
            </a:r>
            <a:endParaRPr lang="en-US" sz="2000"/>
          </a:p>
          <a:p>
            <a:pPr>
              <a:buFont typeface="Arial"/>
              <a:buChar char="•"/>
            </a:pPr>
            <a:r>
              <a:rPr lang="en-US" sz="2000" dirty="0">
                <a:solidFill>
                  <a:srgbClr val="40719D"/>
                </a:solidFill>
                <a:ea typeface="+mn-lt"/>
                <a:cs typeface="+mn-lt"/>
                <a:hlinkClick r:id="rId5"/>
              </a:rPr>
              <a:t>Designated Subjects Supervision and Coordination Credentials</a:t>
            </a:r>
            <a:endParaRPr lang="en-US" sz="2000"/>
          </a:p>
          <a:p>
            <a:pPr marL="0" indent="0">
              <a:buNone/>
            </a:pPr>
            <a:endParaRPr lang="en-US" sz="1800" dirty="0">
              <a:solidFill>
                <a:srgbClr val="333333"/>
              </a:solidFill>
            </a:endParaRPr>
          </a:p>
        </p:txBody>
      </p:sp>
    </p:spTree>
    <p:extLst>
      <p:ext uri="{BB962C8B-B14F-4D97-AF65-F5344CB8AC3E}">
        <p14:creationId xmlns:p14="http://schemas.microsoft.com/office/powerpoint/2010/main" val="437371629"/>
      </p:ext>
    </p:extLst>
  </p:cSld>
  <p:clrMapOvr>
    <a:masterClrMapping/>
  </p:clrMapOvr>
</p:sld>
</file>

<file path=ppt/theme/theme1.xml><?xml version="1.0" encoding="utf-8"?>
<a:theme xmlns:a="http://schemas.openxmlformats.org/drawingml/2006/main" name="Punchcard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Punchcard">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nchcardVTI" id="{C7262591-AF98-8F48-B56D-6342D2439B1A}" vid="{261D9F73-974A-B14E-9EAF-4871CCA60BB1}"/>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PunchcardVTI</vt:lpstr>
      <vt:lpstr>Emergency Substitute Teaching Permit For Prospective Teachers   </vt:lpstr>
      <vt:lpstr>About This Permit</vt:lpstr>
      <vt:lpstr>Requirements</vt:lpstr>
      <vt:lpstr>Requirement 1:  Official Transcripts </vt:lpstr>
      <vt:lpstr>Requirement 1:  Official Transcripts Continue</vt:lpstr>
      <vt:lpstr>Requirement 1:  Official Transcripts Continue</vt:lpstr>
      <vt:lpstr>Requirement 2: Verification of Current Enrollment</vt:lpstr>
      <vt:lpstr>Requirement 3:  Satisfy the Basic Skills Requirement</vt:lpstr>
      <vt:lpstr>Requirement 3 Continue: Method 1</vt:lpstr>
      <vt:lpstr>List  Satisfy the Basic Skills Requirement</vt:lpstr>
      <vt:lpstr>Requirement 3 Continue: Method 2</vt:lpstr>
      <vt:lpstr>Requirement 3 Continue: Method 2 Cont.</vt:lpstr>
      <vt:lpstr>Requirement 3 Continue: Method 3</vt:lpstr>
      <vt:lpstr>Requirement 3 Continue: Method 3 Cont.</vt:lpstr>
      <vt:lpstr>Requirement 3 Continue: Method 3 Cont.</vt:lpstr>
      <vt:lpstr>List  Satisfy the Basic Skills Requirement</vt:lpstr>
      <vt:lpstr>Requirement 3 Continue: Method 4 </vt:lpstr>
      <vt:lpstr>Requirement 3 Continue: Method 4 Cont. </vt:lpstr>
      <vt:lpstr>Requirement 3 Continue: Method 5</vt:lpstr>
      <vt:lpstr>Requirement 3 Continue: Method 6</vt:lpstr>
      <vt:lpstr>List  Satisfy the Basic Skills Requirement</vt:lpstr>
      <vt:lpstr>Requirement 3 Continue: Method 7</vt:lpstr>
      <vt:lpstr>Requirement 3 Continue: Method 8</vt:lpstr>
      <vt:lpstr>Requirement 3 Continue: Method 8 Continue</vt:lpstr>
      <vt:lpstr>Requirement 3 Continue: Method 9</vt:lpstr>
      <vt:lpstr>Requirement 4: Application and Live Scan</vt:lpstr>
      <vt:lpstr>Requirement 4: Application and Live Scan Continue</vt:lpstr>
      <vt:lpstr>Requirement 4: Application and Live Scan Continue</vt:lpstr>
      <vt:lpstr>Requirement 5: Paying the Fee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450</cp:revision>
  <dcterms:created xsi:type="dcterms:W3CDTF">2024-07-18T16:53:16Z</dcterms:created>
  <dcterms:modified xsi:type="dcterms:W3CDTF">2024-07-23T16:36:58Z</dcterms:modified>
</cp:coreProperties>
</file>