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handoutMasterIdLst>
    <p:handoutMasterId r:id="rId44"/>
  </p:handoutMasterIdLst>
  <p:sldIdLst>
    <p:sldId id="390" r:id="rId2"/>
    <p:sldId id="398" r:id="rId3"/>
    <p:sldId id="397" r:id="rId4"/>
    <p:sldId id="407" r:id="rId5"/>
    <p:sldId id="408" r:id="rId6"/>
    <p:sldId id="409" r:id="rId7"/>
    <p:sldId id="410" r:id="rId8"/>
    <p:sldId id="411" r:id="rId9"/>
    <p:sldId id="406" r:id="rId10"/>
    <p:sldId id="413" r:id="rId11"/>
    <p:sldId id="414" r:id="rId12"/>
    <p:sldId id="415" r:id="rId13"/>
    <p:sldId id="417" r:id="rId14"/>
    <p:sldId id="399" r:id="rId15"/>
    <p:sldId id="400" r:id="rId16"/>
    <p:sldId id="402" r:id="rId17"/>
    <p:sldId id="403" r:id="rId18"/>
    <p:sldId id="401" r:id="rId19"/>
    <p:sldId id="285" r:id="rId20"/>
    <p:sldId id="404" r:id="rId21"/>
    <p:sldId id="405" r:id="rId22"/>
    <p:sldId id="418" r:id="rId23"/>
    <p:sldId id="419" r:id="rId24"/>
    <p:sldId id="420" r:id="rId25"/>
    <p:sldId id="422" r:id="rId26"/>
    <p:sldId id="421" r:id="rId27"/>
    <p:sldId id="423" r:id="rId28"/>
    <p:sldId id="424" r:id="rId29"/>
    <p:sldId id="425" r:id="rId30"/>
    <p:sldId id="426" r:id="rId31"/>
    <p:sldId id="427" r:id="rId32"/>
    <p:sldId id="428" r:id="rId33"/>
    <p:sldId id="429" r:id="rId34"/>
    <p:sldId id="430" r:id="rId35"/>
    <p:sldId id="431" r:id="rId36"/>
    <p:sldId id="432" r:id="rId37"/>
    <p:sldId id="433" r:id="rId38"/>
    <p:sldId id="434" r:id="rId39"/>
    <p:sldId id="435" r:id="rId40"/>
    <p:sldId id="436" r:id="rId41"/>
    <p:sldId id="269" r:id="rId42"/>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EA276A-CAF2-408A-9C8E-B064DB4F20FE}" v="2" dt="2025-02-12T00:47:58.6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varScale="1">
        <p:scale>
          <a:sx n="114" d="100"/>
          <a:sy n="114" d="100"/>
        </p:scale>
        <p:origin x="1506" y="114"/>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19</a:t>
            </a:fld>
            <a:endParaRPr lang="en-US" dirty="0"/>
          </a:p>
        </p:txBody>
      </p:sp>
    </p:spTree>
    <p:extLst>
      <p:ext uri="{BB962C8B-B14F-4D97-AF65-F5344CB8AC3E}">
        <p14:creationId xmlns:p14="http://schemas.microsoft.com/office/powerpoint/2010/main" val="306507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FA9FE-456A-36CD-5C3F-E0E4A5022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48DBD-DDC2-59E5-C9EF-3A6FB4F7D3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F0A85E-07EC-C489-EDB3-084C5B8613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085F42-1E68-595C-DB8F-4A9C5BF12A67}"/>
              </a:ext>
            </a:extLst>
          </p:cNvPr>
          <p:cNvSpPr>
            <a:spLocks noGrp="1"/>
          </p:cNvSpPr>
          <p:nvPr>
            <p:ph type="sldNum" sz="quarter" idx="5"/>
          </p:nvPr>
        </p:nvSpPr>
        <p:spPr/>
        <p:txBody>
          <a:bodyPr/>
          <a:lstStyle/>
          <a:p>
            <a:fld id="{83304D82-6D50-604F-88A9-A9F21C1D1310}" type="slidenum">
              <a:rPr lang="en-US" smtClean="0"/>
              <a:t>20</a:t>
            </a:fld>
            <a:endParaRPr lang="en-US" dirty="0"/>
          </a:p>
        </p:txBody>
      </p:sp>
    </p:spTree>
    <p:extLst>
      <p:ext uri="{BB962C8B-B14F-4D97-AF65-F5344CB8AC3E}">
        <p14:creationId xmlns:p14="http://schemas.microsoft.com/office/powerpoint/2010/main" val="424392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49108-744C-B0DF-A985-9EFA05E976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8C770-E02A-1DE4-1593-DB117CAE96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417039-62D5-C072-26B6-5A7DBDD49B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012D1F-1665-1EF5-2F5B-FDB1A763FCDE}"/>
              </a:ext>
            </a:extLst>
          </p:cNvPr>
          <p:cNvSpPr>
            <a:spLocks noGrp="1"/>
          </p:cNvSpPr>
          <p:nvPr>
            <p:ph type="sldNum" sz="quarter" idx="5"/>
          </p:nvPr>
        </p:nvSpPr>
        <p:spPr/>
        <p:txBody>
          <a:bodyPr/>
          <a:lstStyle/>
          <a:p>
            <a:fld id="{83304D82-6D50-604F-88A9-A9F21C1D1310}" type="slidenum">
              <a:rPr lang="en-US" smtClean="0"/>
              <a:t>33</a:t>
            </a:fld>
            <a:endParaRPr lang="en-US" dirty="0"/>
          </a:p>
        </p:txBody>
      </p:sp>
    </p:spTree>
    <p:extLst>
      <p:ext uri="{BB962C8B-B14F-4D97-AF65-F5344CB8AC3E}">
        <p14:creationId xmlns:p14="http://schemas.microsoft.com/office/powerpoint/2010/main" val="3334059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8F6AC-5EA2-BB33-96AE-F030706BCE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4228F8-7537-FBE7-8C50-48B4FDE225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54B34A-C310-CB5C-F36E-B49F3E8BF4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567AE9-508A-92DF-F243-1E54C77734A1}"/>
              </a:ext>
            </a:extLst>
          </p:cNvPr>
          <p:cNvSpPr>
            <a:spLocks noGrp="1"/>
          </p:cNvSpPr>
          <p:nvPr>
            <p:ph type="sldNum" sz="quarter" idx="5"/>
          </p:nvPr>
        </p:nvSpPr>
        <p:spPr/>
        <p:txBody>
          <a:bodyPr/>
          <a:lstStyle/>
          <a:p>
            <a:fld id="{83304D82-6D50-604F-88A9-A9F21C1D1310}" type="slidenum">
              <a:rPr lang="en-US" smtClean="0"/>
              <a:t>34</a:t>
            </a:fld>
            <a:endParaRPr lang="en-US" dirty="0"/>
          </a:p>
        </p:txBody>
      </p:sp>
    </p:spTree>
    <p:extLst>
      <p:ext uri="{BB962C8B-B14F-4D97-AF65-F5344CB8AC3E}">
        <p14:creationId xmlns:p14="http://schemas.microsoft.com/office/powerpoint/2010/main" val="185315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August, 2017 </a:t>
            </a:r>
            <a:r>
              <a:rPr lang="en-US" baseline="0" dirty="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41</a:t>
            </a:fld>
            <a:endParaRPr lang="en-US" dirty="0"/>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534400" cy="1981200"/>
          </a:xfrm>
        </p:spPr>
        <p:txBody>
          <a:bodyPr/>
          <a:lstStyle/>
          <a:p>
            <a:r>
              <a:rPr lang="en-US" sz="4000" dirty="0"/>
              <a:t>Mileage guidelines and how to create mileage reports in Concur</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3EED3-B72A-5D04-2CA6-CC7A0E844D89}"/>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C59E62D-1E5C-D785-93EB-370246AE35F2}"/>
              </a:ext>
            </a:extLst>
          </p:cNvPr>
          <p:cNvSpPr>
            <a:spLocks noGrp="1"/>
          </p:cNvSpPr>
          <p:nvPr>
            <p:ph type="title"/>
          </p:nvPr>
        </p:nvSpPr>
        <p:spPr>
          <a:xfrm>
            <a:off x="152400" y="152401"/>
            <a:ext cx="8839200" cy="761999"/>
          </a:xfrm>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800" dirty="0">
                <a:effectLst>
                  <a:outerShdw blurRad="38100" dist="38100" dir="2700000" algn="tl">
                    <a:srgbClr val="000000">
                      <a:alpha val="43137"/>
                    </a:srgbClr>
                  </a:outerShdw>
                </a:effectLst>
              </a:rPr>
              <a:t>Alerts for Mileage</a:t>
            </a:r>
            <a:endParaRPr lang="en-US" sz="1800" dirty="0"/>
          </a:p>
          <a:p>
            <a:pPr marL="0" indent="0">
              <a:buNone/>
            </a:pPr>
            <a:endParaRPr lang="en-US" sz="1800" dirty="0"/>
          </a:p>
        </p:txBody>
      </p:sp>
      <p:sp>
        <p:nvSpPr>
          <p:cNvPr id="7" name="Content Placeholder 6">
            <a:extLst>
              <a:ext uri="{FF2B5EF4-FFF2-40B4-BE49-F238E27FC236}">
                <a16:creationId xmlns:a16="http://schemas.microsoft.com/office/drawing/2014/main" id="{5AEE0CD7-42E4-F936-C885-DDB3E016AC2B}"/>
              </a:ext>
            </a:extLst>
          </p:cNvPr>
          <p:cNvSpPr>
            <a:spLocks noGrp="1"/>
          </p:cNvSpPr>
          <p:nvPr>
            <p:ph idx="1"/>
          </p:nvPr>
        </p:nvSpPr>
        <p:spPr>
          <a:xfrm>
            <a:off x="119204" y="762000"/>
            <a:ext cx="8839200" cy="1066800"/>
          </a:xfrm>
        </p:spPr>
        <p:txBody>
          <a:bodyPr/>
          <a:lstStyle/>
          <a:p>
            <a:r>
              <a:rPr lang="en-US" sz="1100" dirty="0"/>
              <a:t>For mileage approval requests, there will always be two alerts, even if the traveler has completed those </a:t>
            </a:r>
          </a:p>
          <a:p>
            <a:r>
              <a:rPr lang="en-US" sz="1000" dirty="0"/>
              <a:t>The initial alert serves as a reminder for travelers to always carry a valid CSUSB Defensive Driving card while traveling</a:t>
            </a:r>
            <a:r>
              <a:rPr lang="en-US" sz="1100" dirty="0"/>
              <a:t> and to complete the form STD 261</a:t>
            </a:r>
          </a:p>
          <a:p>
            <a:r>
              <a:rPr lang="en-US" sz="1100" dirty="0"/>
              <a:t>The second alert is to be aware of the policy and guidelines of CSU vehicle use policy. </a:t>
            </a:r>
          </a:p>
        </p:txBody>
      </p:sp>
      <p:pic>
        <p:nvPicPr>
          <p:cNvPr id="3" name="Picture 2">
            <a:extLst>
              <a:ext uri="{FF2B5EF4-FFF2-40B4-BE49-F238E27FC236}">
                <a16:creationId xmlns:a16="http://schemas.microsoft.com/office/drawing/2014/main" id="{EE6BC3FC-C854-F93D-BB1B-17DE3C76F2DE}"/>
              </a:ext>
            </a:extLst>
          </p:cNvPr>
          <p:cNvPicPr>
            <a:picLocks noChangeAspect="1"/>
          </p:cNvPicPr>
          <p:nvPr/>
        </p:nvPicPr>
        <p:blipFill>
          <a:blip r:embed="rId2"/>
          <a:stretch>
            <a:fillRect/>
          </a:stretch>
        </p:blipFill>
        <p:spPr>
          <a:xfrm>
            <a:off x="152400" y="2133600"/>
            <a:ext cx="8872396" cy="3886200"/>
          </a:xfrm>
          <a:prstGeom prst="rect">
            <a:avLst/>
          </a:prstGeom>
        </p:spPr>
      </p:pic>
    </p:spTree>
    <p:extLst>
      <p:ext uri="{BB962C8B-B14F-4D97-AF65-F5344CB8AC3E}">
        <p14:creationId xmlns:p14="http://schemas.microsoft.com/office/powerpoint/2010/main" val="112415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FE42E-42E2-A3BF-6C84-4256A2673049}"/>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E3832E7-05C7-BA6A-F6DA-23CB03F9A276}"/>
              </a:ext>
            </a:extLst>
          </p:cNvPr>
          <p:cNvSpPr>
            <a:spLocks noGrp="1"/>
          </p:cNvSpPr>
          <p:nvPr>
            <p:ph type="title"/>
          </p:nvPr>
        </p:nvSpPr>
        <p:spPr>
          <a:xfrm>
            <a:off x="152400" y="152401"/>
            <a:ext cx="8839200" cy="761999"/>
          </a:xfrm>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800" dirty="0">
                <a:effectLst>
                  <a:outerShdw blurRad="38100" dist="38100" dir="2700000" algn="tl">
                    <a:srgbClr val="000000">
                      <a:alpha val="43137"/>
                    </a:srgbClr>
                  </a:outerShdw>
                </a:effectLst>
              </a:rPr>
              <a:t>Request Submission</a:t>
            </a:r>
            <a:endParaRPr lang="en-US" sz="1800" dirty="0"/>
          </a:p>
          <a:p>
            <a:pPr marL="0" indent="0">
              <a:buNone/>
            </a:pPr>
            <a:endParaRPr lang="en-US" sz="1800" dirty="0"/>
          </a:p>
        </p:txBody>
      </p:sp>
      <p:sp>
        <p:nvSpPr>
          <p:cNvPr id="7" name="Content Placeholder 6">
            <a:extLst>
              <a:ext uri="{FF2B5EF4-FFF2-40B4-BE49-F238E27FC236}">
                <a16:creationId xmlns:a16="http://schemas.microsoft.com/office/drawing/2014/main" id="{DDD5802B-837A-A86B-E21A-03122F41B64E}"/>
              </a:ext>
            </a:extLst>
          </p:cNvPr>
          <p:cNvSpPr>
            <a:spLocks noGrp="1"/>
          </p:cNvSpPr>
          <p:nvPr>
            <p:ph idx="1"/>
          </p:nvPr>
        </p:nvSpPr>
        <p:spPr>
          <a:xfrm>
            <a:off x="119204" y="1066800"/>
            <a:ext cx="8839200" cy="761999"/>
          </a:xfrm>
        </p:spPr>
        <p:txBody>
          <a:bodyPr/>
          <a:lstStyle/>
          <a:p>
            <a:r>
              <a:rPr lang="en-US" sz="1100" dirty="0"/>
              <a:t>Once the total estimated mileage has been added and saved, and the alerts have been reviewed, the request is ready to be submitted</a:t>
            </a:r>
          </a:p>
          <a:p>
            <a:r>
              <a:rPr lang="en-US" sz="1100" dirty="0"/>
              <a:t>Click on  Submit Request available in the right-hand corner top</a:t>
            </a:r>
          </a:p>
        </p:txBody>
      </p:sp>
      <p:pic>
        <p:nvPicPr>
          <p:cNvPr id="4" name="Picture 3">
            <a:extLst>
              <a:ext uri="{FF2B5EF4-FFF2-40B4-BE49-F238E27FC236}">
                <a16:creationId xmlns:a16="http://schemas.microsoft.com/office/drawing/2014/main" id="{7ADDCC41-EE52-0392-B969-554B285C6695}"/>
              </a:ext>
            </a:extLst>
          </p:cNvPr>
          <p:cNvPicPr>
            <a:picLocks noChangeAspect="1"/>
          </p:cNvPicPr>
          <p:nvPr/>
        </p:nvPicPr>
        <p:blipFill>
          <a:blip r:embed="rId2"/>
          <a:stretch>
            <a:fillRect/>
          </a:stretch>
        </p:blipFill>
        <p:spPr>
          <a:xfrm>
            <a:off x="102606" y="2057400"/>
            <a:ext cx="8872396" cy="3886200"/>
          </a:xfrm>
          <a:prstGeom prst="rect">
            <a:avLst/>
          </a:prstGeom>
        </p:spPr>
      </p:pic>
    </p:spTree>
    <p:extLst>
      <p:ext uri="{BB962C8B-B14F-4D97-AF65-F5344CB8AC3E}">
        <p14:creationId xmlns:p14="http://schemas.microsoft.com/office/powerpoint/2010/main" val="4144672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1617F-B08B-BBAB-F0A9-90529BEA429B}"/>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6165012-47FD-BFDA-F84A-8A010C7FEC7D}"/>
              </a:ext>
            </a:extLst>
          </p:cNvPr>
          <p:cNvSpPr>
            <a:spLocks noGrp="1"/>
          </p:cNvSpPr>
          <p:nvPr>
            <p:ph type="title"/>
          </p:nvPr>
        </p:nvSpPr>
        <p:spPr>
          <a:xfrm>
            <a:off x="76200" y="98834"/>
            <a:ext cx="8839200" cy="815566"/>
          </a:xfrm>
          <a:ln>
            <a:noFill/>
          </a:ln>
        </p:spPr>
        <p:style>
          <a:lnRef idx="2">
            <a:schemeClr val="accent2"/>
          </a:lnRef>
          <a:fillRef idx="1">
            <a:schemeClr val="lt1"/>
          </a:fillRef>
          <a:effectRef idx="0">
            <a:schemeClr val="accent2"/>
          </a:effectRef>
          <a:fontRef idx="minor">
            <a:schemeClr val="dk1"/>
          </a:fontRef>
        </p:style>
        <p:txBody>
          <a:bodyPr wrap="square" anchor="ctr">
            <a:normAutofit/>
          </a:bodyPr>
          <a:lstStyle/>
          <a:p>
            <a:pPr marL="285750" indent="-285750" algn="l">
              <a:buFont typeface="Wingdings" panose="05000000000000000000" pitchFamily="2" charset="2"/>
              <a:buChar char="q"/>
            </a:pPr>
            <a:r>
              <a:rPr lang="en-US" sz="1800" dirty="0">
                <a:solidFill>
                  <a:schemeClr val="tx1"/>
                </a:solidFill>
                <a:effectLst>
                  <a:outerShdw blurRad="38100" dist="38100" dir="2700000" algn="tl">
                    <a:srgbClr val="000000">
                      <a:alpha val="43137"/>
                    </a:srgbClr>
                  </a:outerShdw>
                </a:effectLst>
              </a:rPr>
              <a:t>Approval Flow – </a:t>
            </a:r>
            <a:r>
              <a:rPr lang="en-US" sz="1600" b="0" dirty="0">
                <a:solidFill>
                  <a:schemeClr val="tx1"/>
                </a:solidFill>
                <a:effectLst>
                  <a:outerShdw blurRad="38100" dist="38100" dir="2700000" algn="tl">
                    <a:srgbClr val="000000">
                      <a:alpha val="43137"/>
                    </a:srgbClr>
                  </a:outerShdw>
                </a:effectLst>
              </a:rPr>
              <a:t>The approval flow will consist of the below approvers</a:t>
            </a:r>
            <a:endParaRPr lang="en-US" sz="1600" b="0" dirty="0">
              <a:solidFill>
                <a:schemeClr val="tx1"/>
              </a:solidFill>
            </a:endParaRPr>
          </a:p>
          <a:p>
            <a:pPr marL="0" indent="0">
              <a:buNone/>
            </a:pPr>
            <a:endParaRPr lang="en-US" dirty="0">
              <a:solidFill>
                <a:schemeClr val="tx1"/>
              </a:solidFill>
            </a:endParaRPr>
          </a:p>
        </p:txBody>
      </p:sp>
      <p:sp>
        <p:nvSpPr>
          <p:cNvPr id="7" name="Content Placeholder 6">
            <a:extLst>
              <a:ext uri="{FF2B5EF4-FFF2-40B4-BE49-F238E27FC236}">
                <a16:creationId xmlns:a16="http://schemas.microsoft.com/office/drawing/2014/main" id="{ECF80492-65B2-D8AD-AB73-59324BE02B66}"/>
              </a:ext>
            </a:extLst>
          </p:cNvPr>
          <p:cNvSpPr>
            <a:spLocks noGrp="1"/>
          </p:cNvSpPr>
          <p:nvPr>
            <p:ph sz="half" idx="2"/>
          </p:nvPr>
        </p:nvSpPr>
        <p:spPr>
          <a:xfrm>
            <a:off x="228600" y="914400"/>
            <a:ext cx="3505200" cy="4876800"/>
          </a:xfrm>
        </p:spPr>
        <p:txBody>
          <a:bodyPr wrap="square" anchor="t">
            <a:normAutofit fontScale="92500"/>
          </a:bodyPr>
          <a:lstStyle/>
          <a:p>
            <a:pPr>
              <a:lnSpc>
                <a:spcPct val="130000"/>
              </a:lnSpc>
            </a:pPr>
            <a:r>
              <a:rPr lang="en-US" sz="1400" b="1" dirty="0"/>
              <a:t>Supervisor/Manager </a:t>
            </a:r>
            <a:r>
              <a:rPr lang="en-US" sz="1400" dirty="0"/>
              <a:t>– </a:t>
            </a:r>
            <a:r>
              <a:rPr lang="en-US" sz="1200" dirty="0"/>
              <a:t>This approver is the employee’s default manager</a:t>
            </a:r>
          </a:p>
          <a:p>
            <a:pPr>
              <a:lnSpc>
                <a:spcPct val="130000"/>
              </a:lnSpc>
            </a:pPr>
            <a:r>
              <a:rPr lang="en-US" sz="1200" b="1" dirty="0"/>
              <a:t>Budget Approval </a:t>
            </a:r>
            <a:r>
              <a:rPr lang="en-US" sz="1200" dirty="0"/>
              <a:t>– This is the approver that is added to the Request header, and the name will appear blank. </a:t>
            </a:r>
          </a:p>
          <a:p>
            <a:pPr>
              <a:lnSpc>
                <a:spcPct val="130000"/>
              </a:lnSpc>
            </a:pPr>
            <a:r>
              <a:rPr lang="en-US" sz="1200" b="1" dirty="0"/>
              <a:t>Dean or VP Approval </a:t>
            </a:r>
            <a:r>
              <a:rPr lang="en-US" sz="1200" dirty="0"/>
              <a:t>– This approver is the VP or Dean for the department/division that is added on the request header. The VP or Dean will appear in the approval flow, only when the request is for </a:t>
            </a:r>
            <a:r>
              <a:rPr lang="en-US" sz="1200" b="1" dirty="0"/>
              <a:t>3 or more-night stays</a:t>
            </a:r>
            <a:r>
              <a:rPr lang="en-US" sz="1200" dirty="0"/>
              <a:t>, for all </a:t>
            </a:r>
            <a:r>
              <a:rPr lang="en-US" sz="1200" b="1" dirty="0"/>
              <a:t>out-of-state requests</a:t>
            </a:r>
            <a:r>
              <a:rPr lang="en-US" sz="1200" dirty="0"/>
              <a:t>, and if the </a:t>
            </a:r>
            <a:r>
              <a:rPr lang="en-US" sz="1200" b="1" dirty="0"/>
              <a:t>lodging stay exceeds the $275</a:t>
            </a:r>
            <a:r>
              <a:rPr lang="en-US" sz="1200" dirty="0"/>
              <a:t> limit per night.</a:t>
            </a:r>
          </a:p>
          <a:p>
            <a:pPr>
              <a:lnSpc>
                <a:spcPct val="130000"/>
              </a:lnSpc>
            </a:pPr>
            <a:r>
              <a:rPr lang="en-US" sz="1200" dirty="0"/>
              <a:t>Once the approval flow is reviewed, click on </a:t>
            </a:r>
            <a:r>
              <a:rPr lang="en-US" sz="1200" b="1" dirty="0"/>
              <a:t>Submit</a:t>
            </a:r>
            <a:r>
              <a:rPr lang="en-US" sz="1200" dirty="0"/>
              <a:t>, available on the right-side bottom corner</a:t>
            </a:r>
          </a:p>
          <a:p>
            <a:pPr marL="0" indent="0">
              <a:lnSpc>
                <a:spcPct val="130000"/>
              </a:lnSpc>
              <a:buNone/>
            </a:pPr>
            <a:endParaRPr lang="en-US" sz="1200" dirty="0"/>
          </a:p>
          <a:p>
            <a:pPr marL="0" indent="0">
              <a:lnSpc>
                <a:spcPct val="130000"/>
              </a:lnSpc>
              <a:buNone/>
            </a:pPr>
            <a:r>
              <a:rPr lang="en-US" sz="1200" b="1" dirty="0">
                <a:solidFill>
                  <a:srgbClr val="FF0000"/>
                </a:solidFill>
              </a:rPr>
              <a:t>Please note: For some mileage approval requests if the VP/Dean approval is not needed, users may exclude that step by clicking on the Delete option</a:t>
            </a:r>
            <a:r>
              <a:rPr lang="en-US" sz="1200" b="1" dirty="0"/>
              <a:t>. </a:t>
            </a:r>
          </a:p>
          <a:p>
            <a:pPr>
              <a:lnSpc>
                <a:spcPct val="130000"/>
              </a:lnSpc>
            </a:pPr>
            <a:endParaRPr lang="en-US" sz="1200" dirty="0"/>
          </a:p>
        </p:txBody>
      </p:sp>
      <p:pic>
        <p:nvPicPr>
          <p:cNvPr id="10" name="Picture 9">
            <a:extLst>
              <a:ext uri="{FF2B5EF4-FFF2-40B4-BE49-F238E27FC236}">
                <a16:creationId xmlns:a16="http://schemas.microsoft.com/office/drawing/2014/main" id="{5FA445EC-E58B-B769-04D5-3D67910A0A73}"/>
              </a:ext>
            </a:extLst>
          </p:cNvPr>
          <p:cNvPicPr>
            <a:picLocks noChangeAspect="1"/>
          </p:cNvPicPr>
          <p:nvPr/>
        </p:nvPicPr>
        <p:blipFill>
          <a:blip r:embed="rId2"/>
          <a:stretch>
            <a:fillRect/>
          </a:stretch>
        </p:blipFill>
        <p:spPr>
          <a:xfrm>
            <a:off x="3886200" y="914400"/>
            <a:ext cx="4750310" cy="4876800"/>
          </a:xfrm>
          <a:prstGeom prst="rect">
            <a:avLst/>
          </a:prstGeom>
        </p:spPr>
      </p:pic>
    </p:spTree>
    <p:extLst>
      <p:ext uri="{BB962C8B-B14F-4D97-AF65-F5344CB8AC3E}">
        <p14:creationId xmlns:p14="http://schemas.microsoft.com/office/powerpoint/2010/main" val="422032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42DA3-774C-B44B-7CE3-CBEDD0764721}"/>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86BBF41-EAFB-8FB2-4CE2-6E3B71C9BD2D}"/>
              </a:ext>
            </a:extLst>
          </p:cNvPr>
          <p:cNvSpPr>
            <a:spLocks noGrp="1"/>
          </p:cNvSpPr>
          <p:nvPr>
            <p:ph type="title"/>
          </p:nvPr>
        </p:nvSpPr>
        <p:spPr>
          <a:xfrm>
            <a:off x="152400" y="228600"/>
            <a:ext cx="8839200" cy="1447798"/>
          </a:xfrm>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400" dirty="0">
                <a:effectLst>
                  <a:outerShdw blurRad="38100" dist="38100" dir="2700000" algn="tl">
                    <a:srgbClr val="000000">
                      <a:alpha val="43137"/>
                    </a:srgbClr>
                  </a:outerShdw>
                </a:effectLst>
              </a:rPr>
              <a:t>Planned Business Trips </a:t>
            </a:r>
            <a:r>
              <a:rPr lang="en-US" sz="1400" dirty="0">
                <a:solidFill>
                  <a:schemeClr val="tx1"/>
                </a:solidFill>
                <a:effectLst>
                  <a:outerShdw blurRad="38100" dist="38100" dir="2700000" algn="tl">
                    <a:srgbClr val="000000">
                      <a:alpha val="43137"/>
                    </a:srgbClr>
                  </a:outerShdw>
                </a:effectLst>
              </a:rPr>
              <a:t>: Please see the following slides to create a Mileage expense report</a:t>
            </a:r>
            <a:br>
              <a:rPr lang="en-US" sz="1600" dirty="0">
                <a:solidFill>
                  <a:schemeClr val="tx1"/>
                </a:solidFill>
                <a:effectLst>
                  <a:outerShdw blurRad="38100" dist="38100" dir="2700000" algn="tl">
                    <a:srgbClr val="000000">
                      <a:alpha val="43137"/>
                    </a:srgbClr>
                  </a:outerShdw>
                </a:effectLst>
              </a:rPr>
            </a:br>
            <a:br>
              <a:rPr lang="en-US" sz="1600" dirty="0">
                <a:solidFill>
                  <a:schemeClr val="tx1"/>
                </a:solidFill>
                <a:effectLst>
                  <a:outerShdw blurRad="38100" dist="38100" dir="2700000" algn="tl">
                    <a:srgbClr val="000000">
                      <a:alpha val="43137"/>
                    </a:srgbClr>
                  </a:outerShdw>
                </a:effectLst>
              </a:rPr>
            </a:br>
            <a:endParaRPr lang="en-US" sz="1600" dirty="0">
              <a:solidFill>
                <a:schemeClr val="tx1"/>
              </a:solidFill>
              <a:effectLst>
                <a:outerShdw blurRad="38100" dist="38100" dir="2700000" algn="tl">
                  <a:srgbClr val="000000">
                    <a:alpha val="43137"/>
                  </a:srgbClr>
                </a:outerShdw>
              </a:effectLst>
            </a:endParaRP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AF1114FE-2DE3-D0A1-2FB9-F35D82267CD1}"/>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7570C857-C3CA-DA3C-8E43-F263CE92F8FD}"/>
              </a:ext>
            </a:extLst>
          </p:cNvPr>
          <p:cNvSpPr>
            <a:spLocks noGrp="1"/>
          </p:cNvSpPr>
          <p:nvPr>
            <p:ph idx="1"/>
          </p:nvPr>
        </p:nvSpPr>
        <p:spPr>
          <a:xfrm>
            <a:off x="179664" y="895872"/>
            <a:ext cx="8839200" cy="609601"/>
          </a:xfrm>
        </p:spPr>
        <p:txBody>
          <a:bodyPr/>
          <a:lstStyle/>
          <a:p>
            <a:r>
              <a:rPr lang="en-GB" sz="1100" dirty="0">
                <a:solidFill>
                  <a:schemeClr val="tx1"/>
                </a:solidFill>
                <a:effectLst>
                  <a:outerShdw blurRad="38100" dist="38100" dir="2700000" algn="tl">
                    <a:srgbClr val="000000">
                      <a:alpha val="43137"/>
                    </a:srgbClr>
                  </a:outerShdw>
                </a:effectLst>
              </a:rPr>
              <a:t>To log in to Concur, go to the single sign-on page and enter your My Coyote ID and password. Press Enter, then select either 'My Employment' or 'Administrative Systems,' and click on the Travel and Corporate Card icon, as shown below.</a:t>
            </a:r>
            <a:endParaRPr lang="en-US" sz="1100" dirty="0"/>
          </a:p>
        </p:txBody>
      </p:sp>
      <p:pic>
        <p:nvPicPr>
          <p:cNvPr id="9" name="Picture 8">
            <a:extLst>
              <a:ext uri="{FF2B5EF4-FFF2-40B4-BE49-F238E27FC236}">
                <a16:creationId xmlns:a16="http://schemas.microsoft.com/office/drawing/2014/main" id="{DB2E21BD-20E6-A6FF-6D5F-B597A9D7DF6B}"/>
              </a:ext>
            </a:extLst>
          </p:cNvPr>
          <p:cNvPicPr>
            <a:picLocks noChangeAspect="1"/>
          </p:cNvPicPr>
          <p:nvPr/>
        </p:nvPicPr>
        <p:blipFill>
          <a:blip r:embed="rId3"/>
          <a:stretch>
            <a:fillRect/>
          </a:stretch>
        </p:blipFill>
        <p:spPr>
          <a:xfrm>
            <a:off x="152400" y="1828800"/>
            <a:ext cx="8839200" cy="4191000"/>
          </a:xfrm>
          <a:prstGeom prst="rect">
            <a:avLst/>
          </a:prstGeom>
        </p:spPr>
      </p:pic>
    </p:spTree>
    <p:extLst>
      <p:ext uri="{BB962C8B-B14F-4D97-AF65-F5344CB8AC3E}">
        <p14:creationId xmlns:p14="http://schemas.microsoft.com/office/powerpoint/2010/main" val="3990045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A4547-3845-FBE1-AEF5-BDF1AC480738}"/>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90E83B4-FDC6-7B64-6C37-0D841BC4BE63}"/>
              </a:ext>
            </a:extLst>
          </p:cNvPr>
          <p:cNvSpPr>
            <a:spLocks noGrp="1"/>
          </p:cNvSpPr>
          <p:nvPr>
            <p:ph type="title"/>
          </p:nvPr>
        </p:nvSpPr>
        <p:spPr>
          <a:xfrm>
            <a:off x="228600" y="152400"/>
            <a:ext cx="8610600" cy="762000"/>
          </a:xfrm>
          <a:ln>
            <a:noFill/>
          </a:ln>
        </p:spPr>
        <p:style>
          <a:lnRef idx="2">
            <a:schemeClr val="accent2"/>
          </a:lnRef>
          <a:fillRef idx="1">
            <a:schemeClr val="lt1"/>
          </a:fillRef>
          <a:effectRef idx="0">
            <a:schemeClr val="accent2"/>
          </a:effectRef>
          <a:fontRef idx="minor">
            <a:schemeClr val="dk1"/>
          </a:fontRef>
        </p:style>
        <p:txBody>
          <a:bodyPr wrap="square" anchor="ctr">
            <a:normAutofit/>
          </a:bodyPr>
          <a:lstStyle/>
          <a:p>
            <a:pPr marL="285750" indent="-285750" algn="l">
              <a:lnSpc>
                <a:spcPct val="90000"/>
              </a:lnSpc>
              <a:buFont typeface="Wingdings" panose="05000000000000000000" pitchFamily="2" charset="2"/>
              <a:buChar char="q"/>
            </a:pPr>
            <a:r>
              <a:rPr lang="en-US" sz="1800" dirty="0">
                <a:solidFill>
                  <a:schemeClr val="tx1"/>
                </a:solidFill>
                <a:effectLst>
                  <a:outerShdw blurRad="38100" dist="38100" dir="2700000" algn="tl">
                    <a:srgbClr val="000000">
                      <a:alpha val="43137"/>
                    </a:srgbClr>
                  </a:outerShdw>
                </a:effectLst>
              </a:rPr>
              <a:t>Once Logged in to Concur, click on Home &gt; Expense</a:t>
            </a:r>
            <a:endParaRPr lang="en-US" sz="1800" dirty="0">
              <a:solidFill>
                <a:schemeClr val="tx1"/>
              </a:solidFill>
            </a:endParaRPr>
          </a:p>
          <a:p>
            <a:pPr marL="0" indent="0">
              <a:lnSpc>
                <a:spcPct val="90000"/>
              </a:lnSpc>
              <a:buNone/>
            </a:pPr>
            <a:endParaRPr lang="en-US" sz="2500" dirty="0">
              <a:solidFill>
                <a:schemeClr val="tx1"/>
              </a:solidFill>
            </a:endParaRPr>
          </a:p>
        </p:txBody>
      </p:sp>
      <p:pic>
        <p:nvPicPr>
          <p:cNvPr id="4" name="Picture 3">
            <a:extLst>
              <a:ext uri="{FF2B5EF4-FFF2-40B4-BE49-F238E27FC236}">
                <a16:creationId xmlns:a16="http://schemas.microsoft.com/office/drawing/2014/main" id="{603A4C4F-F56F-7A54-2B5E-7DBE2DAD32CF}"/>
              </a:ext>
            </a:extLst>
          </p:cNvPr>
          <p:cNvPicPr>
            <a:picLocks noChangeAspect="1"/>
          </p:cNvPicPr>
          <p:nvPr/>
        </p:nvPicPr>
        <p:blipFill>
          <a:blip r:embed="rId2"/>
          <a:stretch>
            <a:fillRect/>
          </a:stretch>
        </p:blipFill>
        <p:spPr>
          <a:xfrm>
            <a:off x="228600" y="1295400"/>
            <a:ext cx="8229600" cy="4191000"/>
          </a:xfrm>
          <a:prstGeom prst="rect">
            <a:avLst/>
          </a:prstGeom>
          <a:noFill/>
        </p:spPr>
      </p:pic>
    </p:spTree>
    <p:extLst>
      <p:ext uri="{BB962C8B-B14F-4D97-AF65-F5344CB8AC3E}">
        <p14:creationId xmlns:p14="http://schemas.microsoft.com/office/powerpoint/2010/main" val="2640099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740B7-7AF0-35FD-7B40-C7805F7E0CC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B106D910-8F6A-93ED-7597-BA1EF9D0C526}"/>
              </a:ext>
            </a:extLst>
          </p:cNvPr>
          <p:cNvPicPr>
            <a:picLocks noChangeAspect="1"/>
          </p:cNvPicPr>
          <p:nvPr/>
        </p:nvPicPr>
        <p:blipFill>
          <a:blip r:embed="rId2"/>
          <a:stretch>
            <a:fillRect/>
          </a:stretch>
        </p:blipFill>
        <p:spPr>
          <a:xfrm>
            <a:off x="152400" y="1219200"/>
            <a:ext cx="8839200" cy="4648200"/>
          </a:xfrm>
          <a:prstGeom prst="rect">
            <a:avLst/>
          </a:prstGeom>
        </p:spPr>
      </p:pic>
      <p:sp>
        <p:nvSpPr>
          <p:cNvPr id="12" name="Content Placeholder 6">
            <a:extLst>
              <a:ext uri="{FF2B5EF4-FFF2-40B4-BE49-F238E27FC236}">
                <a16:creationId xmlns:a16="http://schemas.microsoft.com/office/drawing/2014/main" id="{64F180BD-9C84-A2CB-C3EC-0D5229D94212}"/>
              </a:ext>
            </a:extLst>
          </p:cNvPr>
          <p:cNvSpPr>
            <a:spLocks noGrp="1"/>
          </p:cNvSpPr>
          <p:nvPr>
            <p:ph idx="1"/>
          </p:nvPr>
        </p:nvSpPr>
        <p:spPr>
          <a:xfrm>
            <a:off x="61519" y="304800"/>
            <a:ext cx="8839200" cy="533400"/>
          </a:xfrm>
        </p:spPr>
        <p:txBody>
          <a:bodyPr/>
          <a:lstStyle/>
          <a:p>
            <a:r>
              <a:rPr lang="en-US" sz="1800" dirty="0">
                <a:solidFill>
                  <a:schemeClr val="tx1"/>
                </a:solidFill>
                <a:effectLst>
                  <a:outerShdw blurRad="38100" dist="38100" dir="2700000" algn="tl">
                    <a:srgbClr val="000000">
                      <a:alpha val="43137"/>
                    </a:srgbClr>
                  </a:outerShdw>
                </a:effectLst>
              </a:rPr>
              <a:t>Click on Create New Report</a:t>
            </a:r>
            <a:endParaRPr lang="en-US" sz="1800" u="sng"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7478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0B474-374E-21DF-FDBE-D6539654418A}"/>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35E1991-8ED7-EE53-46DA-2FC90A72C92E}"/>
              </a:ext>
            </a:extLst>
          </p:cNvPr>
          <p:cNvSpPr>
            <a:spLocks noGrp="1"/>
          </p:cNvSpPr>
          <p:nvPr>
            <p:ph idx="1"/>
          </p:nvPr>
        </p:nvSpPr>
        <p:spPr>
          <a:xfrm>
            <a:off x="152400" y="630922"/>
            <a:ext cx="8839200" cy="1371600"/>
          </a:xfrm>
        </p:spPr>
        <p:txBody>
          <a:bodyPr/>
          <a:lstStyle/>
          <a:p>
            <a:r>
              <a:rPr lang="en-US" sz="1100" dirty="0">
                <a:solidFill>
                  <a:schemeClr val="tx1"/>
                </a:solidFill>
                <a:effectLst>
                  <a:outerShdw blurRad="38100" dist="38100" dir="2700000" algn="tl">
                    <a:srgbClr val="000000">
                      <a:alpha val="43137"/>
                    </a:srgbClr>
                  </a:outerShdw>
                </a:effectLst>
              </a:rPr>
              <a:t>The Business Purpose should be : </a:t>
            </a:r>
            <a:r>
              <a:rPr lang="en-US" sz="1100" u="sng" dirty="0">
                <a:solidFill>
                  <a:schemeClr val="tx1"/>
                </a:solidFill>
                <a:effectLst>
                  <a:outerShdw blurRad="38100" dist="38100" dir="2700000" algn="tl">
                    <a:srgbClr val="000000">
                      <a:alpha val="43137"/>
                    </a:srgbClr>
                  </a:outerShdw>
                </a:effectLst>
              </a:rPr>
              <a:t>14. Mileage Only – No Request</a:t>
            </a:r>
          </a:p>
          <a:p>
            <a:r>
              <a:rPr lang="en-US" sz="1100" dirty="0">
                <a:effectLst>
                  <a:outerShdw blurRad="38100" dist="38100" dir="2700000" algn="tl">
                    <a:srgbClr val="000000">
                      <a:alpha val="43137"/>
                    </a:srgbClr>
                  </a:outerShdw>
                </a:effectLst>
              </a:rPr>
              <a:t>Event Name/benefit to the University : Please write the business need of the trip</a:t>
            </a:r>
          </a:p>
          <a:p>
            <a:r>
              <a:rPr lang="en-US" sz="1100" dirty="0">
                <a:effectLst>
                  <a:outerShdw blurRad="38100" dist="38100" dir="2700000" algn="tl">
                    <a:srgbClr val="000000">
                      <a:alpha val="43137"/>
                    </a:srgbClr>
                  </a:outerShdw>
                </a:effectLst>
              </a:rPr>
              <a:t>The approver added on the header is the cost object approver</a:t>
            </a:r>
          </a:p>
          <a:p>
            <a:r>
              <a:rPr lang="en-US" sz="1100" dirty="0">
                <a:effectLst>
                  <a:outerShdw blurRad="38100" dist="38100" dir="2700000" algn="tl">
                    <a:srgbClr val="000000">
                      <a:alpha val="43137"/>
                    </a:srgbClr>
                  </a:outerShdw>
                </a:effectLst>
              </a:rPr>
              <a:t>Add the 4-digit  approved Travel request id number in the comment box</a:t>
            </a:r>
          </a:p>
          <a:p>
            <a:r>
              <a:rPr lang="en-US" sz="1100" dirty="0">
                <a:effectLst>
                  <a:outerShdw blurRad="38100" dist="38100" dir="2700000" algn="tl">
                    <a:srgbClr val="000000">
                      <a:alpha val="43137"/>
                    </a:srgbClr>
                  </a:outerShdw>
                </a:effectLst>
              </a:rPr>
              <a:t>Once all the remaining details are filled in, click on Create Report, available at the right-hand corner down</a:t>
            </a:r>
            <a:endParaRPr lang="en-US" sz="1100" dirty="0"/>
          </a:p>
        </p:txBody>
      </p:sp>
      <p:pic>
        <p:nvPicPr>
          <p:cNvPr id="8" name="Picture 7">
            <a:extLst>
              <a:ext uri="{FF2B5EF4-FFF2-40B4-BE49-F238E27FC236}">
                <a16:creationId xmlns:a16="http://schemas.microsoft.com/office/drawing/2014/main" id="{8DFBC540-6356-A61F-7DB7-A06E5D52365D}"/>
              </a:ext>
            </a:extLst>
          </p:cNvPr>
          <p:cNvPicPr>
            <a:picLocks noChangeAspect="1"/>
          </p:cNvPicPr>
          <p:nvPr/>
        </p:nvPicPr>
        <p:blipFill>
          <a:blip r:embed="rId2"/>
          <a:stretch>
            <a:fillRect/>
          </a:stretch>
        </p:blipFill>
        <p:spPr>
          <a:xfrm>
            <a:off x="152400" y="2209800"/>
            <a:ext cx="8839200" cy="3886200"/>
          </a:xfrm>
          <a:prstGeom prst="rect">
            <a:avLst/>
          </a:prstGeom>
        </p:spPr>
      </p:pic>
      <p:sp>
        <p:nvSpPr>
          <p:cNvPr id="6" name="Title 5">
            <a:extLst>
              <a:ext uri="{FF2B5EF4-FFF2-40B4-BE49-F238E27FC236}">
                <a16:creationId xmlns:a16="http://schemas.microsoft.com/office/drawing/2014/main" id="{C1498CC0-7D1E-D637-8228-8165D6B69E8D}"/>
              </a:ext>
            </a:extLst>
          </p:cNvPr>
          <p:cNvSpPr>
            <a:spLocks noGrp="1"/>
          </p:cNvSpPr>
          <p:nvPr>
            <p:ph type="title"/>
          </p:nvPr>
        </p:nvSpPr>
        <p:spPr>
          <a:xfrm>
            <a:off x="228600" y="171974"/>
            <a:ext cx="8686800" cy="304800"/>
          </a:xfrm>
        </p:spPr>
        <p:txBody>
          <a:bodyPr/>
          <a:lstStyle/>
          <a:p>
            <a:pPr marL="285750" indent="-285750" algn="l">
              <a:buFont typeface="Wingdings" panose="05000000000000000000" pitchFamily="2" charset="2"/>
              <a:buChar char="q"/>
            </a:pPr>
            <a:r>
              <a:rPr lang="en-US" sz="1800" dirty="0"/>
              <a:t>Report header </a:t>
            </a:r>
          </a:p>
        </p:txBody>
      </p:sp>
    </p:spTree>
    <p:extLst>
      <p:ext uri="{BB962C8B-B14F-4D97-AF65-F5344CB8AC3E}">
        <p14:creationId xmlns:p14="http://schemas.microsoft.com/office/powerpoint/2010/main" val="1316172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907D3-B6BC-62DB-5F9B-C478174E18CE}"/>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5E3627-CC91-73FB-E288-853D163231D4}"/>
              </a:ext>
            </a:extLst>
          </p:cNvPr>
          <p:cNvSpPr>
            <a:spLocks noGrp="1"/>
          </p:cNvSpPr>
          <p:nvPr>
            <p:ph idx="1"/>
          </p:nvPr>
        </p:nvSpPr>
        <p:spPr>
          <a:xfrm>
            <a:off x="61519" y="304800"/>
            <a:ext cx="8839200" cy="533400"/>
          </a:xfrm>
        </p:spPr>
        <p:txBody>
          <a:bodyPr/>
          <a:lstStyle/>
          <a:p>
            <a:r>
              <a:rPr lang="en-US" sz="1800" dirty="0">
                <a:solidFill>
                  <a:schemeClr val="tx1"/>
                </a:solidFill>
                <a:effectLst>
                  <a:outerShdw blurRad="38100" dist="38100" dir="2700000" algn="tl">
                    <a:srgbClr val="000000">
                      <a:alpha val="43137"/>
                    </a:srgbClr>
                  </a:outerShdw>
                </a:effectLst>
              </a:rPr>
              <a:t>Click on Add Expense</a:t>
            </a:r>
            <a:endParaRPr lang="en-US" sz="1800" u="sng" dirty="0">
              <a:solidFill>
                <a:schemeClr val="tx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BE57B92-1028-2C03-14B2-F4794169F5F2}"/>
              </a:ext>
            </a:extLst>
          </p:cNvPr>
          <p:cNvPicPr>
            <a:picLocks noChangeAspect="1"/>
          </p:cNvPicPr>
          <p:nvPr/>
        </p:nvPicPr>
        <p:blipFill>
          <a:blip r:embed="rId2"/>
          <a:stretch>
            <a:fillRect/>
          </a:stretch>
        </p:blipFill>
        <p:spPr>
          <a:xfrm>
            <a:off x="183159" y="990600"/>
            <a:ext cx="8839200" cy="4572000"/>
          </a:xfrm>
          <a:prstGeom prst="rect">
            <a:avLst/>
          </a:prstGeom>
        </p:spPr>
      </p:pic>
    </p:spTree>
    <p:extLst>
      <p:ext uri="{BB962C8B-B14F-4D97-AF65-F5344CB8AC3E}">
        <p14:creationId xmlns:p14="http://schemas.microsoft.com/office/powerpoint/2010/main" val="122469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AA87B-E44A-5BBD-BAE3-4CD871D6C5E4}"/>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A1965D9-EEC9-3055-3CC4-FE47CB2985F4}"/>
              </a:ext>
            </a:extLst>
          </p:cNvPr>
          <p:cNvSpPr>
            <a:spLocks noGrp="1"/>
          </p:cNvSpPr>
          <p:nvPr>
            <p:ph type="title"/>
          </p:nvPr>
        </p:nvSpPr>
        <p:spPr>
          <a:xfrm>
            <a:off x="152400" y="163463"/>
            <a:ext cx="8839200" cy="674737"/>
          </a:xfrm>
          <a:ln>
            <a:noFill/>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en-US" sz="1800" dirty="0"/>
          </a:p>
          <a:p>
            <a:pPr marL="0" indent="0">
              <a:buNone/>
            </a:pPr>
            <a:endParaRPr lang="en-US" sz="1800" dirty="0"/>
          </a:p>
        </p:txBody>
      </p:sp>
      <p:sp>
        <p:nvSpPr>
          <p:cNvPr id="7" name="Content Placeholder 6">
            <a:extLst>
              <a:ext uri="{FF2B5EF4-FFF2-40B4-BE49-F238E27FC236}">
                <a16:creationId xmlns:a16="http://schemas.microsoft.com/office/drawing/2014/main" id="{B5123248-C6A0-0E0D-9073-36D0983BB736}"/>
              </a:ext>
            </a:extLst>
          </p:cNvPr>
          <p:cNvSpPr>
            <a:spLocks noGrp="1"/>
          </p:cNvSpPr>
          <p:nvPr>
            <p:ph idx="1"/>
          </p:nvPr>
        </p:nvSpPr>
        <p:spPr>
          <a:xfrm>
            <a:off x="152400" y="163463"/>
            <a:ext cx="8839200" cy="750937"/>
          </a:xfrm>
        </p:spPr>
        <p:txBody>
          <a:bodyPr/>
          <a:lstStyle/>
          <a:p>
            <a:pPr>
              <a:buFont typeface="Wingdings" panose="05000000000000000000" pitchFamily="2" charset="2"/>
              <a:buChar char="q"/>
            </a:pPr>
            <a:r>
              <a:rPr lang="en-US" sz="1600" dirty="0">
                <a:solidFill>
                  <a:schemeClr val="tx1"/>
                </a:solidFill>
                <a:effectLst>
                  <a:outerShdw blurRad="38100" dist="38100" dir="2700000" algn="tl">
                    <a:srgbClr val="000000">
                      <a:alpha val="43137"/>
                    </a:srgbClr>
                  </a:outerShdw>
                </a:effectLst>
              </a:rPr>
              <a:t>Add the expense type – Personal </a:t>
            </a:r>
            <a:r>
              <a:rPr lang="en-US" sz="1600" dirty="0">
                <a:effectLst>
                  <a:outerShdw blurRad="38100" dist="38100" dir="2700000" algn="tl">
                    <a:srgbClr val="000000">
                      <a:alpha val="43137"/>
                    </a:srgbClr>
                  </a:outerShdw>
                </a:effectLst>
              </a:rPr>
              <a:t>C</a:t>
            </a:r>
            <a:r>
              <a:rPr lang="en-US" sz="1600" dirty="0">
                <a:solidFill>
                  <a:schemeClr val="tx1"/>
                </a:solidFill>
                <a:effectLst>
                  <a:outerShdw blurRad="38100" dist="38100" dir="2700000" algn="tl">
                    <a:srgbClr val="000000">
                      <a:alpha val="43137"/>
                    </a:srgbClr>
                  </a:outerShdw>
                </a:effectLst>
              </a:rPr>
              <a:t>ar Mileage, available under the Parent type 01. Travel</a:t>
            </a:r>
          </a:p>
        </p:txBody>
      </p:sp>
      <p:pic>
        <p:nvPicPr>
          <p:cNvPr id="13" name="Picture 12">
            <a:extLst>
              <a:ext uri="{FF2B5EF4-FFF2-40B4-BE49-F238E27FC236}">
                <a16:creationId xmlns:a16="http://schemas.microsoft.com/office/drawing/2014/main" id="{8B3D4D86-E3A0-E09C-4408-43C20EA9AC6A}"/>
              </a:ext>
            </a:extLst>
          </p:cNvPr>
          <p:cNvPicPr>
            <a:picLocks noChangeAspect="1"/>
          </p:cNvPicPr>
          <p:nvPr/>
        </p:nvPicPr>
        <p:blipFill>
          <a:blip r:embed="rId2"/>
          <a:stretch>
            <a:fillRect/>
          </a:stretch>
        </p:blipFill>
        <p:spPr>
          <a:xfrm>
            <a:off x="152400" y="1066800"/>
            <a:ext cx="8839200" cy="4953000"/>
          </a:xfrm>
          <a:prstGeom prst="rect">
            <a:avLst/>
          </a:prstGeom>
        </p:spPr>
      </p:pic>
    </p:spTree>
    <p:extLst>
      <p:ext uri="{BB962C8B-B14F-4D97-AF65-F5344CB8AC3E}">
        <p14:creationId xmlns:p14="http://schemas.microsoft.com/office/powerpoint/2010/main" val="4073468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p&#10;&#10;Description automatically generated">
            <a:extLst>
              <a:ext uri="{FF2B5EF4-FFF2-40B4-BE49-F238E27FC236}">
                <a16:creationId xmlns:a16="http://schemas.microsoft.com/office/drawing/2014/main" id="{9C241052-E2FC-2D79-585A-B45F573559FE}"/>
              </a:ext>
            </a:extLst>
          </p:cNvPr>
          <p:cNvPicPr>
            <a:picLocks noChangeAspect="1"/>
          </p:cNvPicPr>
          <p:nvPr/>
        </p:nvPicPr>
        <p:blipFill rotWithShape="1">
          <a:blip r:embed="rId3">
            <a:extLst>
              <a:ext uri="{28A0092B-C50C-407E-A947-70E740481C1C}">
                <a14:useLocalDpi xmlns:a14="http://schemas.microsoft.com/office/drawing/2010/main" val="0"/>
              </a:ext>
            </a:extLst>
          </a:blip>
          <a:srcRect b="-12349"/>
          <a:stretch/>
        </p:blipFill>
        <p:spPr>
          <a:xfrm>
            <a:off x="3977081" y="1295400"/>
            <a:ext cx="5014519" cy="4419600"/>
          </a:xfrm>
          <a:prstGeom prst="rect">
            <a:avLst/>
          </a:prstGeom>
          <a:ln>
            <a:solidFill>
              <a:srgbClr val="C00000"/>
            </a:solidFill>
          </a:ln>
        </p:spPr>
      </p:pic>
      <p:sp>
        <p:nvSpPr>
          <p:cNvPr id="7" name="Content Placeholder 6">
            <a:extLst>
              <a:ext uri="{FF2B5EF4-FFF2-40B4-BE49-F238E27FC236}">
                <a16:creationId xmlns:a16="http://schemas.microsoft.com/office/drawing/2014/main" id="{1F239526-AFE4-8219-1A87-E22A01EB58D9}"/>
              </a:ext>
            </a:extLst>
          </p:cNvPr>
          <p:cNvSpPr>
            <a:spLocks noGrp="1"/>
          </p:cNvSpPr>
          <p:nvPr>
            <p:ph idx="1"/>
          </p:nvPr>
        </p:nvSpPr>
        <p:spPr>
          <a:xfrm>
            <a:off x="228600" y="1295400"/>
            <a:ext cx="3657600" cy="4648200"/>
          </a:xfrm>
        </p:spPr>
        <p:txBody>
          <a:bodyPr/>
          <a:lstStyle/>
          <a:p>
            <a:r>
              <a:rPr lang="en-US" sz="1400" b="0" dirty="0">
                <a:effectLst/>
                <a:latin typeface="Calibri" panose="020F0502020204030204" pitchFamily="34" charset="0"/>
                <a:ea typeface="Calibri" panose="020F0502020204030204" pitchFamily="34" charset="0"/>
                <a:cs typeface="Times New Roman" panose="02020603050405020304" pitchFamily="18" charset="0"/>
              </a:rPr>
              <a:t>After clicking on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Personal Car Mileage</a:t>
            </a:r>
            <a:r>
              <a:rPr lang="en-US" sz="1400" b="0" dirty="0">
                <a:effectLst/>
                <a:latin typeface="Calibri" panose="020F0502020204030204" pitchFamily="34" charset="0"/>
                <a:ea typeface="Calibri" panose="020F0502020204030204" pitchFamily="34" charset="0"/>
                <a:cs typeface="Times New Roman" panose="02020603050405020304" pitchFamily="18" charset="0"/>
              </a:rPr>
              <a:t>, a mileage calculator pops up.  Please enter the beginning address and then add the locations visited.  The system saves the most used destinations.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GB" sz="1400" b="0" dirty="0">
                <a:effectLst/>
                <a:latin typeface="Calibri" panose="020F0502020204030204" pitchFamily="34" charset="0"/>
                <a:ea typeface="Calibri" panose="020F0502020204030204" pitchFamily="34" charset="0"/>
                <a:cs typeface="Times New Roman" panose="02020603050405020304" pitchFamily="18" charset="0"/>
              </a:rPr>
              <a:t>Mileage entries for separate days must be recorded individually, with each day entered as a separate expense entry.</a:t>
            </a:r>
          </a:p>
          <a:p>
            <a:r>
              <a:rPr lang="en-US" sz="1400" dirty="0">
                <a:effectLst/>
                <a:latin typeface="Calibri" panose="020F0502020204030204" pitchFamily="34" charset="0"/>
                <a:ea typeface="Calibri" panose="020F0502020204030204" pitchFamily="34" charset="0"/>
                <a:cs typeface="Times New Roman" panose="02020603050405020304" pitchFamily="18" charset="0"/>
              </a:rPr>
              <a:t>Please note that the regular commute mileage between home and the headquarters is not reimbursable. The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Deduct Commute </a:t>
            </a:r>
            <a:r>
              <a:rPr lang="en-US" sz="1400" dirty="0">
                <a:effectLst/>
                <a:latin typeface="Calibri" panose="020F0502020204030204" pitchFamily="34" charset="0"/>
                <a:ea typeface="Calibri" panose="020F0502020204030204" pitchFamily="34" charset="0"/>
                <a:cs typeface="Times New Roman" panose="02020603050405020304" pitchFamily="18" charset="0"/>
              </a:rPr>
              <a:t>box can be used to exclude that commute.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p>
        </p:txBody>
      </p:sp>
      <p:sp>
        <p:nvSpPr>
          <p:cNvPr id="15" name="Title 14">
            <a:extLst>
              <a:ext uri="{FF2B5EF4-FFF2-40B4-BE49-F238E27FC236}">
                <a16:creationId xmlns:a16="http://schemas.microsoft.com/office/drawing/2014/main" id="{304773DA-5949-166D-C25E-8E1E6C158836}"/>
              </a:ext>
            </a:extLst>
          </p:cNvPr>
          <p:cNvSpPr>
            <a:spLocks noGrp="1"/>
          </p:cNvSpPr>
          <p:nvPr>
            <p:ph type="title"/>
          </p:nvPr>
        </p:nvSpPr>
        <p:spPr>
          <a:xfrm>
            <a:off x="304800" y="304800"/>
            <a:ext cx="8686800" cy="609600"/>
          </a:xfrm>
        </p:spPr>
        <p:txBody>
          <a:bodyPr/>
          <a:lstStyle/>
          <a:p>
            <a:pPr marL="342900" indent="-342900" algn="l">
              <a:buFont typeface="Wingdings" panose="05000000000000000000" pitchFamily="2" charset="2"/>
              <a:buChar char="q"/>
            </a:pPr>
            <a:r>
              <a:rPr lang="en-US" sz="1800" dirty="0"/>
              <a:t>Adding the correct addresses on the Mileage Calculator</a:t>
            </a:r>
          </a:p>
        </p:txBody>
      </p:sp>
    </p:spTree>
    <p:extLst>
      <p:ext uri="{BB962C8B-B14F-4D97-AF65-F5344CB8AC3E}">
        <p14:creationId xmlns:p14="http://schemas.microsoft.com/office/powerpoint/2010/main" val="377417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1F13-3163-55E0-7C45-9CD37FBE4419}"/>
              </a:ext>
            </a:extLst>
          </p:cNvPr>
          <p:cNvSpPr>
            <a:spLocks noGrp="1"/>
          </p:cNvSpPr>
          <p:nvPr>
            <p:ph type="title"/>
          </p:nvPr>
        </p:nvSpPr>
        <p:spPr>
          <a:xfrm>
            <a:off x="762000" y="533400"/>
            <a:ext cx="4953000" cy="609600"/>
          </a:xfrm>
        </p:spPr>
        <p:txBody>
          <a:bodyPr/>
          <a:lstStyle/>
          <a:p>
            <a:r>
              <a:rPr lang="en-US" dirty="0"/>
              <a:t>Mileage Guidelines</a:t>
            </a:r>
          </a:p>
        </p:txBody>
      </p:sp>
      <p:sp>
        <p:nvSpPr>
          <p:cNvPr id="3" name="Content Placeholder 2">
            <a:extLst>
              <a:ext uri="{FF2B5EF4-FFF2-40B4-BE49-F238E27FC236}">
                <a16:creationId xmlns:a16="http://schemas.microsoft.com/office/drawing/2014/main" id="{56EBC1FA-4AA0-E2A2-D5D7-D73036A8301D}"/>
              </a:ext>
            </a:extLst>
          </p:cNvPr>
          <p:cNvSpPr>
            <a:spLocks noGrp="1"/>
          </p:cNvSpPr>
          <p:nvPr>
            <p:ph idx="1"/>
          </p:nvPr>
        </p:nvSpPr>
        <p:spPr>
          <a:xfrm>
            <a:off x="440282" y="1905000"/>
            <a:ext cx="8263436" cy="4038600"/>
          </a:xfrm>
        </p:spPr>
        <p:txBody>
          <a:bodyPr/>
          <a:lstStyle/>
          <a:p>
            <a:r>
              <a:rPr lang="en-GB" sz="1200" dirty="0"/>
              <a:t>For any planned business trips, a travel request must be submitted and approved in advance, even if the only expense being claimed is mileage. Planned business trips include attending conferences, training sessions, or workshops, travel related to research, and faculty assignments to teach at a campus other than their primary work location.</a:t>
            </a:r>
          </a:p>
          <a:p>
            <a:r>
              <a:rPr lang="en-GB" sz="1200" dirty="0"/>
              <a:t>Faculty members assigned to teach at another CSU campus must submit a travel request for the entire semester they are scheduled to teach at the other campus. Once the request is fully approved, they can submit monthly mileage expense reports, referencing the approved request ID in the comment section of the report header.</a:t>
            </a:r>
          </a:p>
          <a:p>
            <a:r>
              <a:rPr lang="en-GB" sz="1200" dirty="0"/>
              <a:t>Trips that involve infrequent off-campus meetings, last-minute requests for item pick-up or delivery, transporting candidates to and from airports and/or hotels, and similar situations, may submit an expense report without requiring an approved travel request.</a:t>
            </a:r>
          </a:p>
          <a:p>
            <a:r>
              <a:rPr lang="en-GB" sz="1200" dirty="0"/>
              <a:t>For infrequent or sudden mileage trips that do not require an approved travel request, travelers must include a comment on each mileage expense entry in Concur to substantiate the business need.</a:t>
            </a:r>
            <a:endParaRPr lang="en-US" sz="1200" dirty="0"/>
          </a:p>
          <a:p>
            <a:endParaRPr lang="en-US" sz="1200" dirty="0"/>
          </a:p>
          <a:p>
            <a:endParaRPr lang="en-US" sz="1200" dirty="0"/>
          </a:p>
        </p:txBody>
      </p:sp>
      <p:pic>
        <p:nvPicPr>
          <p:cNvPr id="5" name="Picture 4">
            <a:extLst>
              <a:ext uri="{FF2B5EF4-FFF2-40B4-BE49-F238E27FC236}">
                <a16:creationId xmlns:a16="http://schemas.microsoft.com/office/drawing/2014/main" id="{27AF83C9-D911-03FB-0977-8AABCC6F1BFB}"/>
              </a:ext>
            </a:extLst>
          </p:cNvPr>
          <p:cNvPicPr>
            <a:picLocks noChangeAspect="1"/>
          </p:cNvPicPr>
          <p:nvPr/>
        </p:nvPicPr>
        <p:blipFill>
          <a:blip r:embed="rId2"/>
          <a:stretch>
            <a:fillRect/>
          </a:stretch>
        </p:blipFill>
        <p:spPr>
          <a:xfrm>
            <a:off x="5825035" y="152400"/>
            <a:ext cx="2895601" cy="1796992"/>
          </a:xfrm>
          <a:prstGeom prst="rect">
            <a:avLst/>
          </a:prstGeom>
        </p:spPr>
      </p:pic>
    </p:spTree>
    <p:extLst>
      <p:ext uri="{BB962C8B-B14F-4D97-AF65-F5344CB8AC3E}">
        <p14:creationId xmlns:p14="http://schemas.microsoft.com/office/powerpoint/2010/main" val="4121182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81506-1CD9-C8F2-57F1-72E43E3E4395}"/>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9975404-B2BD-CE91-50E5-4DB177265C57}"/>
              </a:ext>
            </a:extLst>
          </p:cNvPr>
          <p:cNvSpPr>
            <a:spLocks noGrp="1"/>
          </p:cNvSpPr>
          <p:nvPr>
            <p:ph idx="1"/>
          </p:nvPr>
        </p:nvSpPr>
        <p:spPr>
          <a:xfrm>
            <a:off x="152400" y="1229336"/>
            <a:ext cx="3200400" cy="4485664"/>
          </a:xfrm>
        </p:spPr>
        <p:txBody>
          <a:bodyPr/>
          <a:lstStyle/>
          <a:p>
            <a:r>
              <a:rPr lang="en-US" sz="1600" b="0" dirty="0">
                <a:effectLst/>
                <a:latin typeface="Calibri" panose="020F0502020204030204" pitchFamily="34" charset="0"/>
                <a:ea typeface="Calibri" panose="020F0502020204030204" pitchFamily="34" charset="0"/>
                <a:cs typeface="Times New Roman" panose="02020603050405020304" pitchFamily="18" charset="0"/>
              </a:rPr>
              <a:t>Once the Waypoints A and B are added, click on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Calculate Route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r>
              <a:rPr lang="en-US" sz="1600" dirty="0">
                <a:effectLst/>
                <a:latin typeface="Calibri" panose="020F0502020204030204" pitchFamily="34" charset="0"/>
                <a:ea typeface="Calibri" panose="020F0502020204030204" pitchFamily="34" charset="0"/>
                <a:cs typeface="Times New Roman" panose="02020603050405020304" pitchFamily="18" charset="0"/>
              </a:rPr>
              <a:t>For one day trips, users may click on –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Make Round Trip</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r>
              <a:rPr lang="en-US" sz="1600" dirty="0">
                <a:effectLst/>
                <a:latin typeface="Calibri" panose="020F0502020204030204" pitchFamily="34" charset="0"/>
                <a:ea typeface="Calibri" panose="020F0502020204030204" pitchFamily="34" charset="0"/>
                <a:cs typeface="Times New Roman" panose="02020603050405020304" pitchFamily="18" charset="0"/>
              </a:rPr>
              <a:t>Once all the addresses are added, click on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Add Mileage to Expense</a:t>
            </a:r>
            <a:r>
              <a:rPr lang="en-US" sz="1600" dirty="0">
                <a:effectLst/>
                <a:latin typeface="Calibri" panose="020F0502020204030204" pitchFamily="34" charset="0"/>
                <a:ea typeface="Calibri" panose="020F0502020204030204" pitchFamily="34" charset="0"/>
                <a:cs typeface="Times New Roman" panose="02020603050405020304" pitchFamily="18" charset="0"/>
              </a:rPr>
              <a:t>, available on the bottom of the right-hand corner</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p>
        </p:txBody>
      </p:sp>
      <p:sp>
        <p:nvSpPr>
          <p:cNvPr id="15" name="Title 14">
            <a:extLst>
              <a:ext uri="{FF2B5EF4-FFF2-40B4-BE49-F238E27FC236}">
                <a16:creationId xmlns:a16="http://schemas.microsoft.com/office/drawing/2014/main" id="{486000FE-6F55-3C74-7A24-26E773628071}"/>
              </a:ext>
            </a:extLst>
          </p:cNvPr>
          <p:cNvSpPr>
            <a:spLocks noGrp="1"/>
          </p:cNvSpPr>
          <p:nvPr>
            <p:ph type="title"/>
          </p:nvPr>
        </p:nvSpPr>
        <p:spPr>
          <a:xfrm>
            <a:off x="228600" y="152400"/>
            <a:ext cx="8686800" cy="533400"/>
          </a:xfrm>
        </p:spPr>
        <p:txBody>
          <a:bodyPr/>
          <a:lstStyle/>
          <a:p>
            <a:pPr marL="285750" indent="-285750" algn="l">
              <a:buFont typeface="Wingdings" panose="05000000000000000000" pitchFamily="2" charset="2"/>
              <a:buChar char="q"/>
            </a:pPr>
            <a:r>
              <a:rPr lang="en-US" sz="1800" dirty="0"/>
              <a:t>Adding the correct addresses on the Mileage Calculator</a:t>
            </a:r>
          </a:p>
        </p:txBody>
      </p:sp>
      <p:pic>
        <p:nvPicPr>
          <p:cNvPr id="3" name="Picture 2">
            <a:extLst>
              <a:ext uri="{FF2B5EF4-FFF2-40B4-BE49-F238E27FC236}">
                <a16:creationId xmlns:a16="http://schemas.microsoft.com/office/drawing/2014/main" id="{0F8A7F1F-1B4A-EAB6-32BE-A30B5C00CDF1}"/>
              </a:ext>
            </a:extLst>
          </p:cNvPr>
          <p:cNvPicPr>
            <a:picLocks noChangeAspect="1"/>
          </p:cNvPicPr>
          <p:nvPr/>
        </p:nvPicPr>
        <p:blipFill>
          <a:blip r:embed="rId3"/>
          <a:stretch>
            <a:fillRect/>
          </a:stretch>
        </p:blipFill>
        <p:spPr>
          <a:xfrm>
            <a:off x="3352800" y="990600"/>
            <a:ext cx="5638800" cy="4876800"/>
          </a:xfrm>
          <a:prstGeom prst="rect">
            <a:avLst/>
          </a:prstGeom>
        </p:spPr>
      </p:pic>
    </p:spTree>
    <p:extLst>
      <p:ext uri="{BB962C8B-B14F-4D97-AF65-F5344CB8AC3E}">
        <p14:creationId xmlns:p14="http://schemas.microsoft.com/office/powerpoint/2010/main" val="1750432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4E163-9BCC-96D3-40E1-B347D4A6C49D}"/>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BC48D3C-D34C-B4B8-CD4F-2FDAC9D588B3}"/>
              </a:ext>
            </a:extLst>
          </p:cNvPr>
          <p:cNvSpPr>
            <a:spLocks noGrp="1"/>
          </p:cNvSpPr>
          <p:nvPr>
            <p:ph type="title"/>
          </p:nvPr>
        </p:nvSpPr>
        <p:spPr>
          <a:xfrm>
            <a:off x="152400" y="152401"/>
            <a:ext cx="8839200" cy="1066799"/>
          </a:xfrm>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800" dirty="0">
                <a:effectLst>
                  <a:outerShdw blurRad="38100" dist="38100" dir="2700000" algn="tl">
                    <a:srgbClr val="000000">
                      <a:alpha val="43137"/>
                    </a:srgbClr>
                  </a:outerShdw>
                </a:effectLst>
              </a:rPr>
              <a:t>Adding the mileage entries</a:t>
            </a:r>
            <a:endParaRPr lang="en-US" sz="1800" dirty="0"/>
          </a:p>
          <a:p>
            <a:pPr marL="0" indent="0">
              <a:buNone/>
            </a:pPr>
            <a:endParaRPr lang="en-US" sz="1800" dirty="0"/>
          </a:p>
        </p:txBody>
      </p:sp>
      <p:sp>
        <p:nvSpPr>
          <p:cNvPr id="7" name="Content Placeholder 6">
            <a:extLst>
              <a:ext uri="{FF2B5EF4-FFF2-40B4-BE49-F238E27FC236}">
                <a16:creationId xmlns:a16="http://schemas.microsoft.com/office/drawing/2014/main" id="{40D14BE4-699E-65C3-00C5-AE78C71469F5}"/>
              </a:ext>
            </a:extLst>
          </p:cNvPr>
          <p:cNvSpPr>
            <a:spLocks noGrp="1"/>
          </p:cNvSpPr>
          <p:nvPr>
            <p:ph idx="1"/>
          </p:nvPr>
        </p:nvSpPr>
        <p:spPr>
          <a:xfrm>
            <a:off x="138065" y="838200"/>
            <a:ext cx="8839200" cy="812925"/>
          </a:xfrm>
        </p:spPr>
        <p:txBody>
          <a:bodyPr/>
          <a:lstStyle/>
          <a:p>
            <a:r>
              <a:rPr lang="en-US" sz="1100" dirty="0">
                <a:solidFill>
                  <a:schemeClr val="tx1"/>
                </a:solidFill>
                <a:effectLst>
                  <a:outerShdw blurRad="38100" dist="38100" dir="2700000" algn="tl">
                    <a:srgbClr val="000000">
                      <a:alpha val="43137"/>
                    </a:srgbClr>
                  </a:outerShdw>
                </a:effectLst>
              </a:rPr>
              <a:t>Add the Transaction Date, and this should align with the mileage date taken for that day. </a:t>
            </a:r>
          </a:p>
          <a:p>
            <a:r>
              <a:rPr lang="en-US" sz="1100" dirty="0">
                <a:effectLst>
                  <a:outerShdw blurRad="38100" dist="38100" dir="2700000" algn="tl">
                    <a:srgbClr val="000000">
                      <a:alpha val="43137"/>
                    </a:srgbClr>
                  </a:outerShdw>
                </a:effectLst>
              </a:rPr>
              <a:t>If there are multiple mileage trips for several days, please add the entries separately for each day</a:t>
            </a:r>
          </a:p>
          <a:p>
            <a:r>
              <a:rPr lang="en-US" sz="1100" dirty="0">
                <a:effectLst>
                  <a:outerShdw blurRad="38100" dist="38100" dir="2700000" algn="tl">
                    <a:srgbClr val="000000">
                      <a:alpha val="43137"/>
                    </a:srgbClr>
                  </a:outerShdw>
                </a:effectLst>
              </a:rPr>
              <a:t>Once all the mileage entries are added, click on Save Expense</a:t>
            </a:r>
            <a:endParaRPr lang="en-US" sz="1100" dirty="0"/>
          </a:p>
        </p:txBody>
      </p:sp>
      <p:pic>
        <p:nvPicPr>
          <p:cNvPr id="4" name="Picture 3">
            <a:extLst>
              <a:ext uri="{FF2B5EF4-FFF2-40B4-BE49-F238E27FC236}">
                <a16:creationId xmlns:a16="http://schemas.microsoft.com/office/drawing/2014/main" id="{F48E1671-84FB-4852-4023-594E86FEF2F7}"/>
              </a:ext>
            </a:extLst>
          </p:cNvPr>
          <p:cNvPicPr>
            <a:picLocks noChangeAspect="1"/>
          </p:cNvPicPr>
          <p:nvPr/>
        </p:nvPicPr>
        <p:blipFill>
          <a:blip r:embed="rId2"/>
          <a:stretch>
            <a:fillRect/>
          </a:stretch>
        </p:blipFill>
        <p:spPr>
          <a:xfrm>
            <a:off x="152399" y="1904999"/>
            <a:ext cx="8915401" cy="4295677"/>
          </a:xfrm>
          <a:prstGeom prst="rect">
            <a:avLst/>
          </a:prstGeom>
        </p:spPr>
      </p:pic>
    </p:spTree>
    <p:extLst>
      <p:ext uri="{BB962C8B-B14F-4D97-AF65-F5344CB8AC3E}">
        <p14:creationId xmlns:p14="http://schemas.microsoft.com/office/powerpoint/2010/main" val="1241982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80350-7009-1C62-79F1-275E93402782}"/>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360C87-1DEE-7586-E3B0-AF1A3D20CC57}"/>
              </a:ext>
            </a:extLst>
          </p:cNvPr>
          <p:cNvSpPr>
            <a:spLocks noGrp="1"/>
          </p:cNvSpPr>
          <p:nvPr>
            <p:ph type="title"/>
          </p:nvPr>
        </p:nvSpPr>
        <p:spPr>
          <a:xfrm>
            <a:off x="152400" y="152401"/>
            <a:ext cx="8839200" cy="685799"/>
          </a:xfrm>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800" dirty="0">
                <a:effectLst>
                  <a:outerShdw blurRad="38100" dist="38100" dir="2700000" algn="tl">
                    <a:srgbClr val="000000">
                      <a:alpha val="43137"/>
                    </a:srgbClr>
                  </a:outerShdw>
                </a:effectLst>
              </a:rPr>
              <a:t>Mileage alerts</a:t>
            </a:r>
            <a:endParaRPr lang="en-US" sz="1800" dirty="0"/>
          </a:p>
          <a:p>
            <a:pPr marL="0" indent="0">
              <a:buNone/>
            </a:pPr>
            <a:endParaRPr lang="en-US" sz="1800" dirty="0"/>
          </a:p>
        </p:txBody>
      </p:sp>
      <p:sp>
        <p:nvSpPr>
          <p:cNvPr id="7" name="Content Placeholder 6">
            <a:extLst>
              <a:ext uri="{FF2B5EF4-FFF2-40B4-BE49-F238E27FC236}">
                <a16:creationId xmlns:a16="http://schemas.microsoft.com/office/drawing/2014/main" id="{EDC85C87-9C78-E869-D520-431F75463654}"/>
              </a:ext>
            </a:extLst>
          </p:cNvPr>
          <p:cNvSpPr>
            <a:spLocks noGrp="1"/>
          </p:cNvSpPr>
          <p:nvPr>
            <p:ph idx="1"/>
          </p:nvPr>
        </p:nvSpPr>
        <p:spPr>
          <a:xfrm>
            <a:off x="138065" y="609603"/>
            <a:ext cx="8839200" cy="685798"/>
          </a:xfrm>
        </p:spPr>
        <p:txBody>
          <a:bodyPr/>
          <a:lstStyle/>
          <a:p>
            <a:r>
              <a:rPr lang="en-US" sz="1100" dirty="0">
                <a:solidFill>
                  <a:schemeClr val="tx1"/>
                </a:solidFill>
                <a:effectLst>
                  <a:outerShdw blurRad="38100" dist="38100" dir="2700000" algn="tl">
                    <a:srgbClr val="000000">
                      <a:alpha val="43137"/>
                    </a:srgbClr>
                  </a:outerShdw>
                </a:effectLst>
              </a:rPr>
              <a:t>On an expense report, there will be only one soft alert that relates to the commute mileage policy</a:t>
            </a:r>
          </a:p>
          <a:p>
            <a:r>
              <a:rPr lang="en-US" sz="1100" dirty="0">
                <a:effectLst>
                  <a:outerShdw blurRad="38100" dist="38100" dir="2700000" algn="tl">
                    <a:srgbClr val="000000">
                      <a:alpha val="43137"/>
                    </a:srgbClr>
                  </a:outerShdw>
                </a:effectLst>
              </a:rPr>
              <a:t>Once all the mileage entries are added, click on Submit Report</a:t>
            </a:r>
            <a:r>
              <a:rPr lang="en-US" sz="1100" dirty="0">
                <a:solidFill>
                  <a:schemeClr val="tx1"/>
                </a:solidFill>
                <a:effectLst>
                  <a:outerShdw blurRad="38100" dist="38100" dir="2700000" algn="tl">
                    <a:srgbClr val="000000">
                      <a:alpha val="43137"/>
                    </a:srgbClr>
                  </a:outerShdw>
                </a:effectLst>
              </a:rPr>
              <a:t> </a:t>
            </a:r>
          </a:p>
        </p:txBody>
      </p:sp>
      <p:pic>
        <p:nvPicPr>
          <p:cNvPr id="3" name="Picture 2">
            <a:extLst>
              <a:ext uri="{FF2B5EF4-FFF2-40B4-BE49-F238E27FC236}">
                <a16:creationId xmlns:a16="http://schemas.microsoft.com/office/drawing/2014/main" id="{DBC88D20-227E-59EE-920A-D8BCF25494C6}"/>
              </a:ext>
            </a:extLst>
          </p:cNvPr>
          <p:cNvPicPr>
            <a:picLocks noChangeAspect="1"/>
          </p:cNvPicPr>
          <p:nvPr/>
        </p:nvPicPr>
        <p:blipFill>
          <a:blip r:embed="rId2"/>
          <a:stretch>
            <a:fillRect/>
          </a:stretch>
        </p:blipFill>
        <p:spPr>
          <a:xfrm>
            <a:off x="138065" y="1493354"/>
            <a:ext cx="8839200" cy="4374046"/>
          </a:xfrm>
          <a:prstGeom prst="rect">
            <a:avLst/>
          </a:prstGeom>
        </p:spPr>
      </p:pic>
    </p:spTree>
    <p:extLst>
      <p:ext uri="{BB962C8B-B14F-4D97-AF65-F5344CB8AC3E}">
        <p14:creationId xmlns:p14="http://schemas.microsoft.com/office/powerpoint/2010/main" val="2750579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0C08E-610E-9BC8-1403-420289C99637}"/>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0A710E-BD57-A0B4-3587-3A99C6104737}"/>
              </a:ext>
            </a:extLst>
          </p:cNvPr>
          <p:cNvSpPr>
            <a:spLocks noGrp="1"/>
          </p:cNvSpPr>
          <p:nvPr>
            <p:ph type="title"/>
          </p:nvPr>
        </p:nvSpPr>
        <p:spPr>
          <a:xfrm>
            <a:off x="152400" y="152401"/>
            <a:ext cx="8839200" cy="685799"/>
          </a:xfrm>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800" dirty="0">
                <a:effectLst>
                  <a:outerShdw blurRad="38100" dist="38100" dir="2700000" algn="tl">
                    <a:srgbClr val="000000">
                      <a:alpha val="43137"/>
                    </a:srgbClr>
                  </a:outerShdw>
                </a:effectLst>
              </a:rPr>
              <a:t>Certification page</a:t>
            </a:r>
            <a:endParaRPr lang="en-US" sz="1800" dirty="0"/>
          </a:p>
          <a:p>
            <a:pPr marL="0" indent="0">
              <a:buNone/>
            </a:pPr>
            <a:endParaRPr lang="en-US" sz="1800" dirty="0"/>
          </a:p>
        </p:txBody>
      </p:sp>
      <p:sp>
        <p:nvSpPr>
          <p:cNvPr id="7" name="Content Placeholder 6">
            <a:extLst>
              <a:ext uri="{FF2B5EF4-FFF2-40B4-BE49-F238E27FC236}">
                <a16:creationId xmlns:a16="http://schemas.microsoft.com/office/drawing/2014/main" id="{61FBC579-0460-7F76-89CD-A0E458687115}"/>
              </a:ext>
            </a:extLst>
          </p:cNvPr>
          <p:cNvSpPr>
            <a:spLocks noGrp="1"/>
          </p:cNvSpPr>
          <p:nvPr>
            <p:ph idx="1"/>
          </p:nvPr>
        </p:nvSpPr>
        <p:spPr>
          <a:xfrm>
            <a:off x="138065" y="609603"/>
            <a:ext cx="8839200" cy="685798"/>
          </a:xfrm>
        </p:spPr>
        <p:txBody>
          <a:bodyPr/>
          <a:lstStyle/>
          <a:p>
            <a:r>
              <a:rPr lang="en-US" sz="1100" dirty="0">
                <a:effectLst>
                  <a:outerShdw blurRad="38100" dist="38100" dir="2700000" algn="tl">
                    <a:srgbClr val="000000">
                      <a:alpha val="43137"/>
                    </a:srgbClr>
                  </a:outerShdw>
                </a:effectLst>
              </a:rPr>
              <a:t>The certification page will come up, click on Accept &amp; Continue, available on the right-side bottom corner</a:t>
            </a:r>
          </a:p>
          <a:p>
            <a:endParaRPr lang="en-US" sz="1100" dirty="0">
              <a:solidFill>
                <a:schemeClr val="tx1"/>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8A770D96-CE58-2F53-ACDB-E0A8C33928F0}"/>
              </a:ext>
            </a:extLst>
          </p:cNvPr>
          <p:cNvPicPr>
            <a:picLocks noChangeAspect="1"/>
          </p:cNvPicPr>
          <p:nvPr/>
        </p:nvPicPr>
        <p:blipFill>
          <a:blip r:embed="rId2"/>
          <a:stretch>
            <a:fillRect/>
          </a:stretch>
        </p:blipFill>
        <p:spPr>
          <a:xfrm>
            <a:off x="381000" y="1295401"/>
            <a:ext cx="8229600" cy="4343399"/>
          </a:xfrm>
          <a:prstGeom prst="rect">
            <a:avLst/>
          </a:prstGeom>
        </p:spPr>
      </p:pic>
    </p:spTree>
    <p:extLst>
      <p:ext uri="{BB962C8B-B14F-4D97-AF65-F5344CB8AC3E}">
        <p14:creationId xmlns:p14="http://schemas.microsoft.com/office/powerpoint/2010/main" val="2302499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1139F-3C57-E139-C840-5E54F1030C78}"/>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715D40D-B7F3-294C-ABA7-082E29D99EE6}"/>
              </a:ext>
            </a:extLst>
          </p:cNvPr>
          <p:cNvSpPr>
            <a:spLocks noGrp="1"/>
          </p:cNvSpPr>
          <p:nvPr>
            <p:ph type="title"/>
          </p:nvPr>
        </p:nvSpPr>
        <p:spPr>
          <a:xfrm>
            <a:off x="152400" y="152402"/>
            <a:ext cx="8839200" cy="457202"/>
          </a:xfrm>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800" dirty="0">
                <a:effectLst>
                  <a:outerShdw blurRad="38100" dist="38100" dir="2700000" algn="tl">
                    <a:srgbClr val="000000">
                      <a:alpha val="43137"/>
                    </a:srgbClr>
                  </a:outerShdw>
                </a:effectLst>
              </a:rPr>
              <a:t>Report Totals</a:t>
            </a:r>
            <a:endParaRPr lang="en-US" sz="1800" dirty="0"/>
          </a:p>
          <a:p>
            <a:pPr marL="0" indent="0">
              <a:buNone/>
            </a:pPr>
            <a:endParaRPr lang="en-US" sz="1800" dirty="0"/>
          </a:p>
        </p:txBody>
      </p:sp>
      <p:sp>
        <p:nvSpPr>
          <p:cNvPr id="7" name="Content Placeholder 6">
            <a:extLst>
              <a:ext uri="{FF2B5EF4-FFF2-40B4-BE49-F238E27FC236}">
                <a16:creationId xmlns:a16="http://schemas.microsoft.com/office/drawing/2014/main" id="{F822E8E0-2B85-4993-DDEA-2FBB3C37CED8}"/>
              </a:ext>
            </a:extLst>
          </p:cNvPr>
          <p:cNvSpPr>
            <a:spLocks noGrp="1"/>
          </p:cNvSpPr>
          <p:nvPr>
            <p:ph idx="1"/>
          </p:nvPr>
        </p:nvSpPr>
        <p:spPr>
          <a:xfrm>
            <a:off x="56961" y="457200"/>
            <a:ext cx="8839200" cy="838197"/>
          </a:xfrm>
        </p:spPr>
        <p:txBody>
          <a:bodyPr/>
          <a:lstStyle/>
          <a:p>
            <a:r>
              <a:rPr lang="en-US" sz="1100" dirty="0">
                <a:effectLst>
                  <a:outerShdw blurRad="38100" dist="38100" dir="2700000" algn="tl">
                    <a:srgbClr val="000000">
                      <a:alpha val="43137"/>
                    </a:srgbClr>
                  </a:outerShdw>
                </a:effectLst>
              </a:rPr>
              <a:t>This page will show the amount total and the requested amount</a:t>
            </a:r>
          </a:p>
          <a:p>
            <a:r>
              <a:rPr lang="en-US" sz="1100" dirty="0">
                <a:effectLst>
                  <a:outerShdw blurRad="38100" dist="38100" dir="2700000" algn="tl">
                    <a:srgbClr val="000000">
                      <a:alpha val="43137"/>
                    </a:srgbClr>
                  </a:outerShdw>
                </a:effectLst>
              </a:rPr>
              <a:t>This page will also show the soft alert warning message related to the commute mileage</a:t>
            </a:r>
          </a:p>
          <a:p>
            <a:r>
              <a:rPr lang="en-US" sz="1100" dirty="0">
                <a:effectLst>
                  <a:outerShdw blurRad="38100" dist="38100" dir="2700000" algn="tl">
                    <a:srgbClr val="000000">
                      <a:alpha val="43137"/>
                    </a:srgbClr>
                  </a:outerShdw>
                </a:effectLst>
              </a:rPr>
              <a:t>Once the alert and the report total is reviewed, click on </a:t>
            </a:r>
            <a:r>
              <a:rPr lang="en-US" sz="1100" b="1" dirty="0">
                <a:effectLst>
                  <a:outerShdw blurRad="38100" dist="38100" dir="2700000" algn="tl">
                    <a:srgbClr val="000000">
                      <a:alpha val="43137"/>
                    </a:srgbClr>
                  </a:outerShdw>
                </a:effectLst>
              </a:rPr>
              <a:t>Submit Report </a:t>
            </a:r>
            <a:r>
              <a:rPr lang="en-US" sz="1100" dirty="0">
                <a:effectLst>
                  <a:outerShdw blurRad="38100" dist="38100" dir="2700000" algn="tl">
                    <a:srgbClr val="000000">
                      <a:alpha val="43137"/>
                    </a:srgbClr>
                  </a:outerShdw>
                </a:effectLst>
              </a:rPr>
              <a:t>available at the bottom right-side corner</a:t>
            </a:r>
          </a:p>
          <a:p>
            <a:endParaRPr lang="en-US" sz="1100" dirty="0">
              <a:solidFill>
                <a:schemeClr val="tx1"/>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AFE53790-16DF-67AE-C058-1929DFBA15DB}"/>
              </a:ext>
            </a:extLst>
          </p:cNvPr>
          <p:cNvPicPr>
            <a:picLocks noChangeAspect="1"/>
          </p:cNvPicPr>
          <p:nvPr/>
        </p:nvPicPr>
        <p:blipFill>
          <a:blip r:embed="rId2"/>
          <a:stretch>
            <a:fillRect/>
          </a:stretch>
        </p:blipFill>
        <p:spPr>
          <a:xfrm>
            <a:off x="152400" y="1676400"/>
            <a:ext cx="8610600" cy="4343396"/>
          </a:xfrm>
          <a:prstGeom prst="rect">
            <a:avLst/>
          </a:prstGeom>
        </p:spPr>
      </p:pic>
    </p:spTree>
    <p:extLst>
      <p:ext uri="{BB962C8B-B14F-4D97-AF65-F5344CB8AC3E}">
        <p14:creationId xmlns:p14="http://schemas.microsoft.com/office/powerpoint/2010/main" val="4165846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ACD21-92FB-4731-3AD5-B11BCA9A13C6}"/>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0971814-2DE5-2ABB-9A09-E393A8B096B7}"/>
              </a:ext>
            </a:extLst>
          </p:cNvPr>
          <p:cNvSpPr>
            <a:spLocks noGrp="1"/>
          </p:cNvSpPr>
          <p:nvPr>
            <p:ph type="title"/>
          </p:nvPr>
        </p:nvSpPr>
        <p:spPr>
          <a:xfrm>
            <a:off x="76200" y="98834"/>
            <a:ext cx="8839200" cy="815566"/>
          </a:xfrm>
          <a:ln>
            <a:noFill/>
          </a:ln>
        </p:spPr>
        <p:style>
          <a:lnRef idx="2">
            <a:schemeClr val="accent2"/>
          </a:lnRef>
          <a:fillRef idx="1">
            <a:schemeClr val="lt1"/>
          </a:fillRef>
          <a:effectRef idx="0">
            <a:schemeClr val="accent2"/>
          </a:effectRef>
          <a:fontRef idx="minor">
            <a:schemeClr val="dk1"/>
          </a:fontRef>
        </p:style>
        <p:txBody>
          <a:bodyPr wrap="square" anchor="ctr">
            <a:normAutofit/>
          </a:bodyPr>
          <a:lstStyle/>
          <a:p>
            <a:pPr marL="285750" indent="-285750" algn="l">
              <a:buFont typeface="Wingdings" panose="05000000000000000000" pitchFamily="2" charset="2"/>
              <a:buChar char="q"/>
            </a:pPr>
            <a:r>
              <a:rPr lang="en-US" sz="1800" dirty="0">
                <a:solidFill>
                  <a:schemeClr val="tx1"/>
                </a:solidFill>
                <a:effectLst>
                  <a:outerShdw blurRad="38100" dist="38100" dir="2700000" algn="tl">
                    <a:srgbClr val="000000">
                      <a:alpha val="43137"/>
                    </a:srgbClr>
                  </a:outerShdw>
                </a:effectLst>
              </a:rPr>
              <a:t>Approval Flow – </a:t>
            </a:r>
            <a:r>
              <a:rPr lang="en-US" sz="1600" b="0" dirty="0">
                <a:solidFill>
                  <a:schemeClr val="tx1"/>
                </a:solidFill>
                <a:effectLst>
                  <a:outerShdw blurRad="38100" dist="38100" dir="2700000" algn="tl">
                    <a:srgbClr val="000000">
                      <a:alpha val="43137"/>
                    </a:srgbClr>
                  </a:outerShdw>
                </a:effectLst>
              </a:rPr>
              <a:t>The approval flow will appear and will consist of the below approvers</a:t>
            </a:r>
            <a:endParaRPr lang="en-US" sz="1600" b="0" dirty="0">
              <a:solidFill>
                <a:schemeClr val="tx1"/>
              </a:solidFill>
            </a:endParaRPr>
          </a:p>
          <a:p>
            <a:pPr marL="0" indent="0">
              <a:buNone/>
            </a:pPr>
            <a:endParaRPr lang="en-US" dirty="0">
              <a:solidFill>
                <a:schemeClr val="tx1"/>
              </a:solidFill>
            </a:endParaRPr>
          </a:p>
        </p:txBody>
      </p:sp>
      <p:sp>
        <p:nvSpPr>
          <p:cNvPr id="7" name="Content Placeholder 6">
            <a:extLst>
              <a:ext uri="{FF2B5EF4-FFF2-40B4-BE49-F238E27FC236}">
                <a16:creationId xmlns:a16="http://schemas.microsoft.com/office/drawing/2014/main" id="{ABDF3C57-F548-10F6-C843-90F288A20D55}"/>
              </a:ext>
            </a:extLst>
          </p:cNvPr>
          <p:cNvSpPr>
            <a:spLocks noGrp="1"/>
          </p:cNvSpPr>
          <p:nvPr>
            <p:ph sz="half" idx="2"/>
          </p:nvPr>
        </p:nvSpPr>
        <p:spPr>
          <a:xfrm>
            <a:off x="228600" y="914400"/>
            <a:ext cx="3505200" cy="4876800"/>
          </a:xfrm>
        </p:spPr>
        <p:txBody>
          <a:bodyPr wrap="square" anchor="t">
            <a:normAutofit/>
          </a:bodyPr>
          <a:lstStyle/>
          <a:p>
            <a:pPr>
              <a:lnSpc>
                <a:spcPct val="130000"/>
              </a:lnSpc>
            </a:pPr>
            <a:r>
              <a:rPr lang="en-US" sz="1400" b="1" dirty="0"/>
              <a:t>Travel/Supervisor Approval </a:t>
            </a:r>
            <a:r>
              <a:rPr lang="en-US" sz="1400" dirty="0"/>
              <a:t>– </a:t>
            </a:r>
            <a:r>
              <a:rPr lang="en-US" sz="1200" dirty="0"/>
              <a:t>This approver is the employee’s default manager</a:t>
            </a:r>
          </a:p>
          <a:p>
            <a:pPr>
              <a:lnSpc>
                <a:spcPct val="130000"/>
              </a:lnSpc>
            </a:pPr>
            <a:r>
              <a:rPr lang="en-US" sz="1200" b="1" dirty="0"/>
              <a:t>Cost Object Approval</a:t>
            </a:r>
            <a:r>
              <a:rPr lang="en-US" sz="1200" dirty="0"/>
              <a:t>– This is the approver that is added to the Report header, and the name will appear blank. </a:t>
            </a:r>
          </a:p>
          <a:p>
            <a:pPr>
              <a:lnSpc>
                <a:spcPct val="130000"/>
              </a:lnSpc>
            </a:pPr>
            <a:r>
              <a:rPr lang="en-US" sz="1200" b="1" dirty="0"/>
              <a:t>Accounts Payable Review </a:t>
            </a:r>
            <a:r>
              <a:rPr lang="en-US" sz="1200" dirty="0"/>
              <a:t>– All expense reports are reviewed and approved by accounts payable</a:t>
            </a:r>
          </a:p>
          <a:p>
            <a:pPr>
              <a:lnSpc>
                <a:spcPct val="130000"/>
              </a:lnSpc>
            </a:pPr>
            <a:r>
              <a:rPr lang="en-US" sz="1200" dirty="0"/>
              <a:t>Once the approval flow is reviewed, click on </a:t>
            </a:r>
            <a:r>
              <a:rPr lang="en-US" sz="1200" b="1" dirty="0"/>
              <a:t>Submit Report</a:t>
            </a:r>
            <a:r>
              <a:rPr lang="en-US" sz="1200" dirty="0"/>
              <a:t>, available on the right-side bottom corner</a:t>
            </a:r>
          </a:p>
          <a:p>
            <a:pPr marL="0" indent="0">
              <a:lnSpc>
                <a:spcPct val="130000"/>
              </a:lnSpc>
              <a:buNone/>
            </a:pPr>
            <a:endParaRPr lang="en-US" sz="1200" dirty="0"/>
          </a:p>
          <a:p>
            <a:pPr marL="0" indent="0">
              <a:lnSpc>
                <a:spcPct val="130000"/>
              </a:lnSpc>
              <a:buNone/>
            </a:pPr>
            <a:r>
              <a:rPr lang="en-US" sz="1200" b="1" dirty="0">
                <a:solidFill>
                  <a:srgbClr val="FF0000"/>
                </a:solidFill>
              </a:rPr>
              <a:t>Please note: Do not add any approvers above the Travel/Supervisor Approval box and below the Accounts Payable Review box. </a:t>
            </a:r>
            <a:endParaRPr lang="en-US" sz="1200" b="1" dirty="0"/>
          </a:p>
          <a:p>
            <a:pPr>
              <a:lnSpc>
                <a:spcPct val="130000"/>
              </a:lnSpc>
            </a:pPr>
            <a:endParaRPr lang="en-US" sz="1200" dirty="0"/>
          </a:p>
        </p:txBody>
      </p:sp>
      <p:pic>
        <p:nvPicPr>
          <p:cNvPr id="2" name="Picture 1">
            <a:extLst>
              <a:ext uri="{FF2B5EF4-FFF2-40B4-BE49-F238E27FC236}">
                <a16:creationId xmlns:a16="http://schemas.microsoft.com/office/drawing/2014/main" id="{CBABAE56-9AD5-630E-2FEC-91EEE3660C91}"/>
              </a:ext>
            </a:extLst>
          </p:cNvPr>
          <p:cNvPicPr>
            <a:picLocks noChangeAspect="1"/>
          </p:cNvPicPr>
          <p:nvPr/>
        </p:nvPicPr>
        <p:blipFill>
          <a:blip r:embed="rId2"/>
          <a:stretch>
            <a:fillRect/>
          </a:stretch>
        </p:blipFill>
        <p:spPr>
          <a:xfrm>
            <a:off x="3733800" y="838200"/>
            <a:ext cx="5334000" cy="4648200"/>
          </a:xfrm>
          <a:prstGeom prst="rect">
            <a:avLst/>
          </a:prstGeom>
        </p:spPr>
      </p:pic>
    </p:spTree>
    <p:extLst>
      <p:ext uri="{BB962C8B-B14F-4D97-AF65-F5344CB8AC3E}">
        <p14:creationId xmlns:p14="http://schemas.microsoft.com/office/powerpoint/2010/main" val="3260770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2522-A1CB-CE51-D1E3-C8191CB04F43}"/>
              </a:ext>
            </a:extLst>
          </p:cNvPr>
          <p:cNvSpPr>
            <a:spLocks noGrp="1"/>
          </p:cNvSpPr>
          <p:nvPr>
            <p:ph type="title"/>
          </p:nvPr>
        </p:nvSpPr>
        <p:spPr>
          <a:xfrm>
            <a:off x="345541" y="76200"/>
            <a:ext cx="8382000" cy="533400"/>
          </a:xfrm>
        </p:spPr>
        <p:txBody>
          <a:bodyPr/>
          <a:lstStyle/>
          <a:p>
            <a:pPr marL="285750" indent="-285750" algn="l">
              <a:buFont typeface="Wingdings" panose="05000000000000000000" pitchFamily="2" charset="2"/>
              <a:buChar char="q"/>
            </a:pPr>
            <a:r>
              <a:rPr lang="en-US" sz="1800" dirty="0"/>
              <a:t>Expense Report Submission</a:t>
            </a:r>
          </a:p>
        </p:txBody>
      </p:sp>
      <p:sp>
        <p:nvSpPr>
          <p:cNvPr id="3" name="Content Placeholder 2">
            <a:extLst>
              <a:ext uri="{FF2B5EF4-FFF2-40B4-BE49-F238E27FC236}">
                <a16:creationId xmlns:a16="http://schemas.microsoft.com/office/drawing/2014/main" id="{A8199F2D-E8B8-7773-6881-83AA352629A5}"/>
              </a:ext>
            </a:extLst>
          </p:cNvPr>
          <p:cNvSpPr>
            <a:spLocks noGrp="1"/>
          </p:cNvSpPr>
          <p:nvPr>
            <p:ph idx="1"/>
          </p:nvPr>
        </p:nvSpPr>
        <p:spPr/>
        <p:txBody>
          <a:bodyPr/>
          <a:lstStyle/>
          <a:p>
            <a:endParaRPr lang="en-US"/>
          </a:p>
        </p:txBody>
      </p:sp>
      <p:sp>
        <p:nvSpPr>
          <p:cNvPr id="6" name="Content Placeholder 6">
            <a:extLst>
              <a:ext uri="{FF2B5EF4-FFF2-40B4-BE49-F238E27FC236}">
                <a16:creationId xmlns:a16="http://schemas.microsoft.com/office/drawing/2014/main" id="{CFA5BA10-1A72-43F6-B4D4-A64759F6F0CB}"/>
              </a:ext>
            </a:extLst>
          </p:cNvPr>
          <p:cNvSpPr txBox="1">
            <a:spLocks/>
          </p:cNvSpPr>
          <p:nvPr/>
        </p:nvSpPr>
        <p:spPr bwMode="auto">
          <a:xfrm>
            <a:off x="228600" y="594511"/>
            <a:ext cx="8839200" cy="8381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a:lstStyle>
          <a:p>
            <a:r>
              <a:rPr lang="en-US" sz="1100" kern="0" dirty="0">
                <a:effectLst>
                  <a:outerShdw blurRad="38100" dist="38100" dir="2700000" algn="tl">
                    <a:srgbClr val="000000">
                      <a:alpha val="43137"/>
                    </a:srgbClr>
                  </a:outerShdw>
                </a:effectLst>
              </a:rPr>
              <a:t>Once the user clicks on Submit Report, a message will come up as Report Submitted </a:t>
            </a:r>
          </a:p>
          <a:p>
            <a:endParaRPr lang="en-US" sz="11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66DA1AE2-406B-73A7-C66F-14FCD733773C}"/>
              </a:ext>
            </a:extLst>
          </p:cNvPr>
          <p:cNvPicPr>
            <a:picLocks noChangeAspect="1"/>
          </p:cNvPicPr>
          <p:nvPr/>
        </p:nvPicPr>
        <p:blipFill>
          <a:blip r:embed="rId2"/>
          <a:stretch>
            <a:fillRect/>
          </a:stretch>
        </p:blipFill>
        <p:spPr>
          <a:xfrm>
            <a:off x="685800" y="1672206"/>
            <a:ext cx="7772400" cy="2533333"/>
          </a:xfrm>
          <a:prstGeom prst="rect">
            <a:avLst/>
          </a:prstGeom>
        </p:spPr>
      </p:pic>
    </p:spTree>
    <p:extLst>
      <p:ext uri="{BB962C8B-B14F-4D97-AF65-F5344CB8AC3E}">
        <p14:creationId xmlns:p14="http://schemas.microsoft.com/office/powerpoint/2010/main" val="12595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361F3-FA3E-3CE1-D4E6-82D2687D35F9}"/>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43C4F65-5174-16F1-9BE0-03981EA36B83}"/>
              </a:ext>
            </a:extLst>
          </p:cNvPr>
          <p:cNvSpPr>
            <a:spLocks noGrp="1"/>
          </p:cNvSpPr>
          <p:nvPr>
            <p:ph type="title"/>
          </p:nvPr>
        </p:nvSpPr>
        <p:spPr>
          <a:xfrm>
            <a:off x="152400" y="228600"/>
            <a:ext cx="8839200" cy="1600200"/>
          </a:xfrm>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400" dirty="0">
                <a:effectLst>
                  <a:outerShdw blurRad="38100" dist="38100" dir="2700000" algn="tl">
                    <a:srgbClr val="000000">
                      <a:alpha val="43137"/>
                    </a:srgbClr>
                  </a:outerShdw>
                </a:effectLst>
              </a:rPr>
              <a:t>For Mileage only trips</a:t>
            </a:r>
            <a:r>
              <a:rPr lang="en-US" sz="1400" dirty="0">
                <a:solidFill>
                  <a:schemeClr val="tx1"/>
                </a:solidFill>
                <a:effectLst>
                  <a:outerShdw blurRad="38100" dist="38100" dir="2700000" algn="tl">
                    <a:srgbClr val="000000">
                      <a:alpha val="43137"/>
                    </a:srgbClr>
                  </a:outerShdw>
                </a:effectLst>
              </a:rPr>
              <a:t>: Please see the following slides to create a Mileage only expense report</a:t>
            </a:r>
            <a:br>
              <a:rPr lang="en-US" sz="1400" dirty="0">
                <a:solidFill>
                  <a:schemeClr val="tx1"/>
                </a:solidFill>
                <a:effectLst>
                  <a:outerShdw blurRad="38100" dist="38100" dir="2700000" algn="tl">
                    <a:srgbClr val="000000">
                      <a:alpha val="43137"/>
                    </a:srgbClr>
                  </a:outerShdw>
                </a:effectLst>
              </a:rPr>
            </a:br>
            <a:r>
              <a:rPr lang="en-US" sz="1400" dirty="0">
                <a:solidFill>
                  <a:schemeClr val="tx1"/>
                </a:solidFill>
                <a:effectLst>
                  <a:outerShdw blurRad="38100" dist="38100" dir="2700000" algn="tl">
                    <a:srgbClr val="000000">
                      <a:alpha val="43137"/>
                    </a:srgbClr>
                  </a:outerShdw>
                </a:effectLst>
              </a:rPr>
              <a:t>(</a:t>
            </a:r>
            <a:r>
              <a:rPr lang="en-US" sz="1200" b="0" dirty="0"/>
              <a:t>Trip-type examples would include, infrequent off-campus meetings, last-minute requests for pick up or delivery of items</a:t>
            </a:r>
            <a:r>
              <a:rPr lang="en-US" sz="1600" dirty="0"/>
              <a:t>)</a:t>
            </a:r>
            <a:br>
              <a:rPr lang="en-US" sz="1600" dirty="0">
                <a:solidFill>
                  <a:schemeClr val="tx1"/>
                </a:solidFill>
                <a:effectLst>
                  <a:outerShdw blurRad="38100" dist="38100" dir="2700000" algn="tl">
                    <a:srgbClr val="000000">
                      <a:alpha val="43137"/>
                    </a:srgbClr>
                  </a:outerShdw>
                </a:effectLst>
              </a:rPr>
            </a:br>
            <a:br>
              <a:rPr lang="en-US" sz="1600" dirty="0">
                <a:solidFill>
                  <a:schemeClr val="tx1"/>
                </a:solidFill>
                <a:effectLst>
                  <a:outerShdw blurRad="38100" dist="38100" dir="2700000" algn="tl">
                    <a:srgbClr val="000000">
                      <a:alpha val="43137"/>
                    </a:srgbClr>
                  </a:outerShdw>
                </a:effectLst>
              </a:rPr>
            </a:br>
            <a:endParaRPr lang="en-US" sz="1600" dirty="0">
              <a:solidFill>
                <a:schemeClr val="tx1"/>
              </a:solidFill>
              <a:effectLst>
                <a:outerShdw blurRad="38100" dist="38100" dir="2700000" algn="tl">
                  <a:srgbClr val="000000">
                    <a:alpha val="43137"/>
                  </a:srgbClr>
                </a:outerShdw>
              </a:effectLst>
            </a:endParaRP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7ECB611A-D2EF-9108-1BDA-8344526BCF6B}"/>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696F2CE7-FFF2-9F69-586E-B7A462DCB6C1}"/>
              </a:ext>
            </a:extLst>
          </p:cNvPr>
          <p:cNvSpPr>
            <a:spLocks noGrp="1"/>
          </p:cNvSpPr>
          <p:nvPr>
            <p:ph idx="1"/>
          </p:nvPr>
        </p:nvSpPr>
        <p:spPr>
          <a:xfrm>
            <a:off x="152400" y="966134"/>
            <a:ext cx="8839200" cy="609601"/>
          </a:xfrm>
        </p:spPr>
        <p:txBody>
          <a:bodyPr/>
          <a:lstStyle/>
          <a:p>
            <a:r>
              <a:rPr lang="en-GB" sz="1100" dirty="0">
                <a:solidFill>
                  <a:schemeClr val="tx1"/>
                </a:solidFill>
                <a:effectLst>
                  <a:outerShdw blurRad="38100" dist="38100" dir="2700000" algn="tl">
                    <a:srgbClr val="000000">
                      <a:alpha val="43137"/>
                    </a:srgbClr>
                  </a:outerShdw>
                </a:effectLst>
              </a:rPr>
              <a:t>To log in to Concur, go to the single sign-on page and enter your My Coyote ID and password. Press Enter, then select either 'My Employment' or 'Administrative Systems,' and click on the Travel and Corporate Card icon, as shown below.</a:t>
            </a:r>
            <a:endParaRPr lang="en-US" sz="1100" dirty="0"/>
          </a:p>
        </p:txBody>
      </p:sp>
      <p:pic>
        <p:nvPicPr>
          <p:cNvPr id="9" name="Picture 8">
            <a:extLst>
              <a:ext uri="{FF2B5EF4-FFF2-40B4-BE49-F238E27FC236}">
                <a16:creationId xmlns:a16="http://schemas.microsoft.com/office/drawing/2014/main" id="{4DF46DCB-232E-15B5-56D3-4D857E972EE6}"/>
              </a:ext>
            </a:extLst>
          </p:cNvPr>
          <p:cNvPicPr>
            <a:picLocks noChangeAspect="1"/>
          </p:cNvPicPr>
          <p:nvPr/>
        </p:nvPicPr>
        <p:blipFill>
          <a:blip r:embed="rId3"/>
          <a:stretch>
            <a:fillRect/>
          </a:stretch>
        </p:blipFill>
        <p:spPr>
          <a:xfrm>
            <a:off x="152400" y="1866901"/>
            <a:ext cx="8839200" cy="4191000"/>
          </a:xfrm>
          <a:prstGeom prst="rect">
            <a:avLst/>
          </a:prstGeom>
        </p:spPr>
      </p:pic>
    </p:spTree>
    <p:extLst>
      <p:ext uri="{BB962C8B-B14F-4D97-AF65-F5344CB8AC3E}">
        <p14:creationId xmlns:p14="http://schemas.microsoft.com/office/powerpoint/2010/main" val="379894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A12F0-B906-FD83-4C29-862CE241B1F8}"/>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BA3D316-8D99-5D88-9B6F-258384A5F9A8}"/>
              </a:ext>
            </a:extLst>
          </p:cNvPr>
          <p:cNvSpPr>
            <a:spLocks noGrp="1"/>
          </p:cNvSpPr>
          <p:nvPr>
            <p:ph type="title"/>
          </p:nvPr>
        </p:nvSpPr>
        <p:spPr>
          <a:xfrm>
            <a:off x="228600" y="152400"/>
            <a:ext cx="8610600" cy="609600"/>
          </a:xfrm>
          <a:ln>
            <a:noFill/>
          </a:ln>
        </p:spPr>
        <p:style>
          <a:lnRef idx="2">
            <a:schemeClr val="accent2"/>
          </a:lnRef>
          <a:fillRef idx="1">
            <a:schemeClr val="lt1"/>
          </a:fillRef>
          <a:effectRef idx="0">
            <a:schemeClr val="accent2"/>
          </a:effectRef>
          <a:fontRef idx="minor">
            <a:schemeClr val="dk1"/>
          </a:fontRef>
        </p:style>
        <p:txBody>
          <a:bodyPr wrap="square" anchor="ctr">
            <a:normAutofit/>
          </a:bodyPr>
          <a:lstStyle/>
          <a:p>
            <a:pPr marL="285750" indent="-285750" algn="l">
              <a:lnSpc>
                <a:spcPct val="90000"/>
              </a:lnSpc>
              <a:buFont typeface="Wingdings" panose="05000000000000000000" pitchFamily="2" charset="2"/>
              <a:buChar char="q"/>
            </a:pPr>
            <a:r>
              <a:rPr lang="en-US" sz="1800" dirty="0">
                <a:solidFill>
                  <a:schemeClr val="tx1"/>
                </a:solidFill>
                <a:effectLst>
                  <a:outerShdw blurRad="38100" dist="38100" dir="2700000" algn="tl">
                    <a:srgbClr val="000000">
                      <a:alpha val="43137"/>
                    </a:srgbClr>
                  </a:outerShdw>
                </a:effectLst>
              </a:rPr>
              <a:t>Once Logged in to Concur, click on Home &gt; Expense</a:t>
            </a:r>
            <a:endParaRPr lang="en-US" sz="1800" dirty="0">
              <a:solidFill>
                <a:schemeClr val="tx1"/>
              </a:solidFill>
            </a:endParaRPr>
          </a:p>
          <a:p>
            <a:pPr marL="0" indent="0">
              <a:lnSpc>
                <a:spcPct val="90000"/>
              </a:lnSpc>
              <a:buNone/>
            </a:pPr>
            <a:endParaRPr lang="en-US" sz="2500" dirty="0">
              <a:solidFill>
                <a:schemeClr val="tx1"/>
              </a:solidFill>
            </a:endParaRPr>
          </a:p>
        </p:txBody>
      </p:sp>
      <p:pic>
        <p:nvPicPr>
          <p:cNvPr id="4" name="Picture 3">
            <a:extLst>
              <a:ext uri="{FF2B5EF4-FFF2-40B4-BE49-F238E27FC236}">
                <a16:creationId xmlns:a16="http://schemas.microsoft.com/office/drawing/2014/main" id="{6D5A14BE-8E48-2342-5DC6-2A73706C4FDF}"/>
              </a:ext>
            </a:extLst>
          </p:cNvPr>
          <p:cNvPicPr>
            <a:picLocks noChangeAspect="1"/>
          </p:cNvPicPr>
          <p:nvPr/>
        </p:nvPicPr>
        <p:blipFill>
          <a:blip r:embed="rId2"/>
          <a:stretch>
            <a:fillRect/>
          </a:stretch>
        </p:blipFill>
        <p:spPr>
          <a:xfrm>
            <a:off x="228600" y="838200"/>
            <a:ext cx="8610600" cy="4953000"/>
          </a:xfrm>
          <a:prstGeom prst="rect">
            <a:avLst/>
          </a:prstGeom>
          <a:noFill/>
        </p:spPr>
      </p:pic>
    </p:spTree>
    <p:extLst>
      <p:ext uri="{BB962C8B-B14F-4D97-AF65-F5344CB8AC3E}">
        <p14:creationId xmlns:p14="http://schemas.microsoft.com/office/powerpoint/2010/main" val="3370708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0CF15-ECDC-57D9-3696-8BAEB983CA6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6ED48BF-27DD-AF71-43B2-47186D199C21}"/>
              </a:ext>
            </a:extLst>
          </p:cNvPr>
          <p:cNvPicPr>
            <a:picLocks noChangeAspect="1"/>
          </p:cNvPicPr>
          <p:nvPr/>
        </p:nvPicPr>
        <p:blipFill>
          <a:blip r:embed="rId2"/>
          <a:stretch>
            <a:fillRect/>
          </a:stretch>
        </p:blipFill>
        <p:spPr>
          <a:xfrm>
            <a:off x="152400" y="1219200"/>
            <a:ext cx="8839200" cy="4648200"/>
          </a:xfrm>
          <a:prstGeom prst="rect">
            <a:avLst/>
          </a:prstGeom>
        </p:spPr>
      </p:pic>
      <p:sp>
        <p:nvSpPr>
          <p:cNvPr id="12" name="Content Placeholder 6">
            <a:extLst>
              <a:ext uri="{FF2B5EF4-FFF2-40B4-BE49-F238E27FC236}">
                <a16:creationId xmlns:a16="http://schemas.microsoft.com/office/drawing/2014/main" id="{84E0A37D-67FB-A3BB-31A8-4C73BDB2296E}"/>
              </a:ext>
            </a:extLst>
          </p:cNvPr>
          <p:cNvSpPr>
            <a:spLocks noGrp="1"/>
          </p:cNvSpPr>
          <p:nvPr>
            <p:ph idx="1"/>
          </p:nvPr>
        </p:nvSpPr>
        <p:spPr>
          <a:xfrm>
            <a:off x="61519" y="304800"/>
            <a:ext cx="8839200" cy="533400"/>
          </a:xfrm>
        </p:spPr>
        <p:txBody>
          <a:bodyPr/>
          <a:lstStyle/>
          <a:p>
            <a:r>
              <a:rPr lang="en-US" sz="1800" dirty="0">
                <a:solidFill>
                  <a:schemeClr val="tx1"/>
                </a:solidFill>
                <a:effectLst>
                  <a:outerShdw blurRad="38100" dist="38100" dir="2700000" algn="tl">
                    <a:srgbClr val="000000">
                      <a:alpha val="43137"/>
                    </a:srgbClr>
                  </a:outerShdw>
                </a:effectLst>
              </a:rPr>
              <a:t>Click on Create New Report</a:t>
            </a:r>
            <a:endParaRPr lang="en-US" sz="1800" u="sng"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4545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228600"/>
            <a:ext cx="8839200" cy="1447798"/>
          </a:xfrm>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400" dirty="0">
                <a:effectLst>
                  <a:outerShdw blurRad="38100" dist="38100" dir="2700000" algn="tl">
                    <a:srgbClr val="000000">
                      <a:alpha val="43137"/>
                    </a:srgbClr>
                  </a:outerShdw>
                </a:effectLst>
              </a:rPr>
              <a:t>Planned Business Trips </a:t>
            </a:r>
            <a:r>
              <a:rPr lang="en-US" sz="1400" dirty="0">
                <a:solidFill>
                  <a:schemeClr val="tx1"/>
                </a:solidFill>
                <a:effectLst>
                  <a:outerShdw blurRad="38100" dist="38100" dir="2700000" algn="tl">
                    <a:srgbClr val="000000">
                      <a:alpha val="43137"/>
                    </a:srgbClr>
                  </a:outerShdw>
                </a:effectLst>
              </a:rPr>
              <a:t>: Please see the following slides to create a Travel Request Approval</a:t>
            </a:r>
            <a:br>
              <a:rPr lang="en-US" sz="1600" dirty="0">
                <a:solidFill>
                  <a:schemeClr val="tx1"/>
                </a:solidFill>
                <a:effectLst>
                  <a:outerShdw blurRad="38100" dist="38100" dir="2700000" algn="tl">
                    <a:srgbClr val="000000">
                      <a:alpha val="43137"/>
                    </a:srgbClr>
                  </a:outerShdw>
                </a:effectLst>
              </a:rPr>
            </a:br>
            <a:br>
              <a:rPr lang="en-US" sz="1600" dirty="0">
                <a:solidFill>
                  <a:schemeClr val="tx1"/>
                </a:solidFill>
                <a:effectLst>
                  <a:outerShdw blurRad="38100" dist="38100" dir="2700000" algn="tl">
                    <a:srgbClr val="000000">
                      <a:alpha val="43137"/>
                    </a:srgbClr>
                  </a:outerShdw>
                </a:effectLst>
              </a:rPr>
            </a:br>
            <a:endParaRPr lang="en-US" sz="1600" dirty="0">
              <a:solidFill>
                <a:schemeClr val="tx1"/>
              </a:solidFill>
              <a:effectLst>
                <a:outerShdw blurRad="38100" dist="38100" dir="2700000" algn="tl">
                  <a:srgbClr val="000000">
                    <a:alpha val="43137"/>
                  </a:srgbClr>
                </a:outerShdw>
              </a:effectLst>
            </a:endParaRP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a:xfrm>
            <a:off x="179664" y="895872"/>
            <a:ext cx="8839200" cy="609601"/>
          </a:xfrm>
        </p:spPr>
        <p:txBody>
          <a:bodyPr/>
          <a:lstStyle/>
          <a:p>
            <a:r>
              <a:rPr lang="en-GB" sz="1100" dirty="0">
                <a:solidFill>
                  <a:schemeClr val="tx1"/>
                </a:solidFill>
                <a:effectLst>
                  <a:outerShdw blurRad="38100" dist="38100" dir="2700000" algn="tl">
                    <a:srgbClr val="000000">
                      <a:alpha val="43137"/>
                    </a:srgbClr>
                  </a:outerShdw>
                </a:effectLst>
              </a:rPr>
              <a:t>To log in to Concur, go to the single sign-on page and enter your My Coyote ID and password. Press Enter, then select either 'My Employment' or 'Administrative Systems,' and click on the Travel and Corporate Card icon, as shown below.</a:t>
            </a:r>
            <a:endParaRPr lang="en-US" sz="1100" dirty="0"/>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828800"/>
            <a:ext cx="8839200" cy="4191000"/>
          </a:xfrm>
          <a:prstGeom prst="rect">
            <a:avLst/>
          </a:prstGeom>
        </p:spPr>
      </p:pic>
    </p:spTree>
    <p:extLst>
      <p:ext uri="{BB962C8B-B14F-4D97-AF65-F5344CB8AC3E}">
        <p14:creationId xmlns:p14="http://schemas.microsoft.com/office/powerpoint/2010/main" val="2724551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D7CE7-4BC6-4CFD-962C-F272C571869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7B6C396-574A-C433-527E-BA363A2647AF}"/>
              </a:ext>
            </a:extLst>
          </p:cNvPr>
          <p:cNvSpPr>
            <a:spLocks noGrp="1"/>
          </p:cNvSpPr>
          <p:nvPr>
            <p:ph idx="1"/>
          </p:nvPr>
        </p:nvSpPr>
        <p:spPr>
          <a:xfrm>
            <a:off x="152400" y="630922"/>
            <a:ext cx="8839200" cy="1371600"/>
          </a:xfrm>
        </p:spPr>
        <p:txBody>
          <a:bodyPr/>
          <a:lstStyle/>
          <a:p>
            <a:r>
              <a:rPr lang="en-US" sz="1100" dirty="0">
                <a:solidFill>
                  <a:schemeClr val="tx1"/>
                </a:solidFill>
                <a:effectLst>
                  <a:outerShdw blurRad="38100" dist="38100" dir="2700000" algn="tl">
                    <a:srgbClr val="000000">
                      <a:alpha val="43137"/>
                    </a:srgbClr>
                  </a:outerShdw>
                </a:effectLst>
              </a:rPr>
              <a:t>The Business Purpose should be : </a:t>
            </a:r>
            <a:r>
              <a:rPr lang="en-US" sz="1100" u="sng" dirty="0">
                <a:solidFill>
                  <a:schemeClr val="tx1"/>
                </a:solidFill>
                <a:effectLst>
                  <a:outerShdw blurRad="38100" dist="38100" dir="2700000" algn="tl">
                    <a:srgbClr val="000000">
                      <a:alpha val="43137"/>
                    </a:srgbClr>
                  </a:outerShdw>
                </a:effectLst>
              </a:rPr>
              <a:t>14. Mileage Only – No Request</a:t>
            </a:r>
          </a:p>
          <a:p>
            <a:r>
              <a:rPr lang="en-US" sz="1100" dirty="0">
                <a:effectLst>
                  <a:outerShdw blurRad="38100" dist="38100" dir="2700000" algn="tl">
                    <a:srgbClr val="000000">
                      <a:alpha val="43137"/>
                    </a:srgbClr>
                  </a:outerShdw>
                </a:effectLst>
              </a:rPr>
              <a:t>Event Name/benefit to the University : Please write the business need of the trip</a:t>
            </a:r>
          </a:p>
          <a:p>
            <a:r>
              <a:rPr lang="en-US" sz="1100" dirty="0">
                <a:effectLst>
                  <a:outerShdw blurRad="38100" dist="38100" dir="2700000" algn="tl">
                    <a:srgbClr val="000000">
                      <a:alpha val="43137"/>
                    </a:srgbClr>
                  </a:outerShdw>
                </a:effectLst>
              </a:rPr>
              <a:t>The approver added on the header is the cost object approver</a:t>
            </a:r>
          </a:p>
          <a:p>
            <a:r>
              <a:rPr lang="en-US" sz="1100" dirty="0">
                <a:effectLst>
                  <a:outerShdw blurRad="38100" dist="38100" dir="2700000" algn="tl">
                    <a:srgbClr val="000000">
                      <a:alpha val="43137"/>
                    </a:srgbClr>
                  </a:outerShdw>
                </a:effectLst>
              </a:rPr>
              <a:t>Once all the remaining details are filled in, click on Create Report, available at the right-hand corner down</a:t>
            </a:r>
            <a:endParaRPr lang="en-US" sz="1100" dirty="0"/>
          </a:p>
        </p:txBody>
      </p:sp>
      <p:pic>
        <p:nvPicPr>
          <p:cNvPr id="8" name="Picture 7">
            <a:extLst>
              <a:ext uri="{FF2B5EF4-FFF2-40B4-BE49-F238E27FC236}">
                <a16:creationId xmlns:a16="http://schemas.microsoft.com/office/drawing/2014/main" id="{BC2703AF-1128-3CB7-7706-4F8343863C30}"/>
              </a:ext>
            </a:extLst>
          </p:cNvPr>
          <p:cNvPicPr>
            <a:picLocks noChangeAspect="1"/>
          </p:cNvPicPr>
          <p:nvPr/>
        </p:nvPicPr>
        <p:blipFill>
          <a:blip r:embed="rId2"/>
          <a:stretch>
            <a:fillRect/>
          </a:stretch>
        </p:blipFill>
        <p:spPr>
          <a:xfrm>
            <a:off x="152400" y="2209800"/>
            <a:ext cx="8839200" cy="3886200"/>
          </a:xfrm>
          <a:prstGeom prst="rect">
            <a:avLst/>
          </a:prstGeom>
        </p:spPr>
      </p:pic>
      <p:sp>
        <p:nvSpPr>
          <p:cNvPr id="6" name="Title 5">
            <a:extLst>
              <a:ext uri="{FF2B5EF4-FFF2-40B4-BE49-F238E27FC236}">
                <a16:creationId xmlns:a16="http://schemas.microsoft.com/office/drawing/2014/main" id="{22895ED7-74ED-FF2C-EF01-46A7A44731D2}"/>
              </a:ext>
            </a:extLst>
          </p:cNvPr>
          <p:cNvSpPr>
            <a:spLocks noGrp="1"/>
          </p:cNvSpPr>
          <p:nvPr>
            <p:ph type="title"/>
          </p:nvPr>
        </p:nvSpPr>
        <p:spPr>
          <a:xfrm>
            <a:off x="228600" y="171974"/>
            <a:ext cx="8686800" cy="304800"/>
          </a:xfrm>
        </p:spPr>
        <p:txBody>
          <a:bodyPr/>
          <a:lstStyle/>
          <a:p>
            <a:pPr marL="285750" indent="-285750" algn="l">
              <a:buFont typeface="Wingdings" panose="05000000000000000000" pitchFamily="2" charset="2"/>
              <a:buChar char="q"/>
            </a:pPr>
            <a:r>
              <a:rPr lang="en-US" sz="1800" dirty="0"/>
              <a:t>Report header </a:t>
            </a:r>
          </a:p>
        </p:txBody>
      </p:sp>
    </p:spTree>
    <p:extLst>
      <p:ext uri="{BB962C8B-B14F-4D97-AF65-F5344CB8AC3E}">
        <p14:creationId xmlns:p14="http://schemas.microsoft.com/office/powerpoint/2010/main" val="4067560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31A3D-A6FE-AFBD-7640-D3745350049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D16B1E6-3D5E-2274-DE84-730F8F0FF9E8}"/>
              </a:ext>
            </a:extLst>
          </p:cNvPr>
          <p:cNvSpPr>
            <a:spLocks noGrp="1"/>
          </p:cNvSpPr>
          <p:nvPr>
            <p:ph idx="1"/>
          </p:nvPr>
        </p:nvSpPr>
        <p:spPr>
          <a:xfrm>
            <a:off x="61519" y="304800"/>
            <a:ext cx="8839200" cy="533400"/>
          </a:xfrm>
        </p:spPr>
        <p:txBody>
          <a:bodyPr/>
          <a:lstStyle/>
          <a:p>
            <a:r>
              <a:rPr lang="en-US" sz="1800" dirty="0">
                <a:solidFill>
                  <a:schemeClr val="tx1"/>
                </a:solidFill>
                <a:effectLst>
                  <a:outerShdw blurRad="38100" dist="38100" dir="2700000" algn="tl">
                    <a:srgbClr val="000000">
                      <a:alpha val="43137"/>
                    </a:srgbClr>
                  </a:outerShdw>
                </a:effectLst>
              </a:rPr>
              <a:t>Click on Add Expense</a:t>
            </a:r>
            <a:endParaRPr lang="en-US" sz="1800" u="sng" dirty="0">
              <a:solidFill>
                <a:schemeClr val="tx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64158B16-88D5-0BCE-C273-E1526BF8A567}"/>
              </a:ext>
            </a:extLst>
          </p:cNvPr>
          <p:cNvPicPr>
            <a:picLocks noChangeAspect="1"/>
          </p:cNvPicPr>
          <p:nvPr/>
        </p:nvPicPr>
        <p:blipFill>
          <a:blip r:embed="rId2"/>
          <a:stretch>
            <a:fillRect/>
          </a:stretch>
        </p:blipFill>
        <p:spPr>
          <a:xfrm>
            <a:off x="183159" y="990600"/>
            <a:ext cx="8839200" cy="4572000"/>
          </a:xfrm>
          <a:prstGeom prst="rect">
            <a:avLst/>
          </a:prstGeom>
        </p:spPr>
      </p:pic>
    </p:spTree>
    <p:extLst>
      <p:ext uri="{BB962C8B-B14F-4D97-AF65-F5344CB8AC3E}">
        <p14:creationId xmlns:p14="http://schemas.microsoft.com/office/powerpoint/2010/main" val="1999857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FBC9F-7EB3-4FFA-D279-25F72DD1FB85}"/>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C6B9C29-720D-2596-C6F6-2117DC2C17E1}"/>
              </a:ext>
            </a:extLst>
          </p:cNvPr>
          <p:cNvSpPr>
            <a:spLocks noGrp="1"/>
          </p:cNvSpPr>
          <p:nvPr>
            <p:ph type="title"/>
          </p:nvPr>
        </p:nvSpPr>
        <p:spPr>
          <a:xfrm>
            <a:off x="152400" y="163463"/>
            <a:ext cx="8839200" cy="674737"/>
          </a:xfrm>
          <a:ln>
            <a:noFill/>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en-US" sz="1800" dirty="0"/>
          </a:p>
          <a:p>
            <a:pPr marL="0" indent="0">
              <a:buNone/>
            </a:pPr>
            <a:endParaRPr lang="en-US" sz="1800" dirty="0"/>
          </a:p>
        </p:txBody>
      </p:sp>
      <p:sp>
        <p:nvSpPr>
          <p:cNvPr id="7" name="Content Placeholder 6">
            <a:extLst>
              <a:ext uri="{FF2B5EF4-FFF2-40B4-BE49-F238E27FC236}">
                <a16:creationId xmlns:a16="http://schemas.microsoft.com/office/drawing/2014/main" id="{F45B43A7-75DD-6C84-62CC-FAE5928AF6D2}"/>
              </a:ext>
            </a:extLst>
          </p:cNvPr>
          <p:cNvSpPr>
            <a:spLocks noGrp="1"/>
          </p:cNvSpPr>
          <p:nvPr>
            <p:ph idx="1"/>
          </p:nvPr>
        </p:nvSpPr>
        <p:spPr>
          <a:xfrm>
            <a:off x="152400" y="163463"/>
            <a:ext cx="8839200" cy="750937"/>
          </a:xfrm>
        </p:spPr>
        <p:txBody>
          <a:bodyPr/>
          <a:lstStyle/>
          <a:p>
            <a:pPr>
              <a:buFont typeface="Wingdings" panose="05000000000000000000" pitchFamily="2" charset="2"/>
              <a:buChar char="q"/>
            </a:pPr>
            <a:r>
              <a:rPr lang="en-US" sz="1600" dirty="0">
                <a:solidFill>
                  <a:schemeClr val="tx1"/>
                </a:solidFill>
                <a:effectLst>
                  <a:outerShdw blurRad="38100" dist="38100" dir="2700000" algn="tl">
                    <a:srgbClr val="000000">
                      <a:alpha val="43137"/>
                    </a:srgbClr>
                  </a:outerShdw>
                </a:effectLst>
              </a:rPr>
              <a:t>Add the expense type – Personal </a:t>
            </a:r>
            <a:r>
              <a:rPr lang="en-US" sz="1600" dirty="0">
                <a:effectLst>
                  <a:outerShdw blurRad="38100" dist="38100" dir="2700000" algn="tl">
                    <a:srgbClr val="000000">
                      <a:alpha val="43137"/>
                    </a:srgbClr>
                  </a:outerShdw>
                </a:effectLst>
              </a:rPr>
              <a:t>C</a:t>
            </a:r>
            <a:r>
              <a:rPr lang="en-US" sz="1600" dirty="0">
                <a:solidFill>
                  <a:schemeClr val="tx1"/>
                </a:solidFill>
                <a:effectLst>
                  <a:outerShdw blurRad="38100" dist="38100" dir="2700000" algn="tl">
                    <a:srgbClr val="000000">
                      <a:alpha val="43137"/>
                    </a:srgbClr>
                  </a:outerShdw>
                </a:effectLst>
              </a:rPr>
              <a:t>ar Mileage, available under the Parent type 01. Travel</a:t>
            </a:r>
          </a:p>
        </p:txBody>
      </p:sp>
      <p:pic>
        <p:nvPicPr>
          <p:cNvPr id="13" name="Picture 12">
            <a:extLst>
              <a:ext uri="{FF2B5EF4-FFF2-40B4-BE49-F238E27FC236}">
                <a16:creationId xmlns:a16="http://schemas.microsoft.com/office/drawing/2014/main" id="{0D94BB69-6439-A76A-44BB-87F61EE78E68}"/>
              </a:ext>
            </a:extLst>
          </p:cNvPr>
          <p:cNvPicPr>
            <a:picLocks noChangeAspect="1"/>
          </p:cNvPicPr>
          <p:nvPr/>
        </p:nvPicPr>
        <p:blipFill>
          <a:blip r:embed="rId2"/>
          <a:stretch>
            <a:fillRect/>
          </a:stretch>
        </p:blipFill>
        <p:spPr>
          <a:xfrm>
            <a:off x="152400" y="1066800"/>
            <a:ext cx="8839200" cy="4953000"/>
          </a:xfrm>
          <a:prstGeom prst="rect">
            <a:avLst/>
          </a:prstGeom>
        </p:spPr>
      </p:pic>
    </p:spTree>
    <p:extLst>
      <p:ext uri="{BB962C8B-B14F-4D97-AF65-F5344CB8AC3E}">
        <p14:creationId xmlns:p14="http://schemas.microsoft.com/office/powerpoint/2010/main" val="3802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4B050-39DC-0376-3C4A-81201B762865}"/>
            </a:ext>
          </a:extLst>
        </p:cNvPr>
        <p:cNvGrpSpPr/>
        <p:nvPr/>
      </p:nvGrpSpPr>
      <p:grpSpPr>
        <a:xfrm>
          <a:off x="0" y="0"/>
          <a:ext cx="0" cy="0"/>
          <a:chOff x="0" y="0"/>
          <a:chExt cx="0" cy="0"/>
        </a:xfrm>
      </p:grpSpPr>
      <p:pic>
        <p:nvPicPr>
          <p:cNvPr id="6" name="Content Placeholder 5" descr="Map&#10;&#10;Description automatically generated">
            <a:extLst>
              <a:ext uri="{FF2B5EF4-FFF2-40B4-BE49-F238E27FC236}">
                <a16:creationId xmlns:a16="http://schemas.microsoft.com/office/drawing/2014/main" id="{910B4613-A0F4-9339-C55D-1DB24002D74A}"/>
              </a:ext>
            </a:extLst>
          </p:cNvPr>
          <p:cNvPicPr>
            <a:picLocks noChangeAspect="1"/>
          </p:cNvPicPr>
          <p:nvPr/>
        </p:nvPicPr>
        <p:blipFill rotWithShape="1">
          <a:blip r:embed="rId3">
            <a:extLst>
              <a:ext uri="{28A0092B-C50C-407E-A947-70E740481C1C}">
                <a14:useLocalDpi xmlns:a14="http://schemas.microsoft.com/office/drawing/2010/main" val="0"/>
              </a:ext>
            </a:extLst>
          </a:blip>
          <a:srcRect b="-12349"/>
          <a:stretch/>
        </p:blipFill>
        <p:spPr>
          <a:xfrm>
            <a:off x="3977081" y="1295400"/>
            <a:ext cx="5014519" cy="4419600"/>
          </a:xfrm>
          <a:prstGeom prst="rect">
            <a:avLst/>
          </a:prstGeom>
          <a:ln>
            <a:solidFill>
              <a:srgbClr val="C00000"/>
            </a:solidFill>
          </a:ln>
        </p:spPr>
      </p:pic>
      <p:sp>
        <p:nvSpPr>
          <p:cNvPr id="7" name="Content Placeholder 6">
            <a:extLst>
              <a:ext uri="{FF2B5EF4-FFF2-40B4-BE49-F238E27FC236}">
                <a16:creationId xmlns:a16="http://schemas.microsoft.com/office/drawing/2014/main" id="{9C8E1210-63AE-B83A-4C42-F77070DE9B48}"/>
              </a:ext>
            </a:extLst>
          </p:cNvPr>
          <p:cNvSpPr>
            <a:spLocks noGrp="1"/>
          </p:cNvSpPr>
          <p:nvPr>
            <p:ph idx="1"/>
          </p:nvPr>
        </p:nvSpPr>
        <p:spPr>
          <a:xfrm>
            <a:off x="228600" y="1295400"/>
            <a:ext cx="3657600" cy="4648200"/>
          </a:xfrm>
        </p:spPr>
        <p:txBody>
          <a:bodyPr/>
          <a:lstStyle/>
          <a:p>
            <a:r>
              <a:rPr lang="en-US" sz="1400" b="0" dirty="0">
                <a:effectLst/>
                <a:latin typeface="Calibri" panose="020F0502020204030204" pitchFamily="34" charset="0"/>
                <a:ea typeface="Calibri" panose="020F0502020204030204" pitchFamily="34" charset="0"/>
                <a:cs typeface="Times New Roman" panose="02020603050405020304" pitchFamily="18" charset="0"/>
              </a:rPr>
              <a:t>After clicking on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Personal Car Mileage</a:t>
            </a:r>
            <a:r>
              <a:rPr lang="en-US" sz="1400" b="0" dirty="0">
                <a:effectLst/>
                <a:latin typeface="Calibri" panose="020F0502020204030204" pitchFamily="34" charset="0"/>
                <a:ea typeface="Calibri" panose="020F0502020204030204" pitchFamily="34" charset="0"/>
                <a:cs typeface="Times New Roman" panose="02020603050405020304" pitchFamily="18" charset="0"/>
              </a:rPr>
              <a:t>, a mileage calculator pops up.  Please enter the beginning address and then add the locations visited.  The system saves the most used destinations.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GB" sz="1400" b="0" dirty="0">
                <a:effectLst/>
                <a:latin typeface="Calibri" panose="020F0502020204030204" pitchFamily="34" charset="0"/>
                <a:ea typeface="Calibri" panose="020F0502020204030204" pitchFamily="34" charset="0"/>
                <a:cs typeface="Times New Roman" panose="02020603050405020304" pitchFamily="18" charset="0"/>
              </a:rPr>
              <a:t>Mileage entries for separate days must be recorded individually, with each day entered as a separate expense entry.</a:t>
            </a:r>
          </a:p>
          <a:p>
            <a:r>
              <a:rPr lang="en-US" sz="1400" dirty="0">
                <a:effectLst/>
                <a:latin typeface="Calibri" panose="020F0502020204030204" pitchFamily="34" charset="0"/>
                <a:ea typeface="Calibri" panose="020F0502020204030204" pitchFamily="34" charset="0"/>
                <a:cs typeface="Times New Roman" panose="02020603050405020304" pitchFamily="18" charset="0"/>
              </a:rPr>
              <a:t>Please note that the regular commute mileage between home and the headquarters is not reimbursable. The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Deduct Commute </a:t>
            </a:r>
            <a:r>
              <a:rPr lang="en-US" sz="1400" dirty="0">
                <a:effectLst/>
                <a:latin typeface="Calibri" panose="020F0502020204030204" pitchFamily="34" charset="0"/>
                <a:ea typeface="Calibri" panose="020F0502020204030204" pitchFamily="34" charset="0"/>
                <a:cs typeface="Times New Roman" panose="02020603050405020304" pitchFamily="18" charset="0"/>
              </a:rPr>
              <a:t>box can be used to exclude that commute.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p>
        </p:txBody>
      </p:sp>
      <p:sp>
        <p:nvSpPr>
          <p:cNvPr id="15" name="Title 14">
            <a:extLst>
              <a:ext uri="{FF2B5EF4-FFF2-40B4-BE49-F238E27FC236}">
                <a16:creationId xmlns:a16="http://schemas.microsoft.com/office/drawing/2014/main" id="{C35D1E30-AF89-E377-4D06-458363884231}"/>
              </a:ext>
            </a:extLst>
          </p:cNvPr>
          <p:cNvSpPr>
            <a:spLocks noGrp="1"/>
          </p:cNvSpPr>
          <p:nvPr>
            <p:ph type="title"/>
          </p:nvPr>
        </p:nvSpPr>
        <p:spPr>
          <a:xfrm>
            <a:off x="304800" y="304800"/>
            <a:ext cx="8686800" cy="609600"/>
          </a:xfrm>
        </p:spPr>
        <p:txBody>
          <a:bodyPr/>
          <a:lstStyle/>
          <a:p>
            <a:pPr marL="342900" indent="-342900" algn="l">
              <a:buFont typeface="Wingdings" panose="05000000000000000000" pitchFamily="2" charset="2"/>
              <a:buChar char="q"/>
            </a:pPr>
            <a:r>
              <a:rPr lang="en-US" sz="1800" dirty="0"/>
              <a:t>Adding the correct addresses on the Mileage Calculator</a:t>
            </a:r>
          </a:p>
        </p:txBody>
      </p:sp>
    </p:spTree>
    <p:extLst>
      <p:ext uri="{BB962C8B-B14F-4D97-AF65-F5344CB8AC3E}">
        <p14:creationId xmlns:p14="http://schemas.microsoft.com/office/powerpoint/2010/main" val="3038675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3FEEE-139E-3A90-49BF-5439A29A899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114866C-7040-81A2-2CC6-B37703BCF1D3}"/>
              </a:ext>
            </a:extLst>
          </p:cNvPr>
          <p:cNvSpPr>
            <a:spLocks noGrp="1"/>
          </p:cNvSpPr>
          <p:nvPr>
            <p:ph idx="1"/>
          </p:nvPr>
        </p:nvSpPr>
        <p:spPr>
          <a:xfrm>
            <a:off x="152400" y="1229336"/>
            <a:ext cx="3200400" cy="4485664"/>
          </a:xfrm>
        </p:spPr>
        <p:txBody>
          <a:bodyPr/>
          <a:lstStyle/>
          <a:p>
            <a:r>
              <a:rPr lang="en-US" sz="1600" b="0" dirty="0">
                <a:effectLst/>
                <a:latin typeface="Calibri" panose="020F0502020204030204" pitchFamily="34" charset="0"/>
                <a:ea typeface="Calibri" panose="020F0502020204030204" pitchFamily="34" charset="0"/>
                <a:cs typeface="Times New Roman" panose="02020603050405020304" pitchFamily="18" charset="0"/>
              </a:rPr>
              <a:t>Once the Waypoints A and B are added, click on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Calculate Route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r>
              <a:rPr lang="en-US" sz="1600" dirty="0">
                <a:effectLst/>
                <a:latin typeface="Calibri" panose="020F0502020204030204" pitchFamily="34" charset="0"/>
                <a:ea typeface="Calibri" panose="020F0502020204030204" pitchFamily="34" charset="0"/>
                <a:cs typeface="Times New Roman" panose="02020603050405020304" pitchFamily="18" charset="0"/>
              </a:rPr>
              <a:t>For one day trips, users may click on –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Make Round Trip</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r>
              <a:rPr lang="en-US" sz="1600" dirty="0">
                <a:effectLst/>
                <a:latin typeface="Calibri" panose="020F0502020204030204" pitchFamily="34" charset="0"/>
                <a:ea typeface="Calibri" panose="020F0502020204030204" pitchFamily="34" charset="0"/>
                <a:cs typeface="Times New Roman" panose="02020603050405020304" pitchFamily="18" charset="0"/>
              </a:rPr>
              <a:t>Once all the addresses are added, click on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Add Mileage to Expense</a:t>
            </a:r>
            <a:r>
              <a:rPr lang="en-US" sz="1600" dirty="0">
                <a:effectLst/>
                <a:latin typeface="Calibri" panose="020F0502020204030204" pitchFamily="34" charset="0"/>
                <a:ea typeface="Calibri" panose="020F0502020204030204" pitchFamily="34" charset="0"/>
                <a:cs typeface="Times New Roman" panose="02020603050405020304" pitchFamily="18" charset="0"/>
              </a:rPr>
              <a:t>, available on the bottom of the right-hand corner</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p>
        </p:txBody>
      </p:sp>
      <p:sp>
        <p:nvSpPr>
          <p:cNvPr id="15" name="Title 14">
            <a:extLst>
              <a:ext uri="{FF2B5EF4-FFF2-40B4-BE49-F238E27FC236}">
                <a16:creationId xmlns:a16="http://schemas.microsoft.com/office/drawing/2014/main" id="{BCC87810-AAA1-8FAB-4970-79CA74B147A8}"/>
              </a:ext>
            </a:extLst>
          </p:cNvPr>
          <p:cNvSpPr>
            <a:spLocks noGrp="1"/>
          </p:cNvSpPr>
          <p:nvPr>
            <p:ph type="title"/>
          </p:nvPr>
        </p:nvSpPr>
        <p:spPr>
          <a:xfrm>
            <a:off x="228600" y="152400"/>
            <a:ext cx="8686800" cy="533400"/>
          </a:xfrm>
        </p:spPr>
        <p:txBody>
          <a:bodyPr/>
          <a:lstStyle/>
          <a:p>
            <a:pPr marL="285750" indent="-285750" algn="l">
              <a:buFont typeface="Wingdings" panose="05000000000000000000" pitchFamily="2" charset="2"/>
              <a:buChar char="q"/>
            </a:pPr>
            <a:r>
              <a:rPr lang="en-US" sz="1800" dirty="0"/>
              <a:t>Adding the correct addresses on the Mileage Calculator</a:t>
            </a:r>
          </a:p>
        </p:txBody>
      </p:sp>
      <p:pic>
        <p:nvPicPr>
          <p:cNvPr id="3" name="Picture 2">
            <a:extLst>
              <a:ext uri="{FF2B5EF4-FFF2-40B4-BE49-F238E27FC236}">
                <a16:creationId xmlns:a16="http://schemas.microsoft.com/office/drawing/2014/main" id="{D3103089-D26F-8D6E-46E2-14FA053A242A}"/>
              </a:ext>
            </a:extLst>
          </p:cNvPr>
          <p:cNvPicPr>
            <a:picLocks noChangeAspect="1"/>
          </p:cNvPicPr>
          <p:nvPr/>
        </p:nvPicPr>
        <p:blipFill>
          <a:blip r:embed="rId3"/>
          <a:stretch>
            <a:fillRect/>
          </a:stretch>
        </p:blipFill>
        <p:spPr>
          <a:xfrm>
            <a:off x="3352800" y="990600"/>
            <a:ext cx="5638800" cy="4876800"/>
          </a:xfrm>
          <a:prstGeom prst="rect">
            <a:avLst/>
          </a:prstGeom>
        </p:spPr>
      </p:pic>
    </p:spTree>
    <p:extLst>
      <p:ext uri="{BB962C8B-B14F-4D97-AF65-F5344CB8AC3E}">
        <p14:creationId xmlns:p14="http://schemas.microsoft.com/office/powerpoint/2010/main" val="2633180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95FAD-7599-6EF3-9791-A93EDF9BB87B}"/>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AE4C1C2-FEED-7F01-033D-2115667378FB}"/>
              </a:ext>
            </a:extLst>
          </p:cNvPr>
          <p:cNvSpPr>
            <a:spLocks noGrp="1"/>
          </p:cNvSpPr>
          <p:nvPr>
            <p:ph type="title"/>
          </p:nvPr>
        </p:nvSpPr>
        <p:spPr>
          <a:xfrm>
            <a:off x="152400" y="152401"/>
            <a:ext cx="8839200" cy="685799"/>
          </a:xfrm>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800" dirty="0">
                <a:effectLst>
                  <a:outerShdw blurRad="38100" dist="38100" dir="2700000" algn="tl">
                    <a:srgbClr val="000000">
                      <a:alpha val="43137"/>
                    </a:srgbClr>
                  </a:outerShdw>
                </a:effectLst>
              </a:rPr>
              <a:t>Adding the mileage entries</a:t>
            </a:r>
            <a:endParaRPr lang="en-US" sz="1800" dirty="0"/>
          </a:p>
          <a:p>
            <a:pPr marL="0" indent="0">
              <a:buNone/>
            </a:pPr>
            <a:endParaRPr lang="en-US" sz="1800" dirty="0"/>
          </a:p>
        </p:txBody>
      </p:sp>
      <p:sp>
        <p:nvSpPr>
          <p:cNvPr id="7" name="Content Placeholder 6">
            <a:extLst>
              <a:ext uri="{FF2B5EF4-FFF2-40B4-BE49-F238E27FC236}">
                <a16:creationId xmlns:a16="http://schemas.microsoft.com/office/drawing/2014/main" id="{206FF03D-D31A-F450-0B63-0801239BF68E}"/>
              </a:ext>
            </a:extLst>
          </p:cNvPr>
          <p:cNvSpPr>
            <a:spLocks noGrp="1"/>
          </p:cNvSpPr>
          <p:nvPr>
            <p:ph idx="1"/>
          </p:nvPr>
        </p:nvSpPr>
        <p:spPr>
          <a:xfrm>
            <a:off x="138065" y="838200"/>
            <a:ext cx="8839200" cy="1066799"/>
          </a:xfrm>
        </p:spPr>
        <p:txBody>
          <a:bodyPr/>
          <a:lstStyle/>
          <a:p>
            <a:r>
              <a:rPr lang="en-US" sz="1100" dirty="0">
                <a:solidFill>
                  <a:schemeClr val="tx1"/>
                </a:solidFill>
                <a:effectLst>
                  <a:outerShdw blurRad="38100" dist="38100" dir="2700000" algn="tl">
                    <a:srgbClr val="000000">
                      <a:alpha val="43137"/>
                    </a:srgbClr>
                  </a:outerShdw>
                </a:effectLst>
              </a:rPr>
              <a:t>Add the Transaction Date, and this should align with the mileage date taken for that day. </a:t>
            </a:r>
          </a:p>
          <a:p>
            <a:r>
              <a:rPr lang="en-US" sz="1100" dirty="0">
                <a:effectLst>
                  <a:outerShdw blurRad="38100" dist="38100" dir="2700000" algn="tl">
                    <a:srgbClr val="000000">
                      <a:alpha val="43137"/>
                    </a:srgbClr>
                  </a:outerShdw>
                </a:effectLst>
              </a:rPr>
              <a:t>If there are multiple mileage trips for several days, please add the entries separately for each day</a:t>
            </a:r>
          </a:p>
          <a:p>
            <a:r>
              <a:rPr lang="en-US" sz="1100" dirty="0">
                <a:effectLst>
                  <a:outerShdw blurRad="38100" dist="38100" dir="2700000" algn="tl">
                    <a:srgbClr val="000000">
                      <a:alpha val="43137"/>
                    </a:srgbClr>
                  </a:outerShdw>
                </a:effectLst>
              </a:rPr>
              <a:t>Add the business need of the mileage trip on the comment section</a:t>
            </a:r>
          </a:p>
          <a:p>
            <a:r>
              <a:rPr lang="en-US" sz="1100" dirty="0">
                <a:effectLst>
                  <a:outerShdw blurRad="38100" dist="38100" dir="2700000" algn="tl">
                    <a:srgbClr val="000000">
                      <a:alpha val="43137"/>
                    </a:srgbClr>
                  </a:outerShdw>
                </a:effectLst>
              </a:rPr>
              <a:t>Once all the mileage entries are added, click on Save Expense</a:t>
            </a:r>
            <a:endParaRPr lang="en-US" sz="1100" dirty="0"/>
          </a:p>
        </p:txBody>
      </p:sp>
      <p:pic>
        <p:nvPicPr>
          <p:cNvPr id="4" name="Picture 3">
            <a:extLst>
              <a:ext uri="{FF2B5EF4-FFF2-40B4-BE49-F238E27FC236}">
                <a16:creationId xmlns:a16="http://schemas.microsoft.com/office/drawing/2014/main" id="{B8417BCA-A26B-7290-5DFE-7D3A2851891E}"/>
              </a:ext>
            </a:extLst>
          </p:cNvPr>
          <p:cNvPicPr>
            <a:picLocks noChangeAspect="1"/>
          </p:cNvPicPr>
          <p:nvPr/>
        </p:nvPicPr>
        <p:blipFill>
          <a:blip r:embed="rId2"/>
          <a:stretch>
            <a:fillRect/>
          </a:stretch>
        </p:blipFill>
        <p:spPr>
          <a:xfrm>
            <a:off x="152399" y="2057400"/>
            <a:ext cx="8915401" cy="4143276"/>
          </a:xfrm>
          <a:prstGeom prst="rect">
            <a:avLst/>
          </a:prstGeom>
        </p:spPr>
      </p:pic>
    </p:spTree>
    <p:extLst>
      <p:ext uri="{BB962C8B-B14F-4D97-AF65-F5344CB8AC3E}">
        <p14:creationId xmlns:p14="http://schemas.microsoft.com/office/powerpoint/2010/main" val="1634782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01618-E636-05BE-AFFB-1F7586AC3088}"/>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928C159-17E3-E707-51C2-3FDCBCD346E7}"/>
              </a:ext>
            </a:extLst>
          </p:cNvPr>
          <p:cNvSpPr>
            <a:spLocks noGrp="1"/>
          </p:cNvSpPr>
          <p:nvPr>
            <p:ph type="title"/>
          </p:nvPr>
        </p:nvSpPr>
        <p:spPr>
          <a:xfrm>
            <a:off x="152400" y="152401"/>
            <a:ext cx="8839200" cy="685799"/>
          </a:xfrm>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800" dirty="0">
                <a:effectLst>
                  <a:outerShdw blurRad="38100" dist="38100" dir="2700000" algn="tl">
                    <a:srgbClr val="000000">
                      <a:alpha val="43137"/>
                    </a:srgbClr>
                  </a:outerShdw>
                </a:effectLst>
              </a:rPr>
              <a:t>Mileage alerts</a:t>
            </a:r>
            <a:endParaRPr lang="en-US" sz="1800" dirty="0"/>
          </a:p>
          <a:p>
            <a:pPr marL="0" indent="0">
              <a:buNone/>
            </a:pPr>
            <a:endParaRPr lang="en-US" sz="1800" dirty="0"/>
          </a:p>
        </p:txBody>
      </p:sp>
      <p:sp>
        <p:nvSpPr>
          <p:cNvPr id="7" name="Content Placeholder 6">
            <a:extLst>
              <a:ext uri="{FF2B5EF4-FFF2-40B4-BE49-F238E27FC236}">
                <a16:creationId xmlns:a16="http://schemas.microsoft.com/office/drawing/2014/main" id="{998DBFEF-5955-29D3-02BF-19538DB74BFF}"/>
              </a:ext>
            </a:extLst>
          </p:cNvPr>
          <p:cNvSpPr>
            <a:spLocks noGrp="1"/>
          </p:cNvSpPr>
          <p:nvPr>
            <p:ph idx="1"/>
          </p:nvPr>
        </p:nvSpPr>
        <p:spPr>
          <a:xfrm>
            <a:off x="138065" y="609603"/>
            <a:ext cx="8839200" cy="685798"/>
          </a:xfrm>
        </p:spPr>
        <p:txBody>
          <a:bodyPr/>
          <a:lstStyle/>
          <a:p>
            <a:r>
              <a:rPr lang="en-US" sz="1100" dirty="0">
                <a:solidFill>
                  <a:schemeClr val="tx1"/>
                </a:solidFill>
                <a:effectLst>
                  <a:outerShdw blurRad="38100" dist="38100" dir="2700000" algn="tl">
                    <a:srgbClr val="000000">
                      <a:alpha val="43137"/>
                    </a:srgbClr>
                  </a:outerShdw>
                </a:effectLst>
              </a:rPr>
              <a:t>On an expense report, there will be only one alert that relates to the commute mileage policy</a:t>
            </a:r>
          </a:p>
          <a:p>
            <a:r>
              <a:rPr lang="en-US" sz="1100" dirty="0">
                <a:effectLst>
                  <a:outerShdw blurRad="38100" dist="38100" dir="2700000" algn="tl">
                    <a:srgbClr val="000000">
                      <a:alpha val="43137"/>
                    </a:srgbClr>
                  </a:outerShdw>
                </a:effectLst>
              </a:rPr>
              <a:t>Once all the mileage entries are added, click on Submit Report</a:t>
            </a:r>
            <a:r>
              <a:rPr lang="en-US" sz="1100" dirty="0">
                <a:solidFill>
                  <a:schemeClr val="tx1"/>
                </a:solidFill>
                <a:effectLst>
                  <a:outerShdw blurRad="38100" dist="38100" dir="2700000" algn="tl">
                    <a:srgbClr val="000000">
                      <a:alpha val="43137"/>
                    </a:srgbClr>
                  </a:outerShdw>
                </a:effectLst>
              </a:rPr>
              <a:t> </a:t>
            </a:r>
          </a:p>
        </p:txBody>
      </p:sp>
      <p:pic>
        <p:nvPicPr>
          <p:cNvPr id="3" name="Picture 2">
            <a:extLst>
              <a:ext uri="{FF2B5EF4-FFF2-40B4-BE49-F238E27FC236}">
                <a16:creationId xmlns:a16="http://schemas.microsoft.com/office/drawing/2014/main" id="{3DF56A67-C836-666F-B261-9B06009545AF}"/>
              </a:ext>
            </a:extLst>
          </p:cNvPr>
          <p:cNvPicPr>
            <a:picLocks noChangeAspect="1"/>
          </p:cNvPicPr>
          <p:nvPr/>
        </p:nvPicPr>
        <p:blipFill>
          <a:blip r:embed="rId2"/>
          <a:stretch>
            <a:fillRect/>
          </a:stretch>
        </p:blipFill>
        <p:spPr>
          <a:xfrm>
            <a:off x="138065" y="1493354"/>
            <a:ext cx="8839200" cy="4374046"/>
          </a:xfrm>
          <a:prstGeom prst="rect">
            <a:avLst/>
          </a:prstGeom>
        </p:spPr>
      </p:pic>
    </p:spTree>
    <p:extLst>
      <p:ext uri="{BB962C8B-B14F-4D97-AF65-F5344CB8AC3E}">
        <p14:creationId xmlns:p14="http://schemas.microsoft.com/office/powerpoint/2010/main" val="426557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74120-6D69-02E0-4E4F-40DE03CB9A3C}"/>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1BCCB8A-18FE-10B2-4D11-5B65619D2716}"/>
              </a:ext>
            </a:extLst>
          </p:cNvPr>
          <p:cNvSpPr>
            <a:spLocks noGrp="1"/>
          </p:cNvSpPr>
          <p:nvPr>
            <p:ph type="title"/>
          </p:nvPr>
        </p:nvSpPr>
        <p:spPr>
          <a:xfrm>
            <a:off x="152400" y="152401"/>
            <a:ext cx="8839200" cy="685799"/>
          </a:xfrm>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800" dirty="0">
                <a:effectLst>
                  <a:outerShdw blurRad="38100" dist="38100" dir="2700000" algn="tl">
                    <a:srgbClr val="000000">
                      <a:alpha val="43137"/>
                    </a:srgbClr>
                  </a:outerShdw>
                </a:effectLst>
              </a:rPr>
              <a:t>Certification page</a:t>
            </a:r>
            <a:endParaRPr lang="en-US" sz="1800" dirty="0"/>
          </a:p>
          <a:p>
            <a:pPr marL="0" indent="0">
              <a:buNone/>
            </a:pPr>
            <a:endParaRPr lang="en-US" sz="1800" dirty="0"/>
          </a:p>
        </p:txBody>
      </p:sp>
      <p:sp>
        <p:nvSpPr>
          <p:cNvPr id="7" name="Content Placeholder 6">
            <a:extLst>
              <a:ext uri="{FF2B5EF4-FFF2-40B4-BE49-F238E27FC236}">
                <a16:creationId xmlns:a16="http://schemas.microsoft.com/office/drawing/2014/main" id="{3BD350DB-ED3A-604E-E292-17AF8F16D3E8}"/>
              </a:ext>
            </a:extLst>
          </p:cNvPr>
          <p:cNvSpPr>
            <a:spLocks noGrp="1"/>
          </p:cNvSpPr>
          <p:nvPr>
            <p:ph idx="1"/>
          </p:nvPr>
        </p:nvSpPr>
        <p:spPr>
          <a:xfrm>
            <a:off x="138065" y="609603"/>
            <a:ext cx="8839200" cy="685798"/>
          </a:xfrm>
        </p:spPr>
        <p:txBody>
          <a:bodyPr/>
          <a:lstStyle/>
          <a:p>
            <a:r>
              <a:rPr lang="en-US" sz="1100" dirty="0">
                <a:effectLst>
                  <a:outerShdw blurRad="38100" dist="38100" dir="2700000" algn="tl">
                    <a:srgbClr val="000000">
                      <a:alpha val="43137"/>
                    </a:srgbClr>
                  </a:outerShdw>
                </a:effectLst>
              </a:rPr>
              <a:t>The certification page will come up, click on Accept &amp; Continue, available on the right-side bottom corner</a:t>
            </a:r>
          </a:p>
          <a:p>
            <a:endParaRPr lang="en-US" sz="1100" dirty="0">
              <a:solidFill>
                <a:schemeClr val="tx1"/>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29069EA2-2120-4A36-81D8-D0A250FAC006}"/>
              </a:ext>
            </a:extLst>
          </p:cNvPr>
          <p:cNvPicPr>
            <a:picLocks noChangeAspect="1"/>
          </p:cNvPicPr>
          <p:nvPr/>
        </p:nvPicPr>
        <p:blipFill>
          <a:blip r:embed="rId2"/>
          <a:stretch>
            <a:fillRect/>
          </a:stretch>
        </p:blipFill>
        <p:spPr>
          <a:xfrm>
            <a:off x="381000" y="1295401"/>
            <a:ext cx="8229600" cy="4343399"/>
          </a:xfrm>
          <a:prstGeom prst="rect">
            <a:avLst/>
          </a:prstGeom>
        </p:spPr>
      </p:pic>
    </p:spTree>
    <p:extLst>
      <p:ext uri="{BB962C8B-B14F-4D97-AF65-F5344CB8AC3E}">
        <p14:creationId xmlns:p14="http://schemas.microsoft.com/office/powerpoint/2010/main" val="574817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ABA88-230A-CF50-0908-6117158B1778}"/>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67CC3E2-4558-EE1A-5A85-CA07FCCEB54D}"/>
              </a:ext>
            </a:extLst>
          </p:cNvPr>
          <p:cNvSpPr>
            <a:spLocks noGrp="1"/>
          </p:cNvSpPr>
          <p:nvPr>
            <p:ph type="title"/>
          </p:nvPr>
        </p:nvSpPr>
        <p:spPr>
          <a:xfrm>
            <a:off x="152400" y="152402"/>
            <a:ext cx="8839200" cy="457202"/>
          </a:xfrm>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800" dirty="0">
                <a:effectLst>
                  <a:outerShdw blurRad="38100" dist="38100" dir="2700000" algn="tl">
                    <a:srgbClr val="000000">
                      <a:alpha val="43137"/>
                    </a:srgbClr>
                  </a:outerShdw>
                </a:effectLst>
              </a:rPr>
              <a:t>Report Totals</a:t>
            </a:r>
            <a:endParaRPr lang="en-US" sz="1800" dirty="0"/>
          </a:p>
          <a:p>
            <a:pPr marL="0" indent="0">
              <a:buNone/>
            </a:pPr>
            <a:endParaRPr lang="en-US" sz="1800" dirty="0"/>
          </a:p>
        </p:txBody>
      </p:sp>
      <p:sp>
        <p:nvSpPr>
          <p:cNvPr id="7" name="Content Placeholder 6">
            <a:extLst>
              <a:ext uri="{FF2B5EF4-FFF2-40B4-BE49-F238E27FC236}">
                <a16:creationId xmlns:a16="http://schemas.microsoft.com/office/drawing/2014/main" id="{096A5CC9-6B5F-8349-D54F-DF3F04178618}"/>
              </a:ext>
            </a:extLst>
          </p:cNvPr>
          <p:cNvSpPr>
            <a:spLocks noGrp="1"/>
          </p:cNvSpPr>
          <p:nvPr>
            <p:ph idx="1"/>
          </p:nvPr>
        </p:nvSpPr>
        <p:spPr>
          <a:xfrm>
            <a:off x="56961" y="457200"/>
            <a:ext cx="8839200" cy="838197"/>
          </a:xfrm>
        </p:spPr>
        <p:txBody>
          <a:bodyPr/>
          <a:lstStyle/>
          <a:p>
            <a:r>
              <a:rPr lang="en-US" sz="1100" dirty="0">
                <a:effectLst>
                  <a:outerShdw blurRad="38100" dist="38100" dir="2700000" algn="tl">
                    <a:srgbClr val="000000">
                      <a:alpha val="43137"/>
                    </a:srgbClr>
                  </a:outerShdw>
                </a:effectLst>
              </a:rPr>
              <a:t>This page will show the amount total and the requested amount</a:t>
            </a:r>
          </a:p>
          <a:p>
            <a:r>
              <a:rPr lang="en-US" sz="1100" dirty="0">
                <a:effectLst>
                  <a:outerShdw blurRad="38100" dist="38100" dir="2700000" algn="tl">
                    <a:srgbClr val="000000">
                      <a:alpha val="43137"/>
                    </a:srgbClr>
                  </a:outerShdw>
                </a:effectLst>
              </a:rPr>
              <a:t>This page will also show the soft alert warning message related to the commute mileage</a:t>
            </a:r>
          </a:p>
          <a:p>
            <a:r>
              <a:rPr lang="en-US" sz="1100" dirty="0">
                <a:effectLst>
                  <a:outerShdw blurRad="38100" dist="38100" dir="2700000" algn="tl">
                    <a:srgbClr val="000000">
                      <a:alpha val="43137"/>
                    </a:srgbClr>
                  </a:outerShdw>
                </a:effectLst>
              </a:rPr>
              <a:t>Once the alert and the report total is reviewed, click on </a:t>
            </a:r>
            <a:r>
              <a:rPr lang="en-US" sz="1100" b="1" dirty="0">
                <a:effectLst>
                  <a:outerShdw blurRad="38100" dist="38100" dir="2700000" algn="tl">
                    <a:srgbClr val="000000">
                      <a:alpha val="43137"/>
                    </a:srgbClr>
                  </a:outerShdw>
                </a:effectLst>
              </a:rPr>
              <a:t>Submit Report </a:t>
            </a:r>
            <a:r>
              <a:rPr lang="en-US" sz="1100" dirty="0">
                <a:effectLst>
                  <a:outerShdw blurRad="38100" dist="38100" dir="2700000" algn="tl">
                    <a:srgbClr val="000000">
                      <a:alpha val="43137"/>
                    </a:srgbClr>
                  </a:outerShdw>
                </a:effectLst>
              </a:rPr>
              <a:t>available at the bottom right-side corner</a:t>
            </a:r>
          </a:p>
          <a:p>
            <a:endParaRPr lang="en-US" sz="1100" dirty="0">
              <a:solidFill>
                <a:schemeClr val="tx1"/>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BE32D617-3AFF-C281-DB01-780B9CE65D7E}"/>
              </a:ext>
            </a:extLst>
          </p:cNvPr>
          <p:cNvPicPr>
            <a:picLocks noChangeAspect="1"/>
          </p:cNvPicPr>
          <p:nvPr/>
        </p:nvPicPr>
        <p:blipFill>
          <a:blip r:embed="rId2"/>
          <a:stretch>
            <a:fillRect/>
          </a:stretch>
        </p:blipFill>
        <p:spPr>
          <a:xfrm>
            <a:off x="152400" y="1676400"/>
            <a:ext cx="8610600" cy="4343396"/>
          </a:xfrm>
          <a:prstGeom prst="rect">
            <a:avLst/>
          </a:prstGeom>
        </p:spPr>
      </p:pic>
    </p:spTree>
    <p:extLst>
      <p:ext uri="{BB962C8B-B14F-4D97-AF65-F5344CB8AC3E}">
        <p14:creationId xmlns:p14="http://schemas.microsoft.com/office/powerpoint/2010/main" val="4100411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86668-2360-F48E-FE51-729BB6F97B5F}"/>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0BDFA7F-5D77-F214-9624-A2AD2B9EFC3E}"/>
              </a:ext>
            </a:extLst>
          </p:cNvPr>
          <p:cNvSpPr>
            <a:spLocks noGrp="1"/>
          </p:cNvSpPr>
          <p:nvPr>
            <p:ph type="title"/>
          </p:nvPr>
        </p:nvSpPr>
        <p:spPr>
          <a:xfrm>
            <a:off x="76200" y="98834"/>
            <a:ext cx="8839200" cy="815566"/>
          </a:xfrm>
          <a:ln>
            <a:noFill/>
          </a:ln>
        </p:spPr>
        <p:style>
          <a:lnRef idx="2">
            <a:schemeClr val="accent2"/>
          </a:lnRef>
          <a:fillRef idx="1">
            <a:schemeClr val="lt1"/>
          </a:fillRef>
          <a:effectRef idx="0">
            <a:schemeClr val="accent2"/>
          </a:effectRef>
          <a:fontRef idx="minor">
            <a:schemeClr val="dk1"/>
          </a:fontRef>
        </p:style>
        <p:txBody>
          <a:bodyPr wrap="square" anchor="ctr">
            <a:normAutofit/>
          </a:bodyPr>
          <a:lstStyle/>
          <a:p>
            <a:pPr marL="285750" indent="-285750" algn="l">
              <a:buFont typeface="Wingdings" panose="05000000000000000000" pitchFamily="2" charset="2"/>
              <a:buChar char="q"/>
            </a:pPr>
            <a:r>
              <a:rPr lang="en-US" sz="1800" dirty="0">
                <a:solidFill>
                  <a:schemeClr val="tx1"/>
                </a:solidFill>
                <a:effectLst>
                  <a:outerShdw blurRad="38100" dist="38100" dir="2700000" algn="tl">
                    <a:srgbClr val="000000">
                      <a:alpha val="43137"/>
                    </a:srgbClr>
                  </a:outerShdw>
                </a:effectLst>
              </a:rPr>
              <a:t>Approval Flow – </a:t>
            </a:r>
            <a:r>
              <a:rPr lang="en-US" sz="1600" b="0" dirty="0">
                <a:solidFill>
                  <a:schemeClr val="tx1"/>
                </a:solidFill>
                <a:effectLst>
                  <a:outerShdw blurRad="38100" dist="38100" dir="2700000" algn="tl">
                    <a:srgbClr val="000000">
                      <a:alpha val="43137"/>
                    </a:srgbClr>
                  </a:outerShdw>
                </a:effectLst>
              </a:rPr>
              <a:t>The approval flow will appear and will consist of the below approvers</a:t>
            </a:r>
            <a:endParaRPr lang="en-US" sz="1600" b="0" dirty="0">
              <a:solidFill>
                <a:schemeClr val="tx1"/>
              </a:solidFill>
            </a:endParaRPr>
          </a:p>
          <a:p>
            <a:pPr marL="0" indent="0">
              <a:buNone/>
            </a:pPr>
            <a:endParaRPr lang="en-US" dirty="0">
              <a:solidFill>
                <a:schemeClr val="tx1"/>
              </a:solidFill>
            </a:endParaRPr>
          </a:p>
        </p:txBody>
      </p:sp>
      <p:sp>
        <p:nvSpPr>
          <p:cNvPr id="7" name="Content Placeholder 6">
            <a:extLst>
              <a:ext uri="{FF2B5EF4-FFF2-40B4-BE49-F238E27FC236}">
                <a16:creationId xmlns:a16="http://schemas.microsoft.com/office/drawing/2014/main" id="{6F785C2E-8895-3F13-6B2C-286F6C048802}"/>
              </a:ext>
            </a:extLst>
          </p:cNvPr>
          <p:cNvSpPr>
            <a:spLocks noGrp="1"/>
          </p:cNvSpPr>
          <p:nvPr>
            <p:ph sz="half" idx="2"/>
          </p:nvPr>
        </p:nvSpPr>
        <p:spPr>
          <a:xfrm>
            <a:off x="228600" y="914400"/>
            <a:ext cx="3505200" cy="4876800"/>
          </a:xfrm>
        </p:spPr>
        <p:txBody>
          <a:bodyPr wrap="square" anchor="t">
            <a:normAutofit/>
          </a:bodyPr>
          <a:lstStyle/>
          <a:p>
            <a:pPr>
              <a:lnSpc>
                <a:spcPct val="130000"/>
              </a:lnSpc>
            </a:pPr>
            <a:r>
              <a:rPr lang="en-US" sz="1400" b="1" dirty="0"/>
              <a:t>Travel/Supervisor Approval </a:t>
            </a:r>
            <a:r>
              <a:rPr lang="en-US" sz="1400" dirty="0"/>
              <a:t>– </a:t>
            </a:r>
            <a:r>
              <a:rPr lang="en-US" sz="1200" dirty="0"/>
              <a:t>This approver is the employee’s default manager</a:t>
            </a:r>
          </a:p>
          <a:p>
            <a:pPr>
              <a:lnSpc>
                <a:spcPct val="130000"/>
              </a:lnSpc>
            </a:pPr>
            <a:r>
              <a:rPr lang="en-US" sz="1200" b="1" dirty="0"/>
              <a:t>Cost Object Approval</a:t>
            </a:r>
            <a:r>
              <a:rPr lang="en-US" sz="1200" dirty="0"/>
              <a:t>– This is the approver that is added to the Report header, and the name will appear blank. </a:t>
            </a:r>
          </a:p>
          <a:p>
            <a:pPr>
              <a:lnSpc>
                <a:spcPct val="130000"/>
              </a:lnSpc>
            </a:pPr>
            <a:r>
              <a:rPr lang="en-US" sz="1200" b="1" dirty="0"/>
              <a:t>Accounts Payable Review </a:t>
            </a:r>
            <a:r>
              <a:rPr lang="en-US" sz="1200" dirty="0"/>
              <a:t>– All expense reports are reviewed and approved by accounts payable</a:t>
            </a:r>
          </a:p>
          <a:p>
            <a:pPr>
              <a:lnSpc>
                <a:spcPct val="130000"/>
              </a:lnSpc>
            </a:pPr>
            <a:r>
              <a:rPr lang="en-US" sz="1200" dirty="0"/>
              <a:t>Once the approval flow is reviewed, click on </a:t>
            </a:r>
            <a:r>
              <a:rPr lang="en-US" sz="1200" b="1" dirty="0"/>
              <a:t>Submit Report</a:t>
            </a:r>
            <a:r>
              <a:rPr lang="en-US" sz="1200" dirty="0"/>
              <a:t>, available on the right-side bottom corner</a:t>
            </a:r>
          </a:p>
          <a:p>
            <a:pPr marL="0" indent="0">
              <a:lnSpc>
                <a:spcPct val="130000"/>
              </a:lnSpc>
              <a:buNone/>
            </a:pPr>
            <a:endParaRPr lang="en-US" sz="1200" dirty="0"/>
          </a:p>
          <a:p>
            <a:pPr marL="0" indent="0">
              <a:lnSpc>
                <a:spcPct val="130000"/>
              </a:lnSpc>
              <a:buNone/>
            </a:pPr>
            <a:r>
              <a:rPr lang="en-US" sz="1200" b="1" dirty="0">
                <a:solidFill>
                  <a:srgbClr val="FF0000"/>
                </a:solidFill>
              </a:rPr>
              <a:t>Please note: Do not add any approvers above the Travel/Supervisor Approval box and below the Accounts Payable Review box. </a:t>
            </a:r>
            <a:endParaRPr lang="en-US" sz="1200" b="1" dirty="0"/>
          </a:p>
          <a:p>
            <a:pPr>
              <a:lnSpc>
                <a:spcPct val="130000"/>
              </a:lnSpc>
            </a:pPr>
            <a:endParaRPr lang="en-US" sz="1200" dirty="0"/>
          </a:p>
        </p:txBody>
      </p:sp>
      <p:pic>
        <p:nvPicPr>
          <p:cNvPr id="2" name="Picture 1">
            <a:extLst>
              <a:ext uri="{FF2B5EF4-FFF2-40B4-BE49-F238E27FC236}">
                <a16:creationId xmlns:a16="http://schemas.microsoft.com/office/drawing/2014/main" id="{7017F3C1-8CB2-1434-1205-0CBB535CC518}"/>
              </a:ext>
            </a:extLst>
          </p:cNvPr>
          <p:cNvPicPr>
            <a:picLocks noChangeAspect="1"/>
          </p:cNvPicPr>
          <p:nvPr/>
        </p:nvPicPr>
        <p:blipFill>
          <a:blip r:embed="rId2"/>
          <a:stretch>
            <a:fillRect/>
          </a:stretch>
        </p:blipFill>
        <p:spPr>
          <a:xfrm>
            <a:off x="3733800" y="838200"/>
            <a:ext cx="5334000" cy="4648200"/>
          </a:xfrm>
          <a:prstGeom prst="rect">
            <a:avLst/>
          </a:prstGeom>
        </p:spPr>
      </p:pic>
    </p:spTree>
    <p:extLst>
      <p:ext uri="{BB962C8B-B14F-4D97-AF65-F5344CB8AC3E}">
        <p14:creationId xmlns:p14="http://schemas.microsoft.com/office/powerpoint/2010/main" val="1610561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E0E7D-C8DA-F5BD-E40D-75C02D4382AC}"/>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82309BC-99AF-3548-B868-A705F6558F88}"/>
              </a:ext>
            </a:extLst>
          </p:cNvPr>
          <p:cNvSpPr>
            <a:spLocks noGrp="1"/>
          </p:cNvSpPr>
          <p:nvPr>
            <p:ph type="title"/>
          </p:nvPr>
        </p:nvSpPr>
        <p:spPr>
          <a:xfrm>
            <a:off x="152400" y="152401"/>
            <a:ext cx="8839200" cy="761999"/>
          </a:xfrm>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600" dirty="0">
                <a:effectLst>
                  <a:outerShdw blurRad="38100" dist="38100" dir="2700000" algn="tl">
                    <a:srgbClr val="000000">
                      <a:alpha val="43137"/>
                    </a:srgbClr>
                  </a:outerShdw>
                </a:effectLst>
              </a:rPr>
              <a:t>To begin creating a Travel request, click on Home and select Requests</a:t>
            </a:r>
            <a:endParaRPr lang="en-US" sz="1600" dirty="0">
              <a:solidFill>
                <a:schemeClr val="tx1"/>
              </a:solidFill>
              <a:effectLst>
                <a:outerShdw blurRad="38100" dist="38100" dir="2700000" algn="tl">
                  <a:srgbClr val="000000">
                    <a:alpha val="43137"/>
                  </a:srgbClr>
                </a:outerShdw>
              </a:effectLst>
            </a:endParaRPr>
          </a:p>
          <a:p>
            <a:pPr marL="0" indent="0">
              <a:buNone/>
            </a:pPr>
            <a:endParaRPr lang="en-US" sz="1800" dirty="0"/>
          </a:p>
          <a:p>
            <a:pPr marL="0" indent="0">
              <a:buNone/>
            </a:pPr>
            <a:endParaRPr lang="en-US" sz="1800" dirty="0"/>
          </a:p>
        </p:txBody>
      </p:sp>
      <p:pic>
        <p:nvPicPr>
          <p:cNvPr id="2" name="Picture 1">
            <a:extLst>
              <a:ext uri="{FF2B5EF4-FFF2-40B4-BE49-F238E27FC236}">
                <a16:creationId xmlns:a16="http://schemas.microsoft.com/office/drawing/2014/main" id="{F892DAFF-75F5-AC02-76C8-C3CD90E35773}"/>
              </a:ext>
            </a:extLst>
          </p:cNvPr>
          <p:cNvPicPr>
            <a:picLocks noChangeAspect="1"/>
          </p:cNvPicPr>
          <p:nvPr/>
        </p:nvPicPr>
        <p:blipFill>
          <a:blip r:embed="rId2"/>
          <a:stretch>
            <a:fillRect/>
          </a:stretch>
        </p:blipFill>
        <p:spPr>
          <a:xfrm>
            <a:off x="152400" y="838200"/>
            <a:ext cx="8839200" cy="4953000"/>
          </a:xfrm>
          <a:prstGeom prst="rect">
            <a:avLst/>
          </a:prstGeom>
        </p:spPr>
      </p:pic>
    </p:spTree>
    <p:extLst>
      <p:ext uri="{BB962C8B-B14F-4D97-AF65-F5344CB8AC3E}">
        <p14:creationId xmlns:p14="http://schemas.microsoft.com/office/powerpoint/2010/main" val="4261087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FA121-6AD3-1471-AF93-D2CE5F724F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FEB50-82EC-7A85-8E53-66D067BC1CD8}"/>
              </a:ext>
            </a:extLst>
          </p:cNvPr>
          <p:cNvSpPr>
            <a:spLocks noGrp="1"/>
          </p:cNvSpPr>
          <p:nvPr>
            <p:ph type="title"/>
          </p:nvPr>
        </p:nvSpPr>
        <p:spPr>
          <a:xfrm>
            <a:off x="345541" y="76200"/>
            <a:ext cx="8382000" cy="533400"/>
          </a:xfrm>
        </p:spPr>
        <p:txBody>
          <a:bodyPr/>
          <a:lstStyle/>
          <a:p>
            <a:pPr marL="285750" indent="-285750" algn="l">
              <a:buFont typeface="Wingdings" panose="05000000000000000000" pitchFamily="2" charset="2"/>
              <a:buChar char="q"/>
            </a:pPr>
            <a:r>
              <a:rPr lang="en-US" sz="1800" dirty="0"/>
              <a:t>Expense Report Submission</a:t>
            </a:r>
          </a:p>
        </p:txBody>
      </p:sp>
      <p:sp>
        <p:nvSpPr>
          <p:cNvPr id="3" name="Content Placeholder 2">
            <a:extLst>
              <a:ext uri="{FF2B5EF4-FFF2-40B4-BE49-F238E27FC236}">
                <a16:creationId xmlns:a16="http://schemas.microsoft.com/office/drawing/2014/main" id="{0D1A0A2E-5CBC-98BE-2A51-00D7EC0EECF7}"/>
              </a:ext>
            </a:extLst>
          </p:cNvPr>
          <p:cNvSpPr>
            <a:spLocks noGrp="1"/>
          </p:cNvSpPr>
          <p:nvPr>
            <p:ph idx="1"/>
          </p:nvPr>
        </p:nvSpPr>
        <p:spPr/>
        <p:txBody>
          <a:bodyPr/>
          <a:lstStyle/>
          <a:p>
            <a:endParaRPr lang="en-US"/>
          </a:p>
        </p:txBody>
      </p:sp>
      <p:sp>
        <p:nvSpPr>
          <p:cNvPr id="6" name="Content Placeholder 6">
            <a:extLst>
              <a:ext uri="{FF2B5EF4-FFF2-40B4-BE49-F238E27FC236}">
                <a16:creationId xmlns:a16="http://schemas.microsoft.com/office/drawing/2014/main" id="{80881AB8-E65E-5672-45D5-5A427E937A43}"/>
              </a:ext>
            </a:extLst>
          </p:cNvPr>
          <p:cNvSpPr txBox="1">
            <a:spLocks/>
          </p:cNvSpPr>
          <p:nvPr/>
        </p:nvSpPr>
        <p:spPr bwMode="auto">
          <a:xfrm>
            <a:off x="228600" y="594511"/>
            <a:ext cx="8839200" cy="8381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a:lstStyle>
          <a:p>
            <a:r>
              <a:rPr lang="en-US" sz="1100" kern="0" dirty="0">
                <a:effectLst>
                  <a:outerShdw blurRad="38100" dist="38100" dir="2700000" algn="tl">
                    <a:srgbClr val="000000">
                      <a:alpha val="43137"/>
                    </a:srgbClr>
                  </a:outerShdw>
                </a:effectLst>
              </a:rPr>
              <a:t>Once the user clicks on Submit Report, a message will come up as Report Submitted </a:t>
            </a:r>
          </a:p>
          <a:p>
            <a:endParaRPr lang="en-US" sz="11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E768B93D-F52C-3C45-834F-8A205932FEB6}"/>
              </a:ext>
            </a:extLst>
          </p:cNvPr>
          <p:cNvPicPr>
            <a:picLocks noChangeAspect="1"/>
          </p:cNvPicPr>
          <p:nvPr/>
        </p:nvPicPr>
        <p:blipFill>
          <a:blip r:embed="rId2"/>
          <a:stretch>
            <a:fillRect/>
          </a:stretch>
        </p:blipFill>
        <p:spPr>
          <a:xfrm>
            <a:off x="685800" y="1672206"/>
            <a:ext cx="7772400" cy="2533333"/>
          </a:xfrm>
          <a:prstGeom prst="rect">
            <a:avLst/>
          </a:prstGeom>
        </p:spPr>
      </p:pic>
    </p:spTree>
    <p:extLst>
      <p:ext uri="{BB962C8B-B14F-4D97-AF65-F5344CB8AC3E}">
        <p14:creationId xmlns:p14="http://schemas.microsoft.com/office/powerpoint/2010/main" val="3132847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909-537-3158</a:t>
            </a:r>
          </a:p>
        </p:txBody>
      </p:sp>
      <p:sp>
        <p:nvSpPr>
          <p:cNvPr id="2" name="TextBox 1"/>
          <p:cNvSpPr txBox="1"/>
          <p:nvPr/>
        </p:nvSpPr>
        <p:spPr>
          <a:xfrm>
            <a:off x="3412067" y="1253067"/>
            <a:ext cx="2480733" cy="523220"/>
          </a:xfrm>
          <a:prstGeom prst="rect">
            <a:avLst/>
          </a:prstGeom>
          <a:noFill/>
        </p:spPr>
        <p:txBody>
          <a:bodyPr wrap="square" rtlCol="0">
            <a:spAutoFit/>
          </a:bodyPr>
          <a:lstStyle/>
          <a:p>
            <a:pPr algn="ctr"/>
            <a:r>
              <a:rPr lang="en-US" sz="2800" dirty="0">
                <a:solidFill>
                  <a:schemeClr val="accent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97505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53AAF-0A32-F168-07DF-06B226B9E694}"/>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5D509C4-3562-2E44-D908-D348124EE813}"/>
              </a:ext>
            </a:extLst>
          </p:cNvPr>
          <p:cNvSpPr>
            <a:spLocks noGrp="1"/>
          </p:cNvSpPr>
          <p:nvPr>
            <p:ph type="title"/>
          </p:nvPr>
        </p:nvSpPr>
        <p:spPr>
          <a:xfrm>
            <a:off x="152400" y="152401"/>
            <a:ext cx="8839200" cy="1371599"/>
          </a:xfrm>
          <a:solidFill>
            <a:schemeClr val="bg1"/>
          </a:solidFill>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600" dirty="0">
                <a:effectLst>
                  <a:outerShdw blurRad="38100" dist="38100" dir="2700000" algn="tl">
                    <a:srgbClr val="000000">
                      <a:alpha val="43137"/>
                    </a:srgbClr>
                  </a:outerShdw>
                </a:effectLst>
              </a:rPr>
              <a:t>Click on Create New Request</a:t>
            </a:r>
            <a:endParaRPr lang="en-US" sz="1600" dirty="0">
              <a:solidFill>
                <a:schemeClr val="tx1"/>
              </a:solidFill>
              <a:effectLst>
                <a:outerShdw blurRad="38100" dist="38100" dir="2700000" algn="tl">
                  <a:srgbClr val="000000">
                    <a:alpha val="43137"/>
                  </a:srgbClr>
                </a:outerShdw>
              </a:effectLst>
            </a:endParaRPr>
          </a:p>
          <a:p>
            <a:pPr marL="0" indent="0">
              <a:buNone/>
            </a:pPr>
            <a:endParaRPr lang="en-US" sz="1800" dirty="0"/>
          </a:p>
          <a:p>
            <a:pPr marL="0" indent="0">
              <a:buNone/>
            </a:pPr>
            <a:endParaRPr lang="en-US" sz="1800" dirty="0"/>
          </a:p>
        </p:txBody>
      </p:sp>
      <p:pic>
        <p:nvPicPr>
          <p:cNvPr id="4" name="Picture 3">
            <a:extLst>
              <a:ext uri="{FF2B5EF4-FFF2-40B4-BE49-F238E27FC236}">
                <a16:creationId xmlns:a16="http://schemas.microsoft.com/office/drawing/2014/main" id="{52770B2F-4592-143E-1298-6B4350790535}"/>
              </a:ext>
            </a:extLst>
          </p:cNvPr>
          <p:cNvPicPr>
            <a:picLocks noChangeAspect="1"/>
          </p:cNvPicPr>
          <p:nvPr/>
        </p:nvPicPr>
        <p:blipFill>
          <a:blip r:embed="rId2"/>
          <a:stretch>
            <a:fillRect/>
          </a:stretch>
        </p:blipFill>
        <p:spPr>
          <a:xfrm>
            <a:off x="152400" y="990600"/>
            <a:ext cx="8839200" cy="4916164"/>
          </a:xfrm>
          <a:prstGeom prst="rect">
            <a:avLst/>
          </a:prstGeom>
        </p:spPr>
      </p:pic>
    </p:spTree>
    <p:extLst>
      <p:ext uri="{BB962C8B-B14F-4D97-AF65-F5344CB8AC3E}">
        <p14:creationId xmlns:p14="http://schemas.microsoft.com/office/powerpoint/2010/main" val="264112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23B55-9099-AD59-4923-D6CE9F6E81A6}"/>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DFC2E92-C99E-5A27-BEB6-264DB594DD38}"/>
              </a:ext>
            </a:extLst>
          </p:cNvPr>
          <p:cNvSpPr>
            <a:spLocks noGrp="1"/>
          </p:cNvSpPr>
          <p:nvPr>
            <p:ph type="title"/>
          </p:nvPr>
        </p:nvSpPr>
        <p:spPr>
          <a:xfrm>
            <a:off x="152400" y="228600"/>
            <a:ext cx="8839200" cy="1447798"/>
          </a:xfrm>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400" dirty="0">
                <a:effectLst>
                  <a:outerShdw blurRad="38100" dist="38100" dir="2700000" algn="tl">
                    <a:srgbClr val="000000">
                      <a:alpha val="43137"/>
                    </a:srgbClr>
                  </a:outerShdw>
                </a:effectLst>
              </a:rPr>
              <a:t>Fill in the details in the Travel Request Header</a:t>
            </a:r>
            <a:br>
              <a:rPr lang="en-US" sz="1600" dirty="0">
                <a:solidFill>
                  <a:schemeClr val="tx1"/>
                </a:solidFill>
                <a:effectLst>
                  <a:outerShdw blurRad="38100" dist="38100" dir="2700000" algn="tl">
                    <a:srgbClr val="000000">
                      <a:alpha val="43137"/>
                    </a:srgbClr>
                  </a:outerShdw>
                </a:effectLst>
              </a:rPr>
            </a:br>
            <a:br>
              <a:rPr lang="en-US" sz="1600" dirty="0">
                <a:solidFill>
                  <a:schemeClr val="tx1"/>
                </a:solidFill>
                <a:effectLst>
                  <a:outerShdw blurRad="38100" dist="38100" dir="2700000" algn="tl">
                    <a:srgbClr val="000000">
                      <a:alpha val="43137"/>
                    </a:srgbClr>
                  </a:outerShdw>
                </a:effectLst>
              </a:rPr>
            </a:br>
            <a:endParaRPr lang="en-US" sz="1600" dirty="0">
              <a:solidFill>
                <a:schemeClr val="tx1"/>
              </a:solidFill>
              <a:effectLst>
                <a:outerShdw blurRad="38100" dist="38100" dir="2700000" algn="tl">
                  <a:srgbClr val="000000">
                    <a:alpha val="43137"/>
                  </a:srgbClr>
                </a:outerShdw>
              </a:effectLst>
            </a:endParaRPr>
          </a:p>
          <a:p>
            <a:pPr marL="0" indent="0">
              <a:buNone/>
            </a:pPr>
            <a:endParaRPr lang="en-US" sz="1800" dirty="0"/>
          </a:p>
          <a:p>
            <a:pPr marL="0" indent="0">
              <a:buNone/>
            </a:pPr>
            <a:endParaRPr lang="en-US" sz="1800" dirty="0"/>
          </a:p>
        </p:txBody>
      </p:sp>
      <p:sp>
        <p:nvSpPr>
          <p:cNvPr id="7" name="Content Placeholder 6">
            <a:extLst>
              <a:ext uri="{FF2B5EF4-FFF2-40B4-BE49-F238E27FC236}">
                <a16:creationId xmlns:a16="http://schemas.microsoft.com/office/drawing/2014/main" id="{B81B8748-0FD5-CCAD-2049-F7207DC091E5}"/>
              </a:ext>
            </a:extLst>
          </p:cNvPr>
          <p:cNvSpPr>
            <a:spLocks noGrp="1"/>
          </p:cNvSpPr>
          <p:nvPr>
            <p:ph idx="1"/>
          </p:nvPr>
        </p:nvSpPr>
        <p:spPr>
          <a:xfrm>
            <a:off x="179664" y="685800"/>
            <a:ext cx="8839200" cy="990598"/>
          </a:xfrm>
        </p:spPr>
        <p:txBody>
          <a:bodyPr/>
          <a:lstStyle/>
          <a:p>
            <a:pPr>
              <a:buFont typeface="Wingdings" panose="05000000000000000000" pitchFamily="2" charset="2"/>
              <a:buChar char="§"/>
            </a:pPr>
            <a:r>
              <a:rPr lang="en-US" sz="1100" dirty="0"/>
              <a:t>For planned business trips where mileage is the only expense, the travel start, and end dates must align with the actual travel period</a:t>
            </a:r>
          </a:p>
          <a:p>
            <a:pPr>
              <a:buFont typeface="Wingdings" panose="05000000000000000000" pitchFamily="2" charset="2"/>
              <a:buChar char="§"/>
            </a:pPr>
            <a:r>
              <a:rPr lang="en-US" sz="1100" dirty="0"/>
              <a:t>Do not select the Business Purpose – 14. Mileage Only No Request. This is supposed to be used only on the expense side.</a:t>
            </a:r>
          </a:p>
          <a:p>
            <a:pPr>
              <a:buFont typeface="Wingdings" panose="05000000000000000000" pitchFamily="2" charset="2"/>
              <a:buChar char="§"/>
            </a:pPr>
            <a:r>
              <a:rPr lang="en-US" sz="1100" dirty="0"/>
              <a:t>Once all the details are filled in, click on Create Request available on the bottom right-hand corner</a:t>
            </a:r>
          </a:p>
        </p:txBody>
      </p:sp>
      <p:pic>
        <p:nvPicPr>
          <p:cNvPr id="2" name="Picture 1">
            <a:extLst>
              <a:ext uri="{FF2B5EF4-FFF2-40B4-BE49-F238E27FC236}">
                <a16:creationId xmlns:a16="http://schemas.microsoft.com/office/drawing/2014/main" id="{199AEE7A-3CF7-78AC-52DB-B02202653B53}"/>
              </a:ext>
            </a:extLst>
          </p:cNvPr>
          <p:cNvPicPr>
            <a:picLocks noChangeAspect="1"/>
          </p:cNvPicPr>
          <p:nvPr/>
        </p:nvPicPr>
        <p:blipFill>
          <a:blip r:embed="rId2"/>
          <a:stretch>
            <a:fillRect/>
          </a:stretch>
        </p:blipFill>
        <p:spPr>
          <a:xfrm>
            <a:off x="58366" y="1905000"/>
            <a:ext cx="9027268" cy="4206378"/>
          </a:xfrm>
          <a:prstGeom prst="rect">
            <a:avLst/>
          </a:prstGeom>
          <a:noFill/>
        </p:spPr>
      </p:pic>
    </p:spTree>
    <p:extLst>
      <p:ext uri="{BB962C8B-B14F-4D97-AF65-F5344CB8AC3E}">
        <p14:creationId xmlns:p14="http://schemas.microsoft.com/office/powerpoint/2010/main" val="291453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87979-80B7-E10B-2DEF-DBB2257C0D22}"/>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1F815AB-F288-DFF7-6B7C-041C7701F144}"/>
              </a:ext>
            </a:extLst>
          </p:cNvPr>
          <p:cNvSpPr>
            <a:spLocks noGrp="1"/>
          </p:cNvSpPr>
          <p:nvPr>
            <p:ph type="title"/>
          </p:nvPr>
        </p:nvSpPr>
        <p:spPr>
          <a:xfrm>
            <a:off x="152400" y="228600"/>
            <a:ext cx="8839200" cy="1447798"/>
          </a:xfrm>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400" dirty="0">
                <a:effectLst>
                  <a:outerShdw blurRad="38100" dist="38100" dir="2700000" algn="tl">
                    <a:srgbClr val="000000">
                      <a:alpha val="43137"/>
                    </a:srgbClr>
                  </a:outerShdw>
                </a:effectLst>
              </a:rPr>
              <a:t>Request Header Components</a:t>
            </a:r>
            <a:br>
              <a:rPr lang="en-US" sz="1600" dirty="0">
                <a:solidFill>
                  <a:schemeClr val="tx1"/>
                </a:solidFill>
                <a:effectLst>
                  <a:outerShdw blurRad="38100" dist="38100" dir="2700000" algn="tl">
                    <a:srgbClr val="000000">
                      <a:alpha val="43137"/>
                    </a:srgbClr>
                  </a:outerShdw>
                </a:effectLst>
              </a:rPr>
            </a:br>
            <a:br>
              <a:rPr lang="en-US" sz="1600" dirty="0">
                <a:solidFill>
                  <a:schemeClr val="tx1"/>
                </a:solidFill>
                <a:effectLst>
                  <a:outerShdw blurRad="38100" dist="38100" dir="2700000" algn="tl">
                    <a:srgbClr val="000000">
                      <a:alpha val="43137"/>
                    </a:srgbClr>
                  </a:outerShdw>
                </a:effectLst>
              </a:rPr>
            </a:br>
            <a:endParaRPr lang="en-US" sz="1600" dirty="0">
              <a:solidFill>
                <a:schemeClr val="tx1"/>
              </a:solidFill>
              <a:effectLst>
                <a:outerShdw blurRad="38100" dist="38100" dir="2700000" algn="tl">
                  <a:srgbClr val="000000">
                    <a:alpha val="43137"/>
                  </a:srgbClr>
                </a:outerShdw>
              </a:effectLst>
            </a:endParaRPr>
          </a:p>
          <a:p>
            <a:pPr marL="0" indent="0">
              <a:buNone/>
            </a:pPr>
            <a:endParaRPr lang="en-US" sz="1800" dirty="0"/>
          </a:p>
          <a:p>
            <a:pPr marL="0" indent="0">
              <a:buNone/>
            </a:pPr>
            <a:endParaRPr lang="en-US" sz="1800" dirty="0"/>
          </a:p>
        </p:txBody>
      </p:sp>
      <p:sp>
        <p:nvSpPr>
          <p:cNvPr id="7" name="Content Placeholder 6">
            <a:extLst>
              <a:ext uri="{FF2B5EF4-FFF2-40B4-BE49-F238E27FC236}">
                <a16:creationId xmlns:a16="http://schemas.microsoft.com/office/drawing/2014/main" id="{8B6E9B86-548E-404E-FF2A-94A0E0717C4E}"/>
              </a:ext>
            </a:extLst>
          </p:cNvPr>
          <p:cNvSpPr>
            <a:spLocks noGrp="1"/>
          </p:cNvSpPr>
          <p:nvPr>
            <p:ph idx="1"/>
          </p:nvPr>
        </p:nvSpPr>
        <p:spPr>
          <a:xfrm>
            <a:off x="457200" y="685800"/>
            <a:ext cx="8305800" cy="685800"/>
          </a:xfrm>
        </p:spPr>
        <p:txBody>
          <a:bodyPr/>
          <a:lstStyle/>
          <a:p>
            <a:pPr>
              <a:buFont typeface="Wingdings" panose="05000000000000000000" pitchFamily="2" charset="2"/>
              <a:buChar char="§"/>
            </a:pPr>
            <a:r>
              <a:rPr lang="en-US" sz="1000" dirty="0"/>
              <a:t>Once the "Type of Request" policy is added and saved, it becomes locked in the system and cannot be edited if an incorrect policy is selected. The user then will have to create a new Request and start over. </a:t>
            </a:r>
          </a:p>
        </p:txBody>
      </p:sp>
      <p:sp>
        <p:nvSpPr>
          <p:cNvPr id="3" name="Content Placeholder 2">
            <a:extLst>
              <a:ext uri="{FF2B5EF4-FFF2-40B4-BE49-F238E27FC236}">
                <a16:creationId xmlns:a16="http://schemas.microsoft.com/office/drawing/2014/main" id="{B516F951-5D91-C54B-0A03-A42D41EA6D15}"/>
              </a:ext>
            </a:extLst>
          </p:cNvPr>
          <p:cNvSpPr txBox="1">
            <a:spLocks/>
          </p:cNvSpPr>
          <p:nvPr/>
        </p:nvSpPr>
        <p:spPr bwMode="auto">
          <a:xfrm>
            <a:off x="457200" y="1676399"/>
            <a:ext cx="8305800" cy="4267201"/>
          </a:xfrm>
          <a:prstGeom prst="rect">
            <a:avLst/>
          </a:prstGeom>
          <a:no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a:lstStyle>
          <a:p>
            <a:r>
              <a:rPr lang="en-US" sz="1000" b="1" kern="0" dirty="0"/>
              <a:t>Type of Request </a:t>
            </a:r>
            <a:r>
              <a:rPr lang="en-US" sz="1000" kern="0" dirty="0"/>
              <a:t>       This is the funding source of your trip, either it can be State Policy or Auxiliary Policy </a:t>
            </a:r>
          </a:p>
          <a:p>
            <a:r>
              <a:rPr lang="en-US" sz="1000" b="1" kern="0" dirty="0"/>
              <a:t>Trip Name         </a:t>
            </a:r>
            <a:r>
              <a:rPr lang="en-US" sz="1000" kern="0" dirty="0"/>
              <a:t>Please add a meaningful name based on your business trip</a:t>
            </a:r>
          </a:p>
          <a:p>
            <a:r>
              <a:rPr lang="en-US" sz="1000" b="1" kern="0" dirty="0"/>
              <a:t>Trip Type          </a:t>
            </a:r>
            <a:r>
              <a:rPr lang="en-US" sz="1000" kern="0" dirty="0"/>
              <a:t>For Travel within state - choose instate, outside the state - out of state, and out of the country - international </a:t>
            </a:r>
          </a:p>
          <a:p>
            <a:r>
              <a:rPr lang="en-US" sz="1000" b="1" kern="0" dirty="0"/>
              <a:t>Traveler Type         </a:t>
            </a:r>
            <a:r>
              <a:rPr lang="en-US" sz="1000" kern="0" dirty="0"/>
              <a:t>Group Travel – trips sponsored by staff/faculty consisting a group of students, Team Travel – Athletics Team trips </a:t>
            </a:r>
          </a:p>
          <a:p>
            <a:r>
              <a:rPr lang="en-US" sz="1000" b="1" kern="0" dirty="0"/>
              <a:t>Travel Business Purpose          </a:t>
            </a:r>
            <a:r>
              <a:rPr lang="en-US" sz="1000" kern="0" dirty="0"/>
              <a:t>Please choose the appropriate business purpose related to the trip</a:t>
            </a:r>
          </a:p>
          <a:p>
            <a:r>
              <a:rPr lang="en-US" sz="1000" b="1" kern="0" dirty="0"/>
              <a:t>Event Name/Benefit to the University        </a:t>
            </a:r>
            <a:r>
              <a:rPr lang="en-US" sz="1000" kern="0" dirty="0"/>
              <a:t>This can be the same as the Trip Name</a:t>
            </a:r>
          </a:p>
          <a:p>
            <a:r>
              <a:rPr lang="en-US" sz="1000" b="1" kern="0" dirty="0"/>
              <a:t>Does this trip contain personal travel        </a:t>
            </a:r>
            <a:r>
              <a:rPr lang="en-US" sz="1000" kern="0" dirty="0"/>
              <a:t>Answer Yes or, No . If answer is Yes, attach the comparison price to the Request </a:t>
            </a:r>
          </a:p>
          <a:p>
            <a:r>
              <a:rPr lang="en-US" sz="1000" b="1" kern="0" dirty="0"/>
              <a:t>Personal &amp; Emerg Contact/High Hazard/Group Trip        </a:t>
            </a:r>
            <a:r>
              <a:rPr lang="en-US" sz="1000" kern="0" dirty="0"/>
              <a:t>Required to fill the 3 boxes, if the trip is international</a:t>
            </a:r>
          </a:p>
          <a:p>
            <a:r>
              <a:rPr lang="en-US" sz="1000" b="1" kern="0" dirty="0"/>
              <a:t>Chart Field String Information         </a:t>
            </a:r>
            <a:r>
              <a:rPr lang="en-US" sz="1000" kern="0" dirty="0"/>
              <a:t>The business unit, fund, department, program and project number is collectively known as chartfield string. Please reach out to the respective department to confirm the correct chartfield string</a:t>
            </a:r>
          </a:p>
          <a:p>
            <a:r>
              <a:rPr lang="en-US" sz="1000" kern="0" dirty="0"/>
              <a:t>Approver        Choose the budget approver of your department from the list that appears in the box. If the user is not aware of that information, please contact the respective department</a:t>
            </a:r>
          </a:p>
          <a:p>
            <a:pPr marL="0" indent="0">
              <a:buNone/>
            </a:pPr>
            <a:endParaRPr lang="en-US" sz="1000" kern="0" dirty="0"/>
          </a:p>
          <a:p>
            <a:endParaRPr lang="en-US" kern="0" dirty="0"/>
          </a:p>
        </p:txBody>
      </p:sp>
      <p:cxnSp>
        <p:nvCxnSpPr>
          <p:cNvPr id="4" name="Straight Arrow Connector 3">
            <a:extLst>
              <a:ext uri="{FF2B5EF4-FFF2-40B4-BE49-F238E27FC236}">
                <a16:creationId xmlns:a16="http://schemas.microsoft.com/office/drawing/2014/main" id="{C9CAAFBC-AF35-0E4E-9B60-D55401F3EDB2}"/>
              </a:ext>
            </a:extLst>
          </p:cNvPr>
          <p:cNvCxnSpPr>
            <a:cxnSpLocks/>
          </p:cNvCxnSpPr>
          <p:nvPr/>
        </p:nvCxnSpPr>
        <p:spPr>
          <a:xfrm>
            <a:off x="1905000" y="18288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D9D2F988-364F-6808-C5C8-CB6B7803B961}"/>
              </a:ext>
            </a:extLst>
          </p:cNvPr>
          <p:cNvCxnSpPr>
            <a:cxnSpLocks/>
          </p:cNvCxnSpPr>
          <p:nvPr/>
        </p:nvCxnSpPr>
        <p:spPr>
          <a:xfrm>
            <a:off x="1524000" y="20574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96252CD-F508-AA50-2888-4CE3F4AD56E6}"/>
              </a:ext>
            </a:extLst>
          </p:cNvPr>
          <p:cNvCxnSpPr>
            <a:cxnSpLocks/>
          </p:cNvCxnSpPr>
          <p:nvPr/>
        </p:nvCxnSpPr>
        <p:spPr>
          <a:xfrm>
            <a:off x="1524000" y="22860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4BF091A-D8CF-3EA7-302E-DEAE32C766A2}"/>
              </a:ext>
            </a:extLst>
          </p:cNvPr>
          <p:cNvCxnSpPr>
            <a:cxnSpLocks/>
          </p:cNvCxnSpPr>
          <p:nvPr/>
        </p:nvCxnSpPr>
        <p:spPr>
          <a:xfrm>
            <a:off x="1764145" y="25908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25FFAE3B-95BA-CE15-8B61-1D93E7C9F426}"/>
              </a:ext>
            </a:extLst>
          </p:cNvPr>
          <p:cNvCxnSpPr>
            <a:cxnSpLocks/>
          </p:cNvCxnSpPr>
          <p:nvPr/>
        </p:nvCxnSpPr>
        <p:spPr>
          <a:xfrm>
            <a:off x="2438400" y="28194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AA67677-4F92-F3C8-FA1B-9A35028EC3AE}"/>
              </a:ext>
            </a:extLst>
          </p:cNvPr>
          <p:cNvCxnSpPr>
            <a:cxnSpLocks/>
          </p:cNvCxnSpPr>
          <p:nvPr/>
        </p:nvCxnSpPr>
        <p:spPr>
          <a:xfrm>
            <a:off x="3124200" y="30480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705E25C-37EB-1E78-457C-9A28D2EC485B}"/>
              </a:ext>
            </a:extLst>
          </p:cNvPr>
          <p:cNvCxnSpPr>
            <a:cxnSpLocks/>
          </p:cNvCxnSpPr>
          <p:nvPr/>
        </p:nvCxnSpPr>
        <p:spPr>
          <a:xfrm>
            <a:off x="3124200" y="32766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D3FE0DB1-2D57-4B91-9650-9206ED1C0275}"/>
              </a:ext>
            </a:extLst>
          </p:cNvPr>
          <p:cNvCxnSpPr>
            <a:cxnSpLocks/>
          </p:cNvCxnSpPr>
          <p:nvPr/>
        </p:nvCxnSpPr>
        <p:spPr>
          <a:xfrm>
            <a:off x="3962400" y="35814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C907EA5-7D7A-215B-8112-C1BBED452EF0}"/>
              </a:ext>
            </a:extLst>
          </p:cNvPr>
          <p:cNvCxnSpPr>
            <a:cxnSpLocks/>
          </p:cNvCxnSpPr>
          <p:nvPr/>
        </p:nvCxnSpPr>
        <p:spPr>
          <a:xfrm>
            <a:off x="2743200" y="38100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17CE42A-4F95-E4C2-4B0C-E3332AEE4FA2}"/>
              </a:ext>
            </a:extLst>
          </p:cNvPr>
          <p:cNvCxnSpPr>
            <a:cxnSpLocks/>
          </p:cNvCxnSpPr>
          <p:nvPr/>
        </p:nvCxnSpPr>
        <p:spPr>
          <a:xfrm>
            <a:off x="1403926" y="42672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55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3C4BE-3FCE-4A18-69B5-73DE966D201F}"/>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96AF787-8543-03A3-8E19-C00D60DF4DD8}"/>
              </a:ext>
            </a:extLst>
          </p:cNvPr>
          <p:cNvSpPr>
            <a:spLocks noGrp="1"/>
          </p:cNvSpPr>
          <p:nvPr>
            <p:ph type="title"/>
          </p:nvPr>
        </p:nvSpPr>
        <p:spPr>
          <a:xfrm>
            <a:off x="152400" y="228600"/>
            <a:ext cx="8839200" cy="1295400"/>
          </a:xfrm>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400" dirty="0">
                <a:effectLst>
                  <a:outerShdw blurRad="38100" dist="38100" dir="2700000" algn="tl">
                    <a:srgbClr val="000000">
                      <a:alpha val="43137"/>
                    </a:srgbClr>
                  </a:outerShdw>
                </a:effectLst>
              </a:rPr>
              <a:t>Adding the expenses</a:t>
            </a:r>
            <a:br>
              <a:rPr lang="en-US" sz="1600" dirty="0">
                <a:solidFill>
                  <a:schemeClr val="tx1"/>
                </a:solidFill>
                <a:effectLst>
                  <a:outerShdw blurRad="38100" dist="38100" dir="2700000" algn="tl">
                    <a:srgbClr val="000000">
                      <a:alpha val="43137"/>
                    </a:srgbClr>
                  </a:outerShdw>
                </a:effectLst>
              </a:rPr>
            </a:br>
            <a:br>
              <a:rPr lang="en-US" sz="1600" dirty="0">
                <a:solidFill>
                  <a:schemeClr val="tx1"/>
                </a:solidFill>
                <a:effectLst>
                  <a:outerShdw blurRad="38100" dist="38100" dir="2700000" algn="tl">
                    <a:srgbClr val="000000">
                      <a:alpha val="43137"/>
                    </a:srgbClr>
                  </a:outerShdw>
                </a:effectLst>
              </a:rPr>
            </a:br>
            <a:endParaRPr lang="en-US" sz="1600" dirty="0">
              <a:solidFill>
                <a:schemeClr val="tx1"/>
              </a:solidFill>
              <a:effectLst>
                <a:outerShdw blurRad="38100" dist="38100" dir="2700000" algn="tl">
                  <a:srgbClr val="000000">
                    <a:alpha val="43137"/>
                  </a:srgbClr>
                </a:outerShdw>
              </a:effectLst>
            </a:endParaRPr>
          </a:p>
          <a:p>
            <a:pPr marL="0" indent="0">
              <a:buNone/>
            </a:pPr>
            <a:endParaRPr lang="en-US" sz="1800" dirty="0"/>
          </a:p>
          <a:p>
            <a:pPr marL="0" indent="0">
              <a:buNone/>
            </a:pPr>
            <a:endParaRPr lang="en-US" sz="1800" dirty="0"/>
          </a:p>
        </p:txBody>
      </p:sp>
      <p:sp>
        <p:nvSpPr>
          <p:cNvPr id="7" name="Content Placeholder 6">
            <a:extLst>
              <a:ext uri="{FF2B5EF4-FFF2-40B4-BE49-F238E27FC236}">
                <a16:creationId xmlns:a16="http://schemas.microsoft.com/office/drawing/2014/main" id="{60A7E8F9-876B-5E8B-25C2-582E634526AD}"/>
              </a:ext>
            </a:extLst>
          </p:cNvPr>
          <p:cNvSpPr>
            <a:spLocks noGrp="1"/>
          </p:cNvSpPr>
          <p:nvPr>
            <p:ph idx="1"/>
          </p:nvPr>
        </p:nvSpPr>
        <p:spPr>
          <a:xfrm>
            <a:off x="228600" y="609600"/>
            <a:ext cx="8610600" cy="761999"/>
          </a:xfrm>
        </p:spPr>
        <p:txBody>
          <a:bodyPr/>
          <a:lstStyle/>
          <a:p>
            <a:pPr>
              <a:buFont typeface="Wingdings" panose="05000000000000000000" pitchFamily="2" charset="2"/>
              <a:buChar char="§"/>
            </a:pPr>
            <a:r>
              <a:rPr lang="en-US" sz="1000" dirty="0"/>
              <a:t>Click on Add and start adding the expenses </a:t>
            </a:r>
          </a:p>
          <a:p>
            <a:pPr>
              <a:buFont typeface="Wingdings" panose="05000000000000000000" pitchFamily="2" charset="2"/>
              <a:buChar char="§"/>
            </a:pPr>
            <a:r>
              <a:rPr lang="en-US" sz="1000" dirty="0"/>
              <a:t>Select the expense type Mileage available under 01. Travel</a:t>
            </a:r>
          </a:p>
        </p:txBody>
      </p:sp>
      <p:pic>
        <p:nvPicPr>
          <p:cNvPr id="12" name="Picture 11">
            <a:extLst>
              <a:ext uri="{FF2B5EF4-FFF2-40B4-BE49-F238E27FC236}">
                <a16:creationId xmlns:a16="http://schemas.microsoft.com/office/drawing/2014/main" id="{98E6D867-6E56-7295-49C1-06BAFACF128A}"/>
              </a:ext>
            </a:extLst>
          </p:cNvPr>
          <p:cNvPicPr>
            <a:picLocks noChangeAspect="1"/>
          </p:cNvPicPr>
          <p:nvPr/>
        </p:nvPicPr>
        <p:blipFill>
          <a:blip r:embed="rId2"/>
          <a:stretch>
            <a:fillRect/>
          </a:stretch>
        </p:blipFill>
        <p:spPr>
          <a:xfrm>
            <a:off x="152400" y="1524000"/>
            <a:ext cx="8686800" cy="4419600"/>
          </a:xfrm>
          <a:prstGeom prst="rect">
            <a:avLst/>
          </a:prstGeom>
        </p:spPr>
      </p:pic>
      <p:pic>
        <p:nvPicPr>
          <p:cNvPr id="1026" name="Picture 2">
            <a:extLst>
              <a:ext uri="{FF2B5EF4-FFF2-40B4-BE49-F238E27FC236}">
                <a16:creationId xmlns:a16="http://schemas.microsoft.com/office/drawing/2014/main" id="{FE92D976-CE9E-DCF4-9006-9A6639BC4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77" y="3429000"/>
            <a:ext cx="45339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57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F0899-1792-7270-D789-774383578331}"/>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9EC9289-A8E9-2029-3397-C2E0EB2B6119}"/>
              </a:ext>
            </a:extLst>
          </p:cNvPr>
          <p:cNvSpPr>
            <a:spLocks noGrp="1"/>
          </p:cNvSpPr>
          <p:nvPr>
            <p:ph type="title"/>
          </p:nvPr>
        </p:nvSpPr>
        <p:spPr>
          <a:xfrm>
            <a:off x="152400" y="152401"/>
            <a:ext cx="8839200" cy="761999"/>
          </a:xfrm>
          <a:ln>
            <a:noFill/>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lgn="l">
              <a:buFont typeface="Wingdings" panose="05000000000000000000" pitchFamily="2" charset="2"/>
              <a:buChar char="q"/>
            </a:pPr>
            <a:r>
              <a:rPr lang="en-US" sz="1800" dirty="0">
                <a:effectLst>
                  <a:outerShdw blurRad="38100" dist="38100" dir="2700000" algn="tl">
                    <a:srgbClr val="000000">
                      <a:alpha val="43137"/>
                    </a:srgbClr>
                  </a:outerShdw>
                </a:effectLst>
              </a:rPr>
              <a:t>Adding the total estimated mileage</a:t>
            </a:r>
            <a:endParaRPr lang="en-US" sz="1800" dirty="0"/>
          </a:p>
          <a:p>
            <a:pPr marL="0" indent="0">
              <a:buNone/>
            </a:pPr>
            <a:endParaRPr lang="en-US" sz="1800" dirty="0"/>
          </a:p>
        </p:txBody>
      </p:sp>
      <p:sp>
        <p:nvSpPr>
          <p:cNvPr id="7" name="Content Placeholder 6">
            <a:extLst>
              <a:ext uri="{FF2B5EF4-FFF2-40B4-BE49-F238E27FC236}">
                <a16:creationId xmlns:a16="http://schemas.microsoft.com/office/drawing/2014/main" id="{EFDF2509-472C-F7DC-420A-DFB57E0C50BF}"/>
              </a:ext>
            </a:extLst>
          </p:cNvPr>
          <p:cNvSpPr>
            <a:spLocks noGrp="1"/>
          </p:cNvSpPr>
          <p:nvPr>
            <p:ph idx="1"/>
          </p:nvPr>
        </p:nvSpPr>
        <p:spPr>
          <a:xfrm>
            <a:off x="152400" y="1066801"/>
            <a:ext cx="8839200" cy="838200"/>
          </a:xfrm>
        </p:spPr>
        <p:txBody>
          <a:bodyPr/>
          <a:lstStyle/>
          <a:p>
            <a:r>
              <a:rPr lang="en-US" sz="1100" dirty="0"/>
              <a:t>Add the total estimated mileage for the whole travel period in the </a:t>
            </a:r>
            <a:r>
              <a:rPr lang="en-US" sz="1100" b="1" dirty="0"/>
              <a:t>Estimated Mileage </a:t>
            </a:r>
            <a:r>
              <a:rPr lang="en-US" sz="1100" dirty="0"/>
              <a:t>box</a:t>
            </a:r>
          </a:p>
          <a:p>
            <a:r>
              <a:rPr lang="en-US" sz="1100" dirty="0"/>
              <a:t>Add a description of the mileage that will be undertaken in the </a:t>
            </a:r>
            <a:r>
              <a:rPr lang="en-US" sz="1100" b="1" dirty="0"/>
              <a:t>Description of Mileage </a:t>
            </a:r>
            <a:r>
              <a:rPr lang="en-US" sz="1100" dirty="0"/>
              <a:t>box</a:t>
            </a:r>
          </a:p>
          <a:p>
            <a:r>
              <a:rPr lang="en-US" sz="1100" dirty="0"/>
              <a:t>Once both the details are filled in, click on </a:t>
            </a:r>
            <a:r>
              <a:rPr lang="en-US" sz="1100" b="1" dirty="0"/>
              <a:t>Save</a:t>
            </a:r>
            <a:r>
              <a:rPr lang="en-US" sz="1100" dirty="0"/>
              <a:t> available in the left-hand corner bottom </a:t>
            </a:r>
          </a:p>
        </p:txBody>
      </p:sp>
      <p:pic>
        <p:nvPicPr>
          <p:cNvPr id="4" name="Picture 3">
            <a:extLst>
              <a:ext uri="{FF2B5EF4-FFF2-40B4-BE49-F238E27FC236}">
                <a16:creationId xmlns:a16="http://schemas.microsoft.com/office/drawing/2014/main" id="{337F1EC0-4CD5-DF99-FF33-52D7969A5FFC}"/>
              </a:ext>
            </a:extLst>
          </p:cNvPr>
          <p:cNvPicPr>
            <a:picLocks noChangeAspect="1"/>
          </p:cNvPicPr>
          <p:nvPr/>
        </p:nvPicPr>
        <p:blipFill>
          <a:blip r:embed="rId2"/>
          <a:stretch>
            <a:fillRect/>
          </a:stretch>
        </p:blipFill>
        <p:spPr>
          <a:xfrm>
            <a:off x="127503" y="2286000"/>
            <a:ext cx="8839200" cy="3733800"/>
          </a:xfrm>
          <a:prstGeom prst="rect">
            <a:avLst/>
          </a:prstGeom>
        </p:spPr>
      </p:pic>
    </p:spTree>
    <p:extLst>
      <p:ext uri="{BB962C8B-B14F-4D97-AF65-F5344CB8AC3E}">
        <p14:creationId xmlns:p14="http://schemas.microsoft.com/office/powerpoint/2010/main" val="2022445037"/>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6651</TotalTime>
  <Words>2235</Words>
  <Application>Microsoft Office PowerPoint</Application>
  <PresentationFormat>On-screen Show (4:3)</PresentationFormat>
  <Paragraphs>139</Paragraphs>
  <Slides>41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Webdings</vt:lpstr>
      <vt:lpstr>Wingdings</vt:lpstr>
      <vt:lpstr>Blank Presentation</vt:lpstr>
      <vt:lpstr>Mileage guidelines and how to create mileage reports in Concur </vt:lpstr>
      <vt:lpstr>Mileage Guidelines</vt:lpstr>
      <vt:lpstr>Planned Business Trips : Please see the following slides to create a Travel Request Approval    </vt:lpstr>
      <vt:lpstr>To begin creating a Travel request, click on Home and select Requests  </vt:lpstr>
      <vt:lpstr>Click on Create New Request  </vt:lpstr>
      <vt:lpstr>Fill in the details in the Travel Request Header    </vt:lpstr>
      <vt:lpstr>Request Header Components    </vt:lpstr>
      <vt:lpstr>Adding the expenses    </vt:lpstr>
      <vt:lpstr>Adding the total estimated mileage </vt:lpstr>
      <vt:lpstr>Alerts for Mileage </vt:lpstr>
      <vt:lpstr>Request Submission </vt:lpstr>
      <vt:lpstr>Approval Flow – The approval flow will consist of the below approvers </vt:lpstr>
      <vt:lpstr>Planned Business Trips : Please see the following slides to create a Mileage expense report    </vt:lpstr>
      <vt:lpstr>Once Logged in to Concur, click on Home &gt; Expense </vt:lpstr>
      <vt:lpstr>PowerPoint Presentation</vt:lpstr>
      <vt:lpstr>Report header </vt:lpstr>
      <vt:lpstr>PowerPoint Presentation</vt:lpstr>
      <vt:lpstr> </vt:lpstr>
      <vt:lpstr>Adding the correct addresses on the Mileage Calculator</vt:lpstr>
      <vt:lpstr>Adding the correct addresses on the Mileage Calculator</vt:lpstr>
      <vt:lpstr>Adding the mileage entries </vt:lpstr>
      <vt:lpstr>Mileage alerts </vt:lpstr>
      <vt:lpstr>Certification page </vt:lpstr>
      <vt:lpstr>Report Totals </vt:lpstr>
      <vt:lpstr>Approval Flow – The approval flow will appear and will consist of the below approvers </vt:lpstr>
      <vt:lpstr>Expense Report Submission</vt:lpstr>
      <vt:lpstr>For Mileage only trips: Please see the following slides to create a Mileage only expense report (Trip-type examples would include, infrequent off-campus meetings, last-minute requests for pick up or delivery of items)    </vt:lpstr>
      <vt:lpstr>Once Logged in to Concur, click on Home &gt; Expense </vt:lpstr>
      <vt:lpstr>PowerPoint Presentation</vt:lpstr>
      <vt:lpstr>Report header </vt:lpstr>
      <vt:lpstr>PowerPoint Presentation</vt:lpstr>
      <vt:lpstr> </vt:lpstr>
      <vt:lpstr>Adding the correct addresses on the Mileage Calculator</vt:lpstr>
      <vt:lpstr>Adding the correct addresses on the Mileage Calculator</vt:lpstr>
      <vt:lpstr>Adding the mileage entries </vt:lpstr>
      <vt:lpstr>Mileage alerts </vt:lpstr>
      <vt:lpstr>Certification page </vt:lpstr>
      <vt:lpstr>Report Totals </vt:lpstr>
      <vt:lpstr>Approval Flow – The approval flow will appear and will consist of the below approvers </vt:lpstr>
      <vt:lpstr>Expense Report Submission</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427</cp:revision>
  <cp:lastPrinted>2018-01-23T22:52:57Z</cp:lastPrinted>
  <dcterms:created xsi:type="dcterms:W3CDTF">2014-01-06T17:52:42Z</dcterms:created>
  <dcterms:modified xsi:type="dcterms:W3CDTF">2025-02-12T14:25:59Z</dcterms:modified>
</cp:coreProperties>
</file>