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diagrams/data1.xml" ContentType="application/vnd.openxmlformats-officedocument.drawingml.diagramData+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21.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diagrams/colors1.xml" ContentType="application/vnd.openxmlformats-officedocument.drawingml.diagramColors+xml"/>
  <Override PartName="/ppt/comments/modernComment_104_4B0D2CAC.xml" ContentType="application/vnd.ms-powerpoint.comments+xml"/>
  <Override PartName="/ppt/diagrams/quickStyle1.xml" ContentType="application/vnd.openxmlformats-officedocument.drawingml.diagramStyle+xml"/>
  <Override PartName="/ppt/authors.xml" ContentType="application/vnd.ms-powerpoint.authors+xml"/>
  <Override PartName="/ppt/notesMasters/notesMaster1.xml" ContentType="application/vnd.openxmlformats-officedocument.presentationml.notesMaster+xml"/>
  <Override PartName="/ppt/diagrams/drawing4.xml" ContentType="application/vnd.ms-office.drawingml.diagramDrawing+xml"/>
  <Override PartName="/ppt/diagrams/colors4.xml" ContentType="application/vnd.openxmlformats-officedocument.drawingml.diagramColors+xml"/>
  <Override PartName="/ppt/diagrams/layout4.xml" ContentType="application/vnd.openxmlformats-officedocument.drawingml.diagramLayout+xml"/>
  <Override PartName="/ppt/comments/modernComment_166_67023725.xml" ContentType="application/vnd.ms-powerpoint.comments+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theme/theme2.xml" ContentType="application/vnd.openxmlformats-officedocument.theme+xml"/>
  <Override PartName="/ppt/comments/modernComment_107_5053D918.xml" ContentType="application/vnd.ms-powerpoint.comments+xml"/>
  <Override PartName="/ppt/theme/theme1.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comments/modernComment_106_781EBF9C.xml" ContentType="application/vnd.ms-powerpoint.comments+xml"/>
  <Override PartName="/ppt/diagrams/quickStyle4.xml" ContentType="application/vnd.openxmlformats-officedocument.drawingml.diagramStyle+xml"/>
  <Override PartName="/ppt/diagrams/drawing1.xml" ContentType="application/vnd.ms-office.drawingml.diagramDrawing+xml"/>
  <Override PartName="/ppt/diagrams/layout1.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1.xml" ContentType="application/vnd.openxmlformats-officedocument.presentationml.tags+xml"/>
  <Override PartName="/ppt/tags/tag7.xml" ContentType="application/vnd.openxmlformats-officedocument.presentationml.tag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8.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26.xml" ContentType="application/vnd.openxmlformats-officedocument.presentationml.tags+xml"/>
  <Override PartName="/ppt/tags/tag9.xml" ContentType="application/vnd.openxmlformats-officedocument.presentationml.tags+xml"/>
  <Override PartName="/ppt/tags/tag3.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8" r:id="rId3"/>
    <p:sldId id="257" r:id="rId4"/>
    <p:sldId id="292" r:id="rId5"/>
    <p:sldId id="368" r:id="rId6"/>
    <p:sldId id="358" r:id="rId7"/>
    <p:sldId id="260" r:id="rId8"/>
    <p:sldId id="261" r:id="rId9"/>
    <p:sldId id="262" r:id="rId10"/>
    <p:sldId id="372" r:id="rId11"/>
    <p:sldId id="263" r:id="rId12"/>
    <p:sldId id="366" r:id="rId13"/>
    <p:sldId id="342" r:id="rId14"/>
    <p:sldId id="373" r:id="rId15"/>
    <p:sldId id="357" r:id="rId16"/>
    <p:sldId id="352" r:id="rId17"/>
    <p:sldId id="353" r:id="rId18"/>
    <p:sldId id="362" r:id="rId19"/>
    <p:sldId id="359" r:id="rId20"/>
    <p:sldId id="360" r:id="rId21"/>
    <p:sldId id="361" r:id="rId22"/>
    <p:sldId id="363" r:id="rId23"/>
    <p:sldId id="365" r:id="rId24"/>
    <p:sldId id="367" r:id="rId25"/>
    <p:sldId id="303" r:id="rId26"/>
    <p:sldId id="369" r:id="rId27"/>
    <p:sldId id="264" r:id="rId28"/>
    <p:sldId id="308" r:id="rId29"/>
    <p:sldId id="374"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C4CAAA-9482-630B-4089-EA10995836D4}" name="Mandy Taylor" initials="MT" userId="S::000803178@csusb.edu::6c202df9-8e55-4ec5-9c18-9da7785bbdcc" providerId="AD"/>
  <p188:author id="{A20EDFF6-8374-448C-4ED7-5962DDBD4987}" name="Elizabeth Viramontes-Merino" initials="" userId="S::000036152@csusb.edu::cb76e67b-6ef7-44d1-9be5-c6f6c2bf423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37988B-FACB-2840-82F5-22754DA2C157}" v="2219" dt="2025-04-14T16:10:29.107"/>
    <p1510:client id="{F1ACFADF-96EC-5A00-7BCA-C319A10504AB}" v="2" dt="2025-04-16T15:53:21.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7"/>
    <p:restoredTop sz="48767"/>
  </p:normalViewPr>
  <p:slideViewPr>
    <p:cSldViewPr snapToGrid="0">
      <p:cViewPr varScale="1">
        <p:scale>
          <a:sx n="54" d="100"/>
          <a:sy n="54" d="100"/>
        </p:scale>
        <p:origin x="3032" y="192"/>
      </p:cViewPr>
      <p:guideLst/>
    </p:cSldViewPr>
  </p:slideViewPr>
  <p:notesTextViewPr>
    <p:cViewPr>
      <p:scale>
        <a:sx n="105" d="100"/>
        <a:sy n="10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microsoft.com/office/2015/10/relationships/revisionInfo" Target="revisionInfo.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8/10/relationships/authors" Target="authors.xml"/></Relationships>
</file>

<file path=ppt/comments/modernComment_104_4B0D2CAC.xml><?xml version="1.0" encoding="utf-8"?>
<p188:cmLst xmlns:a="http://schemas.openxmlformats.org/drawingml/2006/main" xmlns:r="http://schemas.openxmlformats.org/officeDocument/2006/relationships" xmlns:p188="http://schemas.microsoft.com/office/powerpoint/2018/8/main">
  <p188:cm id="{89998B29-2662-4C69-B89F-978CEEA46442}" authorId="{8EC4CAAA-9482-630B-4089-EA10995836D4}" created="2025-04-09T16:33:32.992">
    <ac:txMkLst xmlns:ac="http://schemas.microsoft.com/office/drawing/2013/main/command">
      <pc:docMk xmlns:pc="http://schemas.microsoft.com/office/powerpoint/2013/main/command"/>
      <pc:sldMk xmlns:pc="http://schemas.microsoft.com/office/powerpoint/2013/main/command" cId="1259154604" sldId="260"/>
      <ac:spMk id="3" creationId="{A4C264AE-793C-7FB4-D46E-A2DC371D73F9}"/>
      <ac:txMk cp="0" len="4">
        <ac:context len="146" hash="278326277"/>
      </ac:txMk>
    </ac:txMkLst>
    <p188:replyLst>
      <p188:reply id="{4FB408FF-D90F-9740-8B60-84A6D77A333A}" authorId="{A20EDFF6-8374-448C-4ED7-5962DDBD4987}" created="2025-04-09T17:04:13.576">
        <p188:txBody>
          <a:bodyPr/>
          <a:lstStyle/>
          <a:p>
            <a:r>
              <a:rPr lang="en-US"/>
              <a:t>Thank you! </a:t>
            </a:r>
          </a:p>
        </p188:txBody>
      </p188:reply>
    </p188:replyLst>
    <p188:txBody>
      <a:bodyPr/>
      <a:lstStyle/>
      <a:p>
        <a:r>
          <a:rPr lang="en-US"/>
          <a:t>Love this</a:t>
        </a:r>
      </a:p>
    </p188:txBody>
  </p188:cm>
</p188:cmLst>
</file>

<file path=ppt/comments/modernComment_106_781EBF9C.xml><?xml version="1.0" encoding="utf-8"?>
<p188:cmLst xmlns:a="http://schemas.openxmlformats.org/drawingml/2006/main" xmlns:r="http://schemas.openxmlformats.org/officeDocument/2006/relationships" xmlns:p188="http://schemas.microsoft.com/office/powerpoint/2018/8/main">
  <p188:cm id="{EB10B27B-2C30-4A6F-A17B-1458C011ED43}" authorId="{8EC4CAAA-9482-630B-4089-EA10995836D4}" created="2025-04-09T16:31:26.128">
    <ac:txMkLst xmlns:ac="http://schemas.microsoft.com/office/drawing/2013/main/command">
      <pc:docMk xmlns:pc="http://schemas.microsoft.com/office/powerpoint/2013/main/command"/>
      <pc:sldMk xmlns:pc="http://schemas.microsoft.com/office/powerpoint/2013/main/command" cId="2015281052" sldId="262"/>
      <ac:spMk id="3" creationId="{F3B45618-4596-7C2B-EAE6-8592288BCB1F}"/>
      <ac:txMk cp="1" len="5">
        <ac:context len="181" hash="4065607978"/>
      </ac:txMk>
    </ac:txMkLst>
    <p188:txBody>
      <a:bodyPr/>
      <a:lstStyle/>
      <a:p>
        <a:r>
          <a:rPr lang="en-US"/>
          <a:t>At least for #1, could this be a place to at least mention how ChatGPT/other GenAI tools could help faculty see their course through student eyes? ChatGPT could potentially also help with some of the other things, too (so come to future workshops. ;-)) </a:t>
        </a:r>
      </a:p>
    </p188:txBody>
  </p188:cm>
</p188:cmLst>
</file>

<file path=ppt/comments/modernComment_107_5053D918.xml><?xml version="1.0" encoding="utf-8"?>
<p188:cmLst xmlns:a="http://schemas.openxmlformats.org/drawingml/2006/main" xmlns:r="http://schemas.openxmlformats.org/officeDocument/2006/relationships" xmlns:p188="http://schemas.microsoft.com/office/powerpoint/2018/8/main">
  <p188:cm id="{C1A7C9E0-62AC-4692-9558-9CE6B8CFBC01}" authorId="{8EC4CAAA-9482-630B-4089-EA10995836D4}" created="2025-04-09T16:25:24.117">
    <ac:txMkLst xmlns:ac="http://schemas.microsoft.com/office/drawing/2013/main/command">
      <pc:docMk xmlns:pc="http://schemas.microsoft.com/office/powerpoint/2013/main/command"/>
      <pc:sldMk xmlns:pc="http://schemas.microsoft.com/office/powerpoint/2013/main/command" cId="1347672344" sldId="263"/>
      <ac:spMk id="3" creationId="{5A80D80B-3A23-BFE6-6AF1-D53B8A48AF7A}"/>
      <ac:txMk cp="100" len="5">
        <ac:context len="217" hash="685403386"/>
      </ac:txMk>
    </ac:txMkLst>
    <p188:txBody>
      <a:bodyPr/>
      <a:lstStyle/>
      <a:p>
        <a:r>
          <a:rPr lang="en-US"/>
          <a:t>Could we revisit this wording before you present? </a:t>
        </a:r>
      </a:p>
    </p188:txBody>
    <p188:extLst>
      <p:ext xmlns:p="http://schemas.openxmlformats.org/presentationml/2006/main" uri="{57CB4572-C831-44C2-8A1C-0ADB6CCDFE69}">
        <p223:reactions xmlns:p223="http://schemas.microsoft.com/office/powerpoint/2022/03/main">
          <p223:rxn type="👍">
            <p223:instance time="2025-04-09T17:12:01.079" authorId="{A20EDFF6-8374-448C-4ED7-5962DDBD4987}"/>
          </p223:rxn>
        </p223:reactions>
      </p:ext>
    </p188:extLst>
  </p188:cm>
</p188:cmLst>
</file>

<file path=ppt/comments/modernComment_166_67023725.xml><?xml version="1.0" encoding="utf-8"?>
<p188:cmLst xmlns:a="http://schemas.openxmlformats.org/drawingml/2006/main" xmlns:r="http://schemas.openxmlformats.org/officeDocument/2006/relationships" xmlns:p188="http://schemas.microsoft.com/office/powerpoint/2018/8/main">
  <p188:cm id="{E1D12566-C7D7-42F7-9D6E-1350E403E09D}" authorId="{8EC4CAAA-9482-630B-4089-EA10995836D4}" created="2025-04-09T16:28:56.827">
    <ac:txMkLst xmlns:ac="http://schemas.microsoft.com/office/drawing/2013/main/command">
      <pc:docMk xmlns:pc="http://schemas.microsoft.com/office/powerpoint/2013/main/command"/>
      <pc:sldMk xmlns:pc="http://schemas.microsoft.com/office/powerpoint/2013/main/command" cId="1728198437" sldId="358"/>
      <ac:spMk id="3" creationId="{2C810CDA-2CEB-3D46-46DB-A859DEDABBE7}"/>
      <ac:txMk cp="81" len="7">
        <ac:context len="280" hash="3868622047"/>
      </ac:txMk>
    </ac:txMkLst>
    <p188:pos x="4501661" y="797169"/>
    <p188:txBody>
      <a:bodyPr/>
      <a:lstStyle/>
      <a:p>
        <a:r>
          <a:rPr lang="en-US"/>
          <a:t>Faster, sure. Better than as well? If so, what do students do? How will students still learn these things? Do students still need to learn these things? Do we now need to rethink what students need to learn? 
**This is not stuff you need to answer, but perhaps things to ask?**</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ata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509D7-4B17-42D3-9250-BFAA9282714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FE6CC8D-E758-4D4C-8F1C-5992633CAFFF}">
      <dgm:prSet/>
      <dgm:spPr/>
      <dgm:t>
        <a:bodyPr/>
        <a:lstStyle/>
        <a:p>
          <a:r>
            <a:rPr lang="en-US"/>
            <a:t>Self-Determination Theory (SDT) says students need:</a:t>
          </a:r>
        </a:p>
      </dgm:t>
    </dgm:pt>
    <dgm:pt modelId="{9EC65C22-D099-4B71-992E-BC246949F9D8}" type="parTrans" cxnId="{27AD0C6D-1567-4729-9907-3FBB40FBBC3B}">
      <dgm:prSet/>
      <dgm:spPr/>
      <dgm:t>
        <a:bodyPr/>
        <a:lstStyle/>
        <a:p>
          <a:endParaRPr lang="en-US"/>
        </a:p>
      </dgm:t>
    </dgm:pt>
    <dgm:pt modelId="{8ACA0980-618B-4EA7-AB3B-8CB4DBBB4B2E}" type="sibTrans" cxnId="{27AD0C6D-1567-4729-9907-3FBB40FBBC3B}">
      <dgm:prSet/>
      <dgm:spPr/>
      <dgm:t>
        <a:bodyPr/>
        <a:lstStyle/>
        <a:p>
          <a:endParaRPr lang="en-US"/>
        </a:p>
      </dgm:t>
    </dgm:pt>
    <dgm:pt modelId="{1FE9C417-F512-4CF2-AE79-4D789C679B8B}">
      <dgm:prSet/>
      <dgm:spPr/>
      <dgm:t>
        <a:bodyPr/>
        <a:lstStyle/>
        <a:p>
          <a:r>
            <a:rPr lang="en-US" b="1"/>
            <a:t>Autonomy</a:t>
          </a:r>
          <a:r>
            <a:rPr lang="en-US"/>
            <a:t> – choice and control</a:t>
          </a:r>
        </a:p>
      </dgm:t>
    </dgm:pt>
    <dgm:pt modelId="{8B1419CD-2E7E-428C-A1F8-641573F08FEB}" type="parTrans" cxnId="{D41B7710-CAD8-429F-9CD2-AB7EF1EFB73B}">
      <dgm:prSet/>
      <dgm:spPr/>
      <dgm:t>
        <a:bodyPr/>
        <a:lstStyle/>
        <a:p>
          <a:endParaRPr lang="en-US"/>
        </a:p>
      </dgm:t>
    </dgm:pt>
    <dgm:pt modelId="{D3387CD4-9B7B-445A-B6D1-1708D3F27AF7}" type="sibTrans" cxnId="{D41B7710-CAD8-429F-9CD2-AB7EF1EFB73B}">
      <dgm:prSet/>
      <dgm:spPr/>
      <dgm:t>
        <a:bodyPr/>
        <a:lstStyle/>
        <a:p>
          <a:endParaRPr lang="en-US"/>
        </a:p>
      </dgm:t>
    </dgm:pt>
    <dgm:pt modelId="{89D36DC2-9E24-47BB-884F-CE3AE0249514}">
      <dgm:prSet/>
      <dgm:spPr/>
      <dgm:t>
        <a:bodyPr/>
        <a:lstStyle/>
        <a:p>
          <a:r>
            <a:rPr lang="en-US" b="1"/>
            <a:t>Competence</a:t>
          </a:r>
          <a:r>
            <a:rPr lang="en-US"/>
            <a:t> – to feel effective</a:t>
          </a:r>
        </a:p>
      </dgm:t>
    </dgm:pt>
    <dgm:pt modelId="{4319335E-ACE2-48C8-8E90-2304BA3894DC}" type="parTrans" cxnId="{8E6D67EC-75B8-4281-8BE0-2AC7F45D74B7}">
      <dgm:prSet/>
      <dgm:spPr/>
      <dgm:t>
        <a:bodyPr/>
        <a:lstStyle/>
        <a:p>
          <a:endParaRPr lang="en-US"/>
        </a:p>
      </dgm:t>
    </dgm:pt>
    <dgm:pt modelId="{21FBA540-D3B0-4B29-A9FB-B59BD16268AD}" type="sibTrans" cxnId="{8E6D67EC-75B8-4281-8BE0-2AC7F45D74B7}">
      <dgm:prSet/>
      <dgm:spPr/>
      <dgm:t>
        <a:bodyPr/>
        <a:lstStyle/>
        <a:p>
          <a:endParaRPr lang="en-US"/>
        </a:p>
      </dgm:t>
    </dgm:pt>
    <dgm:pt modelId="{366DE873-E1BB-4632-AFB4-7AC1BBD94AEF}">
      <dgm:prSet/>
      <dgm:spPr/>
      <dgm:t>
        <a:bodyPr/>
        <a:lstStyle/>
        <a:p>
          <a:r>
            <a:rPr lang="en-US" b="1"/>
            <a:t>Relatedness</a:t>
          </a:r>
          <a:r>
            <a:rPr lang="en-US"/>
            <a:t> – to feel connected</a:t>
          </a:r>
        </a:p>
      </dgm:t>
    </dgm:pt>
    <dgm:pt modelId="{38CB28E0-4899-43EF-ADC6-82B1A4E22692}" type="parTrans" cxnId="{8A664BAC-B834-46F9-8500-B18FB8F17750}">
      <dgm:prSet/>
      <dgm:spPr/>
      <dgm:t>
        <a:bodyPr/>
        <a:lstStyle/>
        <a:p>
          <a:endParaRPr lang="en-US"/>
        </a:p>
      </dgm:t>
    </dgm:pt>
    <dgm:pt modelId="{3BBFFF1D-A55B-4B85-8E29-DBA28321F46B}" type="sibTrans" cxnId="{8A664BAC-B834-46F9-8500-B18FB8F17750}">
      <dgm:prSet/>
      <dgm:spPr/>
      <dgm:t>
        <a:bodyPr/>
        <a:lstStyle/>
        <a:p>
          <a:endParaRPr lang="en-US"/>
        </a:p>
      </dgm:t>
    </dgm:pt>
    <dgm:pt modelId="{00AD70AF-EECC-44A6-A9AB-E0CC44A5FA30}" type="pres">
      <dgm:prSet presAssocID="{BBD509D7-4B17-42D3-9250-BFAA9282714E}" presName="root" presStyleCnt="0">
        <dgm:presLayoutVars>
          <dgm:dir/>
          <dgm:resizeHandles val="exact"/>
        </dgm:presLayoutVars>
      </dgm:prSet>
      <dgm:spPr/>
    </dgm:pt>
    <dgm:pt modelId="{62F6D3E6-91AE-4EE5-8FBC-328B29FC961E}" type="pres">
      <dgm:prSet presAssocID="{5FE6CC8D-E758-4D4C-8F1C-5992633CAFFF}" presName="compNode" presStyleCnt="0"/>
      <dgm:spPr/>
    </dgm:pt>
    <dgm:pt modelId="{CEB4E084-1A3A-475E-88C4-0945C616B530}" type="pres">
      <dgm:prSet presAssocID="{5FE6CC8D-E758-4D4C-8F1C-5992633CAFFF}" presName="bgRect" presStyleLbl="bgShp" presStyleIdx="0" presStyleCnt="4"/>
      <dgm:spPr/>
    </dgm:pt>
    <dgm:pt modelId="{95ECB56D-FB18-43BF-8CE1-CEA75C6AAD41}" type="pres">
      <dgm:prSet presAssocID="{5FE6CC8D-E758-4D4C-8F1C-5992633CAFF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EB33B0FD-D813-4823-A6E3-2926E74332A9}" type="pres">
      <dgm:prSet presAssocID="{5FE6CC8D-E758-4D4C-8F1C-5992633CAFFF}" presName="spaceRect" presStyleCnt="0"/>
      <dgm:spPr/>
    </dgm:pt>
    <dgm:pt modelId="{E786017D-23AE-43A3-9566-15EA8B073EEA}" type="pres">
      <dgm:prSet presAssocID="{5FE6CC8D-E758-4D4C-8F1C-5992633CAFFF}" presName="parTx" presStyleLbl="revTx" presStyleIdx="0" presStyleCnt="4">
        <dgm:presLayoutVars>
          <dgm:chMax val="0"/>
          <dgm:chPref val="0"/>
        </dgm:presLayoutVars>
      </dgm:prSet>
      <dgm:spPr/>
    </dgm:pt>
    <dgm:pt modelId="{4AFE6A65-5426-4D15-A59F-86DFF6C0CB70}" type="pres">
      <dgm:prSet presAssocID="{8ACA0980-618B-4EA7-AB3B-8CB4DBBB4B2E}" presName="sibTrans" presStyleCnt="0"/>
      <dgm:spPr/>
    </dgm:pt>
    <dgm:pt modelId="{C7B2924D-3076-4047-BE18-DE3E73268C54}" type="pres">
      <dgm:prSet presAssocID="{1FE9C417-F512-4CF2-AE79-4D789C679B8B}" presName="compNode" presStyleCnt="0"/>
      <dgm:spPr/>
    </dgm:pt>
    <dgm:pt modelId="{079FADBE-39D9-481A-9276-6C027B0197AC}" type="pres">
      <dgm:prSet presAssocID="{1FE9C417-F512-4CF2-AE79-4D789C679B8B}" presName="bgRect" presStyleLbl="bgShp" presStyleIdx="1" presStyleCnt="4"/>
      <dgm:spPr/>
    </dgm:pt>
    <dgm:pt modelId="{BF67F81F-D4D8-4BB0-A19A-D5B3D614287B}" type="pres">
      <dgm:prSet presAssocID="{1FE9C417-F512-4CF2-AE79-4D789C679B8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FA7084DA-6E9F-48DD-BC79-093C27724FD4}" type="pres">
      <dgm:prSet presAssocID="{1FE9C417-F512-4CF2-AE79-4D789C679B8B}" presName="spaceRect" presStyleCnt="0"/>
      <dgm:spPr/>
    </dgm:pt>
    <dgm:pt modelId="{0BEDE738-AACD-4C43-96B3-A074607E855A}" type="pres">
      <dgm:prSet presAssocID="{1FE9C417-F512-4CF2-AE79-4D789C679B8B}" presName="parTx" presStyleLbl="revTx" presStyleIdx="1" presStyleCnt="4">
        <dgm:presLayoutVars>
          <dgm:chMax val="0"/>
          <dgm:chPref val="0"/>
        </dgm:presLayoutVars>
      </dgm:prSet>
      <dgm:spPr/>
    </dgm:pt>
    <dgm:pt modelId="{D18AEF6E-00E8-4883-903C-D28A2A2CFD3B}" type="pres">
      <dgm:prSet presAssocID="{D3387CD4-9B7B-445A-B6D1-1708D3F27AF7}" presName="sibTrans" presStyleCnt="0"/>
      <dgm:spPr/>
    </dgm:pt>
    <dgm:pt modelId="{09DDA735-6CB0-453E-A747-7DBA50188E2B}" type="pres">
      <dgm:prSet presAssocID="{89D36DC2-9E24-47BB-884F-CE3AE0249514}" presName="compNode" presStyleCnt="0"/>
      <dgm:spPr/>
    </dgm:pt>
    <dgm:pt modelId="{ED3D8ED2-4021-48EF-9BC9-AF868558336E}" type="pres">
      <dgm:prSet presAssocID="{89D36DC2-9E24-47BB-884F-CE3AE0249514}" presName="bgRect" presStyleLbl="bgShp" presStyleIdx="2" presStyleCnt="4"/>
      <dgm:spPr/>
    </dgm:pt>
    <dgm:pt modelId="{216E8ACE-D611-4546-B68A-976591A3D441}" type="pres">
      <dgm:prSet presAssocID="{89D36DC2-9E24-47BB-884F-CE3AE024951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dium"/>
        </a:ext>
      </dgm:extLst>
    </dgm:pt>
    <dgm:pt modelId="{E8AAEC73-950C-4CEA-87F5-061B0BD09586}" type="pres">
      <dgm:prSet presAssocID="{89D36DC2-9E24-47BB-884F-CE3AE0249514}" presName="spaceRect" presStyleCnt="0"/>
      <dgm:spPr/>
    </dgm:pt>
    <dgm:pt modelId="{47F18066-CE59-497D-9FAF-8C596247D608}" type="pres">
      <dgm:prSet presAssocID="{89D36DC2-9E24-47BB-884F-CE3AE0249514}" presName="parTx" presStyleLbl="revTx" presStyleIdx="2" presStyleCnt="4">
        <dgm:presLayoutVars>
          <dgm:chMax val="0"/>
          <dgm:chPref val="0"/>
        </dgm:presLayoutVars>
      </dgm:prSet>
      <dgm:spPr/>
    </dgm:pt>
    <dgm:pt modelId="{37F4FCF3-D905-44CE-903E-0E040705AEEE}" type="pres">
      <dgm:prSet presAssocID="{21FBA540-D3B0-4B29-A9FB-B59BD16268AD}" presName="sibTrans" presStyleCnt="0"/>
      <dgm:spPr/>
    </dgm:pt>
    <dgm:pt modelId="{91561312-47F2-4EEB-9E7D-5102EAF165C3}" type="pres">
      <dgm:prSet presAssocID="{366DE873-E1BB-4632-AFB4-7AC1BBD94AEF}" presName="compNode" presStyleCnt="0"/>
      <dgm:spPr/>
    </dgm:pt>
    <dgm:pt modelId="{C646FBD3-6E0E-468E-B6AE-3A710E98D89F}" type="pres">
      <dgm:prSet presAssocID="{366DE873-E1BB-4632-AFB4-7AC1BBD94AEF}" presName="bgRect" presStyleLbl="bgShp" presStyleIdx="3" presStyleCnt="4"/>
      <dgm:spPr/>
    </dgm:pt>
    <dgm:pt modelId="{7D786B20-6E85-44C5-9ED3-F382EB051C50}" type="pres">
      <dgm:prSet presAssocID="{366DE873-E1BB-4632-AFB4-7AC1BBD94AE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ed"/>
        </a:ext>
      </dgm:extLst>
    </dgm:pt>
    <dgm:pt modelId="{B4C81049-67C8-46E2-8DD8-D51CF6785E9A}" type="pres">
      <dgm:prSet presAssocID="{366DE873-E1BB-4632-AFB4-7AC1BBD94AEF}" presName="spaceRect" presStyleCnt="0"/>
      <dgm:spPr/>
    </dgm:pt>
    <dgm:pt modelId="{97C798F9-A857-42FF-9AD7-960A6C6A9F8B}" type="pres">
      <dgm:prSet presAssocID="{366DE873-E1BB-4632-AFB4-7AC1BBD94AEF}" presName="parTx" presStyleLbl="revTx" presStyleIdx="3" presStyleCnt="4">
        <dgm:presLayoutVars>
          <dgm:chMax val="0"/>
          <dgm:chPref val="0"/>
        </dgm:presLayoutVars>
      </dgm:prSet>
      <dgm:spPr/>
    </dgm:pt>
  </dgm:ptLst>
  <dgm:cxnLst>
    <dgm:cxn modelId="{D41B7710-CAD8-429F-9CD2-AB7EF1EFB73B}" srcId="{BBD509D7-4B17-42D3-9250-BFAA9282714E}" destId="{1FE9C417-F512-4CF2-AE79-4D789C679B8B}" srcOrd="1" destOrd="0" parTransId="{8B1419CD-2E7E-428C-A1F8-641573F08FEB}" sibTransId="{D3387CD4-9B7B-445A-B6D1-1708D3F27AF7}"/>
    <dgm:cxn modelId="{8D4DE51A-3B14-4881-862F-B047029FC3D3}" type="presOf" srcId="{366DE873-E1BB-4632-AFB4-7AC1BBD94AEF}" destId="{97C798F9-A857-42FF-9AD7-960A6C6A9F8B}" srcOrd="0" destOrd="0" presId="urn:microsoft.com/office/officeart/2018/2/layout/IconVerticalSolidList"/>
    <dgm:cxn modelId="{C9CBD15B-C91A-4D2B-8395-1088BBD76614}" type="presOf" srcId="{BBD509D7-4B17-42D3-9250-BFAA9282714E}" destId="{00AD70AF-EECC-44A6-A9AB-E0CC44A5FA30}" srcOrd="0" destOrd="0" presId="urn:microsoft.com/office/officeart/2018/2/layout/IconVerticalSolidList"/>
    <dgm:cxn modelId="{27AD0C6D-1567-4729-9907-3FBB40FBBC3B}" srcId="{BBD509D7-4B17-42D3-9250-BFAA9282714E}" destId="{5FE6CC8D-E758-4D4C-8F1C-5992633CAFFF}" srcOrd="0" destOrd="0" parTransId="{9EC65C22-D099-4B71-992E-BC246949F9D8}" sibTransId="{8ACA0980-618B-4EA7-AB3B-8CB4DBBB4B2E}"/>
    <dgm:cxn modelId="{B4D28578-D126-4877-A1EB-69870A95AE87}" type="presOf" srcId="{5FE6CC8D-E758-4D4C-8F1C-5992633CAFFF}" destId="{E786017D-23AE-43A3-9566-15EA8B073EEA}" srcOrd="0" destOrd="0" presId="urn:microsoft.com/office/officeart/2018/2/layout/IconVerticalSolidList"/>
    <dgm:cxn modelId="{02096C86-CD6D-47F6-A7B9-7037EE8B8825}" type="presOf" srcId="{1FE9C417-F512-4CF2-AE79-4D789C679B8B}" destId="{0BEDE738-AACD-4C43-96B3-A074607E855A}" srcOrd="0" destOrd="0" presId="urn:microsoft.com/office/officeart/2018/2/layout/IconVerticalSolidList"/>
    <dgm:cxn modelId="{8A664BAC-B834-46F9-8500-B18FB8F17750}" srcId="{BBD509D7-4B17-42D3-9250-BFAA9282714E}" destId="{366DE873-E1BB-4632-AFB4-7AC1BBD94AEF}" srcOrd="3" destOrd="0" parTransId="{38CB28E0-4899-43EF-ADC6-82B1A4E22692}" sibTransId="{3BBFFF1D-A55B-4B85-8E29-DBA28321F46B}"/>
    <dgm:cxn modelId="{56564BC0-F8EC-4DC4-95B5-EDD966F6B454}" type="presOf" srcId="{89D36DC2-9E24-47BB-884F-CE3AE0249514}" destId="{47F18066-CE59-497D-9FAF-8C596247D608}" srcOrd="0" destOrd="0" presId="urn:microsoft.com/office/officeart/2018/2/layout/IconVerticalSolidList"/>
    <dgm:cxn modelId="{8E6D67EC-75B8-4281-8BE0-2AC7F45D74B7}" srcId="{BBD509D7-4B17-42D3-9250-BFAA9282714E}" destId="{89D36DC2-9E24-47BB-884F-CE3AE0249514}" srcOrd="2" destOrd="0" parTransId="{4319335E-ACE2-48C8-8E90-2304BA3894DC}" sibTransId="{21FBA540-D3B0-4B29-A9FB-B59BD16268AD}"/>
    <dgm:cxn modelId="{C92156E9-E03B-44AE-BB09-DE23E70217BE}" type="presParOf" srcId="{00AD70AF-EECC-44A6-A9AB-E0CC44A5FA30}" destId="{62F6D3E6-91AE-4EE5-8FBC-328B29FC961E}" srcOrd="0" destOrd="0" presId="urn:microsoft.com/office/officeart/2018/2/layout/IconVerticalSolidList"/>
    <dgm:cxn modelId="{0C323F18-D58F-457E-8269-D0A6E8BA6D4E}" type="presParOf" srcId="{62F6D3E6-91AE-4EE5-8FBC-328B29FC961E}" destId="{CEB4E084-1A3A-475E-88C4-0945C616B530}" srcOrd="0" destOrd="0" presId="urn:microsoft.com/office/officeart/2018/2/layout/IconVerticalSolidList"/>
    <dgm:cxn modelId="{E9231B7E-5B98-4BC3-815C-9AF6DBEF8C13}" type="presParOf" srcId="{62F6D3E6-91AE-4EE5-8FBC-328B29FC961E}" destId="{95ECB56D-FB18-43BF-8CE1-CEA75C6AAD41}" srcOrd="1" destOrd="0" presId="urn:microsoft.com/office/officeart/2018/2/layout/IconVerticalSolidList"/>
    <dgm:cxn modelId="{764C999E-1365-4A39-8AAD-3665DEA4C036}" type="presParOf" srcId="{62F6D3E6-91AE-4EE5-8FBC-328B29FC961E}" destId="{EB33B0FD-D813-4823-A6E3-2926E74332A9}" srcOrd="2" destOrd="0" presId="urn:microsoft.com/office/officeart/2018/2/layout/IconVerticalSolidList"/>
    <dgm:cxn modelId="{95971ECE-4C6E-4311-A00A-31AAB71A8C4A}" type="presParOf" srcId="{62F6D3E6-91AE-4EE5-8FBC-328B29FC961E}" destId="{E786017D-23AE-43A3-9566-15EA8B073EEA}" srcOrd="3" destOrd="0" presId="urn:microsoft.com/office/officeart/2018/2/layout/IconVerticalSolidList"/>
    <dgm:cxn modelId="{59A177FD-D21B-4DC7-BC5D-AD072253A2B9}" type="presParOf" srcId="{00AD70AF-EECC-44A6-A9AB-E0CC44A5FA30}" destId="{4AFE6A65-5426-4D15-A59F-86DFF6C0CB70}" srcOrd="1" destOrd="0" presId="urn:microsoft.com/office/officeart/2018/2/layout/IconVerticalSolidList"/>
    <dgm:cxn modelId="{08D11EFB-C795-409B-9C4F-6D527C9A0CFD}" type="presParOf" srcId="{00AD70AF-EECC-44A6-A9AB-E0CC44A5FA30}" destId="{C7B2924D-3076-4047-BE18-DE3E73268C54}" srcOrd="2" destOrd="0" presId="urn:microsoft.com/office/officeart/2018/2/layout/IconVerticalSolidList"/>
    <dgm:cxn modelId="{AB9623E6-56C9-435E-B665-2D6E667782DB}" type="presParOf" srcId="{C7B2924D-3076-4047-BE18-DE3E73268C54}" destId="{079FADBE-39D9-481A-9276-6C027B0197AC}" srcOrd="0" destOrd="0" presId="urn:microsoft.com/office/officeart/2018/2/layout/IconVerticalSolidList"/>
    <dgm:cxn modelId="{DF7C1A11-0BDF-46D5-B0F3-0651915A7575}" type="presParOf" srcId="{C7B2924D-3076-4047-BE18-DE3E73268C54}" destId="{BF67F81F-D4D8-4BB0-A19A-D5B3D614287B}" srcOrd="1" destOrd="0" presId="urn:microsoft.com/office/officeart/2018/2/layout/IconVerticalSolidList"/>
    <dgm:cxn modelId="{4EB0A8FA-E534-4D01-B1FC-BB602869E027}" type="presParOf" srcId="{C7B2924D-3076-4047-BE18-DE3E73268C54}" destId="{FA7084DA-6E9F-48DD-BC79-093C27724FD4}" srcOrd="2" destOrd="0" presId="urn:microsoft.com/office/officeart/2018/2/layout/IconVerticalSolidList"/>
    <dgm:cxn modelId="{74520DD2-7857-46B7-AA74-F8B1A2834F8D}" type="presParOf" srcId="{C7B2924D-3076-4047-BE18-DE3E73268C54}" destId="{0BEDE738-AACD-4C43-96B3-A074607E855A}" srcOrd="3" destOrd="0" presId="urn:microsoft.com/office/officeart/2018/2/layout/IconVerticalSolidList"/>
    <dgm:cxn modelId="{A33C53EB-3457-4FF6-86BD-2C750EA77DDC}" type="presParOf" srcId="{00AD70AF-EECC-44A6-A9AB-E0CC44A5FA30}" destId="{D18AEF6E-00E8-4883-903C-D28A2A2CFD3B}" srcOrd="3" destOrd="0" presId="urn:microsoft.com/office/officeart/2018/2/layout/IconVerticalSolidList"/>
    <dgm:cxn modelId="{9A68BA63-0E6D-4FE8-9DB3-BCF5C8D37671}" type="presParOf" srcId="{00AD70AF-EECC-44A6-A9AB-E0CC44A5FA30}" destId="{09DDA735-6CB0-453E-A747-7DBA50188E2B}" srcOrd="4" destOrd="0" presId="urn:microsoft.com/office/officeart/2018/2/layout/IconVerticalSolidList"/>
    <dgm:cxn modelId="{24C77FCB-97AC-4333-91C0-D2FF4832149C}" type="presParOf" srcId="{09DDA735-6CB0-453E-A747-7DBA50188E2B}" destId="{ED3D8ED2-4021-48EF-9BC9-AF868558336E}" srcOrd="0" destOrd="0" presId="urn:microsoft.com/office/officeart/2018/2/layout/IconVerticalSolidList"/>
    <dgm:cxn modelId="{37718278-407B-49C5-BDDB-B2007A5AA432}" type="presParOf" srcId="{09DDA735-6CB0-453E-A747-7DBA50188E2B}" destId="{216E8ACE-D611-4546-B68A-976591A3D441}" srcOrd="1" destOrd="0" presId="urn:microsoft.com/office/officeart/2018/2/layout/IconVerticalSolidList"/>
    <dgm:cxn modelId="{527682D8-E2DD-4F41-86A9-EA15F8A724CD}" type="presParOf" srcId="{09DDA735-6CB0-453E-A747-7DBA50188E2B}" destId="{E8AAEC73-950C-4CEA-87F5-061B0BD09586}" srcOrd="2" destOrd="0" presId="urn:microsoft.com/office/officeart/2018/2/layout/IconVerticalSolidList"/>
    <dgm:cxn modelId="{4982EDA5-860F-4E06-A80E-DEB64F1FB782}" type="presParOf" srcId="{09DDA735-6CB0-453E-A747-7DBA50188E2B}" destId="{47F18066-CE59-497D-9FAF-8C596247D608}" srcOrd="3" destOrd="0" presId="urn:microsoft.com/office/officeart/2018/2/layout/IconVerticalSolidList"/>
    <dgm:cxn modelId="{482A0F50-B94D-4662-A88F-6565925796BB}" type="presParOf" srcId="{00AD70AF-EECC-44A6-A9AB-E0CC44A5FA30}" destId="{37F4FCF3-D905-44CE-903E-0E040705AEEE}" srcOrd="5" destOrd="0" presId="urn:microsoft.com/office/officeart/2018/2/layout/IconVerticalSolidList"/>
    <dgm:cxn modelId="{FAF8350E-06F2-4FB3-B06F-9DABC2DC10D4}" type="presParOf" srcId="{00AD70AF-EECC-44A6-A9AB-E0CC44A5FA30}" destId="{91561312-47F2-4EEB-9E7D-5102EAF165C3}" srcOrd="6" destOrd="0" presId="urn:microsoft.com/office/officeart/2018/2/layout/IconVerticalSolidList"/>
    <dgm:cxn modelId="{791B0853-D31C-4608-8A31-892B39B0919B}" type="presParOf" srcId="{91561312-47F2-4EEB-9E7D-5102EAF165C3}" destId="{C646FBD3-6E0E-468E-B6AE-3A710E98D89F}" srcOrd="0" destOrd="0" presId="urn:microsoft.com/office/officeart/2018/2/layout/IconVerticalSolidList"/>
    <dgm:cxn modelId="{C3DD0A43-3206-452F-AC75-A34991A9CFA7}" type="presParOf" srcId="{91561312-47F2-4EEB-9E7D-5102EAF165C3}" destId="{7D786B20-6E85-44C5-9ED3-F382EB051C50}" srcOrd="1" destOrd="0" presId="urn:microsoft.com/office/officeart/2018/2/layout/IconVerticalSolidList"/>
    <dgm:cxn modelId="{A3B33848-F194-493F-BE09-CE728DE92B27}" type="presParOf" srcId="{91561312-47F2-4EEB-9E7D-5102EAF165C3}" destId="{B4C81049-67C8-46E2-8DD8-D51CF6785E9A}" srcOrd="2" destOrd="0" presId="urn:microsoft.com/office/officeart/2018/2/layout/IconVerticalSolidList"/>
    <dgm:cxn modelId="{7C55D986-75E3-4C73-96BE-0F04BE5AA97F}" type="presParOf" srcId="{91561312-47F2-4EEB-9E7D-5102EAF165C3}" destId="{97C798F9-A857-42FF-9AD7-960A6C6A9F8B}"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6856DD-0422-4BAF-805C-015FF71CC40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A91E3D1-B1C1-4C4B-B4A4-453D054AADC2}">
      <dgm:prSet/>
      <dgm:spPr/>
      <dgm:t>
        <a:bodyPr/>
        <a:lstStyle/>
        <a:p>
          <a:r>
            <a:rPr lang="en-US"/>
            <a:t>Take the student’s perspective</a:t>
          </a:r>
        </a:p>
      </dgm:t>
    </dgm:pt>
    <dgm:pt modelId="{F3A6646C-B937-4130-B70F-5A4AC152FE7C}" type="parTrans" cxnId="{7CD38A3C-178C-4687-A7C0-CBBE12578188}">
      <dgm:prSet/>
      <dgm:spPr/>
      <dgm:t>
        <a:bodyPr/>
        <a:lstStyle/>
        <a:p>
          <a:endParaRPr lang="en-US"/>
        </a:p>
      </dgm:t>
    </dgm:pt>
    <dgm:pt modelId="{D31810A3-59B5-4A2A-BA03-F9BAF1C19340}" type="sibTrans" cxnId="{7CD38A3C-178C-4687-A7C0-CBBE12578188}">
      <dgm:prSet/>
      <dgm:spPr/>
      <dgm:t>
        <a:bodyPr/>
        <a:lstStyle/>
        <a:p>
          <a:endParaRPr lang="en-US"/>
        </a:p>
      </dgm:t>
    </dgm:pt>
    <dgm:pt modelId="{B38C9A8D-4619-4EB8-B169-C4E57DCE569C}">
      <dgm:prSet/>
      <dgm:spPr/>
      <dgm:t>
        <a:bodyPr/>
        <a:lstStyle/>
        <a:p>
          <a:r>
            <a:rPr lang="en-US"/>
            <a:t>Invite personal interests</a:t>
          </a:r>
        </a:p>
      </dgm:t>
    </dgm:pt>
    <dgm:pt modelId="{36122AD3-503A-40C5-949B-221A421CA4C6}" type="parTrans" cxnId="{4A470C01-6249-4E03-8B26-D98A0D4FA514}">
      <dgm:prSet/>
      <dgm:spPr/>
      <dgm:t>
        <a:bodyPr/>
        <a:lstStyle/>
        <a:p>
          <a:endParaRPr lang="en-US"/>
        </a:p>
      </dgm:t>
    </dgm:pt>
    <dgm:pt modelId="{A3E860A1-A2BF-4B81-AEAE-D5A243FC7342}" type="sibTrans" cxnId="{4A470C01-6249-4E03-8B26-D98A0D4FA514}">
      <dgm:prSet/>
      <dgm:spPr/>
      <dgm:t>
        <a:bodyPr/>
        <a:lstStyle/>
        <a:p>
          <a:endParaRPr lang="en-US"/>
        </a:p>
      </dgm:t>
    </dgm:pt>
    <dgm:pt modelId="{0EB6D812-4F1D-439F-B4B8-E92AA0869072}">
      <dgm:prSet/>
      <dgm:spPr/>
      <dgm:t>
        <a:bodyPr/>
        <a:lstStyle/>
        <a:p>
          <a:r>
            <a:rPr lang="en-US"/>
            <a:t>Satisfy needs through design</a:t>
          </a:r>
        </a:p>
      </dgm:t>
    </dgm:pt>
    <dgm:pt modelId="{1B93A7CA-B4CD-46DE-A1BA-A9C99173B960}" type="parTrans" cxnId="{4CC54B18-ACF4-48B1-896A-F2D6ED715CCD}">
      <dgm:prSet/>
      <dgm:spPr/>
      <dgm:t>
        <a:bodyPr/>
        <a:lstStyle/>
        <a:p>
          <a:endParaRPr lang="en-US"/>
        </a:p>
      </dgm:t>
    </dgm:pt>
    <dgm:pt modelId="{DF4DE7B0-7969-496E-AA27-E065FA0C982C}" type="sibTrans" cxnId="{4CC54B18-ACF4-48B1-896A-F2D6ED715CCD}">
      <dgm:prSet/>
      <dgm:spPr/>
      <dgm:t>
        <a:bodyPr/>
        <a:lstStyle/>
        <a:p>
          <a:endParaRPr lang="en-US"/>
        </a:p>
      </dgm:t>
    </dgm:pt>
    <dgm:pt modelId="{929D5C9E-F5AC-414C-8A85-076AF56AEB2E}">
      <dgm:prSet/>
      <dgm:spPr/>
      <dgm:t>
        <a:bodyPr/>
        <a:lstStyle/>
        <a:p>
          <a:r>
            <a:rPr lang="en-US"/>
            <a:t>Provide rationales</a:t>
          </a:r>
        </a:p>
      </dgm:t>
    </dgm:pt>
    <dgm:pt modelId="{5E77C376-9E2D-4272-BF63-8B1D8F71B818}" type="parTrans" cxnId="{D7409037-D59E-4E77-B1AB-BEF270E48E16}">
      <dgm:prSet/>
      <dgm:spPr/>
      <dgm:t>
        <a:bodyPr/>
        <a:lstStyle/>
        <a:p>
          <a:endParaRPr lang="en-US"/>
        </a:p>
      </dgm:t>
    </dgm:pt>
    <dgm:pt modelId="{C1F10611-5A7A-4BB6-80AC-1BA13978945D}" type="sibTrans" cxnId="{D7409037-D59E-4E77-B1AB-BEF270E48E16}">
      <dgm:prSet/>
      <dgm:spPr/>
      <dgm:t>
        <a:bodyPr/>
        <a:lstStyle/>
        <a:p>
          <a:endParaRPr lang="en-US"/>
        </a:p>
      </dgm:t>
    </dgm:pt>
    <dgm:pt modelId="{F1829197-56FC-4A81-BBDF-C5655965CB54}">
      <dgm:prSet/>
      <dgm:spPr/>
      <dgm:t>
        <a:bodyPr/>
        <a:lstStyle/>
        <a:p>
          <a:r>
            <a:rPr lang="en-US"/>
            <a:t>Accept negative emotions</a:t>
          </a:r>
        </a:p>
      </dgm:t>
    </dgm:pt>
    <dgm:pt modelId="{98F32B21-D349-4CBC-9EA1-DA116455EEA5}" type="parTrans" cxnId="{49752571-C5AD-4AE4-BFA3-EE1791D13BE0}">
      <dgm:prSet/>
      <dgm:spPr/>
      <dgm:t>
        <a:bodyPr/>
        <a:lstStyle/>
        <a:p>
          <a:endParaRPr lang="en-US"/>
        </a:p>
      </dgm:t>
    </dgm:pt>
    <dgm:pt modelId="{5B491EE8-8B76-4479-B44B-B54FB0D4D44C}" type="sibTrans" cxnId="{49752571-C5AD-4AE4-BFA3-EE1791D13BE0}">
      <dgm:prSet/>
      <dgm:spPr/>
      <dgm:t>
        <a:bodyPr/>
        <a:lstStyle/>
        <a:p>
          <a:endParaRPr lang="en-US"/>
        </a:p>
      </dgm:t>
    </dgm:pt>
    <dgm:pt modelId="{A4CCA6F1-45DF-4B52-ADCD-2AF71F8ABAFE}">
      <dgm:prSet/>
      <dgm:spPr/>
      <dgm:t>
        <a:bodyPr/>
        <a:lstStyle/>
        <a:p>
          <a:r>
            <a:rPr lang="en-US"/>
            <a:t>Use invitational language</a:t>
          </a:r>
        </a:p>
      </dgm:t>
    </dgm:pt>
    <dgm:pt modelId="{A7220834-E9D3-4372-9C80-633874AAD90C}" type="parTrans" cxnId="{A8E26750-685D-4238-B3E7-0BE4156928FE}">
      <dgm:prSet/>
      <dgm:spPr/>
      <dgm:t>
        <a:bodyPr/>
        <a:lstStyle/>
        <a:p>
          <a:endParaRPr lang="en-US"/>
        </a:p>
      </dgm:t>
    </dgm:pt>
    <dgm:pt modelId="{9C3A3BB2-D771-4468-93E0-5039FD53EE27}" type="sibTrans" cxnId="{A8E26750-685D-4238-B3E7-0BE4156928FE}">
      <dgm:prSet/>
      <dgm:spPr/>
      <dgm:t>
        <a:bodyPr/>
        <a:lstStyle/>
        <a:p>
          <a:endParaRPr lang="en-US"/>
        </a:p>
      </dgm:t>
    </dgm:pt>
    <dgm:pt modelId="{39E75925-AFF5-4862-B8E2-AE7BA8AD3E07}">
      <dgm:prSet/>
      <dgm:spPr/>
      <dgm:t>
        <a:bodyPr/>
        <a:lstStyle/>
        <a:p>
          <a:r>
            <a:rPr lang="en-US"/>
            <a:t>Display patience</a:t>
          </a:r>
        </a:p>
      </dgm:t>
    </dgm:pt>
    <dgm:pt modelId="{FC6F8CC8-70FD-4018-9A5D-BBFAC08928D2}" type="parTrans" cxnId="{D312E1A0-F389-42BB-A8DD-011E1D191302}">
      <dgm:prSet/>
      <dgm:spPr/>
      <dgm:t>
        <a:bodyPr/>
        <a:lstStyle/>
        <a:p>
          <a:endParaRPr lang="en-US"/>
        </a:p>
      </dgm:t>
    </dgm:pt>
    <dgm:pt modelId="{1E731BEE-47DF-406B-A2EA-25F82D54AF1F}" type="sibTrans" cxnId="{D312E1A0-F389-42BB-A8DD-011E1D191302}">
      <dgm:prSet/>
      <dgm:spPr/>
      <dgm:t>
        <a:bodyPr/>
        <a:lstStyle/>
        <a:p>
          <a:endParaRPr lang="en-US"/>
        </a:p>
      </dgm:t>
    </dgm:pt>
    <dgm:pt modelId="{BAD2822E-AD86-4043-B756-F54DE2EBFE7E}" type="pres">
      <dgm:prSet presAssocID="{646856DD-0422-4BAF-805C-015FF71CC403}" presName="root" presStyleCnt="0">
        <dgm:presLayoutVars>
          <dgm:dir/>
          <dgm:resizeHandles val="exact"/>
        </dgm:presLayoutVars>
      </dgm:prSet>
      <dgm:spPr/>
    </dgm:pt>
    <dgm:pt modelId="{FE72FD9A-19B1-4582-81C3-0EEAA0EF2944}" type="pres">
      <dgm:prSet presAssocID="{DA91E3D1-B1C1-4C4B-B4A4-453D054AADC2}" presName="compNode" presStyleCnt="0"/>
      <dgm:spPr/>
    </dgm:pt>
    <dgm:pt modelId="{E15A4FD0-F0D2-4131-9AA5-C30BC65E0534}" type="pres">
      <dgm:prSet presAssocID="{DA91E3D1-B1C1-4C4B-B4A4-453D054AADC2}" presName="bgRect" presStyleLbl="bgShp" presStyleIdx="0" presStyleCnt="7"/>
      <dgm:spPr/>
    </dgm:pt>
    <dgm:pt modelId="{85F6D85E-7FDA-437A-9529-A9D7F5B3681F}" type="pres">
      <dgm:prSet presAssocID="{DA91E3D1-B1C1-4C4B-B4A4-453D054AADC2}"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
        </a:ext>
      </dgm:extLst>
    </dgm:pt>
    <dgm:pt modelId="{87EA0680-6F27-4AF6-A1A7-A18ED805067C}" type="pres">
      <dgm:prSet presAssocID="{DA91E3D1-B1C1-4C4B-B4A4-453D054AADC2}" presName="spaceRect" presStyleCnt="0"/>
      <dgm:spPr/>
    </dgm:pt>
    <dgm:pt modelId="{F1224817-9562-42D9-97CE-85AF897438D3}" type="pres">
      <dgm:prSet presAssocID="{DA91E3D1-B1C1-4C4B-B4A4-453D054AADC2}" presName="parTx" presStyleLbl="revTx" presStyleIdx="0" presStyleCnt="7">
        <dgm:presLayoutVars>
          <dgm:chMax val="0"/>
          <dgm:chPref val="0"/>
        </dgm:presLayoutVars>
      </dgm:prSet>
      <dgm:spPr/>
    </dgm:pt>
    <dgm:pt modelId="{147D5EE2-2B9D-4135-BBD0-1697F3F5088C}" type="pres">
      <dgm:prSet presAssocID="{D31810A3-59B5-4A2A-BA03-F9BAF1C19340}" presName="sibTrans" presStyleCnt="0"/>
      <dgm:spPr/>
    </dgm:pt>
    <dgm:pt modelId="{A0CDE66A-222D-4FCC-9382-8465148C6520}" type="pres">
      <dgm:prSet presAssocID="{B38C9A8D-4619-4EB8-B169-C4E57DCE569C}" presName="compNode" presStyleCnt="0"/>
      <dgm:spPr/>
    </dgm:pt>
    <dgm:pt modelId="{5B9D9135-E47E-416C-B1B5-151DE08F81A6}" type="pres">
      <dgm:prSet presAssocID="{B38C9A8D-4619-4EB8-B169-C4E57DCE569C}" presName="bgRect" presStyleLbl="bgShp" presStyleIdx="1" presStyleCnt="7"/>
      <dgm:spPr/>
    </dgm:pt>
    <dgm:pt modelId="{6E001C9E-BCA4-4A1F-9359-D3A1A289CC97}" type="pres">
      <dgm:prSet presAssocID="{B38C9A8D-4619-4EB8-B169-C4E57DCE569C}"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ccer"/>
        </a:ext>
      </dgm:extLst>
    </dgm:pt>
    <dgm:pt modelId="{06687C3E-E1C5-40C0-9CD2-CFD54F3C4FA1}" type="pres">
      <dgm:prSet presAssocID="{B38C9A8D-4619-4EB8-B169-C4E57DCE569C}" presName="spaceRect" presStyleCnt="0"/>
      <dgm:spPr/>
    </dgm:pt>
    <dgm:pt modelId="{37B62920-61A9-4B96-8B0F-B43020A7B294}" type="pres">
      <dgm:prSet presAssocID="{B38C9A8D-4619-4EB8-B169-C4E57DCE569C}" presName="parTx" presStyleLbl="revTx" presStyleIdx="1" presStyleCnt="7">
        <dgm:presLayoutVars>
          <dgm:chMax val="0"/>
          <dgm:chPref val="0"/>
        </dgm:presLayoutVars>
      </dgm:prSet>
      <dgm:spPr/>
    </dgm:pt>
    <dgm:pt modelId="{E8B0DAEE-0739-4EED-A794-A5F5BA4A05FC}" type="pres">
      <dgm:prSet presAssocID="{A3E860A1-A2BF-4B81-AEAE-D5A243FC7342}" presName="sibTrans" presStyleCnt="0"/>
      <dgm:spPr/>
    </dgm:pt>
    <dgm:pt modelId="{D2A13B41-4DD9-47F3-9940-74083977E1D5}" type="pres">
      <dgm:prSet presAssocID="{0EB6D812-4F1D-439F-B4B8-E92AA0869072}" presName="compNode" presStyleCnt="0"/>
      <dgm:spPr/>
    </dgm:pt>
    <dgm:pt modelId="{6F70C49E-F96C-49AE-96FC-2B7C2D4C4D73}" type="pres">
      <dgm:prSet presAssocID="{0EB6D812-4F1D-439F-B4B8-E92AA0869072}" presName="bgRect" presStyleLbl="bgShp" presStyleIdx="2" presStyleCnt="7"/>
      <dgm:spPr/>
    </dgm:pt>
    <dgm:pt modelId="{AA04B930-4EBE-4487-9A1C-6EF4E13BB680}" type="pres">
      <dgm:prSet presAssocID="{0EB6D812-4F1D-439F-B4B8-E92AA086907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8F09DA65-FDFA-4ECA-ADAB-6B408044AEBB}" type="pres">
      <dgm:prSet presAssocID="{0EB6D812-4F1D-439F-B4B8-E92AA0869072}" presName="spaceRect" presStyleCnt="0"/>
      <dgm:spPr/>
    </dgm:pt>
    <dgm:pt modelId="{402BE325-210B-4A7B-AFC3-A8AB601F2CBA}" type="pres">
      <dgm:prSet presAssocID="{0EB6D812-4F1D-439F-B4B8-E92AA0869072}" presName="parTx" presStyleLbl="revTx" presStyleIdx="2" presStyleCnt="7">
        <dgm:presLayoutVars>
          <dgm:chMax val="0"/>
          <dgm:chPref val="0"/>
        </dgm:presLayoutVars>
      </dgm:prSet>
      <dgm:spPr/>
    </dgm:pt>
    <dgm:pt modelId="{26CBD4E7-F1C9-4CB0-81DD-C3C6F1BE9DBA}" type="pres">
      <dgm:prSet presAssocID="{DF4DE7B0-7969-496E-AA27-E065FA0C982C}" presName="sibTrans" presStyleCnt="0"/>
      <dgm:spPr/>
    </dgm:pt>
    <dgm:pt modelId="{80C42EA2-59DF-43BE-92F4-79A50658867F}" type="pres">
      <dgm:prSet presAssocID="{929D5C9E-F5AC-414C-8A85-076AF56AEB2E}" presName="compNode" presStyleCnt="0"/>
      <dgm:spPr/>
    </dgm:pt>
    <dgm:pt modelId="{8243F371-126B-4639-A084-77393D829BF8}" type="pres">
      <dgm:prSet presAssocID="{929D5C9E-F5AC-414C-8A85-076AF56AEB2E}" presName="bgRect" presStyleLbl="bgShp" presStyleIdx="3" presStyleCnt="7"/>
      <dgm:spPr/>
    </dgm:pt>
    <dgm:pt modelId="{31FC0B71-2FE7-4561-A7E4-E46966F08BF5}" type="pres">
      <dgm:prSet presAssocID="{929D5C9E-F5AC-414C-8A85-076AF56AEB2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F561810E-520D-4495-9AE0-5999920BDA74}" type="pres">
      <dgm:prSet presAssocID="{929D5C9E-F5AC-414C-8A85-076AF56AEB2E}" presName="spaceRect" presStyleCnt="0"/>
      <dgm:spPr/>
    </dgm:pt>
    <dgm:pt modelId="{F6A0B769-EC99-45EA-9E0E-3DE7888DEF5A}" type="pres">
      <dgm:prSet presAssocID="{929D5C9E-F5AC-414C-8A85-076AF56AEB2E}" presName="parTx" presStyleLbl="revTx" presStyleIdx="3" presStyleCnt="7">
        <dgm:presLayoutVars>
          <dgm:chMax val="0"/>
          <dgm:chPref val="0"/>
        </dgm:presLayoutVars>
      </dgm:prSet>
      <dgm:spPr/>
    </dgm:pt>
    <dgm:pt modelId="{013909E2-06EC-4507-BDFC-B9A8AD45C189}" type="pres">
      <dgm:prSet presAssocID="{C1F10611-5A7A-4BB6-80AC-1BA13978945D}" presName="sibTrans" presStyleCnt="0"/>
      <dgm:spPr/>
    </dgm:pt>
    <dgm:pt modelId="{C59F1D84-D186-40E8-8733-A4F6EE271AD8}" type="pres">
      <dgm:prSet presAssocID="{F1829197-56FC-4A81-BBDF-C5655965CB54}" presName="compNode" presStyleCnt="0"/>
      <dgm:spPr/>
    </dgm:pt>
    <dgm:pt modelId="{A777CC13-A1E5-428A-8DB3-D868C0FD307D}" type="pres">
      <dgm:prSet presAssocID="{F1829197-56FC-4A81-BBDF-C5655965CB54}" presName="bgRect" presStyleLbl="bgShp" presStyleIdx="4" presStyleCnt="7"/>
      <dgm:spPr/>
    </dgm:pt>
    <dgm:pt modelId="{A6994FE6-3FE4-40A6-BF5E-0C79F368AA58}" type="pres">
      <dgm:prSet presAssocID="{F1829197-56FC-4A81-BBDF-C5655965CB54}"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ngry Face with No Fill"/>
        </a:ext>
      </dgm:extLst>
    </dgm:pt>
    <dgm:pt modelId="{CE4F6C65-6A0B-40E9-AE39-E86BF9AAFDEB}" type="pres">
      <dgm:prSet presAssocID="{F1829197-56FC-4A81-BBDF-C5655965CB54}" presName="spaceRect" presStyleCnt="0"/>
      <dgm:spPr/>
    </dgm:pt>
    <dgm:pt modelId="{D8E08E01-B2D5-4D79-9FC4-D07734D7C8BA}" type="pres">
      <dgm:prSet presAssocID="{F1829197-56FC-4A81-BBDF-C5655965CB54}" presName="parTx" presStyleLbl="revTx" presStyleIdx="4" presStyleCnt="7">
        <dgm:presLayoutVars>
          <dgm:chMax val="0"/>
          <dgm:chPref val="0"/>
        </dgm:presLayoutVars>
      </dgm:prSet>
      <dgm:spPr/>
    </dgm:pt>
    <dgm:pt modelId="{A1293DAC-FCAD-4FD0-A5E7-1F63842C20D4}" type="pres">
      <dgm:prSet presAssocID="{5B491EE8-8B76-4479-B44B-B54FB0D4D44C}" presName="sibTrans" presStyleCnt="0"/>
      <dgm:spPr/>
    </dgm:pt>
    <dgm:pt modelId="{2D47A1F0-7BA1-46DA-A02D-115EEF3835B3}" type="pres">
      <dgm:prSet presAssocID="{A4CCA6F1-45DF-4B52-ADCD-2AF71F8ABAFE}" presName="compNode" presStyleCnt="0"/>
      <dgm:spPr/>
    </dgm:pt>
    <dgm:pt modelId="{DE0DFC31-C472-4D96-A686-DDB3B2844A0F}" type="pres">
      <dgm:prSet presAssocID="{A4CCA6F1-45DF-4B52-ADCD-2AF71F8ABAFE}" presName="bgRect" presStyleLbl="bgShp" presStyleIdx="5" presStyleCnt="7"/>
      <dgm:spPr/>
    </dgm:pt>
    <dgm:pt modelId="{5C6DA4A0-EA5B-4136-A1CD-42F6350A5013}" type="pres">
      <dgm:prSet presAssocID="{A4CCA6F1-45DF-4B52-ADCD-2AF71F8ABAFE}"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oks"/>
        </a:ext>
      </dgm:extLst>
    </dgm:pt>
    <dgm:pt modelId="{B0DB696F-09F4-4056-BB68-D774A945B8E2}" type="pres">
      <dgm:prSet presAssocID="{A4CCA6F1-45DF-4B52-ADCD-2AF71F8ABAFE}" presName="spaceRect" presStyleCnt="0"/>
      <dgm:spPr/>
    </dgm:pt>
    <dgm:pt modelId="{E6F69B7C-8FF3-4C80-A4A3-C11144D6238B}" type="pres">
      <dgm:prSet presAssocID="{A4CCA6F1-45DF-4B52-ADCD-2AF71F8ABAFE}" presName="parTx" presStyleLbl="revTx" presStyleIdx="5" presStyleCnt="7">
        <dgm:presLayoutVars>
          <dgm:chMax val="0"/>
          <dgm:chPref val="0"/>
        </dgm:presLayoutVars>
      </dgm:prSet>
      <dgm:spPr/>
    </dgm:pt>
    <dgm:pt modelId="{AA73E1B8-878F-4FF4-8BAA-1240BA289CB6}" type="pres">
      <dgm:prSet presAssocID="{9C3A3BB2-D771-4468-93E0-5039FD53EE27}" presName="sibTrans" presStyleCnt="0"/>
      <dgm:spPr/>
    </dgm:pt>
    <dgm:pt modelId="{774B93CE-CD81-422D-9930-3042F251101C}" type="pres">
      <dgm:prSet presAssocID="{39E75925-AFF5-4862-B8E2-AE7BA8AD3E07}" presName="compNode" presStyleCnt="0"/>
      <dgm:spPr/>
    </dgm:pt>
    <dgm:pt modelId="{2BEFCA1C-531E-4344-BDCE-591F26E2EFA3}" type="pres">
      <dgm:prSet presAssocID="{39E75925-AFF5-4862-B8E2-AE7BA8AD3E07}" presName="bgRect" presStyleLbl="bgShp" presStyleIdx="6" presStyleCnt="7"/>
      <dgm:spPr/>
    </dgm:pt>
    <dgm:pt modelId="{D5724267-62F6-47B5-B951-A6B45DE8483E}" type="pres">
      <dgm:prSet presAssocID="{39E75925-AFF5-4862-B8E2-AE7BA8AD3E07}"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topwatch"/>
        </a:ext>
      </dgm:extLst>
    </dgm:pt>
    <dgm:pt modelId="{0E5D8692-B97B-4175-90B9-7F5F56139BC0}" type="pres">
      <dgm:prSet presAssocID="{39E75925-AFF5-4862-B8E2-AE7BA8AD3E07}" presName="spaceRect" presStyleCnt="0"/>
      <dgm:spPr/>
    </dgm:pt>
    <dgm:pt modelId="{1822550C-A40E-4D45-9640-196572A1BA37}" type="pres">
      <dgm:prSet presAssocID="{39E75925-AFF5-4862-B8E2-AE7BA8AD3E07}" presName="parTx" presStyleLbl="revTx" presStyleIdx="6" presStyleCnt="7">
        <dgm:presLayoutVars>
          <dgm:chMax val="0"/>
          <dgm:chPref val="0"/>
        </dgm:presLayoutVars>
      </dgm:prSet>
      <dgm:spPr/>
    </dgm:pt>
  </dgm:ptLst>
  <dgm:cxnLst>
    <dgm:cxn modelId="{4A470C01-6249-4E03-8B26-D98A0D4FA514}" srcId="{646856DD-0422-4BAF-805C-015FF71CC403}" destId="{B38C9A8D-4619-4EB8-B169-C4E57DCE569C}" srcOrd="1" destOrd="0" parTransId="{36122AD3-503A-40C5-949B-221A421CA4C6}" sibTransId="{A3E860A1-A2BF-4B81-AEAE-D5A243FC7342}"/>
    <dgm:cxn modelId="{4CC54B18-ACF4-48B1-896A-F2D6ED715CCD}" srcId="{646856DD-0422-4BAF-805C-015FF71CC403}" destId="{0EB6D812-4F1D-439F-B4B8-E92AA0869072}" srcOrd="2" destOrd="0" parTransId="{1B93A7CA-B4CD-46DE-A1BA-A9C99173B960}" sibTransId="{DF4DE7B0-7969-496E-AA27-E065FA0C982C}"/>
    <dgm:cxn modelId="{5CE6A221-AF01-4310-ADF5-328AAB82BDFC}" type="presOf" srcId="{B38C9A8D-4619-4EB8-B169-C4E57DCE569C}" destId="{37B62920-61A9-4B96-8B0F-B43020A7B294}" srcOrd="0" destOrd="0" presId="urn:microsoft.com/office/officeart/2018/2/layout/IconVerticalSolidList"/>
    <dgm:cxn modelId="{D7409037-D59E-4E77-B1AB-BEF270E48E16}" srcId="{646856DD-0422-4BAF-805C-015FF71CC403}" destId="{929D5C9E-F5AC-414C-8A85-076AF56AEB2E}" srcOrd="3" destOrd="0" parTransId="{5E77C376-9E2D-4272-BF63-8B1D8F71B818}" sibTransId="{C1F10611-5A7A-4BB6-80AC-1BA13978945D}"/>
    <dgm:cxn modelId="{7CD38A3C-178C-4687-A7C0-CBBE12578188}" srcId="{646856DD-0422-4BAF-805C-015FF71CC403}" destId="{DA91E3D1-B1C1-4C4B-B4A4-453D054AADC2}" srcOrd="0" destOrd="0" parTransId="{F3A6646C-B937-4130-B70F-5A4AC152FE7C}" sibTransId="{D31810A3-59B5-4A2A-BA03-F9BAF1C19340}"/>
    <dgm:cxn modelId="{1B9FFB41-54F5-4587-8511-080488C73D34}" type="presOf" srcId="{929D5C9E-F5AC-414C-8A85-076AF56AEB2E}" destId="{F6A0B769-EC99-45EA-9E0E-3DE7888DEF5A}" srcOrd="0" destOrd="0" presId="urn:microsoft.com/office/officeart/2018/2/layout/IconVerticalSolidList"/>
    <dgm:cxn modelId="{A8E26750-685D-4238-B3E7-0BE4156928FE}" srcId="{646856DD-0422-4BAF-805C-015FF71CC403}" destId="{A4CCA6F1-45DF-4B52-ADCD-2AF71F8ABAFE}" srcOrd="5" destOrd="0" parTransId="{A7220834-E9D3-4372-9C80-633874AAD90C}" sibTransId="{9C3A3BB2-D771-4468-93E0-5039FD53EE27}"/>
    <dgm:cxn modelId="{49752571-C5AD-4AE4-BFA3-EE1791D13BE0}" srcId="{646856DD-0422-4BAF-805C-015FF71CC403}" destId="{F1829197-56FC-4A81-BBDF-C5655965CB54}" srcOrd="4" destOrd="0" parTransId="{98F32B21-D349-4CBC-9EA1-DA116455EEA5}" sibTransId="{5B491EE8-8B76-4479-B44B-B54FB0D4D44C}"/>
    <dgm:cxn modelId="{72137272-8F19-434C-849D-49FCE293F83F}" type="presOf" srcId="{F1829197-56FC-4A81-BBDF-C5655965CB54}" destId="{D8E08E01-B2D5-4D79-9FC4-D07734D7C8BA}" srcOrd="0" destOrd="0" presId="urn:microsoft.com/office/officeart/2018/2/layout/IconVerticalSolidList"/>
    <dgm:cxn modelId="{0109637A-4C72-44AF-AE22-E8BD2827CD86}" type="presOf" srcId="{A4CCA6F1-45DF-4B52-ADCD-2AF71F8ABAFE}" destId="{E6F69B7C-8FF3-4C80-A4A3-C11144D6238B}" srcOrd="0" destOrd="0" presId="urn:microsoft.com/office/officeart/2018/2/layout/IconVerticalSolidList"/>
    <dgm:cxn modelId="{487D177D-7CE5-4A32-95CC-C60A3C0DD137}" type="presOf" srcId="{646856DD-0422-4BAF-805C-015FF71CC403}" destId="{BAD2822E-AD86-4043-B756-F54DE2EBFE7E}" srcOrd="0" destOrd="0" presId="urn:microsoft.com/office/officeart/2018/2/layout/IconVerticalSolidList"/>
    <dgm:cxn modelId="{CDF0A183-AE92-408B-B344-EA487DACB272}" type="presOf" srcId="{39E75925-AFF5-4862-B8E2-AE7BA8AD3E07}" destId="{1822550C-A40E-4D45-9640-196572A1BA37}" srcOrd="0" destOrd="0" presId="urn:microsoft.com/office/officeart/2018/2/layout/IconVerticalSolidList"/>
    <dgm:cxn modelId="{7618D388-B0B7-4711-AA0A-24ADC5524F46}" type="presOf" srcId="{DA91E3D1-B1C1-4C4B-B4A4-453D054AADC2}" destId="{F1224817-9562-42D9-97CE-85AF897438D3}" srcOrd="0" destOrd="0" presId="urn:microsoft.com/office/officeart/2018/2/layout/IconVerticalSolidList"/>
    <dgm:cxn modelId="{D312E1A0-F389-42BB-A8DD-011E1D191302}" srcId="{646856DD-0422-4BAF-805C-015FF71CC403}" destId="{39E75925-AFF5-4862-B8E2-AE7BA8AD3E07}" srcOrd="6" destOrd="0" parTransId="{FC6F8CC8-70FD-4018-9A5D-BBFAC08928D2}" sibTransId="{1E731BEE-47DF-406B-A2EA-25F82D54AF1F}"/>
    <dgm:cxn modelId="{C71477AE-BDB0-4D00-900A-8B2215E01F37}" type="presOf" srcId="{0EB6D812-4F1D-439F-B4B8-E92AA0869072}" destId="{402BE325-210B-4A7B-AFC3-A8AB601F2CBA}" srcOrd="0" destOrd="0" presId="urn:microsoft.com/office/officeart/2018/2/layout/IconVerticalSolidList"/>
    <dgm:cxn modelId="{28865742-877C-4093-B6C3-F6CD86CB9283}" type="presParOf" srcId="{BAD2822E-AD86-4043-B756-F54DE2EBFE7E}" destId="{FE72FD9A-19B1-4582-81C3-0EEAA0EF2944}" srcOrd="0" destOrd="0" presId="urn:microsoft.com/office/officeart/2018/2/layout/IconVerticalSolidList"/>
    <dgm:cxn modelId="{A43258D7-2989-454B-B908-0621B5B0C94D}" type="presParOf" srcId="{FE72FD9A-19B1-4582-81C3-0EEAA0EF2944}" destId="{E15A4FD0-F0D2-4131-9AA5-C30BC65E0534}" srcOrd="0" destOrd="0" presId="urn:microsoft.com/office/officeart/2018/2/layout/IconVerticalSolidList"/>
    <dgm:cxn modelId="{34A802BE-81DD-412F-A7E0-351FAE340956}" type="presParOf" srcId="{FE72FD9A-19B1-4582-81C3-0EEAA0EF2944}" destId="{85F6D85E-7FDA-437A-9529-A9D7F5B3681F}" srcOrd="1" destOrd="0" presId="urn:microsoft.com/office/officeart/2018/2/layout/IconVerticalSolidList"/>
    <dgm:cxn modelId="{0FA1AA7C-21AA-4953-86C1-0B68695AA54B}" type="presParOf" srcId="{FE72FD9A-19B1-4582-81C3-0EEAA0EF2944}" destId="{87EA0680-6F27-4AF6-A1A7-A18ED805067C}" srcOrd="2" destOrd="0" presId="urn:microsoft.com/office/officeart/2018/2/layout/IconVerticalSolidList"/>
    <dgm:cxn modelId="{D5E9C792-2004-487D-86E7-A16473C40C1C}" type="presParOf" srcId="{FE72FD9A-19B1-4582-81C3-0EEAA0EF2944}" destId="{F1224817-9562-42D9-97CE-85AF897438D3}" srcOrd="3" destOrd="0" presId="urn:microsoft.com/office/officeart/2018/2/layout/IconVerticalSolidList"/>
    <dgm:cxn modelId="{18BF479C-4309-4337-B350-D9FBCD9BB20D}" type="presParOf" srcId="{BAD2822E-AD86-4043-B756-F54DE2EBFE7E}" destId="{147D5EE2-2B9D-4135-BBD0-1697F3F5088C}" srcOrd="1" destOrd="0" presId="urn:microsoft.com/office/officeart/2018/2/layout/IconVerticalSolidList"/>
    <dgm:cxn modelId="{A0A92F90-43D2-4DA2-820F-8B14FD9354D6}" type="presParOf" srcId="{BAD2822E-AD86-4043-B756-F54DE2EBFE7E}" destId="{A0CDE66A-222D-4FCC-9382-8465148C6520}" srcOrd="2" destOrd="0" presId="urn:microsoft.com/office/officeart/2018/2/layout/IconVerticalSolidList"/>
    <dgm:cxn modelId="{87DF588C-7F35-4A27-8596-54670C9C7E83}" type="presParOf" srcId="{A0CDE66A-222D-4FCC-9382-8465148C6520}" destId="{5B9D9135-E47E-416C-B1B5-151DE08F81A6}" srcOrd="0" destOrd="0" presId="urn:microsoft.com/office/officeart/2018/2/layout/IconVerticalSolidList"/>
    <dgm:cxn modelId="{4DABEC38-328D-4FBE-B4DA-4CC9BC122DAA}" type="presParOf" srcId="{A0CDE66A-222D-4FCC-9382-8465148C6520}" destId="{6E001C9E-BCA4-4A1F-9359-D3A1A289CC97}" srcOrd="1" destOrd="0" presId="urn:microsoft.com/office/officeart/2018/2/layout/IconVerticalSolidList"/>
    <dgm:cxn modelId="{DEB6FEF8-DBBF-42C1-9568-A93FD1FAE2D0}" type="presParOf" srcId="{A0CDE66A-222D-4FCC-9382-8465148C6520}" destId="{06687C3E-E1C5-40C0-9CD2-CFD54F3C4FA1}" srcOrd="2" destOrd="0" presId="urn:microsoft.com/office/officeart/2018/2/layout/IconVerticalSolidList"/>
    <dgm:cxn modelId="{48079427-D2F2-4D15-86C3-05DDDFE4E58A}" type="presParOf" srcId="{A0CDE66A-222D-4FCC-9382-8465148C6520}" destId="{37B62920-61A9-4B96-8B0F-B43020A7B294}" srcOrd="3" destOrd="0" presId="urn:microsoft.com/office/officeart/2018/2/layout/IconVerticalSolidList"/>
    <dgm:cxn modelId="{4FC8E99A-831A-48B0-9B3D-8DCA0EEC9563}" type="presParOf" srcId="{BAD2822E-AD86-4043-B756-F54DE2EBFE7E}" destId="{E8B0DAEE-0739-4EED-A794-A5F5BA4A05FC}" srcOrd="3" destOrd="0" presId="urn:microsoft.com/office/officeart/2018/2/layout/IconVerticalSolidList"/>
    <dgm:cxn modelId="{0C807DEF-A60E-4BF6-95E4-3B0D1FD9F052}" type="presParOf" srcId="{BAD2822E-AD86-4043-B756-F54DE2EBFE7E}" destId="{D2A13B41-4DD9-47F3-9940-74083977E1D5}" srcOrd="4" destOrd="0" presId="urn:microsoft.com/office/officeart/2018/2/layout/IconVerticalSolidList"/>
    <dgm:cxn modelId="{88E7C390-E5C6-4DF5-BE66-8A0365A0ECC0}" type="presParOf" srcId="{D2A13B41-4DD9-47F3-9940-74083977E1D5}" destId="{6F70C49E-F96C-49AE-96FC-2B7C2D4C4D73}" srcOrd="0" destOrd="0" presId="urn:microsoft.com/office/officeart/2018/2/layout/IconVerticalSolidList"/>
    <dgm:cxn modelId="{B15047FC-6940-4573-9642-3939F1C2E016}" type="presParOf" srcId="{D2A13B41-4DD9-47F3-9940-74083977E1D5}" destId="{AA04B930-4EBE-4487-9A1C-6EF4E13BB680}" srcOrd="1" destOrd="0" presId="urn:microsoft.com/office/officeart/2018/2/layout/IconVerticalSolidList"/>
    <dgm:cxn modelId="{434021A1-FDB5-4F11-9A92-3C9DE950FC69}" type="presParOf" srcId="{D2A13B41-4DD9-47F3-9940-74083977E1D5}" destId="{8F09DA65-FDFA-4ECA-ADAB-6B408044AEBB}" srcOrd="2" destOrd="0" presId="urn:microsoft.com/office/officeart/2018/2/layout/IconVerticalSolidList"/>
    <dgm:cxn modelId="{138E250A-2BAF-431C-B7C1-536FC2E126C9}" type="presParOf" srcId="{D2A13B41-4DD9-47F3-9940-74083977E1D5}" destId="{402BE325-210B-4A7B-AFC3-A8AB601F2CBA}" srcOrd="3" destOrd="0" presId="urn:microsoft.com/office/officeart/2018/2/layout/IconVerticalSolidList"/>
    <dgm:cxn modelId="{5CC1201B-64B2-402F-9A42-1258F1498D5C}" type="presParOf" srcId="{BAD2822E-AD86-4043-B756-F54DE2EBFE7E}" destId="{26CBD4E7-F1C9-4CB0-81DD-C3C6F1BE9DBA}" srcOrd="5" destOrd="0" presId="urn:microsoft.com/office/officeart/2018/2/layout/IconVerticalSolidList"/>
    <dgm:cxn modelId="{D8C2FB71-1D80-4956-BF54-6E60E578E468}" type="presParOf" srcId="{BAD2822E-AD86-4043-B756-F54DE2EBFE7E}" destId="{80C42EA2-59DF-43BE-92F4-79A50658867F}" srcOrd="6" destOrd="0" presId="urn:microsoft.com/office/officeart/2018/2/layout/IconVerticalSolidList"/>
    <dgm:cxn modelId="{5C4E2301-DE3E-4434-8224-08FDDEC3FE77}" type="presParOf" srcId="{80C42EA2-59DF-43BE-92F4-79A50658867F}" destId="{8243F371-126B-4639-A084-77393D829BF8}" srcOrd="0" destOrd="0" presId="urn:microsoft.com/office/officeart/2018/2/layout/IconVerticalSolidList"/>
    <dgm:cxn modelId="{A32A7C86-1BFF-43F7-A041-AB7A0FD2E9B0}" type="presParOf" srcId="{80C42EA2-59DF-43BE-92F4-79A50658867F}" destId="{31FC0B71-2FE7-4561-A7E4-E46966F08BF5}" srcOrd="1" destOrd="0" presId="urn:microsoft.com/office/officeart/2018/2/layout/IconVerticalSolidList"/>
    <dgm:cxn modelId="{F3EF4CE7-AE7D-4ACE-84FB-215B8289E9AD}" type="presParOf" srcId="{80C42EA2-59DF-43BE-92F4-79A50658867F}" destId="{F561810E-520D-4495-9AE0-5999920BDA74}" srcOrd="2" destOrd="0" presId="urn:microsoft.com/office/officeart/2018/2/layout/IconVerticalSolidList"/>
    <dgm:cxn modelId="{2BCB53C8-042D-4EF7-BCB2-643BB0F20684}" type="presParOf" srcId="{80C42EA2-59DF-43BE-92F4-79A50658867F}" destId="{F6A0B769-EC99-45EA-9E0E-3DE7888DEF5A}" srcOrd="3" destOrd="0" presId="urn:microsoft.com/office/officeart/2018/2/layout/IconVerticalSolidList"/>
    <dgm:cxn modelId="{2B680246-23E7-4B9B-A8D1-0F904336DD6F}" type="presParOf" srcId="{BAD2822E-AD86-4043-B756-F54DE2EBFE7E}" destId="{013909E2-06EC-4507-BDFC-B9A8AD45C189}" srcOrd="7" destOrd="0" presId="urn:microsoft.com/office/officeart/2018/2/layout/IconVerticalSolidList"/>
    <dgm:cxn modelId="{C151DA12-2D93-46FF-A6DA-216895C828C8}" type="presParOf" srcId="{BAD2822E-AD86-4043-B756-F54DE2EBFE7E}" destId="{C59F1D84-D186-40E8-8733-A4F6EE271AD8}" srcOrd="8" destOrd="0" presId="urn:microsoft.com/office/officeart/2018/2/layout/IconVerticalSolidList"/>
    <dgm:cxn modelId="{E33F1BEF-3CE4-4564-89AF-4829CBB906FF}" type="presParOf" srcId="{C59F1D84-D186-40E8-8733-A4F6EE271AD8}" destId="{A777CC13-A1E5-428A-8DB3-D868C0FD307D}" srcOrd="0" destOrd="0" presId="urn:microsoft.com/office/officeart/2018/2/layout/IconVerticalSolidList"/>
    <dgm:cxn modelId="{8111EC28-4BCD-43B5-BCA6-A0BDAFC89792}" type="presParOf" srcId="{C59F1D84-D186-40E8-8733-A4F6EE271AD8}" destId="{A6994FE6-3FE4-40A6-BF5E-0C79F368AA58}" srcOrd="1" destOrd="0" presId="urn:microsoft.com/office/officeart/2018/2/layout/IconVerticalSolidList"/>
    <dgm:cxn modelId="{74E9473F-8DA0-44B8-990E-942BA750D43F}" type="presParOf" srcId="{C59F1D84-D186-40E8-8733-A4F6EE271AD8}" destId="{CE4F6C65-6A0B-40E9-AE39-E86BF9AAFDEB}" srcOrd="2" destOrd="0" presId="urn:microsoft.com/office/officeart/2018/2/layout/IconVerticalSolidList"/>
    <dgm:cxn modelId="{27F66F94-5F85-4605-86EB-243628212327}" type="presParOf" srcId="{C59F1D84-D186-40E8-8733-A4F6EE271AD8}" destId="{D8E08E01-B2D5-4D79-9FC4-D07734D7C8BA}" srcOrd="3" destOrd="0" presId="urn:microsoft.com/office/officeart/2018/2/layout/IconVerticalSolidList"/>
    <dgm:cxn modelId="{CC0F4A9A-51D7-4E5F-9524-E521DD091D0C}" type="presParOf" srcId="{BAD2822E-AD86-4043-B756-F54DE2EBFE7E}" destId="{A1293DAC-FCAD-4FD0-A5E7-1F63842C20D4}" srcOrd="9" destOrd="0" presId="urn:microsoft.com/office/officeart/2018/2/layout/IconVerticalSolidList"/>
    <dgm:cxn modelId="{31495DE3-92B7-49C4-9DA5-BB83A0AA9276}" type="presParOf" srcId="{BAD2822E-AD86-4043-B756-F54DE2EBFE7E}" destId="{2D47A1F0-7BA1-46DA-A02D-115EEF3835B3}" srcOrd="10" destOrd="0" presId="urn:microsoft.com/office/officeart/2018/2/layout/IconVerticalSolidList"/>
    <dgm:cxn modelId="{4587F8FB-1295-48AB-9808-010E64373B22}" type="presParOf" srcId="{2D47A1F0-7BA1-46DA-A02D-115EEF3835B3}" destId="{DE0DFC31-C472-4D96-A686-DDB3B2844A0F}" srcOrd="0" destOrd="0" presId="urn:microsoft.com/office/officeart/2018/2/layout/IconVerticalSolidList"/>
    <dgm:cxn modelId="{74768AAC-79A7-42BB-BBF1-1C6AF10D297F}" type="presParOf" srcId="{2D47A1F0-7BA1-46DA-A02D-115EEF3835B3}" destId="{5C6DA4A0-EA5B-4136-A1CD-42F6350A5013}" srcOrd="1" destOrd="0" presId="urn:microsoft.com/office/officeart/2018/2/layout/IconVerticalSolidList"/>
    <dgm:cxn modelId="{06A533FE-A7E9-4D9C-BD9E-7B15FFD9AF47}" type="presParOf" srcId="{2D47A1F0-7BA1-46DA-A02D-115EEF3835B3}" destId="{B0DB696F-09F4-4056-BB68-D774A945B8E2}" srcOrd="2" destOrd="0" presId="urn:microsoft.com/office/officeart/2018/2/layout/IconVerticalSolidList"/>
    <dgm:cxn modelId="{26AD9040-9F02-4BC1-B26C-6AD63C785FCC}" type="presParOf" srcId="{2D47A1F0-7BA1-46DA-A02D-115EEF3835B3}" destId="{E6F69B7C-8FF3-4C80-A4A3-C11144D6238B}" srcOrd="3" destOrd="0" presId="urn:microsoft.com/office/officeart/2018/2/layout/IconVerticalSolidList"/>
    <dgm:cxn modelId="{EDD4FDB2-54D6-4D6F-ACDE-D9823AD6DB3F}" type="presParOf" srcId="{BAD2822E-AD86-4043-B756-F54DE2EBFE7E}" destId="{AA73E1B8-878F-4FF4-8BAA-1240BA289CB6}" srcOrd="11" destOrd="0" presId="urn:microsoft.com/office/officeart/2018/2/layout/IconVerticalSolidList"/>
    <dgm:cxn modelId="{A918A5E5-7F28-4EED-A45E-4D6B451CB69D}" type="presParOf" srcId="{BAD2822E-AD86-4043-B756-F54DE2EBFE7E}" destId="{774B93CE-CD81-422D-9930-3042F251101C}" srcOrd="12" destOrd="0" presId="urn:microsoft.com/office/officeart/2018/2/layout/IconVerticalSolidList"/>
    <dgm:cxn modelId="{7F5ACC23-64AF-4CAF-B997-66B65957EA39}" type="presParOf" srcId="{774B93CE-CD81-422D-9930-3042F251101C}" destId="{2BEFCA1C-531E-4344-BDCE-591F26E2EFA3}" srcOrd="0" destOrd="0" presId="urn:microsoft.com/office/officeart/2018/2/layout/IconVerticalSolidList"/>
    <dgm:cxn modelId="{29472F66-2D17-4F52-B706-7D1B012AF128}" type="presParOf" srcId="{774B93CE-CD81-422D-9930-3042F251101C}" destId="{D5724267-62F6-47B5-B951-A6B45DE8483E}" srcOrd="1" destOrd="0" presId="urn:microsoft.com/office/officeart/2018/2/layout/IconVerticalSolidList"/>
    <dgm:cxn modelId="{E6E2FDF7-06B9-42F8-AB1D-BA68DB2BAB81}" type="presParOf" srcId="{774B93CE-CD81-422D-9930-3042F251101C}" destId="{0E5D8692-B97B-4175-90B9-7F5F56139BC0}" srcOrd="2" destOrd="0" presId="urn:microsoft.com/office/officeart/2018/2/layout/IconVerticalSolidList"/>
    <dgm:cxn modelId="{14928C37-D83C-482E-BE54-269EBC09F577}" type="presParOf" srcId="{774B93CE-CD81-422D-9930-3042F251101C}" destId="{1822550C-A40E-4D45-9640-196572A1BA37}"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F22068-9247-4F3E-A4D4-B3B6D1258597}"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F630FE8-37D9-4A8E-AD23-9D74400E55D7}">
      <dgm:prSet/>
      <dgm:spPr/>
      <dgm:t>
        <a:bodyPr/>
        <a:lstStyle/>
        <a:p>
          <a:r>
            <a:rPr lang="en-US"/>
            <a:t>Traditional teaching style: </a:t>
          </a:r>
        </a:p>
      </dgm:t>
    </dgm:pt>
    <dgm:pt modelId="{BC88CE8E-9F6E-4FD9-A46F-5B96D57A9273}" type="parTrans" cxnId="{E4E1AD38-F17B-4A03-9970-3A4185EDA553}">
      <dgm:prSet/>
      <dgm:spPr/>
      <dgm:t>
        <a:bodyPr/>
        <a:lstStyle/>
        <a:p>
          <a:endParaRPr lang="en-US"/>
        </a:p>
      </dgm:t>
    </dgm:pt>
    <dgm:pt modelId="{A9DC3197-2FDF-4064-B7D4-0B5A994C9ADF}" type="sibTrans" cxnId="{E4E1AD38-F17B-4A03-9970-3A4185EDA553}">
      <dgm:prSet/>
      <dgm:spPr/>
      <dgm:t>
        <a:bodyPr/>
        <a:lstStyle/>
        <a:p>
          <a:endParaRPr lang="en-US"/>
        </a:p>
      </dgm:t>
    </dgm:pt>
    <dgm:pt modelId="{EDE454CC-A5CA-450D-A49B-D2E14F1D0F40}">
      <dgm:prSet/>
      <dgm:spPr/>
      <dgm:t>
        <a:bodyPr/>
        <a:lstStyle/>
        <a:p>
          <a:r>
            <a:rPr lang="en-US"/>
            <a:t>Sage on the stage: Deliver content (instructor center)</a:t>
          </a:r>
        </a:p>
      </dgm:t>
    </dgm:pt>
    <dgm:pt modelId="{0B1F7795-7596-480B-9681-9019478B0E95}" type="parTrans" cxnId="{D22A4605-57B8-4EA9-8A7A-B9D1E57DAB56}">
      <dgm:prSet/>
      <dgm:spPr/>
      <dgm:t>
        <a:bodyPr/>
        <a:lstStyle/>
        <a:p>
          <a:endParaRPr lang="en-US"/>
        </a:p>
      </dgm:t>
    </dgm:pt>
    <dgm:pt modelId="{4B5A121E-E79C-448E-BFAA-E63947C460CF}" type="sibTrans" cxnId="{D22A4605-57B8-4EA9-8A7A-B9D1E57DAB56}">
      <dgm:prSet/>
      <dgm:spPr/>
      <dgm:t>
        <a:bodyPr/>
        <a:lstStyle/>
        <a:p>
          <a:endParaRPr lang="en-US"/>
        </a:p>
      </dgm:t>
    </dgm:pt>
    <dgm:pt modelId="{7976E67A-9F52-4911-913B-53E138D781A9}">
      <dgm:prSet/>
      <dgm:spPr/>
      <dgm:t>
        <a:bodyPr/>
        <a:lstStyle/>
        <a:p>
          <a:r>
            <a:rPr lang="en-US"/>
            <a:t>Modern pedagogy</a:t>
          </a:r>
        </a:p>
      </dgm:t>
    </dgm:pt>
    <dgm:pt modelId="{2CDC3EE0-FDA1-4676-891B-FEC3A4AF57D6}" type="parTrans" cxnId="{5440CB13-75CD-4203-A8E8-CFEE7C86714B}">
      <dgm:prSet/>
      <dgm:spPr/>
      <dgm:t>
        <a:bodyPr/>
        <a:lstStyle/>
        <a:p>
          <a:endParaRPr lang="en-US"/>
        </a:p>
      </dgm:t>
    </dgm:pt>
    <dgm:pt modelId="{8021042B-EAB4-4172-8B39-481A25967B2C}" type="sibTrans" cxnId="{5440CB13-75CD-4203-A8E8-CFEE7C86714B}">
      <dgm:prSet/>
      <dgm:spPr/>
      <dgm:t>
        <a:bodyPr/>
        <a:lstStyle/>
        <a:p>
          <a:endParaRPr lang="en-US"/>
        </a:p>
      </dgm:t>
    </dgm:pt>
    <dgm:pt modelId="{EE6646B2-F60F-4798-BF06-580E67431540}">
      <dgm:prSet/>
      <dgm:spPr/>
      <dgm:t>
        <a:bodyPr/>
        <a:lstStyle/>
        <a:p>
          <a:r>
            <a:rPr lang="en-US" dirty="0"/>
            <a:t>Guide on the side: Helps Students  make meaning  (student center)</a:t>
          </a:r>
        </a:p>
      </dgm:t>
    </dgm:pt>
    <dgm:pt modelId="{C8AB15BD-647F-48DC-A938-593D7965A6FF}" type="parTrans" cxnId="{9FA9C81C-018A-4205-A02C-B6242B4C88EF}">
      <dgm:prSet/>
      <dgm:spPr/>
      <dgm:t>
        <a:bodyPr/>
        <a:lstStyle/>
        <a:p>
          <a:endParaRPr lang="en-US"/>
        </a:p>
      </dgm:t>
    </dgm:pt>
    <dgm:pt modelId="{48CD34B8-C07E-4B7A-B89F-97C6D7A88A33}" type="sibTrans" cxnId="{9FA9C81C-018A-4205-A02C-B6242B4C88EF}">
      <dgm:prSet/>
      <dgm:spPr/>
      <dgm:t>
        <a:bodyPr/>
        <a:lstStyle/>
        <a:p>
          <a:endParaRPr lang="en-US"/>
        </a:p>
      </dgm:t>
    </dgm:pt>
    <dgm:pt modelId="{D2F857FE-8F59-456B-A69A-DC6A2A8A4F73}">
      <dgm:prSet/>
      <dgm:spPr/>
      <dgm:t>
        <a:bodyPr/>
        <a:lstStyle/>
        <a:p>
          <a:r>
            <a:rPr lang="en-US"/>
            <a:t>Focus shifts to process, feedback, and scaffolding</a:t>
          </a:r>
        </a:p>
      </dgm:t>
    </dgm:pt>
    <dgm:pt modelId="{BFD2E977-568A-422E-941B-86802EA40008}" type="parTrans" cxnId="{932809BB-8914-40B5-B5FF-039CD0DC4CAE}">
      <dgm:prSet/>
      <dgm:spPr/>
      <dgm:t>
        <a:bodyPr/>
        <a:lstStyle/>
        <a:p>
          <a:endParaRPr lang="en-US"/>
        </a:p>
      </dgm:t>
    </dgm:pt>
    <dgm:pt modelId="{BA1224C6-2144-4363-B353-2467C7121FD5}" type="sibTrans" cxnId="{932809BB-8914-40B5-B5FF-039CD0DC4CAE}">
      <dgm:prSet/>
      <dgm:spPr/>
      <dgm:t>
        <a:bodyPr/>
        <a:lstStyle/>
        <a:p>
          <a:endParaRPr lang="en-US"/>
        </a:p>
      </dgm:t>
    </dgm:pt>
    <dgm:pt modelId="{BD85E2DC-9AF5-4FFB-ABE6-57567977572A}" type="pres">
      <dgm:prSet presAssocID="{74F22068-9247-4F3E-A4D4-B3B6D1258597}" presName="root" presStyleCnt="0">
        <dgm:presLayoutVars>
          <dgm:dir/>
          <dgm:resizeHandles val="exact"/>
        </dgm:presLayoutVars>
      </dgm:prSet>
      <dgm:spPr/>
    </dgm:pt>
    <dgm:pt modelId="{3A815571-EC53-4A58-A17B-33A3DF3CDE7F}" type="pres">
      <dgm:prSet presAssocID="{5F630FE8-37D9-4A8E-AD23-9D74400E55D7}" presName="compNode" presStyleCnt="0"/>
      <dgm:spPr/>
    </dgm:pt>
    <dgm:pt modelId="{1982D1D8-7603-43A1-8E10-D182BEEF17B5}" type="pres">
      <dgm:prSet presAssocID="{5F630FE8-37D9-4A8E-AD23-9D74400E55D7}" presName="bgRect" presStyleLbl="bgShp" presStyleIdx="0" presStyleCnt="2"/>
      <dgm:spPr/>
    </dgm:pt>
    <dgm:pt modelId="{4B1B82E3-CBF9-4EB7-8DFE-1E2191826397}" type="pres">
      <dgm:prSet presAssocID="{5F630FE8-37D9-4A8E-AD23-9D74400E55D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A69FBAAC-0D79-4B67-8391-D8341884C2AF}" type="pres">
      <dgm:prSet presAssocID="{5F630FE8-37D9-4A8E-AD23-9D74400E55D7}" presName="spaceRect" presStyleCnt="0"/>
      <dgm:spPr/>
    </dgm:pt>
    <dgm:pt modelId="{0D0B87C6-8D3D-400F-A7F9-3BF7E6F39313}" type="pres">
      <dgm:prSet presAssocID="{5F630FE8-37D9-4A8E-AD23-9D74400E55D7}" presName="parTx" presStyleLbl="revTx" presStyleIdx="0" presStyleCnt="4">
        <dgm:presLayoutVars>
          <dgm:chMax val="0"/>
          <dgm:chPref val="0"/>
        </dgm:presLayoutVars>
      </dgm:prSet>
      <dgm:spPr/>
    </dgm:pt>
    <dgm:pt modelId="{15CBEAAB-C931-46D9-B2FC-4E3B43F83575}" type="pres">
      <dgm:prSet presAssocID="{5F630FE8-37D9-4A8E-AD23-9D74400E55D7}" presName="desTx" presStyleLbl="revTx" presStyleIdx="1" presStyleCnt="4">
        <dgm:presLayoutVars/>
      </dgm:prSet>
      <dgm:spPr/>
    </dgm:pt>
    <dgm:pt modelId="{2B261603-569E-47E8-8B85-76F9DD396518}" type="pres">
      <dgm:prSet presAssocID="{A9DC3197-2FDF-4064-B7D4-0B5A994C9ADF}" presName="sibTrans" presStyleCnt="0"/>
      <dgm:spPr/>
    </dgm:pt>
    <dgm:pt modelId="{98F16241-5981-466D-ADBA-867700C74E69}" type="pres">
      <dgm:prSet presAssocID="{7976E67A-9F52-4911-913B-53E138D781A9}" presName="compNode" presStyleCnt="0"/>
      <dgm:spPr/>
    </dgm:pt>
    <dgm:pt modelId="{FCC3B2DA-8B46-48F9-86B4-A0FAD88DF5E3}" type="pres">
      <dgm:prSet presAssocID="{7976E67A-9F52-4911-913B-53E138D781A9}" presName="bgRect" presStyleLbl="bgShp" presStyleIdx="1" presStyleCnt="2"/>
      <dgm:spPr/>
    </dgm:pt>
    <dgm:pt modelId="{2919B026-6658-4D31-BC11-ADE944E2A282}" type="pres">
      <dgm:prSet presAssocID="{7976E67A-9F52-4911-913B-53E138D781A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D9CFBD04-E5F0-4B74-9C4A-685AD92FA422}" type="pres">
      <dgm:prSet presAssocID="{7976E67A-9F52-4911-913B-53E138D781A9}" presName="spaceRect" presStyleCnt="0"/>
      <dgm:spPr/>
    </dgm:pt>
    <dgm:pt modelId="{D516E841-EC1B-4F5A-9C10-C8DADE15D669}" type="pres">
      <dgm:prSet presAssocID="{7976E67A-9F52-4911-913B-53E138D781A9}" presName="parTx" presStyleLbl="revTx" presStyleIdx="2" presStyleCnt="4">
        <dgm:presLayoutVars>
          <dgm:chMax val="0"/>
          <dgm:chPref val="0"/>
        </dgm:presLayoutVars>
      </dgm:prSet>
      <dgm:spPr/>
    </dgm:pt>
    <dgm:pt modelId="{9E106DE5-DED6-4439-8732-AFDE95C4FE55}" type="pres">
      <dgm:prSet presAssocID="{7976E67A-9F52-4911-913B-53E138D781A9}" presName="desTx" presStyleLbl="revTx" presStyleIdx="3" presStyleCnt="4">
        <dgm:presLayoutVars/>
      </dgm:prSet>
      <dgm:spPr/>
    </dgm:pt>
  </dgm:ptLst>
  <dgm:cxnLst>
    <dgm:cxn modelId="{D22A4605-57B8-4EA9-8A7A-B9D1E57DAB56}" srcId="{5F630FE8-37D9-4A8E-AD23-9D74400E55D7}" destId="{EDE454CC-A5CA-450D-A49B-D2E14F1D0F40}" srcOrd="0" destOrd="0" parTransId="{0B1F7795-7596-480B-9681-9019478B0E95}" sibTransId="{4B5A121E-E79C-448E-BFAA-E63947C460CF}"/>
    <dgm:cxn modelId="{5440CB13-75CD-4203-A8E8-CFEE7C86714B}" srcId="{74F22068-9247-4F3E-A4D4-B3B6D1258597}" destId="{7976E67A-9F52-4911-913B-53E138D781A9}" srcOrd="1" destOrd="0" parTransId="{2CDC3EE0-FDA1-4676-891B-FEC3A4AF57D6}" sibTransId="{8021042B-EAB4-4172-8B39-481A25967B2C}"/>
    <dgm:cxn modelId="{D9633518-C940-494E-A17D-215C2A6112F2}" type="presOf" srcId="{D2F857FE-8F59-456B-A69A-DC6A2A8A4F73}" destId="{9E106DE5-DED6-4439-8732-AFDE95C4FE55}" srcOrd="0" destOrd="1" presId="urn:microsoft.com/office/officeart/2018/2/layout/IconVerticalSolidList"/>
    <dgm:cxn modelId="{9FA9C81C-018A-4205-A02C-B6242B4C88EF}" srcId="{7976E67A-9F52-4911-913B-53E138D781A9}" destId="{EE6646B2-F60F-4798-BF06-580E67431540}" srcOrd="0" destOrd="0" parTransId="{C8AB15BD-647F-48DC-A938-593D7965A6FF}" sibTransId="{48CD34B8-C07E-4B7A-B89F-97C6D7A88A33}"/>
    <dgm:cxn modelId="{E4E1AD38-F17B-4A03-9970-3A4185EDA553}" srcId="{74F22068-9247-4F3E-A4D4-B3B6D1258597}" destId="{5F630FE8-37D9-4A8E-AD23-9D74400E55D7}" srcOrd="0" destOrd="0" parTransId="{BC88CE8E-9F6E-4FD9-A46F-5B96D57A9273}" sibTransId="{A9DC3197-2FDF-4064-B7D4-0B5A994C9ADF}"/>
    <dgm:cxn modelId="{A41E315D-0BE5-D84E-A315-11BD528A9855}" type="presOf" srcId="{EDE454CC-A5CA-450D-A49B-D2E14F1D0F40}" destId="{15CBEAAB-C931-46D9-B2FC-4E3B43F83575}" srcOrd="0" destOrd="0" presId="urn:microsoft.com/office/officeart/2018/2/layout/IconVerticalSolidList"/>
    <dgm:cxn modelId="{206C6A72-FC00-EE4B-AC8C-21D3106412CF}" type="presOf" srcId="{7976E67A-9F52-4911-913B-53E138D781A9}" destId="{D516E841-EC1B-4F5A-9C10-C8DADE15D669}" srcOrd="0" destOrd="0" presId="urn:microsoft.com/office/officeart/2018/2/layout/IconVerticalSolidList"/>
    <dgm:cxn modelId="{588F0895-428F-7542-B542-4F6518F8467E}" type="presOf" srcId="{EE6646B2-F60F-4798-BF06-580E67431540}" destId="{9E106DE5-DED6-4439-8732-AFDE95C4FE55}" srcOrd="0" destOrd="0" presId="urn:microsoft.com/office/officeart/2018/2/layout/IconVerticalSolidList"/>
    <dgm:cxn modelId="{78468C99-BA0A-D744-8EEF-AC93941D0DBA}" type="presOf" srcId="{74F22068-9247-4F3E-A4D4-B3B6D1258597}" destId="{BD85E2DC-9AF5-4FFB-ABE6-57567977572A}" srcOrd="0" destOrd="0" presId="urn:microsoft.com/office/officeart/2018/2/layout/IconVerticalSolidList"/>
    <dgm:cxn modelId="{932809BB-8914-40B5-B5FF-039CD0DC4CAE}" srcId="{7976E67A-9F52-4911-913B-53E138D781A9}" destId="{D2F857FE-8F59-456B-A69A-DC6A2A8A4F73}" srcOrd="1" destOrd="0" parTransId="{BFD2E977-568A-422E-941B-86802EA40008}" sibTransId="{BA1224C6-2144-4363-B353-2467C7121FD5}"/>
    <dgm:cxn modelId="{CA72BDD1-CFB5-004A-BFD5-50E1869ADEC3}" type="presOf" srcId="{5F630FE8-37D9-4A8E-AD23-9D74400E55D7}" destId="{0D0B87C6-8D3D-400F-A7F9-3BF7E6F39313}" srcOrd="0" destOrd="0" presId="urn:microsoft.com/office/officeart/2018/2/layout/IconVerticalSolidList"/>
    <dgm:cxn modelId="{29A33FC3-99E7-944E-BE44-34309AEDFA75}" type="presParOf" srcId="{BD85E2DC-9AF5-4FFB-ABE6-57567977572A}" destId="{3A815571-EC53-4A58-A17B-33A3DF3CDE7F}" srcOrd="0" destOrd="0" presId="urn:microsoft.com/office/officeart/2018/2/layout/IconVerticalSolidList"/>
    <dgm:cxn modelId="{6BDE5ED7-1346-CB44-B1DA-D8A0166D598E}" type="presParOf" srcId="{3A815571-EC53-4A58-A17B-33A3DF3CDE7F}" destId="{1982D1D8-7603-43A1-8E10-D182BEEF17B5}" srcOrd="0" destOrd="0" presId="urn:microsoft.com/office/officeart/2018/2/layout/IconVerticalSolidList"/>
    <dgm:cxn modelId="{48FED9AD-D433-F24B-8BC6-CB2C4766FD01}" type="presParOf" srcId="{3A815571-EC53-4A58-A17B-33A3DF3CDE7F}" destId="{4B1B82E3-CBF9-4EB7-8DFE-1E2191826397}" srcOrd="1" destOrd="0" presId="urn:microsoft.com/office/officeart/2018/2/layout/IconVerticalSolidList"/>
    <dgm:cxn modelId="{D9DE5FCB-A4EF-164C-B30F-9B971874E3AF}" type="presParOf" srcId="{3A815571-EC53-4A58-A17B-33A3DF3CDE7F}" destId="{A69FBAAC-0D79-4B67-8391-D8341884C2AF}" srcOrd="2" destOrd="0" presId="urn:microsoft.com/office/officeart/2018/2/layout/IconVerticalSolidList"/>
    <dgm:cxn modelId="{62FB4C51-513D-374A-8CA3-754BAB2363BA}" type="presParOf" srcId="{3A815571-EC53-4A58-A17B-33A3DF3CDE7F}" destId="{0D0B87C6-8D3D-400F-A7F9-3BF7E6F39313}" srcOrd="3" destOrd="0" presId="urn:microsoft.com/office/officeart/2018/2/layout/IconVerticalSolidList"/>
    <dgm:cxn modelId="{26AB6269-0359-9149-8898-1ECAE93E7F3E}" type="presParOf" srcId="{3A815571-EC53-4A58-A17B-33A3DF3CDE7F}" destId="{15CBEAAB-C931-46D9-B2FC-4E3B43F83575}" srcOrd="4" destOrd="0" presId="urn:microsoft.com/office/officeart/2018/2/layout/IconVerticalSolidList"/>
    <dgm:cxn modelId="{3C8FAE5D-0946-0A4E-A7BF-647AFCE8545E}" type="presParOf" srcId="{BD85E2DC-9AF5-4FFB-ABE6-57567977572A}" destId="{2B261603-569E-47E8-8B85-76F9DD396518}" srcOrd="1" destOrd="0" presId="urn:microsoft.com/office/officeart/2018/2/layout/IconVerticalSolidList"/>
    <dgm:cxn modelId="{96665DD6-D566-6346-8CD7-3B28421F2002}" type="presParOf" srcId="{BD85E2DC-9AF5-4FFB-ABE6-57567977572A}" destId="{98F16241-5981-466D-ADBA-867700C74E69}" srcOrd="2" destOrd="0" presId="urn:microsoft.com/office/officeart/2018/2/layout/IconVerticalSolidList"/>
    <dgm:cxn modelId="{A534CA58-76CE-9740-AEF5-13F6416C2325}" type="presParOf" srcId="{98F16241-5981-466D-ADBA-867700C74E69}" destId="{FCC3B2DA-8B46-48F9-86B4-A0FAD88DF5E3}" srcOrd="0" destOrd="0" presId="urn:microsoft.com/office/officeart/2018/2/layout/IconVerticalSolidList"/>
    <dgm:cxn modelId="{C939F142-235E-8541-9DA8-59BC54A2862C}" type="presParOf" srcId="{98F16241-5981-466D-ADBA-867700C74E69}" destId="{2919B026-6658-4D31-BC11-ADE944E2A282}" srcOrd="1" destOrd="0" presId="urn:microsoft.com/office/officeart/2018/2/layout/IconVerticalSolidList"/>
    <dgm:cxn modelId="{711EA6E3-A58C-554A-8E87-D2294FA0DD4F}" type="presParOf" srcId="{98F16241-5981-466D-ADBA-867700C74E69}" destId="{D9CFBD04-E5F0-4B74-9C4A-685AD92FA422}" srcOrd="2" destOrd="0" presId="urn:microsoft.com/office/officeart/2018/2/layout/IconVerticalSolidList"/>
    <dgm:cxn modelId="{28E7B465-35EF-2D4A-964A-148C612DF848}" type="presParOf" srcId="{98F16241-5981-466D-ADBA-867700C74E69}" destId="{D516E841-EC1B-4F5A-9C10-C8DADE15D669}" srcOrd="3" destOrd="0" presId="urn:microsoft.com/office/officeart/2018/2/layout/IconVerticalSolidList"/>
    <dgm:cxn modelId="{4B714098-064C-144C-B4C4-0A6C45E16D3E}" type="presParOf" srcId="{98F16241-5981-466D-ADBA-867700C74E69}" destId="{9E106DE5-DED6-4439-8732-AFDE95C4FE55}" srcOrd="4"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BBF084-7076-4071-B2D2-42374EA25050}"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68F27EE-3C63-4947-9B15-67783C668420}">
      <dgm:prSet/>
      <dgm:spPr/>
      <dgm:t>
        <a:bodyPr/>
        <a:lstStyle/>
        <a:p>
          <a:r>
            <a:rPr lang="en-US"/>
            <a:t>Discussion and collaboration</a:t>
          </a:r>
        </a:p>
      </dgm:t>
    </dgm:pt>
    <dgm:pt modelId="{AF4ACCD7-A5B8-4918-AD62-76E6A4844743}" type="parTrans" cxnId="{D0CF6114-45AD-4FAE-80A6-CAB2C38E0A0F}">
      <dgm:prSet/>
      <dgm:spPr/>
      <dgm:t>
        <a:bodyPr/>
        <a:lstStyle/>
        <a:p>
          <a:endParaRPr lang="en-US"/>
        </a:p>
      </dgm:t>
    </dgm:pt>
    <dgm:pt modelId="{9C8ABB52-1C93-4E1F-AEE4-7160EB22F518}" type="sibTrans" cxnId="{D0CF6114-45AD-4FAE-80A6-CAB2C38E0A0F}">
      <dgm:prSet/>
      <dgm:spPr/>
      <dgm:t>
        <a:bodyPr/>
        <a:lstStyle/>
        <a:p>
          <a:endParaRPr lang="en-US"/>
        </a:p>
      </dgm:t>
    </dgm:pt>
    <dgm:pt modelId="{C797B105-CB9B-47F7-A7C1-D559B20CFCD4}">
      <dgm:prSet/>
      <dgm:spPr/>
      <dgm:t>
        <a:bodyPr/>
        <a:lstStyle/>
        <a:p>
          <a:r>
            <a:rPr lang="en-US"/>
            <a:t>Critical thinking tasks</a:t>
          </a:r>
        </a:p>
      </dgm:t>
    </dgm:pt>
    <dgm:pt modelId="{58778553-0F24-4406-B9AE-40F101DF2407}" type="parTrans" cxnId="{88F5880F-6EBC-4E47-BD19-D8E4BC8F5508}">
      <dgm:prSet/>
      <dgm:spPr/>
      <dgm:t>
        <a:bodyPr/>
        <a:lstStyle/>
        <a:p>
          <a:endParaRPr lang="en-US"/>
        </a:p>
      </dgm:t>
    </dgm:pt>
    <dgm:pt modelId="{D0F9F7B0-96B6-4CD8-A1ED-499F796DD8F8}" type="sibTrans" cxnId="{88F5880F-6EBC-4E47-BD19-D8E4BC8F5508}">
      <dgm:prSet/>
      <dgm:spPr/>
      <dgm:t>
        <a:bodyPr/>
        <a:lstStyle/>
        <a:p>
          <a:endParaRPr lang="en-US"/>
        </a:p>
      </dgm:t>
    </dgm:pt>
    <dgm:pt modelId="{23353F47-5070-4E05-96E8-56142B26AC80}">
      <dgm:prSet/>
      <dgm:spPr/>
      <dgm:t>
        <a:bodyPr/>
        <a:lstStyle/>
        <a:p>
          <a:r>
            <a:rPr lang="en-US"/>
            <a:t>Student reflection</a:t>
          </a:r>
        </a:p>
      </dgm:t>
    </dgm:pt>
    <dgm:pt modelId="{B0AEDFB7-506D-4F0E-BD1D-DFEC963FBD8B}" type="parTrans" cxnId="{BEDADD9F-7584-4D86-BF58-D5458E2E3454}">
      <dgm:prSet/>
      <dgm:spPr/>
      <dgm:t>
        <a:bodyPr/>
        <a:lstStyle/>
        <a:p>
          <a:endParaRPr lang="en-US"/>
        </a:p>
      </dgm:t>
    </dgm:pt>
    <dgm:pt modelId="{F7F1133C-8F89-4023-8F74-C6366915F7A2}" type="sibTrans" cxnId="{BEDADD9F-7584-4D86-BF58-D5458E2E3454}">
      <dgm:prSet/>
      <dgm:spPr/>
      <dgm:t>
        <a:bodyPr/>
        <a:lstStyle/>
        <a:p>
          <a:endParaRPr lang="en-US"/>
        </a:p>
      </dgm:t>
    </dgm:pt>
    <dgm:pt modelId="{AC1F91AB-643B-42E4-B941-ABEE4EE20E98}">
      <dgm:prSet/>
      <dgm:spPr/>
      <dgm:t>
        <a:bodyPr/>
        <a:lstStyle/>
        <a:p>
          <a:r>
            <a:rPr lang="en-US"/>
            <a:t>Inquiry-based or project-based learning​</a:t>
          </a:r>
        </a:p>
      </dgm:t>
    </dgm:pt>
    <dgm:pt modelId="{633C2031-65C9-4B2E-A28F-AE150DEBC6F1}" type="parTrans" cxnId="{8F3BD66B-8A57-41F7-9ACE-6C779EDF870B}">
      <dgm:prSet/>
      <dgm:spPr/>
      <dgm:t>
        <a:bodyPr/>
        <a:lstStyle/>
        <a:p>
          <a:endParaRPr lang="en-US"/>
        </a:p>
      </dgm:t>
    </dgm:pt>
    <dgm:pt modelId="{0ED55DC0-2DBD-4B15-B622-50CB5DB7326C}" type="sibTrans" cxnId="{8F3BD66B-8A57-41F7-9ACE-6C779EDF870B}">
      <dgm:prSet/>
      <dgm:spPr/>
      <dgm:t>
        <a:bodyPr/>
        <a:lstStyle/>
        <a:p>
          <a:endParaRPr lang="en-US"/>
        </a:p>
      </dgm:t>
    </dgm:pt>
    <dgm:pt modelId="{B9EB54DF-5E00-46D2-99AB-5F92E0FE7F0D}" type="pres">
      <dgm:prSet presAssocID="{38BBF084-7076-4071-B2D2-42374EA25050}" presName="root" presStyleCnt="0">
        <dgm:presLayoutVars>
          <dgm:dir/>
          <dgm:resizeHandles val="exact"/>
        </dgm:presLayoutVars>
      </dgm:prSet>
      <dgm:spPr/>
    </dgm:pt>
    <dgm:pt modelId="{83330BDF-9B9C-4872-9D6B-A1891AFD251F}" type="pres">
      <dgm:prSet presAssocID="{768F27EE-3C63-4947-9B15-67783C668420}" presName="compNode" presStyleCnt="0"/>
      <dgm:spPr/>
    </dgm:pt>
    <dgm:pt modelId="{54AA1C2D-09ED-4DC2-909B-1711A78EC3FA}" type="pres">
      <dgm:prSet presAssocID="{768F27EE-3C63-4947-9B15-67783C668420}" presName="bgRect" presStyleLbl="bgShp" presStyleIdx="0" presStyleCnt="4"/>
      <dgm:spPr/>
    </dgm:pt>
    <dgm:pt modelId="{ED2FF1AD-E66C-41CD-BC53-CEF8BDEA24A0}" type="pres">
      <dgm:prSet presAssocID="{768F27EE-3C63-4947-9B15-67783C66842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CE02702D-9B95-4816-8A71-89B2FADC821C}" type="pres">
      <dgm:prSet presAssocID="{768F27EE-3C63-4947-9B15-67783C668420}" presName="spaceRect" presStyleCnt="0"/>
      <dgm:spPr/>
    </dgm:pt>
    <dgm:pt modelId="{0418E0D4-272C-49DD-9FF3-3311456CEFAB}" type="pres">
      <dgm:prSet presAssocID="{768F27EE-3C63-4947-9B15-67783C668420}" presName="parTx" presStyleLbl="revTx" presStyleIdx="0" presStyleCnt="4">
        <dgm:presLayoutVars>
          <dgm:chMax val="0"/>
          <dgm:chPref val="0"/>
        </dgm:presLayoutVars>
      </dgm:prSet>
      <dgm:spPr/>
    </dgm:pt>
    <dgm:pt modelId="{1AB2412F-D30F-40EC-8789-8FBB93857944}" type="pres">
      <dgm:prSet presAssocID="{9C8ABB52-1C93-4E1F-AEE4-7160EB22F518}" presName="sibTrans" presStyleCnt="0"/>
      <dgm:spPr/>
    </dgm:pt>
    <dgm:pt modelId="{9F853B5E-8B44-40C2-9EC0-F463F83B2157}" type="pres">
      <dgm:prSet presAssocID="{C797B105-CB9B-47F7-A7C1-D559B20CFCD4}" presName="compNode" presStyleCnt="0"/>
      <dgm:spPr/>
    </dgm:pt>
    <dgm:pt modelId="{6936FB42-F3BD-4CAB-A04C-DF9AE043757A}" type="pres">
      <dgm:prSet presAssocID="{C797B105-CB9B-47F7-A7C1-D559B20CFCD4}" presName="bgRect" presStyleLbl="bgShp" presStyleIdx="1" presStyleCnt="4"/>
      <dgm:spPr/>
    </dgm:pt>
    <dgm:pt modelId="{9662B2FB-246D-4FE3-B6E1-87E8EB9DD38A}" type="pres">
      <dgm:prSet presAssocID="{C797B105-CB9B-47F7-A7C1-D559B20CFCD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D9588A2B-9780-4809-8710-6C3EF51C35B5}" type="pres">
      <dgm:prSet presAssocID="{C797B105-CB9B-47F7-A7C1-D559B20CFCD4}" presName="spaceRect" presStyleCnt="0"/>
      <dgm:spPr/>
    </dgm:pt>
    <dgm:pt modelId="{2175DC39-1CA2-476E-9E13-3076B959FDD2}" type="pres">
      <dgm:prSet presAssocID="{C797B105-CB9B-47F7-A7C1-D559B20CFCD4}" presName="parTx" presStyleLbl="revTx" presStyleIdx="1" presStyleCnt="4">
        <dgm:presLayoutVars>
          <dgm:chMax val="0"/>
          <dgm:chPref val="0"/>
        </dgm:presLayoutVars>
      </dgm:prSet>
      <dgm:spPr/>
    </dgm:pt>
    <dgm:pt modelId="{B776B491-9A6B-4962-9553-9BA46BDF40FD}" type="pres">
      <dgm:prSet presAssocID="{D0F9F7B0-96B6-4CD8-A1ED-499F796DD8F8}" presName="sibTrans" presStyleCnt="0"/>
      <dgm:spPr/>
    </dgm:pt>
    <dgm:pt modelId="{1C39667A-4A8A-4608-9244-6630713C8E80}" type="pres">
      <dgm:prSet presAssocID="{23353F47-5070-4E05-96E8-56142B26AC80}" presName="compNode" presStyleCnt="0"/>
      <dgm:spPr/>
    </dgm:pt>
    <dgm:pt modelId="{ADF079A8-06F2-4EAD-B8F7-6F90049831A3}" type="pres">
      <dgm:prSet presAssocID="{23353F47-5070-4E05-96E8-56142B26AC80}" presName="bgRect" presStyleLbl="bgShp" presStyleIdx="2" presStyleCnt="4"/>
      <dgm:spPr/>
    </dgm:pt>
    <dgm:pt modelId="{9DF9B54F-B52A-46FB-B3A8-9431C3685421}" type="pres">
      <dgm:prSet presAssocID="{23353F47-5070-4E05-96E8-56142B26AC8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ought bubble"/>
        </a:ext>
      </dgm:extLst>
    </dgm:pt>
    <dgm:pt modelId="{CEB699DB-35C5-4D21-A193-E12458F1815A}" type="pres">
      <dgm:prSet presAssocID="{23353F47-5070-4E05-96E8-56142B26AC80}" presName="spaceRect" presStyleCnt="0"/>
      <dgm:spPr/>
    </dgm:pt>
    <dgm:pt modelId="{C19DFB1A-7046-45DC-AFA4-69BB1DE4A832}" type="pres">
      <dgm:prSet presAssocID="{23353F47-5070-4E05-96E8-56142B26AC80}" presName="parTx" presStyleLbl="revTx" presStyleIdx="2" presStyleCnt="4">
        <dgm:presLayoutVars>
          <dgm:chMax val="0"/>
          <dgm:chPref val="0"/>
        </dgm:presLayoutVars>
      </dgm:prSet>
      <dgm:spPr/>
    </dgm:pt>
    <dgm:pt modelId="{6D11A08E-3A07-42C6-BB4C-83A17BF7FF60}" type="pres">
      <dgm:prSet presAssocID="{F7F1133C-8F89-4023-8F74-C6366915F7A2}" presName="sibTrans" presStyleCnt="0"/>
      <dgm:spPr/>
    </dgm:pt>
    <dgm:pt modelId="{56C1E9EE-D496-4222-AC3F-515ADC96E4CC}" type="pres">
      <dgm:prSet presAssocID="{AC1F91AB-643B-42E4-B941-ABEE4EE20E98}" presName="compNode" presStyleCnt="0"/>
      <dgm:spPr/>
    </dgm:pt>
    <dgm:pt modelId="{38A6E5E3-828A-45DB-AEE2-09489282362D}" type="pres">
      <dgm:prSet presAssocID="{AC1F91AB-643B-42E4-B941-ABEE4EE20E98}" presName="bgRect" presStyleLbl="bgShp" presStyleIdx="3" presStyleCnt="4"/>
      <dgm:spPr/>
    </dgm:pt>
    <dgm:pt modelId="{049855FE-03C3-4F4F-8C1B-51A0F838B5A3}" type="pres">
      <dgm:prSet presAssocID="{AC1F91AB-643B-42E4-B941-ABEE4EE20E9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47DD25E1-454E-4125-8529-55F3B2C700C7}" type="pres">
      <dgm:prSet presAssocID="{AC1F91AB-643B-42E4-B941-ABEE4EE20E98}" presName="spaceRect" presStyleCnt="0"/>
      <dgm:spPr/>
    </dgm:pt>
    <dgm:pt modelId="{3D0BF500-1A15-4BA0-BE6A-D6A3CBA72C21}" type="pres">
      <dgm:prSet presAssocID="{AC1F91AB-643B-42E4-B941-ABEE4EE20E98}" presName="parTx" presStyleLbl="revTx" presStyleIdx="3" presStyleCnt="4">
        <dgm:presLayoutVars>
          <dgm:chMax val="0"/>
          <dgm:chPref val="0"/>
        </dgm:presLayoutVars>
      </dgm:prSet>
      <dgm:spPr/>
    </dgm:pt>
  </dgm:ptLst>
  <dgm:cxnLst>
    <dgm:cxn modelId="{88F5880F-6EBC-4E47-BD19-D8E4BC8F5508}" srcId="{38BBF084-7076-4071-B2D2-42374EA25050}" destId="{C797B105-CB9B-47F7-A7C1-D559B20CFCD4}" srcOrd="1" destOrd="0" parTransId="{58778553-0F24-4406-B9AE-40F101DF2407}" sibTransId="{D0F9F7B0-96B6-4CD8-A1ED-499F796DD8F8}"/>
    <dgm:cxn modelId="{D0CF6114-45AD-4FAE-80A6-CAB2C38E0A0F}" srcId="{38BBF084-7076-4071-B2D2-42374EA25050}" destId="{768F27EE-3C63-4947-9B15-67783C668420}" srcOrd="0" destOrd="0" parTransId="{AF4ACCD7-A5B8-4918-AD62-76E6A4844743}" sibTransId="{9C8ABB52-1C93-4E1F-AEE4-7160EB22F518}"/>
    <dgm:cxn modelId="{D5408439-2EF3-4F51-912C-38BD51AE76EA}" type="presOf" srcId="{768F27EE-3C63-4947-9B15-67783C668420}" destId="{0418E0D4-272C-49DD-9FF3-3311456CEFAB}" srcOrd="0" destOrd="0" presId="urn:microsoft.com/office/officeart/2018/2/layout/IconVerticalSolidList"/>
    <dgm:cxn modelId="{8F3BD66B-8A57-41F7-9ACE-6C779EDF870B}" srcId="{38BBF084-7076-4071-B2D2-42374EA25050}" destId="{AC1F91AB-643B-42E4-B941-ABEE4EE20E98}" srcOrd="3" destOrd="0" parTransId="{633C2031-65C9-4B2E-A28F-AE150DEBC6F1}" sibTransId="{0ED55DC0-2DBD-4B15-B622-50CB5DB7326C}"/>
    <dgm:cxn modelId="{AABC2970-1214-4CAB-B3B0-346BBAFAC7CC}" type="presOf" srcId="{23353F47-5070-4E05-96E8-56142B26AC80}" destId="{C19DFB1A-7046-45DC-AFA4-69BB1DE4A832}" srcOrd="0" destOrd="0" presId="urn:microsoft.com/office/officeart/2018/2/layout/IconVerticalSolidList"/>
    <dgm:cxn modelId="{B88BCF7C-D569-4A1A-8574-64C4DA14598D}" type="presOf" srcId="{38BBF084-7076-4071-B2D2-42374EA25050}" destId="{B9EB54DF-5E00-46D2-99AB-5F92E0FE7F0D}" srcOrd="0" destOrd="0" presId="urn:microsoft.com/office/officeart/2018/2/layout/IconVerticalSolidList"/>
    <dgm:cxn modelId="{A7204B8D-0F71-4C70-8825-FD79223A7D6B}" type="presOf" srcId="{C797B105-CB9B-47F7-A7C1-D559B20CFCD4}" destId="{2175DC39-1CA2-476E-9E13-3076B959FDD2}" srcOrd="0" destOrd="0" presId="urn:microsoft.com/office/officeart/2018/2/layout/IconVerticalSolidList"/>
    <dgm:cxn modelId="{96920B9A-B92A-4B92-8191-BD56E85FA74C}" type="presOf" srcId="{AC1F91AB-643B-42E4-B941-ABEE4EE20E98}" destId="{3D0BF500-1A15-4BA0-BE6A-D6A3CBA72C21}" srcOrd="0" destOrd="0" presId="urn:microsoft.com/office/officeart/2018/2/layout/IconVerticalSolidList"/>
    <dgm:cxn modelId="{BEDADD9F-7584-4D86-BF58-D5458E2E3454}" srcId="{38BBF084-7076-4071-B2D2-42374EA25050}" destId="{23353F47-5070-4E05-96E8-56142B26AC80}" srcOrd="2" destOrd="0" parTransId="{B0AEDFB7-506D-4F0E-BD1D-DFEC963FBD8B}" sibTransId="{F7F1133C-8F89-4023-8F74-C6366915F7A2}"/>
    <dgm:cxn modelId="{61635185-2A96-41D4-B77B-22A55F390981}" type="presParOf" srcId="{B9EB54DF-5E00-46D2-99AB-5F92E0FE7F0D}" destId="{83330BDF-9B9C-4872-9D6B-A1891AFD251F}" srcOrd="0" destOrd="0" presId="urn:microsoft.com/office/officeart/2018/2/layout/IconVerticalSolidList"/>
    <dgm:cxn modelId="{825AC53D-3C3F-44A4-BC0B-1F9273FD5B22}" type="presParOf" srcId="{83330BDF-9B9C-4872-9D6B-A1891AFD251F}" destId="{54AA1C2D-09ED-4DC2-909B-1711A78EC3FA}" srcOrd="0" destOrd="0" presId="urn:microsoft.com/office/officeart/2018/2/layout/IconVerticalSolidList"/>
    <dgm:cxn modelId="{7A4242BB-B250-4BE1-AAA5-6DF715113177}" type="presParOf" srcId="{83330BDF-9B9C-4872-9D6B-A1891AFD251F}" destId="{ED2FF1AD-E66C-41CD-BC53-CEF8BDEA24A0}" srcOrd="1" destOrd="0" presId="urn:microsoft.com/office/officeart/2018/2/layout/IconVerticalSolidList"/>
    <dgm:cxn modelId="{557F6C30-D02E-49B6-B537-DDB07B74041A}" type="presParOf" srcId="{83330BDF-9B9C-4872-9D6B-A1891AFD251F}" destId="{CE02702D-9B95-4816-8A71-89B2FADC821C}" srcOrd="2" destOrd="0" presId="urn:microsoft.com/office/officeart/2018/2/layout/IconVerticalSolidList"/>
    <dgm:cxn modelId="{9F528DE1-60C7-486C-8C11-28BDF74E203A}" type="presParOf" srcId="{83330BDF-9B9C-4872-9D6B-A1891AFD251F}" destId="{0418E0D4-272C-49DD-9FF3-3311456CEFAB}" srcOrd="3" destOrd="0" presId="urn:microsoft.com/office/officeart/2018/2/layout/IconVerticalSolidList"/>
    <dgm:cxn modelId="{CF8DB202-F08C-4E33-A0E1-1FE8316ABFE7}" type="presParOf" srcId="{B9EB54DF-5E00-46D2-99AB-5F92E0FE7F0D}" destId="{1AB2412F-D30F-40EC-8789-8FBB93857944}" srcOrd="1" destOrd="0" presId="urn:microsoft.com/office/officeart/2018/2/layout/IconVerticalSolidList"/>
    <dgm:cxn modelId="{BE036023-A4C4-40A5-AC3D-F220FB33344C}" type="presParOf" srcId="{B9EB54DF-5E00-46D2-99AB-5F92E0FE7F0D}" destId="{9F853B5E-8B44-40C2-9EC0-F463F83B2157}" srcOrd="2" destOrd="0" presId="urn:microsoft.com/office/officeart/2018/2/layout/IconVerticalSolidList"/>
    <dgm:cxn modelId="{3404C4BC-079C-4E5A-B6E3-E8A46463CE41}" type="presParOf" srcId="{9F853B5E-8B44-40C2-9EC0-F463F83B2157}" destId="{6936FB42-F3BD-4CAB-A04C-DF9AE043757A}" srcOrd="0" destOrd="0" presId="urn:microsoft.com/office/officeart/2018/2/layout/IconVerticalSolidList"/>
    <dgm:cxn modelId="{BB382353-0BAC-4D79-BD97-AF618989CAEE}" type="presParOf" srcId="{9F853B5E-8B44-40C2-9EC0-F463F83B2157}" destId="{9662B2FB-246D-4FE3-B6E1-87E8EB9DD38A}" srcOrd="1" destOrd="0" presId="urn:microsoft.com/office/officeart/2018/2/layout/IconVerticalSolidList"/>
    <dgm:cxn modelId="{48DD8A6D-1261-4091-86A6-C06A96571BC6}" type="presParOf" srcId="{9F853B5E-8B44-40C2-9EC0-F463F83B2157}" destId="{D9588A2B-9780-4809-8710-6C3EF51C35B5}" srcOrd="2" destOrd="0" presId="urn:microsoft.com/office/officeart/2018/2/layout/IconVerticalSolidList"/>
    <dgm:cxn modelId="{2F6E7946-CCB3-4167-9E4F-87FE2692DDAB}" type="presParOf" srcId="{9F853B5E-8B44-40C2-9EC0-F463F83B2157}" destId="{2175DC39-1CA2-476E-9E13-3076B959FDD2}" srcOrd="3" destOrd="0" presId="urn:microsoft.com/office/officeart/2018/2/layout/IconVerticalSolidList"/>
    <dgm:cxn modelId="{D904B776-44DB-43B8-ACD2-09BBFF5081DA}" type="presParOf" srcId="{B9EB54DF-5E00-46D2-99AB-5F92E0FE7F0D}" destId="{B776B491-9A6B-4962-9553-9BA46BDF40FD}" srcOrd="3" destOrd="0" presId="urn:microsoft.com/office/officeart/2018/2/layout/IconVerticalSolidList"/>
    <dgm:cxn modelId="{CA6D1BE0-BF02-47E6-A80D-31E05CDC825F}" type="presParOf" srcId="{B9EB54DF-5E00-46D2-99AB-5F92E0FE7F0D}" destId="{1C39667A-4A8A-4608-9244-6630713C8E80}" srcOrd="4" destOrd="0" presId="urn:microsoft.com/office/officeart/2018/2/layout/IconVerticalSolidList"/>
    <dgm:cxn modelId="{966450D8-4C70-406A-AA41-95502FF8D694}" type="presParOf" srcId="{1C39667A-4A8A-4608-9244-6630713C8E80}" destId="{ADF079A8-06F2-4EAD-B8F7-6F90049831A3}" srcOrd="0" destOrd="0" presId="urn:microsoft.com/office/officeart/2018/2/layout/IconVerticalSolidList"/>
    <dgm:cxn modelId="{BE779B93-62A9-44A7-85B8-4243E4B01DB3}" type="presParOf" srcId="{1C39667A-4A8A-4608-9244-6630713C8E80}" destId="{9DF9B54F-B52A-46FB-B3A8-9431C3685421}" srcOrd="1" destOrd="0" presId="urn:microsoft.com/office/officeart/2018/2/layout/IconVerticalSolidList"/>
    <dgm:cxn modelId="{E84A138F-39FA-473F-BC23-11769E215FB1}" type="presParOf" srcId="{1C39667A-4A8A-4608-9244-6630713C8E80}" destId="{CEB699DB-35C5-4D21-A193-E12458F1815A}" srcOrd="2" destOrd="0" presId="urn:microsoft.com/office/officeart/2018/2/layout/IconVerticalSolidList"/>
    <dgm:cxn modelId="{6AF57286-4852-41A3-B0A9-F602F2ADEE72}" type="presParOf" srcId="{1C39667A-4A8A-4608-9244-6630713C8E80}" destId="{C19DFB1A-7046-45DC-AFA4-69BB1DE4A832}" srcOrd="3" destOrd="0" presId="urn:microsoft.com/office/officeart/2018/2/layout/IconVerticalSolidList"/>
    <dgm:cxn modelId="{BA839FAE-4525-4C41-8C11-6ABC5C809447}" type="presParOf" srcId="{B9EB54DF-5E00-46D2-99AB-5F92E0FE7F0D}" destId="{6D11A08E-3A07-42C6-BB4C-83A17BF7FF60}" srcOrd="5" destOrd="0" presId="urn:microsoft.com/office/officeart/2018/2/layout/IconVerticalSolidList"/>
    <dgm:cxn modelId="{9D26BFAC-4C1F-4EFB-B8BB-7FFF2B5AACBB}" type="presParOf" srcId="{B9EB54DF-5E00-46D2-99AB-5F92E0FE7F0D}" destId="{56C1E9EE-D496-4222-AC3F-515ADC96E4CC}" srcOrd="6" destOrd="0" presId="urn:microsoft.com/office/officeart/2018/2/layout/IconVerticalSolidList"/>
    <dgm:cxn modelId="{F8812F42-21C7-4215-B28A-D910EEEBA1CA}" type="presParOf" srcId="{56C1E9EE-D496-4222-AC3F-515ADC96E4CC}" destId="{38A6E5E3-828A-45DB-AEE2-09489282362D}" srcOrd="0" destOrd="0" presId="urn:microsoft.com/office/officeart/2018/2/layout/IconVerticalSolidList"/>
    <dgm:cxn modelId="{EA80046D-88DC-4120-8E41-063005383662}" type="presParOf" srcId="{56C1E9EE-D496-4222-AC3F-515ADC96E4CC}" destId="{049855FE-03C3-4F4F-8C1B-51A0F838B5A3}" srcOrd="1" destOrd="0" presId="urn:microsoft.com/office/officeart/2018/2/layout/IconVerticalSolidList"/>
    <dgm:cxn modelId="{8943656E-F030-4BB2-B36F-D24157F5B6A9}" type="presParOf" srcId="{56C1E9EE-D496-4222-AC3F-515ADC96E4CC}" destId="{47DD25E1-454E-4125-8529-55F3B2C700C7}" srcOrd="2" destOrd="0" presId="urn:microsoft.com/office/officeart/2018/2/layout/IconVerticalSolidList"/>
    <dgm:cxn modelId="{C08C25D7-469E-49F8-871A-E6E27C7F585E}" type="presParOf" srcId="{56C1E9EE-D496-4222-AC3F-515ADC96E4CC}" destId="{3D0BF500-1A15-4BA0-BE6A-D6A3CBA72C2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4E084-1A3A-475E-88C4-0945C616B530}">
      <dsp:nvSpPr>
        <dsp:cNvPr id="0" name=""/>
        <dsp:cNvSpPr/>
      </dsp:nvSpPr>
      <dsp:spPr>
        <a:xfrm>
          <a:off x="0" y="2288"/>
          <a:ext cx="636422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ECB56D-FB18-43BF-8CE1-CEA75C6AAD41}">
      <dsp:nvSpPr>
        <dsp:cNvPr id="0" name=""/>
        <dsp:cNvSpPr/>
      </dsp:nvSpPr>
      <dsp:spPr>
        <a:xfrm>
          <a:off x="350852" y="263253"/>
          <a:ext cx="637913" cy="6379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86017D-23AE-43A3-9566-15EA8B073EEA}">
      <dsp:nvSpPr>
        <dsp:cNvPr id="0" name=""/>
        <dsp:cNvSpPr/>
      </dsp:nvSpPr>
      <dsp:spPr>
        <a:xfrm>
          <a:off x="1339618" y="2288"/>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kern="1200"/>
            <a:t>Self-Determination Theory (SDT) says students need:</a:t>
          </a:r>
        </a:p>
      </dsp:txBody>
      <dsp:txXfrm>
        <a:off x="1339618" y="2288"/>
        <a:ext cx="5024605" cy="1159843"/>
      </dsp:txXfrm>
    </dsp:sp>
    <dsp:sp modelId="{079FADBE-39D9-481A-9276-6C027B0197AC}">
      <dsp:nvSpPr>
        <dsp:cNvPr id="0" name=""/>
        <dsp:cNvSpPr/>
      </dsp:nvSpPr>
      <dsp:spPr>
        <a:xfrm>
          <a:off x="0" y="1452092"/>
          <a:ext cx="636422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67F81F-D4D8-4BB0-A19A-D5B3D614287B}">
      <dsp:nvSpPr>
        <dsp:cNvPr id="0" name=""/>
        <dsp:cNvSpPr/>
      </dsp:nvSpPr>
      <dsp:spPr>
        <a:xfrm>
          <a:off x="350852" y="1713057"/>
          <a:ext cx="637913" cy="6379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EDE738-AACD-4C43-96B3-A074607E855A}">
      <dsp:nvSpPr>
        <dsp:cNvPr id="0" name=""/>
        <dsp:cNvSpPr/>
      </dsp:nvSpPr>
      <dsp:spPr>
        <a:xfrm>
          <a:off x="1339618" y="1452092"/>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b="1" kern="1200"/>
            <a:t>Autonomy</a:t>
          </a:r>
          <a:r>
            <a:rPr lang="en-US" sz="2200" kern="1200"/>
            <a:t> – choice and control</a:t>
          </a:r>
        </a:p>
      </dsp:txBody>
      <dsp:txXfrm>
        <a:off x="1339618" y="1452092"/>
        <a:ext cx="5024605" cy="1159843"/>
      </dsp:txXfrm>
    </dsp:sp>
    <dsp:sp modelId="{ED3D8ED2-4021-48EF-9BC9-AF868558336E}">
      <dsp:nvSpPr>
        <dsp:cNvPr id="0" name=""/>
        <dsp:cNvSpPr/>
      </dsp:nvSpPr>
      <dsp:spPr>
        <a:xfrm>
          <a:off x="0" y="2901896"/>
          <a:ext cx="636422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6E8ACE-D611-4546-B68A-976591A3D441}">
      <dsp:nvSpPr>
        <dsp:cNvPr id="0" name=""/>
        <dsp:cNvSpPr/>
      </dsp:nvSpPr>
      <dsp:spPr>
        <a:xfrm>
          <a:off x="350852" y="3162861"/>
          <a:ext cx="637913" cy="6379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F18066-CE59-497D-9FAF-8C596247D608}">
      <dsp:nvSpPr>
        <dsp:cNvPr id="0" name=""/>
        <dsp:cNvSpPr/>
      </dsp:nvSpPr>
      <dsp:spPr>
        <a:xfrm>
          <a:off x="1339618" y="2901896"/>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b="1" kern="1200"/>
            <a:t>Competence</a:t>
          </a:r>
          <a:r>
            <a:rPr lang="en-US" sz="2200" kern="1200"/>
            <a:t> – to feel effective</a:t>
          </a:r>
        </a:p>
      </dsp:txBody>
      <dsp:txXfrm>
        <a:off x="1339618" y="2901896"/>
        <a:ext cx="5024605" cy="1159843"/>
      </dsp:txXfrm>
    </dsp:sp>
    <dsp:sp modelId="{C646FBD3-6E0E-468E-B6AE-3A710E98D89F}">
      <dsp:nvSpPr>
        <dsp:cNvPr id="0" name=""/>
        <dsp:cNvSpPr/>
      </dsp:nvSpPr>
      <dsp:spPr>
        <a:xfrm>
          <a:off x="0" y="4351700"/>
          <a:ext cx="636422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786B20-6E85-44C5-9ED3-F382EB051C50}">
      <dsp:nvSpPr>
        <dsp:cNvPr id="0" name=""/>
        <dsp:cNvSpPr/>
      </dsp:nvSpPr>
      <dsp:spPr>
        <a:xfrm>
          <a:off x="350852" y="4612665"/>
          <a:ext cx="637913" cy="6379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C798F9-A857-42FF-9AD7-960A6C6A9F8B}">
      <dsp:nvSpPr>
        <dsp:cNvPr id="0" name=""/>
        <dsp:cNvSpPr/>
      </dsp:nvSpPr>
      <dsp:spPr>
        <a:xfrm>
          <a:off x="1339618" y="4351700"/>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b="1" kern="1200"/>
            <a:t>Relatedness</a:t>
          </a:r>
          <a:r>
            <a:rPr lang="en-US" sz="2200" kern="1200"/>
            <a:t> – to feel connected</a:t>
          </a:r>
        </a:p>
      </dsp:txBody>
      <dsp:txXfrm>
        <a:off x="1339618" y="4351700"/>
        <a:ext cx="5024605" cy="1159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A4FD0-F0D2-4131-9AA5-C30BC65E0534}">
      <dsp:nvSpPr>
        <dsp:cNvPr id="0" name=""/>
        <dsp:cNvSpPr/>
      </dsp:nvSpPr>
      <dsp:spPr>
        <a:xfrm>
          <a:off x="0" y="471"/>
          <a:ext cx="6364224" cy="648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F6D85E-7FDA-437A-9529-A9D7F5B3681F}">
      <dsp:nvSpPr>
        <dsp:cNvPr id="0" name=""/>
        <dsp:cNvSpPr/>
      </dsp:nvSpPr>
      <dsp:spPr>
        <a:xfrm>
          <a:off x="196194" y="146400"/>
          <a:ext cx="356716" cy="3567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224817-9562-42D9-97CE-85AF897438D3}">
      <dsp:nvSpPr>
        <dsp:cNvPr id="0" name=""/>
        <dsp:cNvSpPr/>
      </dsp:nvSpPr>
      <dsp:spPr>
        <a:xfrm>
          <a:off x="749104" y="471"/>
          <a:ext cx="5615119"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a:lnSpc>
              <a:spcPct val="90000"/>
            </a:lnSpc>
            <a:spcBef>
              <a:spcPct val="0"/>
            </a:spcBef>
            <a:spcAft>
              <a:spcPct val="35000"/>
            </a:spcAft>
            <a:buNone/>
          </a:pPr>
          <a:r>
            <a:rPr lang="en-US" sz="1600" kern="1200"/>
            <a:t>Take the student’s perspective</a:t>
          </a:r>
        </a:p>
      </dsp:txBody>
      <dsp:txXfrm>
        <a:off x="749104" y="471"/>
        <a:ext cx="5615119" cy="648575"/>
      </dsp:txXfrm>
    </dsp:sp>
    <dsp:sp modelId="{5B9D9135-E47E-416C-B1B5-151DE08F81A6}">
      <dsp:nvSpPr>
        <dsp:cNvPr id="0" name=""/>
        <dsp:cNvSpPr/>
      </dsp:nvSpPr>
      <dsp:spPr>
        <a:xfrm>
          <a:off x="0" y="811190"/>
          <a:ext cx="6364224" cy="648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001C9E-BCA4-4A1F-9359-D3A1A289CC97}">
      <dsp:nvSpPr>
        <dsp:cNvPr id="0" name=""/>
        <dsp:cNvSpPr/>
      </dsp:nvSpPr>
      <dsp:spPr>
        <a:xfrm>
          <a:off x="196194" y="957119"/>
          <a:ext cx="356716" cy="3567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B62920-61A9-4B96-8B0F-B43020A7B294}">
      <dsp:nvSpPr>
        <dsp:cNvPr id="0" name=""/>
        <dsp:cNvSpPr/>
      </dsp:nvSpPr>
      <dsp:spPr>
        <a:xfrm>
          <a:off x="749104" y="811190"/>
          <a:ext cx="5615119"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a:lnSpc>
              <a:spcPct val="90000"/>
            </a:lnSpc>
            <a:spcBef>
              <a:spcPct val="0"/>
            </a:spcBef>
            <a:spcAft>
              <a:spcPct val="35000"/>
            </a:spcAft>
            <a:buNone/>
          </a:pPr>
          <a:r>
            <a:rPr lang="en-US" sz="1600" kern="1200"/>
            <a:t>Invite personal interests</a:t>
          </a:r>
        </a:p>
      </dsp:txBody>
      <dsp:txXfrm>
        <a:off x="749104" y="811190"/>
        <a:ext cx="5615119" cy="648575"/>
      </dsp:txXfrm>
    </dsp:sp>
    <dsp:sp modelId="{6F70C49E-F96C-49AE-96FC-2B7C2D4C4D73}">
      <dsp:nvSpPr>
        <dsp:cNvPr id="0" name=""/>
        <dsp:cNvSpPr/>
      </dsp:nvSpPr>
      <dsp:spPr>
        <a:xfrm>
          <a:off x="0" y="1621909"/>
          <a:ext cx="6364224" cy="648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04B930-4EBE-4487-9A1C-6EF4E13BB680}">
      <dsp:nvSpPr>
        <dsp:cNvPr id="0" name=""/>
        <dsp:cNvSpPr/>
      </dsp:nvSpPr>
      <dsp:spPr>
        <a:xfrm>
          <a:off x="196194" y="1767838"/>
          <a:ext cx="356716" cy="3567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2BE325-210B-4A7B-AFC3-A8AB601F2CBA}">
      <dsp:nvSpPr>
        <dsp:cNvPr id="0" name=""/>
        <dsp:cNvSpPr/>
      </dsp:nvSpPr>
      <dsp:spPr>
        <a:xfrm>
          <a:off x="749104" y="1621909"/>
          <a:ext cx="5615119"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a:lnSpc>
              <a:spcPct val="90000"/>
            </a:lnSpc>
            <a:spcBef>
              <a:spcPct val="0"/>
            </a:spcBef>
            <a:spcAft>
              <a:spcPct val="35000"/>
            </a:spcAft>
            <a:buNone/>
          </a:pPr>
          <a:r>
            <a:rPr lang="en-US" sz="1600" kern="1200"/>
            <a:t>Satisfy needs through design</a:t>
          </a:r>
        </a:p>
      </dsp:txBody>
      <dsp:txXfrm>
        <a:off x="749104" y="1621909"/>
        <a:ext cx="5615119" cy="648575"/>
      </dsp:txXfrm>
    </dsp:sp>
    <dsp:sp modelId="{8243F371-126B-4639-A084-77393D829BF8}">
      <dsp:nvSpPr>
        <dsp:cNvPr id="0" name=""/>
        <dsp:cNvSpPr/>
      </dsp:nvSpPr>
      <dsp:spPr>
        <a:xfrm>
          <a:off x="0" y="2432628"/>
          <a:ext cx="6364224" cy="648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FC0B71-2FE7-4561-A7E4-E46966F08BF5}">
      <dsp:nvSpPr>
        <dsp:cNvPr id="0" name=""/>
        <dsp:cNvSpPr/>
      </dsp:nvSpPr>
      <dsp:spPr>
        <a:xfrm>
          <a:off x="196194" y="2578557"/>
          <a:ext cx="356716" cy="3567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A0B769-EC99-45EA-9E0E-3DE7888DEF5A}">
      <dsp:nvSpPr>
        <dsp:cNvPr id="0" name=""/>
        <dsp:cNvSpPr/>
      </dsp:nvSpPr>
      <dsp:spPr>
        <a:xfrm>
          <a:off x="749104" y="2432628"/>
          <a:ext cx="5615119"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a:lnSpc>
              <a:spcPct val="90000"/>
            </a:lnSpc>
            <a:spcBef>
              <a:spcPct val="0"/>
            </a:spcBef>
            <a:spcAft>
              <a:spcPct val="35000"/>
            </a:spcAft>
            <a:buNone/>
          </a:pPr>
          <a:r>
            <a:rPr lang="en-US" sz="1600" kern="1200"/>
            <a:t>Provide rationales</a:t>
          </a:r>
        </a:p>
      </dsp:txBody>
      <dsp:txXfrm>
        <a:off x="749104" y="2432628"/>
        <a:ext cx="5615119" cy="648575"/>
      </dsp:txXfrm>
    </dsp:sp>
    <dsp:sp modelId="{A777CC13-A1E5-428A-8DB3-D868C0FD307D}">
      <dsp:nvSpPr>
        <dsp:cNvPr id="0" name=""/>
        <dsp:cNvSpPr/>
      </dsp:nvSpPr>
      <dsp:spPr>
        <a:xfrm>
          <a:off x="0" y="3243347"/>
          <a:ext cx="6364224" cy="648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994FE6-3FE4-40A6-BF5E-0C79F368AA58}">
      <dsp:nvSpPr>
        <dsp:cNvPr id="0" name=""/>
        <dsp:cNvSpPr/>
      </dsp:nvSpPr>
      <dsp:spPr>
        <a:xfrm>
          <a:off x="196194" y="3389276"/>
          <a:ext cx="356716" cy="3567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E08E01-B2D5-4D79-9FC4-D07734D7C8BA}">
      <dsp:nvSpPr>
        <dsp:cNvPr id="0" name=""/>
        <dsp:cNvSpPr/>
      </dsp:nvSpPr>
      <dsp:spPr>
        <a:xfrm>
          <a:off x="749104" y="3243347"/>
          <a:ext cx="5615119"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a:lnSpc>
              <a:spcPct val="90000"/>
            </a:lnSpc>
            <a:spcBef>
              <a:spcPct val="0"/>
            </a:spcBef>
            <a:spcAft>
              <a:spcPct val="35000"/>
            </a:spcAft>
            <a:buNone/>
          </a:pPr>
          <a:r>
            <a:rPr lang="en-US" sz="1600" kern="1200"/>
            <a:t>Accept negative emotions</a:t>
          </a:r>
        </a:p>
      </dsp:txBody>
      <dsp:txXfrm>
        <a:off x="749104" y="3243347"/>
        <a:ext cx="5615119" cy="648575"/>
      </dsp:txXfrm>
    </dsp:sp>
    <dsp:sp modelId="{DE0DFC31-C472-4D96-A686-DDB3B2844A0F}">
      <dsp:nvSpPr>
        <dsp:cNvPr id="0" name=""/>
        <dsp:cNvSpPr/>
      </dsp:nvSpPr>
      <dsp:spPr>
        <a:xfrm>
          <a:off x="0" y="4054066"/>
          <a:ext cx="6364224" cy="648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6DA4A0-EA5B-4136-A1CD-42F6350A5013}">
      <dsp:nvSpPr>
        <dsp:cNvPr id="0" name=""/>
        <dsp:cNvSpPr/>
      </dsp:nvSpPr>
      <dsp:spPr>
        <a:xfrm>
          <a:off x="196194" y="4199995"/>
          <a:ext cx="356716" cy="3567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F69B7C-8FF3-4C80-A4A3-C11144D6238B}">
      <dsp:nvSpPr>
        <dsp:cNvPr id="0" name=""/>
        <dsp:cNvSpPr/>
      </dsp:nvSpPr>
      <dsp:spPr>
        <a:xfrm>
          <a:off x="749104" y="4054066"/>
          <a:ext cx="5615119"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a:lnSpc>
              <a:spcPct val="90000"/>
            </a:lnSpc>
            <a:spcBef>
              <a:spcPct val="0"/>
            </a:spcBef>
            <a:spcAft>
              <a:spcPct val="35000"/>
            </a:spcAft>
            <a:buNone/>
          </a:pPr>
          <a:r>
            <a:rPr lang="en-US" sz="1600" kern="1200"/>
            <a:t>Use invitational language</a:t>
          </a:r>
        </a:p>
      </dsp:txBody>
      <dsp:txXfrm>
        <a:off x="749104" y="4054066"/>
        <a:ext cx="5615119" cy="648575"/>
      </dsp:txXfrm>
    </dsp:sp>
    <dsp:sp modelId="{2BEFCA1C-531E-4344-BDCE-591F26E2EFA3}">
      <dsp:nvSpPr>
        <dsp:cNvPr id="0" name=""/>
        <dsp:cNvSpPr/>
      </dsp:nvSpPr>
      <dsp:spPr>
        <a:xfrm>
          <a:off x="0" y="4864785"/>
          <a:ext cx="6364224" cy="648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724267-62F6-47B5-B951-A6B45DE8483E}">
      <dsp:nvSpPr>
        <dsp:cNvPr id="0" name=""/>
        <dsp:cNvSpPr/>
      </dsp:nvSpPr>
      <dsp:spPr>
        <a:xfrm>
          <a:off x="196194" y="5010715"/>
          <a:ext cx="356716" cy="35671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22550C-A40E-4D45-9640-196572A1BA37}">
      <dsp:nvSpPr>
        <dsp:cNvPr id="0" name=""/>
        <dsp:cNvSpPr/>
      </dsp:nvSpPr>
      <dsp:spPr>
        <a:xfrm>
          <a:off x="749104" y="4864785"/>
          <a:ext cx="5615119"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a:lnSpc>
              <a:spcPct val="90000"/>
            </a:lnSpc>
            <a:spcBef>
              <a:spcPct val="0"/>
            </a:spcBef>
            <a:spcAft>
              <a:spcPct val="35000"/>
            </a:spcAft>
            <a:buNone/>
          </a:pPr>
          <a:r>
            <a:rPr lang="en-US" sz="1600" kern="1200"/>
            <a:t>Display patience</a:t>
          </a:r>
        </a:p>
      </dsp:txBody>
      <dsp:txXfrm>
        <a:off x="749104" y="4864785"/>
        <a:ext cx="5615119" cy="6485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2D1D8-7603-43A1-8E10-D182BEEF17B5}">
      <dsp:nvSpPr>
        <dsp:cNvPr id="0" name=""/>
        <dsp:cNvSpPr/>
      </dsp:nvSpPr>
      <dsp:spPr>
        <a:xfrm>
          <a:off x="0" y="707092"/>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1B82E3-CBF9-4EB7-8DFE-1E2191826397}">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0B87C6-8D3D-400F-A7F9-3BF7E6F39313}">
      <dsp:nvSpPr>
        <dsp:cNvPr id="0" name=""/>
        <dsp:cNvSpPr/>
      </dsp:nvSpPr>
      <dsp:spPr>
        <a:xfrm>
          <a:off x="1507738" y="707092"/>
          <a:ext cx="4732020"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a:t>Traditional teaching style: </a:t>
          </a:r>
        </a:p>
      </dsp:txBody>
      <dsp:txXfrm>
        <a:off x="1507738" y="707092"/>
        <a:ext cx="4732020" cy="1305401"/>
      </dsp:txXfrm>
    </dsp:sp>
    <dsp:sp modelId="{15CBEAAB-C931-46D9-B2FC-4E3B43F83575}">
      <dsp:nvSpPr>
        <dsp:cNvPr id="0" name=""/>
        <dsp:cNvSpPr/>
      </dsp:nvSpPr>
      <dsp:spPr>
        <a:xfrm>
          <a:off x="6239758" y="707092"/>
          <a:ext cx="427584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711200">
            <a:lnSpc>
              <a:spcPct val="90000"/>
            </a:lnSpc>
            <a:spcBef>
              <a:spcPct val="0"/>
            </a:spcBef>
            <a:spcAft>
              <a:spcPct val="35000"/>
            </a:spcAft>
            <a:buNone/>
          </a:pPr>
          <a:r>
            <a:rPr lang="en-US" sz="1600" kern="1200"/>
            <a:t>Sage on the stage: Deliver content (instructor center)</a:t>
          </a:r>
        </a:p>
      </dsp:txBody>
      <dsp:txXfrm>
        <a:off x="6239758" y="707092"/>
        <a:ext cx="4275841" cy="1305401"/>
      </dsp:txXfrm>
    </dsp:sp>
    <dsp:sp modelId="{FCC3B2DA-8B46-48F9-86B4-A0FAD88DF5E3}">
      <dsp:nvSpPr>
        <dsp:cNvPr id="0" name=""/>
        <dsp:cNvSpPr/>
      </dsp:nvSpPr>
      <dsp:spPr>
        <a:xfrm>
          <a:off x="0" y="2338844"/>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19B026-6658-4D31-BC11-ADE944E2A282}">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16E841-EC1B-4F5A-9C10-C8DADE15D669}">
      <dsp:nvSpPr>
        <dsp:cNvPr id="0" name=""/>
        <dsp:cNvSpPr/>
      </dsp:nvSpPr>
      <dsp:spPr>
        <a:xfrm>
          <a:off x="1507738" y="2338844"/>
          <a:ext cx="4732020"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a:t>Modern pedagogy</a:t>
          </a:r>
        </a:p>
      </dsp:txBody>
      <dsp:txXfrm>
        <a:off x="1507738" y="2338844"/>
        <a:ext cx="4732020" cy="1305401"/>
      </dsp:txXfrm>
    </dsp:sp>
    <dsp:sp modelId="{9E106DE5-DED6-4439-8732-AFDE95C4FE55}">
      <dsp:nvSpPr>
        <dsp:cNvPr id="0" name=""/>
        <dsp:cNvSpPr/>
      </dsp:nvSpPr>
      <dsp:spPr>
        <a:xfrm>
          <a:off x="6239758" y="2338844"/>
          <a:ext cx="427584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711200">
            <a:lnSpc>
              <a:spcPct val="90000"/>
            </a:lnSpc>
            <a:spcBef>
              <a:spcPct val="0"/>
            </a:spcBef>
            <a:spcAft>
              <a:spcPct val="35000"/>
            </a:spcAft>
            <a:buNone/>
          </a:pPr>
          <a:r>
            <a:rPr lang="en-US" sz="1600" kern="1200" dirty="0"/>
            <a:t>Guide on the side: Helps Students  make meaning  (student center)</a:t>
          </a:r>
        </a:p>
        <a:p>
          <a:pPr marL="0" lvl="0" indent="0" algn="l" defTabSz="711200">
            <a:lnSpc>
              <a:spcPct val="90000"/>
            </a:lnSpc>
            <a:spcBef>
              <a:spcPct val="0"/>
            </a:spcBef>
            <a:spcAft>
              <a:spcPct val="35000"/>
            </a:spcAft>
            <a:buNone/>
          </a:pPr>
          <a:r>
            <a:rPr lang="en-US" sz="1600" kern="1200"/>
            <a:t>Focus shifts to process, feedback, and scaffolding</a:t>
          </a:r>
        </a:p>
      </dsp:txBody>
      <dsp:txXfrm>
        <a:off x="6239758" y="2338844"/>
        <a:ext cx="4275841" cy="13054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A1C2D-09ED-4DC2-909B-1711A78EC3FA}">
      <dsp:nvSpPr>
        <dsp:cNvPr id="0" name=""/>
        <dsp:cNvSpPr/>
      </dsp:nvSpPr>
      <dsp:spPr>
        <a:xfrm>
          <a:off x="0" y="2288"/>
          <a:ext cx="636422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FF1AD-E66C-41CD-BC53-CEF8BDEA24A0}">
      <dsp:nvSpPr>
        <dsp:cNvPr id="0" name=""/>
        <dsp:cNvSpPr/>
      </dsp:nvSpPr>
      <dsp:spPr>
        <a:xfrm>
          <a:off x="350852" y="263253"/>
          <a:ext cx="637913" cy="6379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18E0D4-272C-49DD-9FF3-3311456CEFAB}">
      <dsp:nvSpPr>
        <dsp:cNvPr id="0" name=""/>
        <dsp:cNvSpPr/>
      </dsp:nvSpPr>
      <dsp:spPr>
        <a:xfrm>
          <a:off x="1339618" y="2288"/>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kern="1200"/>
            <a:t>Discussion and collaboration</a:t>
          </a:r>
        </a:p>
      </dsp:txBody>
      <dsp:txXfrm>
        <a:off x="1339618" y="2288"/>
        <a:ext cx="5024605" cy="1159843"/>
      </dsp:txXfrm>
    </dsp:sp>
    <dsp:sp modelId="{6936FB42-F3BD-4CAB-A04C-DF9AE043757A}">
      <dsp:nvSpPr>
        <dsp:cNvPr id="0" name=""/>
        <dsp:cNvSpPr/>
      </dsp:nvSpPr>
      <dsp:spPr>
        <a:xfrm>
          <a:off x="0" y="1452092"/>
          <a:ext cx="636422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62B2FB-246D-4FE3-B6E1-87E8EB9DD38A}">
      <dsp:nvSpPr>
        <dsp:cNvPr id="0" name=""/>
        <dsp:cNvSpPr/>
      </dsp:nvSpPr>
      <dsp:spPr>
        <a:xfrm>
          <a:off x="350852" y="1713057"/>
          <a:ext cx="637913" cy="6379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75DC39-1CA2-476E-9E13-3076B959FDD2}">
      <dsp:nvSpPr>
        <dsp:cNvPr id="0" name=""/>
        <dsp:cNvSpPr/>
      </dsp:nvSpPr>
      <dsp:spPr>
        <a:xfrm>
          <a:off x="1339618" y="1452092"/>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kern="1200"/>
            <a:t>Critical thinking tasks</a:t>
          </a:r>
        </a:p>
      </dsp:txBody>
      <dsp:txXfrm>
        <a:off x="1339618" y="1452092"/>
        <a:ext cx="5024605" cy="1159843"/>
      </dsp:txXfrm>
    </dsp:sp>
    <dsp:sp modelId="{ADF079A8-06F2-4EAD-B8F7-6F90049831A3}">
      <dsp:nvSpPr>
        <dsp:cNvPr id="0" name=""/>
        <dsp:cNvSpPr/>
      </dsp:nvSpPr>
      <dsp:spPr>
        <a:xfrm>
          <a:off x="0" y="2901896"/>
          <a:ext cx="636422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F9B54F-B52A-46FB-B3A8-9431C3685421}">
      <dsp:nvSpPr>
        <dsp:cNvPr id="0" name=""/>
        <dsp:cNvSpPr/>
      </dsp:nvSpPr>
      <dsp:spPr>
        <a:xfrm>
          <a:off x="350852" y="3162861"/>
          <a:ext cx="637913" cy="6379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9DFB1A-7046-45DC-AFA4-69BB1DE4A832}">
      <dsp:nvSpPr>
        <dsp:cNvPr id="0" name=""/>
        <dsp:cNvSpPr/>
      </dsp:nvSpPr>
      <dsp:spPr>
        <a:xfrm>
          <a:off x="1339618" y="2901896"/>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kern="1200"/>
            <a:t>Student reflection</a:t>
          </a:r>
        </a:p>
      </dsp:txBody>
      <dsp:txXfrm>
        <a:off x="1339618" y="2901896"/>
        <a:ext cx="5024605" cy="1159843"/>
      </dsp:txXfrm>
    </dsp:sp>
    <dsp:sp modelId="{38A6E5E3-828A-45DB-AEE2-09489282362D}">
      <dsp:nvSpPr>
        <dsp:cNvPr id="0" name=""/>
        <dsp:cNvSpPr/>
      </dsp:nvSpPr>
      <dsp:spPr>
        <a:xfrm>
          <a:off x="0" y="4351700"/>
          <a:ext cx="636422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9855FE-03C3-4F4F-8C1B-51A0F838B5A3}">
      <dsp:nvSpPr>
        <dsp:cNvPr id="0" name=""/>
        <dsp:cNvSpPr/>
      </dsp:nvSpPr>
      <dsp:spPr>
        <a:xfrm>
          <a:off x="350852" y="4612665"/>
          <a:ext cx="637913" cy="6379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0BF500-1A15-4BA0-BE6A-D6A3CBA72C21}">
      <dsp:nvSpPr>
        <dsp:cNvPr id="0" name=""/>
        <dsp:cNvSpPr/>
      </dsp:nvSpPr>
      <dsp:spPr>
        <a:xfrm>
          <a:off x="1339618" y="4351700"/>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kern="1200"/>
            <a:t>Inquiry-based or project-based learning​</a:t>
          </a:r>
        </a:p>
      </dsp:txBody>
      <dsp:txXfrm>
        <a:off x="1339618" y="4351700"/>
        <a:ext cx="5024605" cy="115984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BAD950-5240-BD44-A023-C83ABF2E25A7}" type="datetimeFigureOut">
              <a:rPr lang="en-US" smtClean="0"/>
              <a:t>4/18/25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3325CC-E871-A749-82D7-32B12BA3ED64}" type="slidenum">
              <a:rPr lang="en-US" smtClean="0"/>
              <a:t>‹#›</a:t>
            </a:fld>
            <a:endParaRPr lang="en-US"/>
          </a:p>
        </p:txBody>
      </p:sp>
    </p:spTree>
    <p:extLst>
      <p:ext uri="{BB962C8B-B14F-4D97-AF65-F5344CB8AC3E}">
        <p14:creationId xmlns:p14="http://schemas.microsoft.com/office/powerpoint/2010/main" val="3090426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325CC-E871-A749-82D7-32B12BA3ED64}" type="slidenum">
              <a:rPr lang="en-US" smtClean="0"/>
              <a:t>1</a:t>
            </a:fld>
            <a:endParaRPr lang="en-US"/>
          </a:p>
        </p:txBody>
      </p:sp>
    </p:spTree>
    <p:extLst>
      <p:ext uri="{BB962C8B-B14F-4D97-AF65-F5344CB8AC3E}">
        <p14:creationId xmlns:p14="http://schemas.microsoft.com/office/powerpoint/2010/main" val="792938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quote is By Alison King and is in reference to passive learners, </a:t>
            </a:r>
          </a:p>
          <a:p>
            <a:r>
              <a:rPr lang="en-US" dirty="0"/>
              <a:t>where the teacher lectures and the students listen, take notes and </a:t>
            </a:r>
          </a:p>
          <a:p>
            <a:r>
              <a:rPr lang="en-US" dirty="0"/>
              <a:t>are responsible for memorize the information and repeating it in a test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A3325CC-E871-A749-82D7-32B12BA3ED64}" type="slidenum">
              <a:rPr lang="en-US" smtClean="0"/>
              <a:t>10</a:t>
            </a:fld>
            <a:endParaRPr lang="en-US"/>
          </a:p>
        </p:txBody>
      </p:sp>
    </p:spTree>
    <p:extLst>
      <p:ext uri="{BB962C8B-B14F-4D97-AF65-F5344CB8AC3E}">
        <p14:creationId xmlns:p14="http://schemas.microsoft.com/office/powerpoint/2010/main" val="2277660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A3325CC-E871-A749-82D7-32B12BA3ED64}" type="slidenum">
              <a:rPr lang="en-US" smtClean="0"/>
              <a:t>11</a:t>
            </a:fld>
            <a:endParaRPr lang="en-US"/>
          </a:p>
        </p:txBody>
      </p:sp>
    </p:spTree>
    <p:extLst>
      <p:ext uri="{BB962C8B-B14F-4D97-AF65-F5344CB8AC3E}">
        <p14:creationId xmlns:p14="http://schemas.microsoft.com/office/powerpoint/2010/main" val="3045776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A3325CC-E871-A749-82D7-32B12BA3ED64}" type="slidenum">
              <a:rPr lang="en-US" smtClean="0"/>
              <a:t>12</a:t>
            </a:fld>
            <a:endParaRPr lang="en-US"/>
          </a:p>
        </p:txBody>
      </p:sp>
    </p:spTree>
    <p:extLst>
      <p:ext uri="{BB962C8B-B14F-4D97-AF65-F5344CB8AC3E}">
        <p14:creationId xmlns:p14="http://schemas.microsoft.com/office/powerpoint/2010/main" val="696213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29F5C-0CEA-6165-82F2-9DD9FB9AA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1A5729-E1B0-C864-6BE7-57ECC06FE5F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2093FC9-4583-B815-37C0-C447E67DBDF1}"/>
              </a:ext>
            </a:extLst>
          </p:cNvPr>
          <p:cNvSpPr>
            <a:spLocks noGrp="1"/>
          </p:cNvSpPr>
          <p:nvPr>
            <p:ph type="body" idx="1"/>
          </p:nvPr>
        </p:nvSpPr>
        <p:spPr/>
        <p:txBody>
          <a:bodyPr/>
          <a:lstStyle/>
          <a:p>
            <a:pPr>
              <a:buSzPts val="1000"/>
              <a:buFont typeface="Arial,Sans-Serif" pitchFamily="2" charset="2"/>
              <a:buChar char="●"/>
              <a:tabLst>
                <a:tab pos="457200" algn="l"/>
              </a:tabLst>
            </a:pPr>
            <a:endParaRPr lang="en-US" dirty="0"/>
          </a:p>
        </p:txBody>
      </p:sp>
    </p:spTree>
    <p:extLst>
      <p:ext uri="{BB962C8B-B14F-4D97-AF65-F5344CB8AC3E}">
        <p14:creationId xmlns:p14="http://schemas.microsoft.com/office/powerpoint/2010/main" val="555135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325CC-E871-A749-82D7-32B12BA3ED64}" type="slidenum">
              <a:rPr lang="en-US" smtClean="0"/>
              <a:t>14</a:t>
            </a:fld>
            <a:endParaRPr lang="en-US"/>
          </a:p>
        </p:txBody>
      </p:sp>
    </p:spTree>
    <p:extLst>
      <p:ext uri="{BB962C8B-B14F-4D97-AF65-F5344CB8AC3E}">
        <p14:creationId xmlns:p14="http://schemas.microsoft.com/office/powerpoint/2010/main" val="310040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endParaRPr lang="en-US" dirty="0"/>
          </a:p>
        </p:txBody>
      </p:sp>
    </p:spTree>
    <p:extLst>
      <p:ext uri="{BB962C8B-B14F-4D97-AF65-F5344CB8AC3E}">
        <p14:creationId xmlns:p14="http://schemas.microsoft.com/office/powerpoint/2010/main" val="3588637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2AFF9-CB66-8CE3-2B04-ABA3F3A849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C73B34-7BB7-965B-72A5-80F204D15E5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CF35A51-EEC6-710E-F879-012D3E3BFBF8}"/>
              </a:ext>
            </a:extLst>
          </p:cNvPr>
          <p:cNvSpPr>
            <a:spLocks noGrp="1"/>
          </p:cNvSpPr>
          <p:nvPr>
            <p:ph type="body" idx="1"/>
          </p:nvPr>
        </p:nvSpPr>
        <p:spPr/>
        <p:txBody>
          <a:bodyPr/>
          <a:lstStyle/>
          <a:p>
            <a:pPr>
              <a:defRPr/>
            </a:pPr>
            <a:endParaRPr lang="en-US" dirty="0"/>
          </a:p>
        </p:txBody>
      </p:sp>
    </p:spTree>
    <p:extLst>
      <p:ext uri="{BB962C8B-B14F-4D97-AF65-F5344CB8AC3E}">
        <p14:creationId xmlns:p14="http://schemas.microsoft.com/office/powerpoint/2010/main" val="2794791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2472087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26186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510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325CC-E871-A749-82D7-32B12BA3ED64}" type="slidenum">
              <a:rPr lang="en-US" smtClean="0"/>
              <a:t>2</a:t>
            </a:fld>
            <a:endParaRPr lang="en-US"/>
          </a:p>
        </p:txBody>
      </p:sp>
    </p:spTree>
    <p:extLst>
      <p:ext uri="{BB962C8B-B14F-4D97-AF65-F5344CB8AC3E}">
        <p14:creationId xmlns:p14="http://schemas.microsoft.com/office/powerpoint/2010/main" val="2939285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mn-lt"/>
            </a:endParaRPr>
          </a:p>
          <a:p>
            <a:r>
              <a:rPr lang="en-US" dirty="0">
                <a:latin typeface="+mn-lt"/>
              </a:rPr>
              <a:t>Explain the how</a:t>
            </a:r>
          </a:p>
          <a:p>
            <a:r>
              <a:rPr lang="en-US" sz="1100" dirty="0">
                <a:effectLst/>
                <a:latin typeface="+mn-lt"/>
              </a:rPr>
              <a:t>Social Annotation: </a:t>
            </a:r>
            <a:r>
              <a:rPr lang="en-US" sz="1100" dirty="0" err="1">
                <a:effectLst/>
                <a:latin typeface="+mn-lt"/>
              </a:rPr>
              <a:t>Perusall</a:t>
            </a:r>
            <a:r>
              <a:rPr lang="en-US" sz="1100" dirty="0">
                <a:effectLst/>
                <a:latin typeface="+mn-lt"/>
              </a:rPr>
              <a:t> (for text, images Alethea new AI tool from the library </a:t>
            </a:r>
          </a:p>
        </p:txBody>
      </p:sp>
    </p:spTree>
    <p:extLst>
      <p:ext uri="{BB962C8B-B14F-4D97-AF65-F5344CB8AC3E}">
        <p14:creationId xmlns:p14="http://schemas.microsoft.com/office/powerpoint/2010/main" val="68155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Font typeface="Arial"/>
              <a:buChar char="•"/>
            </a:pPr>
            <a:endParaRPr lang="en-US" dirty="0"/>
          </a:p>
        </p:txBody>
      </p:sp>
    </p:spTree>
    <p:extLst>
      <p:ext uri="{BB962C8B-B14F-4D97-AF65-F5344CB8AC3E}">
        <p14:creationId xmlns:p14="http://schemas.microsoft.com/office/powerpoint/2010/main" val="3192385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2AFF9-CB66-8CE3-2B04-ABA3F3A849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C73B34-7BB7-965B-72A5-80F204D15E5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CF35A51-EEC6-710E-F879-012D3E3BFBF8}"/>
              </a:ext>
            </a:extLst>
          </p:cNvPr>
          <p:cNvSpPr>
            <a:spLocks noGrp="1"/>
          </p:cNvSpPr>
          <p:nvPr>
            <p:ph type="body" idx="1"/>
          </p:nvPr>
        </p:nvSpPr>
        <p:spPr/>
        <p:txBody>
          <a:bodyPr/>
          <a:lstStyle/>
          <a:p>
            <a:pPr>
              <a:defRPr/>
            </a:pPr>
            <a:endParaRPr lang="en-US" dirty="0"/>
          </a:p>
        </p:txBody>
      </p:sp>
    </p:spTree>
    <p:extLst>
      <p:ext uri="{BB962C8B-B14F-4D97-AF65-F5344CB8AC3E}">
        <p14:creationId xmlns:p14="http://schemas.microsoft.com/office/powerpoint/2010/main" val="2794791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325CC-E871-A749-82D7-32B12BA3ED64}" type="slidenum">
              <a:rPr lang="en-US" smtClean="0"/>
              <a:t>23</a:t>
            </a:fld>
            <a:endParaRPr lang="en-US"/>
          </a:p>
        </p:txBody>
      </p:sp>
    </p:spTree>
    <p:extLst>
      <p:ext uri="{BB962C8B-B14F-4D97-AF65-F5344CB8AC3E}">
        <p14:creationId xmlns:p14="http://schemas.microsoft.com/office/powerpoint/2010/main" val="1934197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dirty="0"/>
          </a:p>
        </p:txBody>
      </p:sp>
    </p:spTree>
    <p:extLst>
      <p:ext uri="{BB962C8B-B14F-4D97-AF65-F5344CB8AC3E}">
        <p14:creationId xmlns:p14="http://schemas.microsoft.com/office/powerpoint/2010/main" val="3674971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554AA-6600-AC1C-E6D3-663F05E40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519DF0-110B-7500-BC48-06939AD934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501B45-042D-30F6-1354-306188CB8EB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today's discussion, what’s one shift you’ll make in your next course?</a:t>
            </a:r>
          </a:p>
          <a:p>
            <a:endParaRPr lang="en-US" dirty="0"/>
          </a:p>
        </p:txBody>
      </p:sp>
      <p:sp>
        <p:nvSpPr>
          <p:cNvPr id="4" name="Slide Number Placeholder 3">
            <a:extLst>
              <a:ext uri="{FF2B5EF4-FFF2-40B4-BE49-F238E27FC236}">
                <a16:creationId xmlns:a16="http://schemas.microsoft.com/office/drawing/2014/main" id="{E3509F7E-C45E-AA68-4C99-1E7A3634F7CF}"/>
              </a:ext>
            </a:extLst>
          </p:cNvPr>
          <p:cNvSpPr>
            <a:spLocks noGrp="1"/>
          </p:cNvSpPr>
          <p:nvPr>
            <p:ph type="sldNum" sz="quarter" idx="5"/>
          </p:nvPr>
        </p:nvSpPr>
        <p:spPr/>
        <p:txBody>
          <a:bodyPr/>
          <a:lstStyle/>
          <a:p>
            <a:fld id="{BA3325CC-E871-A749-82D7-32B12BA3ED64}" type="slidenum">
              <a:rPr lang="en-US" smtClean="0"/>
              <a:t>26</a:t>
            </a:fld>
            <a:endParaRPr lang="en-US"/>
          </a:p>
        </p:txBody>
      </p:sp>
    </p:spTree>
    <p:extLst>
      <p:ext uri="{BB962C8B-B14F-4D97-AF65-F5344CB8AC3E}">
        <p14:creationId xmlns:p14="http://schemas.microsoft.com/office/powerpoint/2010/main" val="3764171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325CC-E871-A749-82D7-32B12BA3ED64}" type="slidenum">
              <a:rPr lang="en-US" smtClean="0"/>
              <a:t>27</a:t>
            </a:fld>
            <a:endParaRPr lang="en-US"/>
          </a:p>
        </p:txBody>
      </p:sp>
    </p:spTree>
    <p:extLst>
      <p:ext uri="{BB962C8B-B14F-4D97-AF65-F5344CB8AC3E}">
        <p14:creationId xmlns:p14="http://schemas.microsoft.com/office/powerpoint/2010/main" val="2170144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Explore the use of artificial intelligence (AI) in education with the following collection, which includes a variety of approaches and implementations:</a:t>
            </a:r>
          </a:p>
          <a:p>
            <a:endParaRPr lang="en-US" dirty="0"/>
          </a:p>
        </p:txBody>
      </p:sp>
    </p:spTree>
    <p:extLst>
      <p:ext uri="{BB962C8B-B14F-4D97-AF65-F5344CB8AC3E}">
        <p14:creationId xmlns:p14="http://schemas.microsoft.com/office/powerpoint/2010/main" val="2500546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325CC-E871-A749-82D7-32B12BA3ED64}" type="slidenum">
              <a:rPr lang="en-US" smtClean="0"/>
              <a:t>29</a:t>
            </a:fld>
            <a:endParaRPr lang="en-US"/>
          </a:p>
        </p:txBody>
      </p:sp>
    </p:spTree>
    <p:extLst>
      <p:ext uri="{BB962C8B-B14F-4D97-AF65-F5344CB8AC3E}">
        <p14:creationId xmlns:p14="http://schemas.microsoft.com/office/powerpoint/2010/main" val="1637366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325CC-E871-A749-82D7-32B12BA3ED64}" type="slidenum">
              <a:rPr lang="en-US" smtClean="0"/>
              <a:t>3</a:t>
            </a:fld>
            <a:endParaRPr lang="en-US"/>
          </a:p>
        </p:txBody>
      </p:sp>
    </p:spTree>
    <p:extLst>
      <p:ext uri="{BB962C8B-B14F-4D97-AF65-F5344CB8AC3E}">
        <p14:creationId xmlns:p14="http://schemas.microsoft.com/office/powerpoint/2010/main" val="717067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endParaRPr lang="en-US" dirty="0">
              <a:solidFill>
                <a:srgbClr val="0D0D0D"/>
              </a:solidFill>
            </a:endParaRPr>
          </a:p>
        </p:txBody>
      </p:sp>
    </p:spTree>
    <p:extLst>
      <p:ext uri="{BB962C8B-B14F-4D97-AF65-F5344CB8AC3E}">
        <p14:creationId xmlns:p14="http://schemas.microsoft.com/office/powerpoint/2010/main" val="570139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325CC-E871-A749-82D7-32B12BA3ED64}" type="slidenum">
              <a:rPr lang="en-US" smtClean="0"/>
              <a:t>5</a:t>
            </a:fld>
            <a:endParaRPr lang="en-US"/>
          </a:p>
        </p:txBody>
      </p:sp>
    </p:spTree>
    <p:extLst>
      <p:ext uri="{BB962C8B-B14F-4D97-AF65-F5344CB8AC3E}">
        <p14:creationId xmlns:p14="http://schemas.microsoft.com/office/powerpoint/2010/main" val="377270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ffectLst/>
              <a:latin typeface="Helvetica Neue" panose="02000503000000020004" pitchFamily="2" charset="0"/>
            </a:endParaRPr>
          </a:p>
        </p:txBody>
      </p:sp>
      <p:sp>
        <p:nvSpPr>
          <p:cNvPr id="4" name="Slide Number Placeholder 3"/>
          <p:cNvSpPr>
            <a:spLocks noGrp="1"/>
          </p:cNvSpPr>
          <p:nvPr>
            <p:ph type="sldNum" sz="quarter" idx="5"/>
          </p:nvPr>
        </p:nvSpPr>
        <p:spPr/>
        <p:txBody>
          <a:bodyPr/>
          <a:lstStyle/>
          <a:p>
            <a:fld id="{BA3325CC-E871-A749-82D7-32B12BA3ED64}" type="slidenum">
              <a:rPr lang="en-US" smtClean="0"/>
              <a:t>6</a:t>
            </a:fld>
            <a:endParaRPr lang="en-US"/>
          </a:p>
        </p:txBody>
      </p:sp>
    </p:spTree>
    <p:extLst>
      <p:ext uri="{BB962C8B-B14F-4D97-AF65-F5344CB8AC3E}">
        <p14:creationId xmlns:p14="http://schemas.microsoft.com/office/powerpoint/2010/main" val="2308743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325CC-E871-A749-82D7-32B12BA3ED64}" type="slidenum">
              <a:rPr lang="en-US" smtClean="0"/>
              <a:t>7</a:t>
            </a:fld>
            <a:endParaRPr lang="en-US"/>
          </a:p>
        </p:txBody>
      </p:sp>
    </p:spTree>
    <p:extLst>
      <p:ext uri="{BB962C8B-B14F-4D97-AF65-F5344CB8AC3E}">
        <p14:creationId xmlns:p14="http://schemas.microsoft.com/office/powerpoint/2010/main" val="3107770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325CC-E871-A749-82D7-32B12BA3ED64}" type="slidenum">
              <a:rPr lang="en-US" smtClean="0"/>
              <a:t>8</a:t>
            </a:fld>
            <a:endParaRPr lang="en-US"/>
          </a:p>
        </p:txBody>
      </p:sp>
    </p:spTree>
    <p:extLst>
      <p:ext uri="{BB962C8B-B14F-4D97-AF65-F5344CB8AC3E}">
        <p14:creationId xmlns:p14="http://schemas.microsoft.com/office/powerpoint/2010/main" val="409247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325CC-E871-A749-82D7-32B12BA3ED64}" type="slidenum">
              <a:rPr lang="en-US" smtClean="0"/>
              <a:t>9</a:t>
            </a:fld>
            <a:endParaRPr lang="en-US"/>
          </a:p>
        </p:txBody>
      </p:sp>
    </p:spTree>
    <p:extLst>
      <p:ext uri="{BB962C8B-B14F-4D97-AF65-F5344CB8AC3E}">
        <p14:creationId xmlns:p14="http://schemas.microsoft.com/office/powerpoint/2010/main" val="407580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292B-97E3-A76D-84A3-B1EA083325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6E840C-4042-CA37-16EB-549052D982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84A82C-4AE6-D6C2-3A83-D991C30A999C}"/>
              </a:ext>
            </a:extLst>
          </p:cNvPr>
          <p:cNvSpPr>
            <a:spLocks noGrp="1"/>
          </p:cNvSpPr>
          <p:nvPr>
            <p:ph type="dt" sz="half" idx="10"/>
          </p:nvPr>
        </p:nvSpPr>
        <p:spPr/>
        <p:txBody>
          <a:bodyPr/>
          <a:lstStyle/>
          <a:p>
            <a:fld id="{7040B24A-9984-1E4D-A444-3112210E9271}" type="datetimeFigureOut">
              <a:rPr lang="en-US" smtClean="0"/>
              <a:t>4/18/25</a:t>
            </a:fld>
            <a:endParaRPr lang="en-US"/>
          </a:p>
        </p:txBody>
      </p:sp>
      <p:sp>
        <p:nvSpPr>
          <p:cNvPr id="5" name="Footer Placeholder 4">
            <a:extLst>
              <a:ext uri="{FF2B5EF4-FFF2-40B4-BE49-F238E27FC236}">
                <a16:creationId xmlns:a16="http://schemas.microsoft.com/office/drawing/2014/main" id="{970E630B-80F1-BF3A-3BE1-72D3AEC08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1ED80-2B18-5E96-B729-768265D87D7D}"/>
              </a:ext>
            </a:extLst>
          </p:cNvPr>
          <p:cNvSpPr>
            <a:spLocks noGrp="1"/>
          </p:cNvSpPr>
          <p:nvPr>
            <p:ph type="sldNum" sz="quarter" idx="12"/>
          </p:nvPr>
        </p:nvSpPr>
        <p:spPr/>
        <p:txBody>
          <a:bodyPr/>
          <a:lstStyle/>
          <a:p>
            <a:fld id="{41B6D1CE-5B76-744B-8B17-352B84B526B9}" type="slidenum">
              <a:rPr lang="en-US" smtClean="0"/>
              <a:t>‹#›</a:t>
            </a:fld>
            <a:endParaRPr lang="en-US"/>
          </a:p>
        </p:txBody>
      </p:sp>
    </p:spTree>
    <p:extLst>
      <p:ext uri="{BB962C8B-B14F-4D97-AF65-F5344CB8AC3E}">
        <p14:creationId xmlns:p14="http://schemas.microsoft.com/office/powerpoint/2010/main" val="3613771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F7894-09E7-0146-5665-66C4CC1957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7EFF35-43ED-B67A-C9E9-AE972322D2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EB1805-3677-1EA4-57D6-6CEA4234D4C8}"/>
              </a:ext>
            </a:extLst>
          </p:cNvPr>
          <p:cNvSpPr>
            <a:spLocks noGrp="1"/>
          </p:cNvSpPr>
          <p:nvPr>
            <p:ph type="dt" sz="half" idx="10"/>
          </p:nvPr>
        </p:nvSpPr>
        <p:spPr/>
        <p:txBody>
          <a:bodyPr/>
          <a:lstStyle/>
          <a:p>
            <a:fld id="{7040B24A-9984-1E4D-A444-3112210E9271}" type="datetimeFigureOut">
              <a:rPr lang="en-US" smtClean="0"/>
              <a:t>4/18/25</a:t>
            </a:fld>
            <a:endParaRPr lang="en-US"/>
          </a:p>
        </p:txBody>
      </p:sp>
      <p:sp>
        <p:nvSpPr>
          <p:cNvPr id="5" name="Footer Placeholder 4">
            <a:extLst>
              <a:ext uri="{FF2B5EF4-FFF2-40B4-BE49-F238E27FC236}">
                <a16:creationId xmlns:a16="http://schemas.microsoft.com/office/drawing/2014/main" id="{F1B17A29-7A27-A639-025E-9EFFC5047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868E34-0A0A-D8DC-A5D7-70D55451AEC6}"/>
              </a:ext>
            </a:extLst>
          </p:cNvPr>
          <p:cNvSpPr>
            <a:spLocks noGrp="1"/>
          </p:cNvSpPr>
          <p:nvPr>
            <p:ph type="sldNum" sz="quarter" idx="12"/>
          </p:nvPr>
        </p:nvSpPr>
        <p:spPr/>
        <p:txBody>
          <a:bodyPr/>
          <a:lstStyle/>
          <a:p>
            <a:fld id="{41B6D1CE-5B76-744B-8B17-352B84B526B9}" type="slidenum">
              <a:rPr lang="en-US" smtClean="0"/>
              <a:t>‹#›</a:t>
            </a:fld>
            <a:endParaRPr lang="en-US"/>
          </a:p>
        </p:txBody>
      </p:sp>
    </p:spTree>
    <p:extLst>
      <p:ext uri="{BB962C8B-B14F-4D97-AF65-F5344CB8AC3E}">
        <p14:creationId xmlns:p14="http://schemas.microsoft.com/office/powerpoint/2010/main" val="362996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7E56CC-74C9-4C7F-B78F-8FF8715B72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2B395C-9945-05CF-43D5-3C585F8E52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8F40BC-DCD7-8B8A-4405-EF0935F4BF88}"/>
              </a:ext>
            </a:extLst>
          </p:cNvPr>
          <p:cNvSpPr>
            <a:spLocks noGrp="1"/>
          </p:cNvSpPr>
          <p:nvPr>
            <p:ph type="dt" sz="half" idx="10"/>
          </p:nvPr>
        </p:nvSpPr>
        <p:spPr/>
        <p:txBody>
          <a:bodyPr/>
          <a:lstStyle/>
          <a:p>
            <a:fld id="{7040B24A-9984-1E4D-A444-3112210E9271}" type="datetimeFigureOut">
              <a:rPr lang="en-US" smtClean="0"/>
              <a:t>4/18/25</a:t>
            </a:fld>
            <a:endParaRPr lang="en-US"/>
          </a:p>
        </p:txBody>
      </p:sp>
      <p:sp>
        <p:nvSpPr>
          <p:cNvPr id="5" name="Footer Placeholder 4">
            <a:extLst>
              <a:ext uri="{FF2B5EF4-FFF2-40B4-BE49-F238E27FC236}">
                <a16:creationId xmlns:a16="http://schemas.microsoft.com/office/drawing/2014/main" id="{36CD5CED-BF27-DBB5-7777-E7745A593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1B637-44E8-F24F-F2AB-158912A0ACAB}"/>
              </a:ext>
            </a:extLst>
          </p:cNvPr>
          <p:cNvSpPr>
            <a:spLocks noGrp="1"/>
          </p:cNvSpPr>
          <p:nvPr>
            <p:ph type="sldNum" sz="quarter" idx="12"/>
          </p:nvPr>
        </p:nvSpPr>
        <p:spPr/>
        <p:txBody>
          <a:bodyPr/>
          <a:lstStyle/>
          <a:p>
            <a:fld id="{41B6D1CE-5B76-744B-8B17-352B84B526B9}" type="slidenum">
              <a:rPr lang="en-US" smtClean="0"/>
              <a:t>‹#›</a:t>
            </a:fld>
            <a:endParaRPr lang="en-US"/>
          </a:p>
        </p:txBody>
      </p:sp>
    </p:spTree>
    <p:extLst>
      <p:ext uri="{BB962C8B-B14F-4D97-AF65-F5344CB8AC3E}">
        <p14:creationId xmlns:p14="http://schemas.microsoft.com/office/powerpoint/2010/main" val="1216347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92523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32147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806F-EA48-8F10-781B-1FFBCA62A7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4D142A-291C-A4D0-40B2-827C69BCD0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4F38B9-1E52-927B-6796-9591D5695F51}"/>
              </a:ext>
            </a:extLst>
          </p:cNvPr>
          <p:cNvSpPr>
            <a:spLocks noGrp="1"/>
          </p:cNvSpPr>
          <p:nvPr>
            <p:ph type="dt" sz="half" idx="10"/>
          </p:nvPr>
        </p:nvSpPr>
        <p:spPr/>
        <p:txBody>
          <a:bodyPr/>
          <a:lstStyle/>
          <a:p>
            <a:fld id="{7040B24A-9984-1E4D-A444-3112210E9271}" type="datetimeFigureOut">
              <a:rPr lang="en-US" smtClean="0"/>
              <a:t>4/18/25</a:t>
            </a:fld>
            <a:endParaRPr lang="en-US"/>
          </a:p>
        </p:txBody>
      </p:sp>
      <p:sp>
        <p:nvSpPr>
          <p:cNvPr id="5" name="Footer Placeholder 4">
            <a:extLst>
              <a:ext uri="{FF2B5EF4-FFF2-40B4-BE49-F238E27FC236}">
                <a16:creationId xmlns:a16="http://schemas.microsoft.com/office/drawing/2014/main" id="{7BA23439-61A9-96CD-56B4-43A8F0221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02B59-C2E6-4773-5937-EDB5C3C098DA}"/>
              </a:ext>
            </a:extLst>
          </p:cNvPr>
          <p:cNvSpPr>
            <a:spLocks noGrp="1"/>
          </p:cNvSpPr>
          <p:nvPr>
            <p:ph type="sldNum" sz="quarter" idx="12"/>
          </p:nvPr>
        </p:nvSpPr>
        <p:spPr/>
        <p:txBody>
          <a:bodyPr/>
          <a:lstStyle/>
          <a:p>
            <a:fld id="{41B6D1CE-5B76-744B-8B17-352B84B526B9}" type="slidenum">
              <a:rPr lang="en-US" smtClean="0"/>
              <a:t>‹#›</a:t>
            </a:fld>
            <a:endParaRPr lang="en-US"/>
          </a:p>
        </p:txBody>
      </p:sp>
    </p:spTree>
    <p:extLst>
      <p:ext uri="{BB962C8B-B14F-4D97-AF65-F5344CB8AC3E}">
        <p14:creationId xmlns:p14="http://schemas.microsoft.com/office/powerpoint/2010/main" val="506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72535-2E1D-2FB1-33E6-7A9C5FC1BB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4A6E81-C2C5-C6D8-E374-AE2594D661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7239C1-7515-A91F-09DD-275B5B24AE45}"/>
              </a:ext>
            </a:extLst>
          </p:cNvPr>
          <p:cNvSpPr>
            <a:spLocks noGrp="1"/>
          </p:cNvSpPr>
          <p:nvPr>
            <p:ph type="dt" sz="half" idx="10"/>
          </p:nvPr>
        </p:nvSpPr>
        <p:spPr/>
        <p:txBody>
          <a:bodyPr/>
          <a:lstStyle/>
          <a:p>
            <a:fld id="{7040B24A-9984-1E4D-A444-3112210E9271}" type="datetimeFigureOut">
              <a:rPr lang="en-US" smtClean="0"/>
              <a:t>4/18/25</a:t>
            </a:fld>
            <a:endParaRPr lang="en-US"/>
          </a:p>
        </p:txBody>
      </p:sp>
      <p:sp>
        <p:nvSpPr>
          <p:cNvPr id="5" name="Footer Placeholder 4">
            <a:extLst>
              <a:ext uri="{FF2B5EF4-FFF2-40B4-BE49-F238E27FC236}">
                <a16:creationId xmlns:a16="http://schemas.microsoft.com/office/drawing/2014/main" id="{B5F5B6CD-CD29-106E-A66A-90D88E181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4381D-F5D5-EACF-C2F0-78111F96F9C0}"/>
              </a:ext>
            </a:extLst>
          </p:cNvPr>
          <p:cNvSpPr>
            <a:spLocks noGrp="1"/>
          </p:cNvSpPr>
          <p:nvPr>
            <p:ph type="sldNum" sz="quarter" idx="12"/>
          </p:nvPr>
        </p:nvSpPr>
        <p:spPr/>
        <p:txBody>
          <a:bodyPr/>
          <a:lstStyle/>
          <a:p>
            <a:fld id="{41B6D1CE-5B76-744B-8B17-352B84B526B9}" type="slidenum">
              <a:rPr lang="en-US" smtClean="0"/>
              <a:t>‹#›</a:t>
            </a:fld>
            <a:endParaRPr lang="en-US"/>
          </a:p>
        </p:txBody>
      </p:sp>
    </p:spTree>
    <p:extLst>
      <p:ext uri="{BB962C8B-B14F-4D97-AF65-F5344CB8AC3E}">
        <p14:creationId xmlns:p14="http://schemas.microsoft.com/office/powerpoint/2010/main" val="381815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29C7-F813-A4EC-4CE8-E4C7A9C1DF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1FB075-BB88-C468-6853-2AF688CC2C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FC5840-FFEB-CE16-05F5-364A94633D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D7C422-CFBE-524E-211E-E3F49D0CFF28}"/>
              </a:ext>
            </a:extLst>
          </p:cNvPr>
          <p:cNvSpPr>
            <a:spLocks noGrp="1"/>
          </p:cNvSpPr>
          <p:nvPr>
            <p:ph type="dt" sz="half" idx="10"/>
          </p:nvPr>
        </p:nvSpPr>
        <p:spPr/>
        <p:txBody>
          <a:bodyPr/>
          <a:lstStyle/>
          <a:p>
            <a:fld id="{7040B24A-9984-1E4D-A444-3112210E9271}" type="datetimeFigureOut">
              <a:rPr lang="en-US" smtClean="0"/>
              <a:t>4/18/25</a:t>
            </a:fld>
            <a:endParaRPr lang="en-US"/>
          </a:p>
        </p:txBody>
      </p:sp>
      <p:sp>
        <p:nvSpPr>
          <p:cNvPr id="6" name="Footer Placeholder 5">
            <a:extLst>
              <a:ext uri="{FF2B5EF4-FFF2-40B4-BE49-F238E27FC236}">
                <a16:creationId xmlns:a16="http://schemas.microsoft.com/office/drawing/2014/main" id="{1C5AF4AF-9746-F57D-F49B-12A4426DB2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848448-0D28-C793-FDAE-94E342506E00}"/>
              </a:ext>
            </a:extLst>
          </p:cNvPr>
          <p:cNvSpPr>
            <a:spLocks noGrp="1"/>
          </p:cNvSpPr>
          <p:nvPr>
            <p:ph type="sldNum" sz="quarter" idx="12"/>
          </p:nvPr>
        </p:nvSpPr>
        <p:spPr/>
        <p:txBody>
          <a:bodyPr/>
          <a:lstStyle/>
          <a:p>
            <a:fld id="{41B6D1CE-5B76-744B-8B17-352B84B526B9}" type="slidenum">
              <a:rPr lang="en-US" smtClean="0"/>
              <a:t>‹#›</a:t>
            </a:fld>
            <a:endParaRPr lang="en-US"/>
          </a:p>
        </p:txBody>
      </p:sp>
    </p:spTree>
    <p:extLst>
      <p:ext uri="{BB962C8B-B14F-4D97-AF65-F5344CB8AC3E}">
        <p14:creationId xmlns:p14="http://schemas.microsoft.com/office/powerpoint/2010/main" val="211977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DC01-5D87-924B-FBC2-6DDD237C43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8B65C9-4BF1-9A0C-BE79-CE29CD2807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2F9318-7FA2-28BE-C22E-C31B4D9077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8E43D6-DFFA-94F9-A0AB-1EFF774279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304725-B488-B4D1-74BB-A52614F6E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87B63F-E43A-50FE-6315-A96D55FA2068}"/>
              </a:ext>
            </a:extLst>
          </p:cNvPr>
          <p:cNvSpPr>
            <a:spLocks noGrp="1"/>
          </p:cNvSpPr>
          <p:nvPr>
            <p:ph type="dt" sz="half" idx="10"/>
          </p:nvPr>
        </p:nvSpPr>
        <p:spPr/>
        <p:txBody>
          <a:bodyPr/>
          <a:lstStyle/>
          <a:p>
            <a:fld id="{7040B24A-9984-1E4D-A444-3112210E9271}" type="datetimeFigureOut">
              <a:rPr lang="en-US" smtClean="0"/>
              <a:t>4/18/25</a:t>
            </a:fld>
            <a:endParaRPr lang="en-US"/>
          </a:p>
        </p:txBody>
      </p:sp>
      <p:sp>
        <p:nvSpPr>
          <p:cNvPr id="8" name="Footer Placeholder 7">
            <a:extLst>
              <a:ext uri="{FF2B5EF4-FFF2-40B4-BE49-F238E27FC236}">
                <a16:creationId xmlns:a16="http://schemas.microsoft.com/office/drawing/2014/main" id="{9459E598-DB8A-A432-743A-C3531F614E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261B32-CCC8-6187-7D27-8136AE98F690}"/>
              </a:ext>
            </a:extLst>
          </p:cNvPr>
          <p:cNvSpPr>
            <a:spLocks noGrp="1"/>
          </p:cNvSpPr>
          <p:nvPr>
            <p:ph type="sldNum" sz="quarter" idx="12"/>
          </p:nvPr>
        </p:nvSpPr>
        <p:spPr/>
        <p:txBody>
          <a:bodyPr/>
          <a:lstStyle/>
          <a:p>
            <a:fld id="{41B6D1CE-5B76-744B-8B17-352B84B526B9}" type="slidenum">
              <a:rPr lang="en-US" smtClean="0"/>
              <a:t>‹#›</a:t>
            </a:fld>
            <a:endParaRPr lang="en-US"/>
          </a:p>
        </p:txBody>
      </p:sp>
    </p:spTree>
    <p:extLst>
      <p:ext uri="{BB962C8B-B14F-4D97-AF65-F5344CB8AC3E}">
        <p14:creationId xmlns:p14="http://schemas.microsoft.com/office/powerpoint/2010/main" val="38938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3C74A-2712-8A55-33DE-13CE69E873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EFDE3F-65EB-D9FF-8110-237C364B6BB4}"/>
              </a:ext>
            </a:extLst>
          </p:cNvPr>
          <p:cNvSpPr>
            <a:spLocks noGrp="1"/>
          </p:cNvSpPr>
          <p:nvPr>
            <p:ph type="dt" sz="half" idx="10"/>
          </p:nvPr>
        </p:nvSpPr>
        <p:spPr/>
        <p:txBody>
          <a:bodyPr/>
          <a:lstStyle/>
          <a:p>
            <a:fld id="{7040B24A-9984-1E4D-A444-3112210E9271}" type="datetimeFigureOut">
              <a:rPr lang="en-US" smtClean="0"/>
              <a:t>4/18/25</a:t>
            </a:fld>
            <a:endParaRPr lang="en-US"/>
          </a:p>
        </p:txBody>
      </p:sp>
      <p:sp>
        <p:nvSpPr>
          <p:cNvPr id="4" name="Footer Placeholder 3">
            <a:extLst>
              <a:ext uri="{FF2B5EF4-FFF2-40B4-BE49-F238E27FC236}">
                <a16:creationId xmlns:a16="http://schemas.microsoft.com/office/drawing/2014/main" id="{4925502A-EB77-9C1E-57BC-C3062722A3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6A501D-E273-FED7-B8B9-7EB7F1223209}"/>
              </a:ext>
            </a:extLst>
          </p:cNvPr>
          <p:cNvSpPr>
            <a:spLocks noGrp="1"/>
          </p:cNvSpPr>
          <p:nvPr>
            <p:ph type="sldNum" sz="quarter" idx="12"/>
          </p:nvPr>
        </p:nvSpPr>
        <p:spPr/>
        <p:txBody>
          <a:bodyPr/>
          <a:lstStyle/>
          <a:p>
            <a:fld id="{41B6D1CE-5B76-744B-8B17-352B84B526B9}" type="slidenum">
              <a:rPr lang="en-US" smtClean="0"/>
              <a:t>‹#›</a:t>
            </a:fld>
            <a:endParaRPr lang="en-US"/>
          </a:p>
        </p:txBody>
      </p:sp>
    </p:spTree>
    <p:extLst>
      <p:ext uri="{BB962C8B-B14F-4D97-AF65-F5344CB8AC3E}">
        <p14:creationId xmlns:p14="http://schemas.microsoft.com/office/powerpoint/2010/main" val="322281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2DBE1F-C404-D94B-BBF9-53FD57CECDC0}"/>
              </a:ext>
            </a:extLst>
          </p:cNvPr>
          <p:cNvSpPr>
            <a:spLocks noGrp="1"/>
          </p:cNvSpPr>
          <p:nvPr>
            <p:ph type="dt" sz="half" idx="10"/>
          </p:nvPr>
        </p:nvSpPr>
        <p:spPr/>
        <p:txBody>
          <a:bodyPr/>
          <a:lstStyle/>
          <a:p>
            <a:fld id="{7040B24A-9984-1E4D-A444-3112210E9271}" type="datetimeFigureOut">
              <a:rPr lang="en-US" smtClean="0"/>
              <a:t>4/18/25</a:t>
            </a:fld>
            <a:endParaRPr lang="en-US"/>
          </a:p>
        </p:txBody>
      </p:sp>
      <p:sp>
        <p:nvSpPr>
          <p:cNvPr id="3" name="Footer Placeholder 2">
            <a:extLst>
              <a:ext uri="{FF2B5EF4-FFF2-40B4-BE49-F238E27FC236}">
                <a16:creationId xmlns:a16="http://schemas.microsoft.com/office/drawing/2014/main" id="{FC7214DA-5C29-0659-9A30-9EACDBA237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9736F3-B7DA-63FB-0664-444D8827A04A}"/>
              </a:ext>
            </a:extLst>
          </p:cNvPr>
          <p:cNvSpPr>
            <a:spLocks noGrp="1"/>
          </p:cNvSpPr>
          <p:nvPr>
            <p:ph type="sldNum" sz="quarter" idx="12"/>
          </p:nvPr>
        </p:nvSpPr>
        <p:spPr/>
        <p:txBody>
          <a:bodyPr/>
          <a:lstStyle/>
          <a:p>
            <a:fld id="{41B6D1CE-5B76-744B-8B17-352B84B526B9}" type="slidenum">
              <a:rPr lang="en-US" smtClean="0"/>
              <a:t>‹#›</a:t>
            </a:fld>
            <a:endParaRPr lang="en-US"/>
          </a:p>
        </p:txBody>
      </p:sp>
    </p:spTree>
    <p:extLst>
      <p:ext uri="{BB962C8B-B14F-4D97-AF65-F5344CB8AC3E}">
        <p14:creationId xmlns:p14="http://schemas.microsoft.com/office/powerpoint/2010/main" val="3429682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7259A-749B-0031-87E9-EE6D890640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869154-4040-6F01-D618-1D3298309D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3ACDEC-3A05-CD8C-AF0E-6F6DA7BB6E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AF121D-806A-111F-A0D6-E3D0FBA80424}"/>
              </a:ext>
            </a:extLst>
          </p:cNvPr>
          <p:cNvSpPr>
            <a:spLocks noGrp="1"/>
          </p:cNvSpPr>
          <p:nvPr>
            <p:ph type="dt" sz="half" idx="10"/>
          </p:nvPr>
        </p:nvSpPr>
        <p:spPr/>
        <p:txBody>
          <a:bodyPr/>
          <a:lstStyle/>
          <a:p>
            <a:fld id="{7040B24A-9984-1E4D-A444-3112210E9271}" type="datetimeFigureOut">
              <a:rPr lang="en-US" smtClean="0"/>
              <a:t>4/18/25</a:t>
            </a:fld>
            <a:endParaRPr lang="en-US"/>
          </a:p>
        </p:txBody>
      </p:sp>
      <p:sp>
        <p:nvSpPr>
          <p:cNvPr id="6" name="Footer Placeholder 5">
            <a:extLst>
              <a:ext uri="{FF2B5EF4-FFF2-40B4-BE49-F238E27FC236}">
                <a16:creationId xmlns:a16="http://schemas.microsoft.com/office/drawing/2014/main" id="{CC33F809-5BA7-8AA7-C3F8-9B6FED7A7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B6FD9D-5551-3CAE-98EE-308911CAC917}"/>
              </a:ext>
            </a:extLst>
          </p:cNvPr>
          <p:cNvSpPr>
            <a:spLocks noGrp="1"/>
          </p:cNvSpPr>
          <p:nvPr>
            <p:ph type="sldNum" sz="quarter" idx="12"/>
          </p:nvPr>
        </p:nvSpPr>
        <p:spPr/>
        <p:txBody>
          <a:bodyPr/>
          <a:lstStyle/>
          <a:p>
            <a:fld id="{41B6D1CE-5B76-744B-8B17-352B84B526B9}" type="slidenum">
              <a:rPr lang="en-US" smtClean="0"/>
              <a:t>‹#›</a:t>
            </a:fld>
            <a:endParaRPr lang="en-US"/>
          </a:p>
        </p:txBody>
      </p:sp>
    </p:spTree>
    <p:extLst>
      <p:ext uri="{BB962C8B-B14F-4D97-AF65-F5344CB8AC3E}">
        <p14:creationId xmlns:p14="http://schemas.microsoft.com/office/powerpoint/2010/main" val="2729357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7C23F-3FEB-A69A-EBF8-E9251ACB2B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5836C4-670B-DED8-9C3A-B9D010964B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C6EF13-70A3-CE14-39A0-F3C9FAAD49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7A8681-019D-5720-2894-6CCD30944D89}"/>
              </a:ext>
            </a:extLst>
          </p:cNvPr>
          <p:cNvSpPr>
            <a:spLocks noGrp="1"/>
          </p:cNvSpPr>
          <p:nvPr>
            <p:ph type="dt" sz="half" idx="10"/>
          </p:nvPr>
        </p:nvSpPr>
        <p:spPr/>
        <p:txBody>
          <a:bodyPr/>
          <a:lstStyle/>
          <a:p>
            <a:fld id="{7040B24A-9984-1E4D-A444-3112210E9271}" type="datetimeFigureOut">
              <a:rPr lang="en-US" smtClean="0"/>
              <a:t>4/18/25</a:t>
            </a:fld>
            <a:endParaRPr lang="en-US"/>
          </a:p>
        </p:txBody>
      </p:sp>
      <p:sp>
        <p:nvSpPr>
          <p:cNvPr id="6" name="Footer Placeholder 5">
            <a:extLst>
              <a:ext uri="{FF2B5EF4-FFF2-40B4-BE49-F238E27FC236}">
                <a16:creationId xmlns:a16="http://schemas.microsoft.com/office/drawing/2014/main" id="{A564D572-5CD5-F353-DBBD-A59061D9C1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43F70E-B5FD-C59F-8ED9-3A39E58D395C}"/>
              </a:ext>
            </a:extLst>
          </p:cNvPr>
          <p:cNvSpPr>
            <a:spLocks noGrp="1"/>
          </p:cNvSpPr>
          <p:nvPr>
            <p:ph type="sldNum" sz="quarter" idx="12"/>
          </p:nvPr>
        </p:nvSpPr>
        <p:spPr/>
        <p:txBody>
          <a:bodyPr/>
          <a:lstStyle/>
          <a:p>
            <a:fld id="{41B6D1CE-5B76-744B-8B17-352B84B526B9}" type="slidenum">
              <a:rPr lang="en-US" smtClean="0"/>
              <a:t>‹#›</a:t>
            </a:fld>
            <a:endParaRPr lang="en-US"/>
          </a:p>
        </p:txBody>
      </p:sp>
    </p:spTree>
    <p:extLst>
      <p:ext uri="{BB962C8B-B14F-4D97-AF65-F5344CB8AC3E}">
        <p14:creationId xmlns:p14="http://schemas.microsoft.com/office/powerpoint/2010/main" val="21477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91D267-0147-1095-2382-9CC1EB2299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95C6A8-0CCE-610B-5BC9-CAEA14883F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3B2225-7E2D-7184-934F-423C9BF2C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40B24A-9984-1E4D-A444-3112210E9271}" type="datetimeFigureOut">
              <a:rPr lang="en-US" smtClean="0"/>
              <a:t>4/18/25</a:t>
            </a:fld>
            <a:endParaRPr lang="en-US"/>
          </a:p>
        </p:txBody>
      </p:sp>
      <p:sp>
        <p:nvSpPr>
          <p:cNvPr id="5" name="Footer Placeholder 4">
            <a:extLst>
              <a:ext uri="{FF2B5EF4-FFF2-40B4-BE49-F238E27FC236}">
                <a16:creationId xmlns:a16="http://schemas.microsoft.com/office/drawing/2014/main" id="{8409CDE8-EA71-5F33-73FB-225F5C3B9A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E435BF6-1D50-E198-4BAE-DD1983839B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B6D1CE-5B76-744B-8B17-352B84B526B9}" type="slidenum">
              <a:rPr lang="en-US" smtClean="0"/>
              <a:t>‹#›</a:t>
            </a:fld>
            <a:endParaRPr lang="en-US"/>
          </a:p>
        </p:txBody>
      </p:sp>
    </p:spTree>
    <p:extLst>
      <p:ext uri="{BB962C8B-B14F-4D97-AF65-F5344CB8AC3E}">
        <p14:creationId xmlns:p14="http://schemas.microsoft.com/office/powerpoint/2010/main" val="3118407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www.jstor.org/stable/27558571" TargetMode="Externa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notesSlide" Target="../notesSlides/notesSlide11.xml"/><Relationship Id="rId7" Type="http://schemas.openxmlformats.org/officeDocument/2006/relationships/diagramLayout" Target="../diagrams/layout3.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Data" Target="../diagrams/data3.xml"/><Relationship Id="rId5" Type="http://schemas.openxmlformats.org/officeDocument/2006/relationships/hyperlink" Target="http://www.jstor.org/stable/27558571" TargetMode="External"/><Relationship Id="rId10" Type="http://schemas.microsoft.com/office/2007/relationships/diagramDrawing" Target="../diagrams/drawing3.xml"/><Relationship Id="rId4" Type="http://schemas.microsoft.com/office/2018/10/relationships/comments" Target="../comments/modernComment_107_5053D918.xml"/><Relationship Id="rId9" Type="http://schemas.openxmlformats.org/officeDocument/2006/relationships/diagramColors" Target="../diagrams/colors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hyperlink" Target="https://teaching.cornell.edu/generative-artificial-intelligence/cu-committee-report-generative-artificial-intelligence-education#Section1"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4.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hyperlink" Target="https://csusanbernardino-my.sharepoint.com/:b:/g/personal/000036152_csusb_edu/EYoyDfgWKipEo1JuODY_a38BHzuCJT2A9ygQm7XfDtB1iQ?e=nNDwv4"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19.xml"/><Relationship Id="rId4" Type="http://schemas.openxmlformats.org/officeDocument/2006/relationships/hyperlink" Target="https://csusanbernardino-my.sharepoint.com/:b:/g/personal/000036152_csusb_edu/EYoyDfgWKipEo1JuODY_a38BHzuCJT2A9ygQm7XfDtB1iQ?e=nNDwv4"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0.xml"/><Relationship Id="rId4" Type="http://schemas.openxmlformats.org/officeDocument/2006/relationships/hyperlink" Target="https://csusanbernardino-my.sharepoint.com/:b:/g/personal/000036152_csusb_edu/EYoyDfgWKipEo1JuODY_a38BHzuCJT2A9ygQm7XfDtB1iQ?e=nNDwv4"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2.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25.xml"/><Relationship Id="rId5" Type="http://schemas.openxmlformats.org/officeDocument/2006/relationships/hyperlink" Target="http://dx.doi.org/10.2139/ssrn.4475995" TargetMode="External"/><Relationship Id="rId4" Type="http://schemas.openxmlformats.org/officeDocument/2006/relationships/hyperlink" Target="https://ssrn.com/abstract=4475995"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docs.google.com/document/d/1s-5ywYIB-jQMbQTHqdPj0pRfiQyxemlM1Av7C_jnkCU/edit#heading=h.nqahufz7eq6q" TargetMode="External"/><Relationship Id="rId13" Type="http://schemas.openxmlformats.org/officeDocument/2006/relationships/hyperlink" Target="https://er.educause.edu/articles/2024/12/striking-a-balance-navigating-the-ethical-dilemmas-of-ai-in-higher-education" TargetMode="External"/><Relationship Id="rId3" Type="http://schemas.openxmlformats.org/officeDocument/2006/relationships/hyperlink" Target="https://stars.library.ucf.edu/cgi/viewcontent.cgi?article=1097&amp;context=oer" TargetMode="External"/><Relationship Id="rId7" Type="http://schemas.openxmlformats.org/officeDocument/2006/relationships/hyperlink" Target="https://creativehecommunity.wordpress.com/2023/06/23/oa-book-101-creative-ideas-to-use-ai-in-education/" TargetMode="External"/><Relationship Id="rId12" Type="http://schemas.openxmlformats.org/officeDocument/2006/relationships/hyperlink" Target="https://www.aiforeducation.io/ai-resources/studies-related-to-generative-ai-in-education?ss_source=sscampaigns&amp;ss_campaign_id=67c71a6754741c0e46357dac&amp;ss_email_id=67cac3fcd0a23321cbe2ba00&amp;ss_campaign_name=AI+for+Education+Newsletter&amp;ss_campaign_sent_date=2025-03-07T10%3A02%3A16Z"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hyperlink" Target="https://drive.google.com/file/d/1jc7eB5Jwp5mpxmDkfeNNM0bhQeWvTGgL/view" TargetMode="External"/><Relationship Id="rId11" Type="http://schemas.openxmlformats.org/officeDocument/2006/relationships/hyperlink" Target="https://csusanbernardino-my.sharepoint.com/:b:/g/personal/000036152_csusb_edu/EYoyDfgWKipEo1JuODY_a38BHzuCJT2A9ygQm7XfDtB1iQ?e=chMWN4" TargetMode="External"/><Relationship Id="rId5" Type="http://schemas.openxmlformats.org/officeDocument/2006/relationships/hyperlink" Target="https://docs.google.com/document/d/17B3TMqR2Cbqg8g6lRN_ay15T7Gb4ONx_kKg_xtpj5Js/edit?usp=sharing" TargetMode="External"/><Relationship Id="rId10" Type="http://schemas.openxmlformats.org/officeDocument/2006/relationships/hyperlink" Target="https://aipedagogy.org/assignments/" TargetMode="External"/><Relationship Id="rId4" Type="http://schemas.openxmlformats.org/officeDocument/2006/relationships/hyperlink" Target="https://docs.google.com/document/d/17B3TMqR2Cbqg8g6lRN_ay15T7Gb4ONx_kKg_xtpj5Js/edit?pli=1&amp;tab=t.0#heading=h.yej9nmpxdo54" TargetMode="External"/><Relationship Id="rId9" Type="http://schemas.openxmlformats.org/officeDocument/2006/relationships/hyperlink" Target="https://poorvucenter.yale.edu/ai-teaching-examples" TargetMode="External"/><Relationship Id="rId14" Type="http://schemas.openxmlformats.org/officeDocument/2006/relationships/hyperlink" Target="https://craft.stanford.edu/dash/resource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hyperlink" Target="https://teaching.cornell.edu/generative-artificial-intelligence/cu-committee-report-generative-artificial-intelligence-education#Section1"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microsoft.com/office/2018/10/relationships/comments" Target="../comments/modernComment_166_67023725.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7.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18/10/relationships/comments" Target="../comments/modernComment_104_4B0D2CAC.xml"/><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9.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18/10/relationships/comments" Target="../comments/modernComment_106_781EBF9C.xml"/><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484EA-5757-43AA-DD28-38FE4DEFA00E}"/>
              </a:ext>
            </a:extLst>
          </p:cNvPr>
          <p:cNvSpPr>
            <a:spLocks noGrp="1"/>
          </p:cNvSpPr>
          <p:nvPr>
            <p:ph type="ctrTitle"/>
          </p:nvPr>
        </p:nvSpPr>
        <p:spPr>
          <a:xfrm>
            <a:off x="2197101" y="735283"/>
            <a:ext cx="8567880" cy="3343140"/>
          </a:xfrm>
        </p:spPr>
        <p:txBody>
          <a:bodyPr anchor="b">
            <a:normAutofit/>
          </a:bodyPr>
          <a:lstStyle/>
          <a:p>
            <a:pPr algn="l"/>
            <a:r>
              <a:rPr lang="en-US" sz="4400" b="1" kern="0" dirty="0">
                <a:effectLst/>
                <a:latin typeface="Times New Roman" panose="02020603050405020304" pitchFamily="18" charset="0"/>
                <a:ea typeface="Times New Roman" panose="02020603050405020304" pitchFamily="18" charset="0"/>
                <a:cs typeface="Times New Roman" panose="02020603050405020304" pitchFamily="18" charset="0"/>
              </a:rPr>
              <a:t>ChatGPT and Instruction: Rethinking Teaching Practices</a:t>
            </a:r>
            <a:endParaRPr lang="en-US" sz="4400" dirty="0"/>
          </a:p>
        </p:txBody>
      </p:sp>
      <p:sp>
        <p:nvSpPr>
          <p:cNvPr id="3" name="Subtitle 2">
            <a:extLst>
              <a:ext uri="{FF2B5EF4-FFF2-40B4-BE49-F238E27FC236}">
                <a16:creationId xmlns:a16="http://schemas.microsoft.com/office/drawing/2014/main" id="{920141AD-E33D-54DD-FB48-ECA13E1830E2}"/>
              </a:ext>
            </a:extLst>
          </p:cNvPr>
          <p:cNvSpPr>
            <a:spLocks noGrp="1"/>
          </p:cNvSpPr>
          <p:nvPr>
            <p:ph type="subTitle" idx="1"/>
          </p:nvPr>
        </p:nvSpPr>
        <p:spPr>
          <a:xfrm>
            <a:off x="2006600" y="4117442"/>
            <a:ext cx="10016835" cy="2405504"/>
          </a:xfrm>
        </p:spPr>
        <p:txBody>
          <a:bodyPr>
            <a:noAutofit/>
          </a:bodyPr>
          <a:lstStyle/>
          <a:p>
            <a:pPr marL="0" lvl="0" indent="0" algn="l" rtl="0">
              <a:spcBef>
                <a:spcPts val="0"/>
              </a:spcBef>
              <a:spcAft>
                <a:spcPts val="600"/>
              </a:spcAft>
              <a:buNone/>
            </a:pPr>
            <a:endParaRPr lang="en-US" sz="2800" b="1" dirty="0"/>
          </a:p>
          <a:p>
            <a:pPr marL="0" lvl="0" indent="0" algn="l" rtl="0">
              <a:spcBef>
                <a:spcPts val="0"/>
              </a:spcBef>
              <a:spcAft>
                <a:spcPts val="600"/>
              </a:spcAft>
              <a:buNone/>
            </a:pPr>
            <a:r>
              <a:rPr lang="en-US" sz="2800" b="1" dirty="0"/>
              <a:t>Facilitator:  Elizabeth Viramontes-Shisler (IDAT)</a:t>
            </a:r>
          </a:p>
          <a:p>
            <a:pPr marL="0" lvl="0" indent="0" algn="l" rtl="0">
              <a:spcBef>
                <a:spcPts val="0"/>
              </a:spcBef>
              <a:spcAft>
                <a:spcPts val="600"/>
              </a:spcAft>
              <a:buNone/>
            </a:pPr>
            <a:endParaRPr lang="en-US" sz="2800" b="1" dirty="0"/>
          </a:p>
          <a:p>
            <a:pPr algn="l">
              <a:spcBef>
                <a:spcPts val="0"/>
              </a:spcBef>
              <a:spcAft>
                <a:spcPts val="600"/>
              </a:spcAft>
            </a:pPr>
            <a:r>
              <a:rPr lang="en-US" sz="2800" dirty="0"/>
              <a:t>ChatGPT Edu Team:</a:t>
            </a:r>
          </a:p>
          <a:p>
            <a:pPr algn="l">
              <a:spcBef>
                <a:spcPts val="0"/>
              </a:spcBef>
              <a:spcAft>
                <a:spcPts val="600"/>
              </a:spcAft>
            </a:pPr>
            <a:r>
              <a:rPr lang="en-US" sz="2800" dirty="0"/>
              <a:t>Tracy Medrano (IDAT), Fadi </a:t>
            </a:r>
            <a:r>
              <a:rPr lang="en-US" sz="2800" dirty="0" err="1"/>
              <a:t>Muheidat</a:t>
            </a:r>
            <a:r>
              <a:rPr lang="en-US" sz="2800" dirty="0"/>
              <a:t> (TRC), Mandy Taylor (IDAT)</a:t>
            </a:r>
          </a:p>
          <a:p>
            <a:pPr marL="0" lvl="0" indent="0" algn="l" rtl="0">
              <a:spcBef>
                <a:spcPts val="0"/>
              </a:spcBef>
              <a:spcAft>
                <a:spcPts val="600"/>
              </a:spcAft>
              <a:buNone/>
            </a:pPr>
            <a:endParaRPr lang="en-US" sz="2800" dirty="0"/>
          </a:p>
        </p:txBody>
      </p:sp>
      <p:pic>
        <p:nvPicPr>
          <p:cNvPr id="7" name="Graphic 6" descr="Classroom">
            <a:extLst>
              <a:ext uri="{FF2B5EF4-FFF2-40B4-BE49-F238E27FC236}">
                <a16:creationId xmlns:a16="http://schemas.microsoft.com/office/drawing/2014/main" id="{0E708E0A-5DF9-7C27-3CC9-A1E90AE1A8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7549" y="2776619"/>
            <a:ext cx="1289051" cy="1289051"/>
          </a:xfrm>
          <a:prstGeom prst="rect">
            <a:avLst/>
          </a:prstGeom>
        </p:spPr>
      </p:pic>
      <p:pic>
        <p:nvPicPr>
          <p:cNvPr id="9" name="Graphic 8" descr="Classroom">
            <a:extLst>
              <a:ext uri="{FF2B5EF4-FFF2-40B4-BE49-F238E27FC236}">
                <a16:creationId xmlns:a16="http://schemas.microsoft.com/office/drawing/2014/main" id="{B033DD7A-64F2-4648-85BD-B318A0426E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07815" y="716407"/>
            <a:ext cx="5411343" cy="5411343"/>
          </a:xfrm>
          <a:prstGeom prst="rect">
            <a:avLst/>
          </a:prstGeom>
        </p:spPr>
      </p:pic>
    </p:spTree>
    <p:custDataLst>
      <p:tags r:id="rId1"/>
    </p:custDataLst>
    <p:extLst>
      <p:ext uri="{BB962C8B-B14F-4D97-AF65-F5344CB8AC3E}">
        <p14:creationId xmlns:p14="http://schemas.microsoft.com/office/powerpoint/2010/main" val="295677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E9BCD-9322-44A1-F866-67B614922BC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D9C7F96-1079-E150-8CB3-AB814D4C4F8D}"/>
              </a:ext>
            </a:extLst>
          </p:cNvPr>
          <p:cNvSpPr>
            <a:spLocks noGrp="1"/>
          </p:cNvSpPr>
          <p:nvPr>
            <p:ph idx="1"/>
          </p:nvPr>
        </p:nvSpPr>
        <p:spPr/>
        <p:txBody>
          <a:bodyPr/>
          <a:lstStyle/>
          <a:p>
            <a:r>
              <a:rPr lang="en-US" dirty="0"/>
              <a:t>“Such a view is outdated and will not be effective for the twenty-first century, when individuals will be expected to think for themselves, pose and solve complex problems, and generally produce knowledge rather than reproduce it.”</a:t>
            </a:r>
            <a:br>
              <a:rPr lang="en-US" dirty="0"/>
            </a:br>
            <a:r>
              <a:rPr lang="en-US" sz="2000" dirty="0"/>
              <a:t>King, A. (1993, p. 30)</a:t>
            </a:r>
          </a:p>
        </p:txBody>
      </p:sp>
      <p:sp>
        <p:nvSpPr>
          <p:cNvPr id="4" name="TextBox 3">
            <a:extLst>
              <a:ext uri="{FF2B5EF4-FFF2-40B4-BE49-F238E27FC236}">
                <a16:creationId xmlns:a16="http://schemas.microsoft.com/office/drawing/2014/main" id="{72EC024D-B957-FDDC-8F0C-3F039CA152A0}"/>
              </a:ext>
            </a:extLst>
          </p:cNvPr>
          <p:cNvSpPr txBox="1"/>
          <p:nvPr/>
        </p:nvSpPr>
        <p:spPr>
          <a:xfrm>
            <a:off x="415599" y="6253377"/>
            <a:ext cx="11776401" cy="338554"/>
          </a:xfrm>
          <a:prstGeom prst="rect">
            <a:avLst/>
          </a:prstGeom>
          <a:noFill/>
        </p:spPr>
        <p:txBody>
          <a:bodyPr wrap="square">
            <a:spAutoFit/>
          </a:bodyPr>
          <a:lstStyle/>
          <a:p>
            <a:r>
              <a:rPr lang="en-US" sz="1600" dirty="0"/>
              <a:t>King, A. (1993). From sage on the stage to guide on the side. </a:t>
            </a:r>
            <a:r>
              <a:rPr lang="en-US" sz="1600" i="1" dirty="0"/>
              <a:t>College Teaching, 41</a:t>
            </a:r>
            <a:r>
              <a:rPr lang="en-US" sz="1600" dirty="0"/>
              <a:t>(1), 30–35. </a:t>
            </a:r>
            <a:r>
              <a:rPr lang="en-US" sz="1600" dirty="0">
                <a:hlinkClick r:id="rId4"/>
              </a:rPr>
              <a:t>http://www.jstor.org/stable/27558571</a:t>
            </a:r>
            <a:endParaRPr lang="en-US" sz="1467"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97580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198EB6-3F5E-E45B-867B-5B9B95C0CFE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a:effectLst/>
              </a:rPr>
              <a:t>From Sage on the stage to the Guide on the side</a:t>
            </a:r>
            <a:endParaRPr lang="en-US"/>
          </a:p>
        </p:txBody>
      </p:sp>
      <p:sp>
        <p:nvSpPr>
          <p:cNvPr id="4" name="TextBox 3">
            <a:extLst>
              <a:ext uri="{FF2B5EF4-FFF2-40B4-BE49-F238E27FC236}">
                <a16:creationId xmlns:a16="http://schemas.microsoft.com/office/drawing/2014/main" id="{37A86ACE-6C72-9AF6-4A3E-2CB0C78665D3}"/>
              </a:ext>
            </a:extLst>
          </p:cNvPr>
          <p:cNvSpPr txBox="1"/>
          <p:nvPr/>
        </p:nvSpPr>
        <p:spPr>
          <a:xfrm>
            <a:off x="415599" y="6107599"/>
            <a:ext cx="11776401" cy="338554"/>
          </a:xfrm>
          <a:prstGeom prst="rect">
            <a:avLst/>
          </a:prstGeom>
          <a:noFill/>
        </p:spPr>
        <p:txBody>
          <a:bodyPr wrap="square">
            <a:spAutoFit/>
          </a:bodyPr>
          <a:lstStyle/>
          <a:p>
            <a:pPr>
              <a:spcAft>
                <a:spcPts val="600"/>
              </a:spcAft>
            </a:pPr>
            <a:r>
              <a:rPr lang="en-US" sz="1600" dirty="0"/>
              <a:t>King, A. (1993). From sage on the stage to guide on the side. </a:t>
            </a:r>
            <a:r>
              <a:rPr lang="en-US" sz="1600" i="1" dirty="0"/>
              <a:t>College Teaching, 41</a:t>
            </a:r>
            <a:r>
              <a:rPr lang="en-US" sz="1600" dirty="0"/>
              <a:t>(1), 30–35. </a:t>
            </a:r>
            <a:r>
              <a:rPr lang="en-US" sz="1600" dirty="0">
                <a:hlinkClick r:id="rId5"/>
              </a:rPr>
              <a:t>http://www.jstor.org/stable/27558571</a:t>
            </a:r>
            <a:endParaRPr lang="en-US" sz="1467">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6" name="Content Placeholder 2">
            <a:extLst>
              <a:ext uri="{FF2B5EF4-FFF2-40B4-BE49-F238E27FC236}">
                <a16:creationId xmlns:a16="http://schemas.microsoft.com/office/drawing/2014/main" id="{CEABDE02-08A9-5323-F165-127631BAFD59}"/>
              </a:ext>
            </a:extLst>
          </p:cNvPr>
          <p:cNvGraphicFramePr>
            <a:graphicFrameLocks noGrp="1"/>
          </p:cNvGraphicFramePr>
          <p:nvPr>
            <p:ph idx="1"/>
            <p:extLst>
              <p:ext uri="{D42A27DB-BD31-4B8C-83A1-F6EECF244321}">
                <p14:modId xmlns:p14="http://schemas.microsoft.com/office/powerpoint/2010/main" val="14579952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1347672344"/>
      </p:ext>
    </p:extLst>
  </p:cSld>
  <p:clrMapOvr>
    <a:masterClrMapping/>
  </p:clrMapOvr>
  <p:extLst>
    <p:ext uri="{6950BFC3-D8DA-4A85-94F7-54DA5524770B}">
      <p188:commentRel xmlns:p188="http://schemas.microsoft.com/office/powerpoint/2018/8/main" r:id="rId4"/>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0ED44-AFD5-1D72-618A-522310D483B7}"/>
              </a:ext>
            </a:extLst>
          </p:cNvPr>
          <p:cNvSpPr>
            <a:spLocks noGrp="1"/>
          </p:cNvSpPr>
          <p:nvPr>
            <p:ph type="ctrTitle"/>
          </p:nvPr>
        </p:nvSpPr>
        <p:spPr/>
        <p:txBody>
          <a:bodyPr/>
          <a:lstStyle/>
          <a:p>
            <a:pPr marR="0" lvl="0">
              <a:lnSpc>
                <a:spcPct val="115000"/>
              </a:lnSpc>
              <a:spcAft>
                <a:spcPts val="800"/>
              </a:spcAft>
              <a:buSzPts val="1000"/>
              <a:tabLst>
                <a:tab pos="457200" algn="l"/>
              </a:tabLst>
            </a:pPr>
            <a:r>
              <a:rPr lang="en-US" sz="6000" kern="0" dirty="0">
                <a:effectLst/>
                <a:latin typeface="Times New Roman" panose="02020603050405020304" pitchFamily="18" charset="0"/>
                <a:ea typeface="Times New Roman" panose="02020603050405020304" pitchFamily="18" charset="0"/>
                <a:cs typeface="Times New Roman" panose="02020603050405020304" pitchFamily="18" charset="0"/>
              </a:rPr>
              <a:t>Rethinking assignments &amp; assessments</a:t>
            </a:r>
            <a:endParaRPr lang="en-US" sz="6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1A0A6309-48C4-5FB2-C62D-4AAB12D89EFB}"/>
              </a:ext>
            </a:extLst>
          </p:cNvPr>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3296982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A30E9-57ED-E19A-AE9C-198788B092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B9F61D-76BB-DF72-4968-67765898D2D3}"/>
              </a:ext>
            </a:extLst>
          </p:cNvPr>
          <p:cNvSpPr>
            <a:spLocks noGrp="1"/>
          </p:cNvSpPr>
          <p:nvPr>
            <p:ph type="title"/>
          </p:nvPr>
        </p:nvSpPr>
        <p:spPr/>
        <p:txBody>
          <a:bodyPr>
            <a:normAutofit fontScale="90000"/>
          </a:bodyPr>
          <a:lstStyle/>
          <a:p>
            <a:r>
              <a:rPr lang="en-US"/>
              <a:t>To Use or Not To Use </a:t>
            </a:r>
            <a:r>
              <a:rPr lang="en-US" err="1"/>
              <a:t>GenAI</a:t>
            </a:r>
            <a:r>
              <a:rPr lang="en-US"/>
              <a:t> in Class</a:t>
            </a:r>
          </a:p>
        </p:txBody>
      </p:sp>
      <p:sp>
        <p:nvSpPr>
          <p:cNvPr id="3" name="Text Placeholder 2">
            <a:extLst>
              <a:ext uri="{FF2B5EF4-FFF2-40B4-BE49-F238E27FC236}">
                <a16:creationId xmlns:a16="http://schemas.microsoft.com/office/drawing/2014/main" id="{E9E86F99-41D7-603F-DCDE-4029FCBDEF9F}"/>
              </a:ext>
            </a:extLst>
          </p:cNvPr>
          <p:cNvSpPr>
            <a:spLocks noGrp="1"/>
          </p:cNvSpPr>
          <p:nvPr>
            <p:ph type="body" idx="1"/>
          </p:nvPr>
        </p:nvSpPr>
        <p:spPr/>
        <p:txBody>
          <a:bodyPr>
            <a:normAutofit/>
          </a:bodyPr>
          <a:lstStyle/>
          <a:p>
            <a:pPr marL="457189">
              <a:buSzPts val="1000"/>
              <a:buFont typeface="Symbol" pitchFamily="2" charset="2"/>
              <a:buChar char=""/>
              <a:tabLst>
                <a:tab pos="609585" algn="l"/>
              </a:tabLst>
            </a:pPr>
            <a:r>
              <a:rPr lang="en-US" sz="3200" b="1">
                <a:solidFill>
                  <a:srgbClr val="0E101A"/>
                </a:solidFill>
                <a:ea typeface="Times New Roman" panose="02020603050405020304" pitchFamily="18" charset="0"/>
              </a:rPr>
              <a:t>Prohibit </a:t>
            </a:r>
            <a:endParaRPr lang="en-US" sz="3200">
              <a:solidFill>
                <a:srgbClr val="0E101A"/>
              </a:solidFill>
              <a:ea typeface="Times New Roman" panose="02020603050405020304" pitchFamily="18" charset="0"/>
            </a:endParaRPr>
          </a:p>
          <a:p>
            <a:pPr marL="457189">
              <a:buSzPts val="1000"/>
              <a:buFont typeface="Symbol" pitchFamily="2" charset="2"/>
              <a:buChar char=""/>
              <a:tabLst>
                <a:tab pos="609585" algn="l"/>
              </a:tabLst>
            </a:pPr>
            <a:endParaRPr lang="en-US" sz="3200">
              <a:solidFill>
                <a:srgbClr val="0E101A"/>
              </a:solidFill>
              <a:ea typeface="Times New Roman" panose="02020603050405020304" pitchFamily="18" charset="0"/>
            </a:endParaRPr>
          </a:p>
          <a:p>
            <a:pPr marL="457189">
              <a:buSzPts val="1000"/>
              <a:buFont typeface="Symbol" pitchFamily="2" charset="2"/>
              <a:buChar char=""/>
              <a:tabLst>
                <a:tab pos="609585" algn="l"/>
              </a:tabLst>
            </a:pPr>
            <a:r>
              <a:rPr lang="en-US" sz="3200" b="1">
                <a:solidFill>
                  <a:srgbClr val="0E101A"/>
                </a:solidFill>
                <a:ea typeface="Times New Roman" panose="02020603050405020304" pitchFamily="18" charset="0"/>
              </a:rPr>
              <a:t>Allow with attribution </a:t>
            </a:r>
            <a:endParaRPr lang="en-US" sz="3200">
              <a:solidFill>
                <a:srgbClr val="0E101A"/>
              </a:solidFill>
              <a:ea typeface="Times New Roman" panose="02020603050405020304" pitchFamily="18" charset="0"/>
            </a:endParaRPr>
          </a:p>
          <a:p>
            <a:pPr marL="457189">
              <a:buSzPts val="1000"/>
              <a:buFont typeface="Symbol" pitchFamily="2" charset="2"/>
              <a:buChar char=""/>
              <a:tabLst>
                <a:tab pos="609585" algn="l"/>
              </a:tabLst>
            </a:pPr>
            <a:endParaRPr lang="en-US" sz="3200">
              <a:solidFill>
                <a:srgbClr val="0E101A"/>
              </a:solidFill>
              <a:ea typeface="Times New Roman" panose="02020603050405020304" pitchFamily="18" charset="0"/>
            </a:endParaRPr>
          </a:p>
          <a:p>
            <a:pPr marL="457189">
              <a:buSzPts val="1000"/>
              <a:buFont typeface="Symbol" pitchFamily="2" charset="2"/>
              <a:buChar char=""/>
              <a:tabLst>
                <a:tab pos="609585" algn="l"/>
              </a:tabLst>
            </a:pPr>
            <a:r>
              <a:rPr lang="en-US" sz="3200" b="1">
                <a:solidFill>
                  <a:srgbClr val="0E101A"/>
                </a:solidFill>
                <a:ea typeface="Times New Roman" panose="02020603050405020304" pitchFamily="18" charset="0"/>
              </a:rPr>
              <a:t>Encourage </a:t>
            </a:r>
            <a:endParaRPr lang="en-US" sz="3200">
              <a:solidFill>
                <a:srgbClr val="0E101A"/>
              </a:solidFill>
              <a:ea typeface="Times New Roman" panose="02020603050405020304" pitchFamily="18" charset="0"/>
            </a:endParaRPr>
          </a:p>
          <a:p>
            <a:pPr marL="380990" indent="-380990">
              <a:buSzPts val="1000"/>
              <a:tabLst>
                <a:tab pos="609585" algn="l"/>
              </a:tabLst>
            </a:pPr>
            <a:endParaRPr lang="en-US">
              <a:solidFill>
                <a:srgbClr val="0E101A"/>
              </a:solidFill>
              <a:latin typeface="Times New Roman" panose="02020603050405020304" pitchFamily="18" charset="0"/>
              <a:ea typeface="Times New Roman" panose="02020603050405020304" pitchFamily="18" charset="0"/>
            </a:endParaRPr>
          </a:p>
          <a:p>
            <a:pPr marL="0" indent="0">
              <a:buSzPts val="1000"/>
              <a:buNone/>
              <a:tabLst>
                <a:tab pos="609585" algn="l"/>
              </a:tabLst>
            </a:pPr>
            <a:endParaRPr lang="en-US" sz="1467">
              <a:solidFill>
                <a:srgbClr val="0E101A"/>
              </a:solidFill>
              <a:latin typeface="Times New Roman" panose="02020603050405020304" pitchFamily="18" charset="0"/>
              <a:ea typeface="Times New Roman" panose="02020603050405020304" pitchFamily="18" charset="0"/>
            </a:endParaRPr>
          </a:p>
          <a:p>
            <a:pPr marL="0" indent="0">
              <a:buSzPts val="1000"/>
              <a:buNone/>
              <a:tabLst>
                <a:tab pos="609585" algn="l"/>
              </a:tabLst>
            </a:pPr>
            <a:r>
              <a:rPr lang="en-US" sz="1467" err="1">
                <a:solidFill>
                  <a:srgbClr val="0E101A"/>
                </a:solidFill>
                <a:latin typeface="Times New Roman" panose="02020603050405020304" pitchFamily="18" charset="0"/>
                <a:ea typeface="Times New Roman" panose="02020603050405020304" pitchFamily="18" charset="0"/>
              </a:rPr>
              <a:t>Bala</a:t>
            </a:r>
            <a:r>
              <a:rPr lang="en-US" sz="1467">
                <a:solidFill>
                  <a:srgbClr val="0E101A"/>
                </a:solidFill>
                <a:latin typeface="Times New Roman" panose="02020603050405020304" pitchFamily="18" charset="0"/>
                <a:ea typeface="Times New Roman" panose="02020603050405020304" pitchFamily="18" charset="0"/>
              </a:rPr>
              <a:t>, K., &amp; Colvin, A. (2024, April 10). CU Committee Report: Generative Artificial Intelligence for Education and Pedagogy. Center for Teaching Innovation. </a:t>
            </a:r>
            <a:r>
              <a:rPr lang="en-US" sz="1467" u="sng">
                <a:solidFill>
                  <a:srgbClr val="0E101A"/>
                </a:solidFill>
                <a:latin typeface="Times New Roman" panose="02020603050405020304" pitchFamily="18" charset="0"/>
                <a:ea typeface="Times New Roman" panose="02020603050405020304" pitchFamily="18" charset="0"/>
                <a:hlinkClick r:id="rId3"/>
              </a:rPr>
              <a:t>https://teaching.cornell.edu/generative-artificial-intelligence/cu-committee-report-generative-artificial-intelligence-education#Section1</a:t>
            </a:r>
            <a:endParaRPr lang="en-US" sz="1467">
              <a:latin typeface="Times New Roman" panose="02020603050405020304" pitchFamily="18" charset="0"/>
              <a:ea typeface="Times New Roman" panose="02020603050405020304" pitchFamily="18" charset="0"/>
            </a:endParaRPr>
          </a:p>
          <a:p>
            <a:pPr marL="0" indent="0">
              <a:buSzPts val="1000"/>
              <a:buNone/>
              <a:tabLst>
                <a:tab pos="609585" algn="l"/>
              </a:tabLst>
            </a:pPr>
            <a:endParaRPr lang="en-US" sz="1467">
              <a:solidFill>
                <a:srgbClr val="0E101A"/>
              </a:solidFill>
              <a:latin typeface="Times New Roman" panose="02020603050405020304" pitchFamily="18" charset="0"/>
              <a:ea typeface="Times New Roman" panose="02020603050405020304" pitchFamily="18" charset="0"/>
            </a:endParaRPr>
          </a:p>
          <a:p>
            <a:pPr marL="0" indent="0">
              <a:buSzPts val="1000"/>
              <a:buNone/>
              <a:tabLst>
                <a:tab pos="609585" algn="l"/>
              </a:tabLst>
            </a:pPr>
            <a:endParaRPr lang="en-US" sz="1467">
              <a:solidFill>
                <a:srgbClr val="0E101A"/>
              </a:solidFill>
              <a:latin typeface="Times New Roman" panose="02020603050405020304" pitchFamily="18" charset="0"/>
              <a:ea typeface="Times New Roman" panose="02020603050405020304" pitchFamily="18" charset="0"/>
            </a:endParaRPr>
          </a:p>
          <a:p>
            <a:pPr marL="0" indent="0">
              <a:buSzPts val="1000"/>
              <a:buNone/>
              <a:tabLst>
                <a:tab pos="609585" algn="l"/>
              </a:tabLst>
            </a:pPr>
            <a:endParaRPr lang="en-US" sz="1467">
              <a:solidFill>
                <a:srgbClr val="0E101A"/>
              </a:solidFill>
              <a:latin typeface="Times New Roman" panose="02020603050405020304" pitchFamily="18" charset="0"/>
              <a:ea typeface="Times New Roman" panose="02020603050405020304" pitchFamily="18" charset="0"/>
            </a:endParaRPr>
          </a:p>
          <a:p>
            <a:pPr marL="0" indent="0">
              <a:buSzPts val="1000"/>
              <a:buNone/>
              <a:tabLst>
                <a:tab pos="609585" algn="l"/>
              </a:tabLst>
            </a:pPr>
            <a:endParaRPr lang="en-US" sz="1467">
              <a:solidFill>
                <a:srgbClr val="0E101A"/>
              </a:solidFill>
              <a:latin typeface="Times New Roman" panose="02020603050405020304" pitchFamily="18" charset="0"/>
              <a:ea typeface="Times New Roman" panose="02020603050405020304" pitchFamily="18" charset="0"/>
            </a:endParaRPr>
          </a:p>
          <a:p>
            <a:pPr marL="0" indent="0">
              <a:buSzPts val="1000"/>
              <a:buNone/>
              <a:tabLst>
                <a:tab pos="609585" algn="l"/>
              </a:tabLst>
            </a:pPr>
            <a:endParaRPr lang="en-US" sz="1467">
              <a:solidFill>
                <a:srgbClr val="0E101A"/>
              </a:solidFill>
              <a:latin typeface="Times New Roman" panose="02020603050405020304" pitchFamily="18" charset="0"/>
              <a:ea typeface="Times New Roman" panose="02020603050405020304" pitchFamily="18" charset="0"/>
            </a:endParaRPr>
          </a:p>
          <a:p>
            <a:pPr marL="380990" indent="-380990">
              <a:buSzPts val="1000"/>
              <a:tabLst>
                <a:tab pos="609585" algn="l"/>
              </a:tabLst>
            </a:pPr>
            <a:endParaRPr lang="en-US" sz="2400">
              <a:solidFill>
                <a:srgbClr val="0E101A"/>
              </a:solidFill>
              <a:latin typeface="Times New Roman" panose="02020603050405020304" pitchFamily="18" charset="0"/>
              <a:ea typeface="Times New Roman" panose="02020603050405020304" pitchFamily="18" charset="0"/>
            </a:endParaRPr>
          </a:p>
          <a:p>
            <a:endParaRPr lang="en-US"/>
          </a:p>
        </p:txBody>
      </p:sp>
      <p:pic>
        <p:nvPicPr>
          <p:cNvPr id="4" name="Picture 3">
            <a:extLst>
              <a:ext uri="{FF2B5EF4-FFF2-40B4-BE49-F238E27FC236}">
                <a16:creationId xmlns:a16="http://schemas.microsoft.com/office/drawing/2014/main" id="{0B25DA83-85FA-6409-6100-B454BC9B23C5}"/>
              </a:ext>
            </a:extLst>
          </p:cNvPr>
          <p:cNvPicPr>
            <a:picLocks noChangeAspect="1"/>
          </p:cNvPicPr>
          <p:nvPr/>
        </p:nvPicPr>
        <p:blipFill>
          <a:blip r:embed="rId4"/>
          <a:stretch>
            <a:fillRect/>
          </a:stretch>
        </p:blipFill>
        <p:spPr>
          <a:xfrm>
            <a:off x="0" y="-1"/>
            <a:ext cx="12192000" cy="6858001"/>
          </a:xfrm>
          <a:prstGeom prst="rect">
            <a:avLst/>
          </a:prstGeom>
        </p:spPr>
      </p:pic>
    </p:spTree>
    <p:extLst>
      <p:ext uri="{BB962C8B-B14F-4D97-AF65-F5344CB8AC3E}">
        <p14:creationId xmlns:p14="http://schemas.microsoft.com/office/powerpoint/2010/main" val="137383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226F25-837C-7F7F-62F7-588C1DA9DB07}"/>
              </a:ext>
            </a:extLst>
          </p:cNvPr>
          <p:cNvSpPr>
            <a:spLocks noGrp="1"/>
          </p:cNvSpPr>
          <p:nvPr>
            <p:ph type="title"/>
          </p:nvPr>
        </p:nvSpPr>
        <p:spPr>
          <a:xfrm>
            <a:off x="621792" y="1161288"/>
            <a:ext cx="3602736" cy="4526280"/>
          </a:xfrm>
        </p:spPr>
        <p:txBody>
          <a:bodyPr>
            <a:normAutofit/>
          </a:bodyPr>
          <a:lstStyle/>
          <a:p>
            <a:r>
              <a:rPr lang="en-US" sz="4000"/>
              <a:t>Design assignments </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6BBD566B-DA77-E6F6-F1C6-7112E622377E}"/>
              </a:ext>
            </a:extLst>
          </p:cNvPr>
          <p:cNvGraphicFramePr>
            <a:graphicFrameLocks noGrp="1"/>
          </p:cNvGraphicFramePr>
          <p:nvPr>
            <p:ph idx="1"/>
            <p:extLst>
              <p:ext uri="{D42A27DB-BD31-4B8C-83A1-F6EECF244321}">
                <p14:modId xmlns:p14="http://schemas.microsoft.com/office/powerpoint/2010/main" val="2292250998"/>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72033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EA5A3-C380-354B-B6DA-9B1F38B7940B}"/>
              </a:ext>
            </a:extLst>
          </p:cNvPr>
          <p:cNvSpPr>
            <a:spLocks noGrp="1"/>
          </p:cNvSpPr>
          <p:nvPr>
            <p:ph type="title"/>
          </p:nvPr>
        </p:nvSpPr>
        <p:spPr/>
        <p:txBody>
          <a:bodyPr>
            <a:normAutofit fontScale="90000"/>
          </a:bodyPr>
          <a:lstStyle/>
          <a:p>
            <a:r>
              <a:rPr lang="en-US"/>
              <a:t>Fostering integrity, responsibility, and academic honesty</a:t>
            </a:r>
          </a:p>
        </p:txBody>
      </p:sp>
      <p:sp>
        <p:nvSpPr>
          <p:cNvPr id="3" name="Text Placeholder 2">
            <a:extLst>
              <a:ext uri="{FF2B5EF4-FFF2-40B4-BE49-F238E27FC236}">
                <a16:creationId xmlns:a16="http://schemas.microsoft.com/office/drawing/2014/main" id="{C57D934A-2694-4819-46E5-0879CBAAF01B}"/>
              </a:ext>
            </a:extLst>
          </p:cNvPr>
          <p:cNvSpPr>
            <a:spLocks noGrp="1"/>
          </p:cNvSpPr>
          <p:nvPr>
            <p:ph type="body" idx="1"/>
          </p:nvPr>
        </p:nvSpPr>
        <p:spPr>
          <a:xfrm>
            <a:off x="415600" y="2003993"/>
            <a:ext cx="11360800" cy="4555200"/>
          </a:xfrm>
        </p:spPr>
        <p:txBody>
          <a:bodyPr/>
          <a:lstStyle/>
          <a:p>
            <a:r>
              <a:rPr lang="en-US" dirty="0">
                <a:solidFill>
                  <a:schemeClr val="tx1"/>
                </a:solidFill>
              </a:rPr>
              <a:t>Discuss academic integrity </a:t>
            </a:r>
          </a:p>
          <a:p>
            <a:r>
              <a:rPr lang="en-US" dirty="0">
                <a:solidFill>
                  <a:schemeClr val="tx1"/>
                </a:solidFill>
              </a:rPr>
              <a:t>Give integrity quiz</a:t>
            </a:r>
          </a:p>
          <a:p>
            <a:r>
              <a:rPr lang="en-US" dirty="0">
                <a:solidFill>
                  <a:schemeClr val="tx1"/>
                </a:solidFill>
              </a:rPr>
              <a:t>Allow students to withdraw submissions </a:t>
            </a:r>
          </a:p>
          <a:p>
            <a:r>
              <a:rPr lang="en-US" dirty="0">
                <a:solidFill>
                  <a:schemeClr val="tx1"/>
                </a:solidFill>
              </a:rPr>
              <a:t>Remind students about academic integrity</a:t>
            </a:r>
          </a:p>
          <a:p>
            <a:r>
              <a:rPr lang="en-US" dirty="0">
                <a:solidFill>
                  <a:schemeClr val="tx1"/>
                </a:solidFill>
              </a:rPr>
              <a:t>Normalize help</a:t>
            </a:r>
          </a:p>
        </p:txBody>
      </p:sp>
      <p:sp>
        <p:nvSpPr>
          <p:cNvPr id="4" name="TextBox 3">
            <a:extLst>
              <a:ext uri="{FF2B5EF4-FFF2-40B4-BE49-F238E27FC236}">
                <a16:creationId xmlns:a16="http://schemas.microsoft.com/office/drawing/2014/main" id="{0496B7EF-3FFD-CAF2-BD76-217146465C14}"/>
              </a:ext>
            </a:extLst>
          </p:cNvPr>
          <p:cNvSpPr txBox="1"/>
          <p:nvPr/>
        </p:nvSpPr>
        <p:spPr>
          <a:xfrm>
            <a:off x="415600" y="6091834"/>
            <a:ext cx="11360800" cy="318100"/>
          </a:xfrm>
          <a:prstGeom prst="rect">
            <a:avLst/>
          </a:prstGeom>
          <a:noFill/>
        </p:spPr>
        <p:txBody>
          <a:bodyPr wrap="square">
            <a:spAutoFit/>
          </a:bodyPr>
          <a:lstStyle/>
          <a:p>
            <a:r>
              <a:rPr lang="en-US" sz="1467" dirty="0"/>
              <a:t>Bowen, J. A., &amp; Watson, E. C. (2024). </a:t>
            </a:r>
            <a:r>
              <a:rPr lang="en-US" sz="1467" i="1" dirty="0"/>
              <a:t>Teaching with AI</a:t>
            </a:r>
            <a:r>
              <a:rPr lang="en-US" sz="1467" dirty="0"/>
              <a:t>. Johns Hopkins University Press.</a:t>
            </a:r>
            <a:endParaRPr lang="en-US" sz="1467"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64697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F4A69-46F6-6EA5-32A1-D550B29382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DF46DF-3514-9983-E67D-4C7932AED866}"/>
              </a:ext>
            </a:extLst>
          </p:cNvPr>
          <p:cNvSpPr>
            <a:spLocks noGrp="1"/>
          </p:cNvSpPr>
          <p:nvPr>
            <p:ph type="title"/>
          </p:nvPr>
        </p:nvSpPr>
        <p:spPr/>
        <p:txBody>
          <a:bodyPr>
            <a:normAutofit fontScale="90000"/>
          </a:bodyPr>
          <a:lstStyle/>
          <a:p>
            <a:r>
              <a:rPr lang="en-US">
                <a:solidFill>
                  <a:srgbClr val="000000"/>
                </a:solidFill>
              </a:rPr>
              <a:t>Intentional ChatGPT integration in assignments</a:t>
            </a:r>
          </a:p>
        </p:txBody>
      </p:sp>
      <p:sp>
        <p:nvSpPr>
          <p:cNvPr id="3" name="Text Placeholder 2">
            <a:extLst>
              <a:ext uri="{FF2B5EF4-FFF2-40B4-BE49-F238E27FC236}">
                <a16:creationId xmlns:a16="http://schemas.microsoft.com/office/drawing/2014/main" id="{609CC6EE-17A5-D66A-2DB6-FAB3D8170FD8}"/>
              </a:ext>
            </a:extLst>
          </p:cNvPr>
          <p:cNvSpPr>
            <a:spLocks noGrp="1"/>
          </p:cNvSpPr>
          <p:nvPr>
            <p:ph type="body" idx="1"/>
          </p:nvPr>
        </p:nvSpPr>
        <p:spPr/>
        <p:txBody>
          <a:bodyPr>
            <a:normAutofit/>
          </a:bodyPr>
          <a:lstStyle/>
          <a:p>
            <a:pPr marL="668850">
              <a:lnSpc>
                <a:spcPct val="100000"/>
              </a:lnSpc>
              <a:buClr>
                <a:srgbClr val="000000"/>
              </a:buClr>
              <a:buSzPts val="1100"/>
              <a:defRPr/>
            </a:pPr>
            <a:r>
              <a:rPr lang="en-US" sz="2667"/>
              <a:t>Make ChatGPT an intentional learning partner:</a:t>
            </a:r>
          </a:p>
          <a:p>
            <a:pPr marL="1278435" lvl="1">
              <a:lnSpc>
                <a:spcPct val="100000"/>
              </a:lnSpc>
              <a:buClr>
                <a:srgbClr val="000000"/>
              </a:buClr>
              <a:buSzPts val="1100"/>
              <a:defRPr/>
            </a:pPr>
            <a:r>
              <a:rPr lang="en-US" sz="2667"/>
              <a:t>Require students to identify and explain AI contributions</a:t>
            </a:r>
          </a:p>
          <a:p>
            <a:pPr marL="1278435" lvl="1">
              <a:lnSpc>
                <a:spcPct val="100000"/>
              </a:lnSpc>
              <a:buClr>
                <a:srgbClr val="000000"/>
              </a:buClr>
              <a:buSzPts val="1100"/>
              <a:defRPr/>
            </a:pPr>
            <a:r>
              <a:rPr lang="en-US" sz="2667"/>
              <a:t>Incorporate reflection prompts on their AI use</a:t>
            </a:r>
          </a:p>
          <a:p>
            <a:pPr marL="1278435" lvl="1">
              <a:lnSpc>
                <a:spcPct val="100000"/>
              </a:lnSpc>
              <a:buClr>
                <a:srgbClr val="000000"/>
              </a:buClr>
              <a:buSzPts val="1100"/>
              <a:defRPr/>
            </a:pPr>
            <a:r>
              <a:rPr lang="en-US" sz="2667"/>
              <a:t>Ask students to test and critique AI’s limitations</a:t>
            </a:r>
          </a:p>
        </p:txBody>
      </p:sp>
      <p:sp>
        <p:nvSpPr>
          <p:cNvPr id="5" name="TextBox 4">
            <a:extLst>
              <a:ext uri="{FF2B5EF4-FFF2-40B4-BE49-F238E27FC236}">
                <a16:creationId xmlns:a16="http://schemas.microsoft.com/office/drawing/2014/main" id="{65B44991-0D89-D70F-D30B-95E6395CF9CF}"/>
              </a:ext>
            </a:extLst>
          </p:cNvPr>
          <p:cNvSpPr txBox="1"/>
          <p:nvPr/>
        </p:nvSpPr>
        <p:spPr>
          <a:xfrm>
            <a:off x="415600" y="6091834"/>
            <a:ext cx="11360800" cy="318100"/>
          </a:xfrm>
          <a:prstGeom prst="rect">
            <a:avLst/>
          </a:prstGeom>
          <a:noFill/>
        </p:spPr>
        <p:txBody>
          <a:bodyPr wrap="square">
            <a:spAutoFit/>
          </a:bodyPr>
          <a:lstStyle/>
          <a:p>
            <a:r>
              <a:rPr lang="en-US" sz="1467"/>
              <a:t>Bowen, J. A., &amp; Watson, E. C. (2024). </a:t>
            </a:r>
            <a:r>
              <a:rPr lang="en-US" sz="1467" i="1"/>
              <a:t>Teaching with AI</a:t>
            </a:r>
            <a:r>
              <a:rPr lang="en-US" sz="1467"/>
              <a:t>. Johns Hopkins University Press.</a:t>
            </a:r>
            <a:endParaRPr lang="en-US" sz="1467">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6792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4DA99D-5ECD-DE59-08CD-8ABAC25AF9D9}"/>
              </a:ext>
            </a:extLst>
          </p:cNvPr>
          <p:cNvSpPr/>
          <p:nvPr/>
        </p:nvSpPr>
        <p:spPr>
          <a:xfrm>
            <a:off x="1" y="-10144"/>
            <a:ext cx="12272513" cy="7648755"/>
          </a:xfrm>
          <a:prstGeom prst="rect">
            <a:avLst/>
          </a:prstGeom>
          <a:solidFill>
            <a:srgbClr val="EDDBC4"/>
          </a:solidFill>
          <a:ln>
            <a:solidFill>
              <a:srgbClr val="EDDB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31812FB8-67EF-17D4-AB92-BFB32EC1C3F7}"/>
              </a:ext>
            </a:extLst>
          </p:cNvPr>
          <p:cNvSpPr>
            <a:spLocks noGrp="1"/>
          </p:cNvSpPr>
          <p:nvPr>
            <p:ph type="title"/>
          </p:nvPr>
        </p:nvSpPr>
        <p:spPr/>
        <p:txBody>
          <a:bodyPr>
            <a:normAutofit fontScale="90000"/>
          </a:bodyPr>
          <a:lstStyle/>
          <a:p>
            <a:r>
              <a:rPr lang="en-US"/>
              <a:t>Strategies across assignments</a:t>
            </a:r>
          </a:p>
        </p:txBody>
      </p:sp>
      <p:pic>
        <p:nvPicPr>
          <p:cNvPr id="10" name="Picture 9" descr="A person holding a key to a target&#10;&#10;AI-generated content may be incorrect.">
            <a:extLst>
              <a:ext uri="{FF2B5EF4-FFF2-40B4-BE49-F238E27FC236}">
                <a16:creationId xmlns:a16="http://schemas.microsoft.com/office/drawing/2014/main" id="{6ACAF5A0-F1EE-7889-1E01-AD85E4B989BB}"/>
              </a:ext>
            </a:extLst>
          </p:cNvPr>
          <p:cNvPicPr>
            <a:picLocks noChangeAspect="1"/>
          </p:cNvPicPr>
          <p:nvPr/>
        </p:nvPicPr>
        <p:blipFill>
          <a:blip r:embed="rId4"/>
          <a:stretch>
            <a:fillRect/>
          </a:stretch>
        </p:blipFill>
        <p:spPr>
          <a:xfrm>
            <a:off x="7616581" y="1536634"/>
            <a:ext cx="6273864" cy="3530173"/>
          </a:xfrm>
          <a:prstGeom prst="rect">
            <a:avLst/>
          </a:prstGeom>
        </p:spPr>
      </p:pic>
      <p:sp>
        <p:nvSpPr>
          <p:cNvPr id="3" name="Text Placeholder 2">
            <a:extLst>
              <a:ext uri="{FF2B5EF4-FFF2-40B4-BE49-F238E27FC236}">
                <a16:creationId xmlns:a16="http://schemas.microsoft.com/office/drawing/2014/main" id="{15E04928-CDF6-E50D-FF73-6D1C6C788524}"/>
              </a:ext>
            </a:extLst>
          </p:cNvPr>
          <p:cNvSpPr>
            <a:spLocks noGrp="1"/>
          </p:cNvSpPr>
          <p:nvPr>
            <p:ph type="body" idx="1"/>
          </p:nvPr>
        </p:nvSpPr>
        <p:spPr>
          <a:xfrm>
            <a:off x="415601" y="1536633"/>
            <a:ext cx="9754423" cy="4555200"/>
          </a:xfrm>
        </p:spPr>
        <p:txBody>
          <a:bodyPr>
            <a:normAutofit/>
          </a:bodyPr>
          <a:lstStyle/>
          <a:p>
            <a:pPr marL="668850">
              <a:lnSpc>
                <a:spcPct val="100000"/>
              </a:lnSpc>
              <a:buClr>
                <a:srgbClr val="000000"/>
              </a:buClr>
              <a:buSzPts val="1100"/>
              <a:defRPr/>
            </a:pPr>
            <a:r>
              <a:rPr lang="en-US" sz="2667" dirty="0">
                <a:latin typeface="Calibri"/>
                <a:cs typeface="Calibri"/>
              </a:rPr>
              <a:t>Create assignments that maintain the same learning outcomes</a:t>
            </a:r>
          </a:p>
          <a:p>
            <a:pPr marL="668850">
              <a:lnSpc>
                <a:spcPct val="100000"/>
              </a:lnSpc>
              <a:buClr>
                <a:srgbClr val="000000"/>
              </a:buClr>
              <a:buSzPts val="1100"/>
              <a:defRPr/>
            </a:pPr>
            <a:r>
              <a:rPr lang="en-US" sz="2667" dirty="0">
                <a:latin typeface="Calibri"/>
                <a:cs typeface="Calibri"/>
              </a:rPr>
              <a:t>Reframe assessment practices </a:t>
            </a:r>
          </a:p>
          <a:p>
            <a:pPr marL="668850">
              <a:lnSpc>
                <a:spcPct val="100000"/>
              </a:lnSpc>
              <a:buClr>
                <a:srgbClr val="595959"/>
              </a:buClr>
              <a:buSzPts val="1100"/>
              <a:defRPr/>
            </a:pPr>
            <a:r>
              <a:rPr lang="en-US" sz="2667" dirty="0">
                <a:latin typeface="Calibri"/>
                <a:cs typeface="Calibri"/>
              </a:rPr>
              <a:t>Design authentic assessments</a:t>
            </a:r>
            <a:endParaRPr lang="en-US" dirty="0">
              <a:solidFill>
                <a:schemeClr val="tx1"/>
              </a:solidFill>
              <a:latin typeface="Calibri"/>
              <a:cs typeface="Calibri"/>
            </a:endParaRPr>
          </a:p>
          <a:p>
            <a:pPr marL="668850">
              <a:lnSpc>
                <a:spcPct val="100000"/>
              </a:lnSpc>
              <a:buClr>
                <a:srgbClr val="000000"/>
              </a:buClr>
              <a:buSzPts val="1100"/>
              <a:defRPr/>
            </a:pPr>
            <a:r>
              <a:rPr lang="en-US" sz="2667" dirty="0">
                <a:latin typeface="Calibri"/>
                <a:cs typeface="Calibri"/>
              </a:rPr>
              <a:t>Set reasonable workloads </a:t>
            </a:r>
          </a:p>
          <a:p>
            <a:pPr marL="668850">
              <a:lnSpc>
                <a:spcPct val="100000"/>
              </a:lnSpc>
              <a:buClr>
                <a:srgbClr val="000000"/>
              </a:buClr>
              <a:buSzPts val="1100"/>
              <a:defRPr/>
            </a:pPr>
            <a:r>
              <a:rPr lang="en-US" sz="2667" dirty="0">
                <a:latin typeface="Calibri"/>
                <a:cs typeface="Calibri"/>
              </a:rPr>
              <a:t>Be flexible</a:t>
            </a:r>
          </a:p>
          <a:p>
            <a:pPr marL="668850">
              <a:lnSpc>
                <a:spcPct val="100000"/>
              </a:lnSpc>
              <a:buClr>
                <a:srgbClr val="000000"/>
              </a:buClr>
              <a:buSzPts val="1100"/>
              <a:defRPr/>
            </a:pPr>
            <a:r>
              <a:rPr lang="en-US" sz="2667" dirty="0">
                <a:latin typeface="Calibri"/>
                <a:cs typeface="Calibri"/>
              </a:rPr>
              <a:t>Offer multiple ways for students to meet learning objectives</a:t>
            </a:r>
          </a:p>
          <a:p>
            <a:pPr marL="668850">
              <a:lnSpc>
                <a:spcPct val="100000"/>
              </a:lnSpc>
              <a:buClr>
                <a:srgbClr val="000000"/>
              </a:buClr>
              <a:buSzPts val="1100"/>
              <a:defRPr/>
            </a:pPr>
            <a:r>
              <a:rPr lang="en-US" sz="2667" dirty="0">
                <a:latin typeface="Calibri"/>
                <a:cs typeface="Calibri"/>
              </a:rPr>
              <a:t>Scaffold assignments</a:t>
            </a:r>
          </a:p>
          <a:p>
            <a:pPr marL="668850">
              <a:lnSpc>
                <a:spcPct val="100000"/>
              </a:lnSpc>
              <a:buClr>
                <a:srgbClr val="000000"/>
              </a:buClr>
              <a:buSzPts val="1100"/>
              <a:defRPr/>
            </a:pPr>
            <a:r>
              <a:rPr lang="en-US" sz="2667" dirty="0">
                <a:latin typeface="Calibri"/>
                <a:cs typeface="Calibri"/>
              </a:rPr>
              <a:t>Increase student motivation to learn</a:t>
            </a:r>
          </a:p>
        </p:txBody>
      </p:sp>
      <p:sp>
        <p:nvSpPr>
          <p:cNvPr id="5" name="TextBox 4">
            <a:extLst>
              <a:ext uri="{FF2B5EF4-FFF2-40B4-BE49-F238E27FC236}">
                <a16:creationId xmlns:a16="http://schemas.microsoft.com/office/drawing/2014/main" id="{1C7F7C4A-9FD2-C831-2A09-9E5C1B9E5A55}"/>
              </a:ext>
            </a:extLst>
          </p:cNvPr>
          <p:cNvSpPr txBox="1"/>
          <p:nvPr/>
        </p:nvSpPr>
        <p:spPr>
          <a:xfrm>
            <a:off x="415600" y="6091833"/>
            <a:ext cx="11360800" cy="800412"/>
          </a:xfrm>
          <a:prstGeom prst="rect">
            <a:avLst/>
          </a:prstGeom>
          <a:noFill/>
        </p:spPr>
        <p:txBody>
          <a:bodyPr wrap="square" lIns="121920" tIns="60960" rIns="121920" bIns="60960" anchor="t">
            <a:spAutoFit/>
          </a:bodyPr>
          <a:lstStyle/>
          <a:p>
            <a:r>
              <a:rPr lang="en-US" sz="1467"/>
              <a:t>Bowen, J. A., &amp; Watson, E. C. (2024). </a:t>
            </a:r>
            <a:r>
              <a:rPr lang="en-US" sz="1467" i="1"/>
              <a:t>Teaching with AI</a:t>
            </a:r>
            <a:r>
              <a:rPr lang="en-US" sz="1467"/>
              <a:t>. Johns Hopkins University Press.</a:t>
            </a:r>
            <a:endParaRPr lang="en-US" sz="1467">
              <a:ea typeface="Times New Roman" panose="02020603050405020304" pitchFamily="18" charset="0"/>
              <a:cs typeface="Times New Roman" panose="02020603050405020304" pitchFamily="18" charset="0"/>
            </a:endParaRPr>
          </a:p>
          <a:p>
            <a:r>
              <a:rPr lang="en-US" sz="1467">
                <a:cs typeface="Times New Roman"/>
              </a:rPr>
              <a:t>EDUCAUSE. (2024). </a:t>
            </a:r>
            <a:r>
              <a:rPr lang="en-US" sz="1467" i="1">
                <a:cs typeface="Times New Roman"/>
              </a:rPr>
              <a:t>Leveraging ChatGPT for Learning</a:t>
            </a:r>
            <a:r>
              <a:rPr lang="en-US" sz="1467">
                <a:cs typeface="Times New Roman"/>
              </a:rPr>
              <a:t> [Course module 2]. In </a:t>
            </a:r>
            <a:r>
              <a:rPr lang="en-US" sz="1467" i="1">
                <a:cs typeface="Times New Roman"/>
              </a:rPr>
              <a:t>Teaching with Artificial Intelligence</a:t>
            </a:r>
            <a:r>
              <a:rPr lang="en-US" sz="1467">
                <a:cs typeface="Times New Roman"/>
              </a:rPr>
              <a:t>. EDUCAUSE Learning Initiative.</a:t>
            </a:r>
          </a:p>
        </p:txBody>
      </p:sp>
    </p:spTree>
    <p:custDataLst>
      <p:tags r:id="rId1"/>
    </p:custDataLst>
    <p:extLst>
      <p:ext uri="{BB962C8B-B14F-4D97-AF65-F5344CB8AC3E}">
        <p14:creationId xmlns:p14="http://schemas.microsoft.com/office/powerpoint/2010/main" val="2491444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D634D-0942-D655-4609-7408DEEA970C}"/>
              </a:ext>
            </a:extLst>
          </p:cNvPr>
          <p:cNvSpPr>
            <a:spLocks noGrp="1"/>
          </p:cNvSpPr>
          <p:nvPr>
            <p:ph type="title"/>
          </p:nvPr>
        </p:nvSpPr>
        <p:spPr/>
        <p:txBody>
          <a:bodyPr>
            <a:normAutofit fontScale="90000"/>
          </a:bodyPr>
          <a:lstStyle/>
          <a:p>
            <a:r>
              <a:rPr lang="en-US" b="1">
                <a:solidFill>
                  <a:schemeClr val="tx1"/>
                </a:solidFill>
                <a:effectLst/>
                <a:latin typeface="+mj-lt"/>
              </a:rPr>
              <a:t>Live, Local and In-Person</a:t>
            </a:r>
            <a:br>
              <a:rPr lang="en-US">
                <a:solidFill>
                  <a:srgbClr val="437028"/>
                </a:solidFill>
                <a:effectLst/>
                <a:latin typeface="Times"/>
              </a:rPr>
            </a:br>
            <a:endParaRPr lang="en-US"/>
          </a:p>
        </p:txBody>
      </p:sp>
      <p:sp>
        <p:nvSpPr>
          <p:cNvPr id="3" name="Text Placeholder 2">
            <a:extLst>
              <a:ext uri="{FF2B5EF4-FFF2-40B4-BE49-F238E27FC236}">
                <a16:creationId xmlns:a16="http://schemas.microsoft.com/office/drawing/2014/main" id="{D213023C-4A88-955F-F69F-47D9469F4C72}"/>
              </a:ext>
            </a:extLst>
          </p:cNvPr>
          <p:cNvSpPr>
            <a:spLocks noGrp="1"/>
          </p:cNvSpPr>
          <p:nvPr>
            <p:ph type="body" idx="1"/>
          </p:nvPr>
        </p:nvSpPr>
        <p:spPr/>
        <p:txBody>
          <a:bodyPr>
            <a:normAutofit lnSpcReduction="10000"/>
          </a:bodyPr>
          <a:lstStyle/>
          <a:p>
            <a:pPr>
              <a:spcAft>
                <a:spcPts val="1600"/>
              </a:spcAft>
              <a:buFont typeface="Arial" panose="020B0604020202020204" pitchFamily="34" charset="0"/>
              <a:buChar char="•"/>
            </a:pPr>
            <a:r>
              <a:rPr lang="en-US">
                <a:effectLst/>
                <a:latin typeface="+mn-lt"/>
              </a:rPr>
              <a:t>Propose innovations to our core curriculum that reflect your favorite ideas from this class</a:t>
            </a:r>
          </a:p>
          <a:p>
            <a:pPr>
              <a:spcAft>
                <a:spcPts val="1600"/>
              </a:spcAft>
              <a:buFont typeface="Arial" panose="020B0604020202020204" pitchFamily="34" charset="0"/>
              <a:buChar char="•"/>
            </a:pPr>
            <a:r>
              <a:rPr lang="en-US">
                <a:effectLst/>
                <a:latin typeface="+mn-lt"/>
              </a:rPr>
              <a:t>Field research, first-hand data, make observations or do interviews </a:t>
            </a:r>
          </a:p>
          <a:p>
            <a:pPr>
              <a:spcAft>
                <a:spcPts val="1600"/>
              </a:spcAft>
              <a:buFont typeface="Arial" panose="020B0604020202020204" pitchFamily="34" charset="0"/>
              <a:buChar char="•"/>
            </a:pPr>
            <a:r>
              <a:rPr lang="en-US">
                <a:effectLst/>
                <a:latin typeface="+mn-lt"/>
              </a:rPr>
              <a:t>Create voter guides for different local communities </a:t>
            </a:r>
          </a:p>
          <a:p>
            <a:pPr>
              <a:spcAft>
                <a:spcPts val="1600"/>
              </a:spcAft>
              <a:buFont typeface="Arial" panose="020B0604020202020204" pitchFamily="34" charset="0"/>
              <a:buChar char="•"/>
            </a:pPr>
            <a:r>
              <a:rPr lang="en-US">
                <a:effectLst/>
                <a:latin typeface="+mn-lt"/>
              </a:rPr>
              <a:t>Research a local project </a:t>
            </a:r>
          </a:p>
          <a:p>
            <a:pPr>
              <a:spcAft>
                <a:spcPts val="1600"/>
              </a:spcAft>
              <a:buFont typeface="Arial" panose="020B0604020202020204" pitchFamily="34" charset="0"/>
              <a:buChar char="•"/>
            </a:pPr>
            <a:r>
              <a:rPr lang="en-US">
                <a:effectLst/>
                <a:latin typeface="+mn-lt"/>
              </a:rPr>
              <a:t>Real-time challenges or writing </a:t>
            </a:r>
          </a:p>
          <a:p>
            <a:pPr>
              <a:spcAft>
                <a:spcPts val="1600"/>
              </a:spcAft>
              <a:buFont typeface="Arial" panose="020B0604020202020204" pitchFamily="34" charset="0"/>
              <a:buChar char="•"/>
            </a:pPr>
            <a:r>
              <a:rPr lang="en-US">
                <a:effectLst/>
                <a:latin typeface="+mn-lt"/>
              </a:rPr>
              <a:t>Physical sources (hard copies in a library?!) </a:t>
            </a:r>
          </a:p>
          <a:p>
            <a:pPr>
              <a:spcAft>
                <a:spcPts val="1600"/>
              </a:spcAft>
              <a:buFont typeface="Arial" panose="020B0604020202020204" pitchFamily="34" charset="0"/>
              <a:buChar char="•"/>
            </a:pPr>
            <a:r>
              <a:rPr lang="en-US">
                <a:effectLst/>
                <a:latin typeface="+mn-lt"/>
              </a:rPr>
              <a:t>Class debates </a:t>
            </a:r>
          </a:p>
        </p:txBody>
      </p:sp>
      <p:sp>
        <p:nvSpPr>
          <p:cNvPr id="4" name="TextBox 3">
            <a:extLst>
              <a:ext uri="{FF2B5EF4-FFF2-40B4-BE49-F238E27FC236}">
                <a16:creationId xmlns:a16="http://schemas.microsoft.com/office/drawing/2014/main" id="{FA056FB9-FA0B-5F25-BC76-7056167170D4}"/>
              </a:ext>
            </a:extLst>
          </p:cNvPr>
          <p:cNvSpPr txBox="1"/>
          <p:nvPr/>
        </p:nvSpPr>
        <p:spPr>
          <a:xfrm>
            <a:off x="415600" y="6091834"/>
            <a:ext cx="11360800" cy="318100"/>
          </a:xfrm>
          <a:prstGeom prst="rect">
            <a:avLst/>
          </a:prstGeom>
          <a:noFill/>
        </p:spPr>
        <p:txBody>
          <a:bodyPr wrap="square">
            <a:spAutoFit/>
          </a:bodyPr>
          <a:lstStyle/>
          <a:p>
            <a:r>
              <a:rPr lang="en-US" sz="1467"/>
              <a:t>Bowen, J. A. (n.d.). </a:t>
            </a:r>
            <a:r>
              <a:rPr lang="en-US" sz="1467" i="1">
                <a:hlinkClick r:id="rId4"/>
              </a:rPr>
              <a:t>Writing assignments post-AI</a:t>
            </a:r>
            <a:r>
              <a:rPr lang="en-US" sz="1467">
                <a:hlinkClick r:id="rId4"/>
              </a:rPr>
              <a:t> [Supplemental material]</a:t>
            </a:r>
            <a:r>
              <a:rPr lang="en-US" sz="1467"/>
              <a:t>. Teaching Naked.</a:t>
            </a:r>
            <a:endParaRPr lang="en-US" sz="1467">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01871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33380-CAFE-0608-846A-B83FA84331C5}"/>
              </a:ext>
            </a:extLst>
          </p:cNvPr>
          <p:cNvSpPr>
            <a:spLocks noGrp="1"/>
          </p:cNvSpPr>
          <p:nvPr>
            <p:ph type="title"/>
          </p:nvPr>
        </p:nvSpPr>
        <p:spPr/>
        <p:txBody>
          <a:bodyPr>
            <a:normAutofit fontScale="90000"/>
          </a:bodyPr>
          <a:lstStyle/>
          <a:p>
            <a:r>
              <a:rPr lang="en-US" b="1">
                <a:solidFill>
                  <a:schemeClr val="tx1"/>
                </a:solidFill>
                <a:effectLst/>
                <a:latin typeface="+mj-lt"/>
              </a:rPr>
              <a:t>Personal, Social &amp; Peer Work</a:t>
            </a:r>
            <a:br>
              <a:rPr lang="en-US">
                <a:solidFill>
                  <a:srgbClr val="B00004"/>
                </a:solidFill>
                <a:effectLst/>
                <a:latin typeface="+mn-lt"/>
              </a:rPr>
            </a:br>
            <a:endParaRPr lang="en-US">
              <a:latin typeface="+mn-lt"/>
            </a:endParaRPr>
          </a:p>
        </p:txBody>
      </p:sp>
      <p:sp>
        <p:nvSpPr>
          <p:cNvPr id="3" name="Text Placeholder 2">
            <a:extLst>
              <a:ext uri="{FF2B5EF4-FFF2-40B4-BE49-F238E27FC236}">
                <a16:creationId xmlns:a16="http://schemas.microsoft.com/office/drawing/2014/main" id="{33FD6383-BD4A-25A3-47FB-BF1F434030AD}"/>
              </a:ext>
            </a:extLst>
          </p:cNvPr>
          <p:cNvSpPr>
            <a:spLocks noGrp="1"/>
          </p:cNvSpPr>
          <p:nvPr>
            <p:ph type="body" idx="1"/>
          </p:nvPr>
        </p:nvSpPr>
        <p:spPr/>
        <p:txBody>
          <a:bodyPr>
            <a:normAutofit fontScale="92500" lnSpcReduction="20000"/>
          </a:bodyPr>
          <a:lstStyle/>
          <a:p>
            <a:pPr>
              <a:spcAft>
                <a:spcPts val="1600"/>
              </a:spcAft>
              <a:buFont typeface="Arial" panose="020B0604020202020204" pitchFamily="34" charset="0"/>
              <a:buChar char="•"/>
            </a:pPr>
            <a:r>
              <a:rPr lang="en-US">
                <a:effectLst/>
                <a:latin typeface="+mn-lt"/>
              </a:rPr>
              <a:t>Identify three distinct passions of yours and apply them to a problem related to this course. </a:t>
            </a:r>
          </a:p>
          <a:p>
            <a:pPr>
              <a:spcAft>
                <a:spcPts val="1600"/>
              </a:spcAft>
              <a:buFont typeface="Arial" panose="020B0604020202020204" pitchFamily="34" charset="0"/>
              <a:buChar char="•"/>
            </a:pPr>
            <a:r>
              <a:rPr lang="en-US">
                <a:effectLst/>
                <a:latin typeface="+mn-lt"/>
              </a:rPr>
              <a:t>Select a recent class discussion or controversy. Describe the viewpoints of diverse constituents and present a plan to find common ground using three or more techniques from this class. </a:t>
            </a:r>
          </a:p>
          <a:p>
            <a:pPr>
              <a:spcAft>
                <a:spcPts val="1600"/>
              </a:spcAft>
              <a:buFont typeface="Arial" panose="020B0604020202020204" pitchFamily="34" charset="0"/>
              <a:buChar char="•"/>
            </a:pPr>
            <a:r>
              <a:rPr lang="en-US">
                <a:effectLst/>
                <a:latin typeface="+mn-lt"/>
              </a:rPr>
              <a:t>Analyze the role of social media/art/music/food in your life and apply it to a topic in this course. </a:t>
            </a:r>
          </a:p>
          <a:p>
            <a:pPr>
              <a:spcAft>
                <a:spcPts val="1600"/>
              </a:spcAft>
              <a:buFont typeface="Arial" panose="020B0604020202020204" pitchFamily="34" charset="0"/>
              <a:buChar char="•"/>
            </a:pPr>
            <a:r>
              <a:rPr lang="en-US">
                <a:effectLst/>
                <a:latin typeface="+mn-lt"/>
              </a:rPr>
              <a:t>Use your new understanding to help an organization that matters to you. </a:t>
            </a:r>
          </a:p>
          <a:p>
            <a:pPr>
              <a:spcAft>
                <a:spcPts val="1600"/>
              </a:spcAft>
              <a:buFont typeface="Arial" panose="020B0604020202020204" pitchFamily="34" charset="0"/>
              <a:buChar char="•"/>
            </a:pPr>
            <a:r>
              <a:rPr lang="en-US">
                <a:effectLst/>
                <a:latin typeface="+mn-lt"/>
              </a:rPr>
              <a:t>Design and test a better process for community meetings. </a:t>
            </a:r>
          </a:p>
          <a:p>
            <a:pPr>
              <a:spcAft>
                <a:spcPts val="1600"/>
              </a:spcAft>
              <a:buFont typeface="Arial" panose="020B0604020202020204" pitchFamily="34" charset="0"/>
              <a:buChar char="•"/>
            </a:pPr>
            <a:r>
              <a:rPr lang="en-US">
                <a:effectLst/>
                <a:latin typeface="+mn-lt"/>
              </a:rPr>
              <a:t>Peer Review </a:t>
            </a:r>
          </a:p>
          <a:p>
            <a:endParaRPr lang="en-US"/>
          </a:p>
        </p:txBody>
      </p:sp>
      <p:sp>
        <p:nvSpPr>
          <p:cNvPr id="4" name="TextBox 3">
            <a:extLst>
              <a:ext uri="{FF2B5EF4-FFF2-40B4-BE49-F238E27FC236}">
                <a16:creationId xmlns:a16="http://schemas.microsoft.com/office/drawing/2014/main" id="{142725B3-0F35-03CF-54B7-59065AE44521}"/>
              </a:ext>
            </a:extLst>
          </p:cNvPr>
          <p:cNvSpPr txBox="1"/>
          <p:nvPr/>
        </p:nvSpPr>
        <p:spPr>
          <a:xfrm>
            <a:off x="415600" y="6091834"/>
            <a:ext cx="11360800" cy="318100"/>
          </a:xfrm>
          <a:prstGeom prst="rect">
            <a:avLst/>
          </a:prstGeom>
          <a:noFill/>
        </p:spPr>
        <p:txBody>
          <a:bodyPr wrap="square">
            <a:spAutoFit/>
          </a:bodyPr>
          <a:lstStyle/>
          <a:p>
            <a:r>
              <a:rPr lang="en-US" sz="1467"/>
              <a:t>Bowen, J. A. (n.d.). </a:t>
            </a:r>
            <a:r>
              <a:rPr lang="en-US" sz="1467" i="1">
                <a:hlinkClick r:id="rId4"/>
              </a:rPr>
              <a:t>Writing assignments post-AI</a:t>
            </a:r>
            <a:r>
              <a:rPr lang="en-US" sz="1467">
                <a:hlinkClick r:id="rId4"/>
              </a:rPr>
              <a:t> [Supplemental material]. </a:t>
            </a:r>
            <a:r>
              <a:rPr lang="en-US" sz="1467"/>
              <a:t>Teaching Naked.</a:t>
            </a:r>
            <a:endParaRPr lang="en-US" sz="1467">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54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CD730-B1E4-E7F3-7E08-727CB22118F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67A1774-605B-5543-B051-A907FFF58824}"/>
              </a:ext>
            </a:extLst>
          </p:cNvPr>
          <p:cNvSpPr>
            <a:spLocks noGrp="1"/>
          </p:cNvSpPr>
          <p:nvPr>
            <p:ph idx="1"/>
          </p:nvPr>
        </p:nvSpPr>
        <p:spPr/>
        <p:txBody>
          <a:bodyPr>
            <a:normAutofit/>
          </a:bodyPr>
          <a:lstStyle/>
          <a:p>
            <a:r>
              <a:rPr lang="en-US" dirty="0"/>
              <a:t>Instructors’ evolving role </a:t>
            </a:r>
          </a:p>
          <a:p>
            <a:r>
              <a:rPr lang="en-US" dirty="0"/>
              <a:t>Rethinking assignments and Assessments </a:t>
            </a:r>
          </a:p>
          <a:p>
            <a:r>
              <a:rPr lang="en-US" sz="2800" dirty="0"/>
              <a:t>ChatGPT as a </a:t>
            </a:r>
            <a:r>
              <a:rPr lang="en-US" dirty="0">
                <a:latin typeface="Arial"/>
                <a:cs typeface="Arial"/>
                <a:sym typeface="Arial"/>
              </a:rPr>
              <a:t>l</a:t>
            </a:r>
            <a:r>
              <a:rPr lang="en-US" sz="2800" dirty="0">
                <a:latin typeface="Arial"/>
                <a:ea typeface="Arial"/>
                <a:cs typeface="Arial"/>
                <a:sym typeface="Arial"/>
              </a:rPr>
              <a:t>earning</a:t>
            </a:r>
            <a:r>
              <a:rPr lang="en-US" sz="2800" dirty="0"/>
              <a:t> </a:t>
            </a:r>
            <a:r>
              <a:rPr lang="en-US" dirty="0"/>
              <a:t>t</a:t>
            </a:r>
            <a:r>
              <a:rPr lang="en-US" sz="2800" dirty="0"/>
              <a:t>ool</a:t>
            </a:r>
            <a:endParaRPr lang="en-US" dirty="0"/>
          </a:p>
        </p:txBody>
      </p:sp>
    </p:spTree>
    <p:custDataLst>
      <p:tags r:id="rId1"/>
    </p:custDataLst>
    <p:extLst>
      <p:ext uri="{BB962C8B-B14F-4D97-AF65-F5344CB8AC3E}">
        <p14:creationId xmlns:p14="http://schemas.microsoft.com/office/powerpoint/2010/main" val="203517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6A425-EEDC-11CB-46E7-FC2B5D379CFC}"/>
              </a:ext>
            </a:extLst>
          </p:cNvPr>
          <p:cNvSpPr>
            <a:spLocks noGrp="1"/>
          </p:cNvSpPr>
          <p:nvPr>
            <p:ph type="title"/>
          </p:nvPr>
        </p:nvSpPr>
        <p:spPr/>
        <p:txBody>
          <a:bodyPr>
            <a:normAutofit fontScale="90000"/>
          </a:bodyPr>
          <a:lstStyle/>
          <a:p>
            <a:r>
              <a:rPr lang="en-US" sz="3733" b="1"/>
              <a:t>Group Writing &amp; Collaboration </a:t>
            </a:r>
            <a:br>
              <a:rPr lang="en-US">
                <a:effectLst/>
              </a:rPr>
            </a:br>
            <a:endParaRPr lang="en-US"/>
          </a:p>
        </p:txBody>
      </p:sp>
      <p:sp>
        <p:nvSpPr>
          <p:cNvPr id="3" name="Text Placeholder 2">
            <a:extLst>
              <a:ext uri="{FF2B5EF4-FFF2-40B4-BE49-F238E27FC236}">
                <a16:creationId xmlns:a16="http://schemas.microsoft.com/office/drawing/2014/main" id="{0B912E9C-4DCE-85C6-7444-804C28C10177}"/>
              </a:ext>
            </a:extLst>
          </p:cNvPr>
          <p:cNvSpPr>
            <a:spLocks noGrp="1"/>
          </p:cNvSpPr>
          <p:nvPr>
            <p:ph type="body" idx="1"/>
          </p:nvPr>
        </p:nvSpPr>
        <p:spPr/>
        <p:txBody>
          <a:bodyPr/>
          <a:lstStyle/>
          <a:p>
            <a:pPr marL="152396" indent="0">
              <a:buNone/>
            </a:pPr>
            <a:r>
              <a:rPr lang="en-US" sz="2400" dirty="0"/>
              <a:t>• Discussion </a:t>
            </a:r>
            <a:r>
              <a:rPr lang="en-US" dirty="0">
                <a:latin typeface="+mn-lt"/>
              </a:rPr>
              <a:t>boards</a:t>
            </a:r>
            <a:br>
              <a:rPr lang="en-US" sz="2400" dirty="0"/>
            </a:br>
            <a:r>
              <a:rPr lang="en-US" sz="2400" dirty="0"/>
              <a:t>• Shared Google Docs</a:t>
            </a:r>
            <a:br>
              <a:rPr lang="en-US" sz="2400" dirty="0"/>
            </a:br>
            <a:r>
              <a:rPr lang="en-US" sz="2400" dirty="0"/>
              <a:t>• Social </a:t>
            </a:r>
            <a:r>
              <a:rPr lang="en-US" dirty="0">
                <a:latin typeface="+mn-lt"/>
              </a:rPr>
              <a:t>annotation</a:t>
            </a:r>
            <a:r>
              <a:rPr lang="en-US" sz="2400" dirty="0"/>
              <a:t>:</a:t>
            </a:r>
            <a:endParaRPr lang="en-US" dirty="0">
              <a:effectLst/>
              <a:latin typeface="+mn-lt"/>
            </a:endParaRPr>
          </a:p>
        </p:txBody>
      </p:sp>
      <p:sp>
        <p:nvSpPr>
          <p:cNvPr id="4" name="TextBox 3">
            <a:extLst>
              <a:ext uri="{FF2B5EF4-FFF2-40B4-BE49-F238E27FC236}">
                <a16:creationId xmlns:a16="http://schemas.microsoft.com/office/drawing/2014/main" id="{47F1939D-AD23-22F5-313C-7BF5F2982C52}"/>
              </a:ext>
            </a:extLst>
          </p:cNvPr>
          <p:cNvSpPr txBox="1"/>
          <p:nvPr/>
        </p:nvSpPr>
        <p:spPr>
          <a:xfrm>
            <a:off x="415600" y="6091834"/>
            <a:ext cx="11360800" cy="318100"/>
          </a:xfrm>
          <a:prstGeom prst="rect">
            <a:avLst/>
          </a:prstGeom>
          <a:noFill/>
        </p:spPr>
        <p:txBody>
          <a:bodyPr wrap="square">
            <a:spAutoFit/>
          </a:bodyPr>
          <a:lstStyle/>
          <a:p>
            <a:r>
              <a:rPr lang="en-US" sz="1467"/>
              <a:t>Bowen, J. A. (n.d.). </a:t>
            </a:r>
            <a:r>
              <a:rPr lang="en-US" sz="1467" i="1">
                <a:hlinkClick r:id="rId4"/>
              </a:rPr>
              <a:t>Writing assignments post-AI</a:t>
            </a:r>
            <a:r>
              <a:rPr lang="en-US" sz="1467">
                <a:hlinkClick r:id="rId4"/>
              </a:rPr>
              <a:t> [Supplemental material]</a:t>
            </a:r>
            <a:r>
              <a:rPr lang="en-US" sz="1467"/>
              <a:t>. Teaching Naked.</a:t>
            </a:r>
            <a:endParaRPr lang="en-US" sz="1467">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87706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AFFF3-4C13-FF89-D4B6-1325600F68FC}"/>
              </a:ext>
            </a:extLst>
          </p:cNvPr>
          <p:cNvSpPr>
            <a:spLocks noGrp="1"/>
          </p:cNvSpPr>
          <p:nvPr>
            <p:ph type="title"/>
          </p:nvPr>
        </p:nvSpPr>
        <p:spPr>
          <a:xfrm>
            <a:off x="838200" y="365125"/>
            <a:ext cx="10515600" cy="1325600"/>
          </a:xfrm>
        </p:spPr>
        <p:txBody>
          <a:bodyPr wrap="square" anchor="ctr">
            <a:normAutofit/>
          </a:bodyPr>
          <a:lstStyle/>
          <a:p>
            <a:r>
              <a:rPr lang="en-US"/>
              <a:t>ChatGPT-resistant assignments</a:t>
            </a:r>
          </a:p>
          <a:p>
            <a:endParaRPr lang="en-US" dirty="0"/>
          </a:p>
        </p:txBody>
      </p:sp>
      <p:sp>
        <p:nvSpPr>
          <p:cNvPr id="7" name="Text Placeholder 2">
            <a:extLst>
              <a:ext uri="{FF2B5EF4-FFF2-40B4-BE49-F238E27FC236}">
                <a16:creationId xmlns:a16="http://schemas.microsoft.com/office/drawing/2014/main" id="{DA4F9407-4183-C617-A025-5CB6EEFF1DA7}"/>
              </a:ext>
            </a:extLst>
          </p:cNvPr>
          <p:cNvSpPr>
            <a:spLocks noGrp="1"/>
          </p:cNvSpPr>
          <p:nvPr>
            <p:ph type="body" idx="1"/>
          </p:nvPr>
        </p:nvSpPr>
        <p:spPr>
          <a:xfrm>
            <a:off x="838200" y="1344362"/>
            <a:ext cx="10515600" cy="4351200"/>
          </a:xfrm>
        </p:spPr>
        <p:txBody>
          <a:bodyPr wrap="square" anchor="t">
            <a:normAutofit/>
          </a:bodyPr>
          <a:lstStyle/>
          <a:p>
            <a:r>
              <a:rPr lang="en-US" dirty="0"/>
              <a:t>Presentations and conferences </a:t>
            </a:r>
          </a:p>
          <a:p>
            <a:r>
              <a:rPr lang="en-US" dirty="0"/>
              <a:t>Oral Exams </a:t>
            </a:r>
          </a:p>
          <a:p>
            <a:r>
              <a:rPr lang="en-US" dirty="0"/>
              <a:t>Video projects </a:t>
            </a:r>
          </a:p>
          <a:p>
            <a:r>
              <a:rPr lang="en-US" dirty="0"/>
              <a:t>Podcasts </a:t>
            </a:r>
          </a:p>
          <a:p>
            <a:r>
              <a:rPr lang="en-US" dirty="0"/>
              <a:t>Personal writing </a:t>
            </a:r>
          </a:p>
          <a:p>
            <a:r>
              <a:rPr lang="en-US" dirty="0"/>
              <a:t>Social annotations </a:t>
            </a:r>
          </a:p>
          <a:p>
            <a:r>
              <a:rPr lang="en-US" dirty="0"/>
              <a:t>Traditional assessments </a:t>
            </a:r>
          </a:p>
          <a:p>
            <a:endParaRPr lang="en-US" dirty="0"/>
          </a:p>
        </p:txBody>
      </p:sp>
    </p:spTree>
    <p:custDataLst>
      <p:tags r:id="rId1"/>
    </p:custDataLst>
    <p:extLst>
      <p:ext uri="{BB962C8B-B14F-4D97-AF65-F5344CB8AC3E}">
        <p14:creationId xmlns:p14="http://schemas.microsoft.com/office/powerpoint/2010/main" val="2808616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F4A69-46F6-6EA5-32A1-D550B29382F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D841A15-51FD-D2FE-B0E9-AC21C5581944}"/>
              </a:ext>
            </a:extLst>
          </p:cNvPr>
          <p:cNvSpPr/>
          <p:nvPr/>
        </p:nvSpPr>
        <p:spPr>
          <a:xfrm>
            <a:off x="1" y="-10144"/>
            <a:ext cx="12272513" cy="7648755"/>
          </a:xfrm>
          <a:prstGeom prst="rect">
            <a:avLst/>
          </a:prstGeom>
          <a:solidFill>
            <a:srgbClr val="EDDBC4"/>
          </a:solidFill>
          <a:ln>
            <a:solidFill>
              <a:srgbClr val="EDDB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descr="A person holding a key to a target&#10;&#10;AI-generated content may be incorrect.">
            <a:extLst>
              <a:ext uri="{FF2B5EF4-FFF2-40B4-BE49-F238E27FC236}">
                <a16:creationId xmlns:a16="http://schemas.microsoft.com/office/drawing/2014/main" id="{773D5DD3-EA22-E38C-06CD-1C8FD4B08A99}"/>
              </a:ext>
            </a:extLst>
          </p:cNvPr>
          <p:cNvPicPr>
            <a:picLocks noChangeAspect="1"/>
          </p:cNvPicPr>
          <p:nvPr/>
        </p:nvPicPr>
        <p:blipFill>
          <a:blip r:embed="rId4"/>
          <a:stretch>
            <a:fillRect/>
          </a:stretch>
        </p:blipFill>
        <p:spPr>
          <a:xfrm>
            <a:off x="7616581" y="1536634"/>
            <a:ext cx="6273864" cy="3530173"/>
          </a:xfrm>
          <a:prstGeom prst="rect">
            <a:avLst/>
          </a:prstGeom>
        </p:spPr>
      </p:pic>
      <p:sp>
        <p:nvSpPr>
          <p:cNvPr id="2" name="Title 1">
            <a:extLst>
              <a:ext uri="{FF2B5EF4-FFF2-40B4-BE49-F238E27FC236}">
                <a16:creationId xmlns:a16="http://schemas.microsoft.com/office/drawing/2014/main" id="{36DF46DF-3514-9983-E67D-4C7932AED866}"/>
              </a:ext>
            </a:extLst>
          </p:cNvPr>
          <p:cNvSpPr>
            <a:spLocks noGrp="1"/>
          </p:cNvSpPr>
          <p:nvPr>
            <p:ph type="title"/>
          </p:nvPr>
        </p:nvSpPr>
        <p:spPr/>
        <p:txBody>
          <a:bodyPr>
            <a:normAutofit fontScale="90000"/>
          </a:bodyPr>
          <a:lstStyle/>
          <a:p>
            <a:r>
              <a:rPr lang="en-US">
                <a:solidFill>
                  <a:srgbClr val="000000"/>
                </a:solidFill>
              </a:rPr>
              <a:t>Intentional ChatGPT integration in assignments</a:t>
            </a:r>
          </a:p>
        </p:txBody>
      </p:sp>
      <p:sp>
        <p:nvSpPr>
          <p:cNvPr id="3" name="Text Placeholder 2">
            <a:extLst>
              <a:ext uri="{FF2B5EF4-FFF2-40B4-BE49-F238E27FC236}">
                <a16:creationId xmlns:a16="http://schemas.microsoft.com/office/drawing/2014/main" id="{609CC6EE-17A5-D66A-2DB6-FAB3D8170FD8}"/>
              </a:ext>
            </a:extLst>
          </p:cNvPr>
          <p:cNvSpPr>
            <a:spLocks noGrp="1"/>
          </p:cNvSpPr>
          <p:nvPr>
            <p:ph type="body" idx="1"/>
          </p:nvPr>
        </p:nvSpPr>
        <p:spPr/>
        <p:txBody>
          <a:bodyPr>
            <a:normAutofit/>
          </a:bodyPr>
          <a:lstStyle/>
          <a:p>
            <a:pPr marL="211661" indent="0">
              <a:lnSpc>
                <a:spcPct val="100000"/>
              </a:lnSpc>
              <a:buClr>
                <a:srgbClr val="000000"/>
              </a:buClr>
              <a:buSzPts val="1100"/>
              <a:buNone/>
              <a:defRPr/>
            </a:pPr>
            <a:r>
              <a:rPr lang="en-US" sz="2667" dirty="0"/>
              <a:t>Make ChatGPT an intentional learning partner:</a:t>
            </a:r>
          </a:p>
          <a:p>
            <a:pPr marL="1278435" lvl="1">
              <a:lnSpc>
                <a:spcPct val="100000"/>
              </a:lnSpc>
              <a:buClr>
                <a:srgbClr val="000000"/>
              </a:buClr>
              <a:buSzPts val="1100"/>
              <a:defRPr/>
            </a:pPr>
            <a:r>
              <a:rPr lang="en-US" sz="2667" dirty="0"/>
              <a:t>Require students to identify and explain AI contributions</a:t>
            </a:r>
          </a:p>
          <a:p>
            <a:pPr marL="1278435" lvl="1">
              <a:lnSpc>
                <a:spcPct val="100000"/>
              </a:lnSpc>
              <a:buClr>
                <a:srgbClr val="000000"/>
              </a:buClr>
              <a:buSzPts val="1100"/>
              <a:defRPr/>
            </a:pPr>
            <a:r>
              <a:rPr lang="en-US" sz="2667" dirty="0"/>
              <a:t>Incorporate reflection prompts on their AI use</a:t>
            </a:r>
          </a:p>
          <a:p>
            <a:pPr marL="1278435" lvl="1">
              <a:lnSpc>
                <a:spcPct val="100000"/>
              </a:lnSpc>
              <a:buClr>
                <a:srgbClr val="000000"/>
              </a:buClr>
              <a:buSzPts val="1100"/>
              <a:defRPr/>
            </a:pPr>
            <a:r>
              <a:rPr lang="en-US" sz="2667" dirty="0"/>
              <a:t>Ask students to test and critique AI’s limitations</a:t>
            </a:r>
          </a:p>
          <a:p>
            <a:pPr marL="1278435" lvl="1">
              <a:lnSpc>
                <a:spcPct val="100000"/>
              </a:lnSpc>
              <a:buClr>
                <a:srgbClr val="000000"/>
              </a:buClr>
              <a:buSzPts val="1100"/>
              <a:defRPr/>
            </a:pPr>
            <a:r>
              <a:rPr lang="en-US" sz="2667" dirty="0"/>
              <a:t>Emphasize multi-step assignments </a:t>
            </a:r>
          </a:p>
          <a:p>
            <a:pPr marL="1278435" lvl="1">
              <a:lnSpc>
                <a:spcPct val="100000"/>
              </a:lnSpc>
              <a:buClr>
                <a:srgbClr val="000000"/>
              </a:buClr>
              <a:buSzPts val="1100"/>
              <a:defRPr/>
            </a:pPr>
            <a:r>
              <a:rPr lang="en-US" sz="2667" dirty="0"/>
              <a:t>Reward the process </a:t>
            </a:r>
          </a:p>
          <a:p>
            <a:pPr marL="1278435" lvl="1">
              <a:lnSpc>
                <a:spcPct val="100000"/>
              </a:lnSpc>
              <a:buClr>
                <a:srgbClr val="000000"/>
              </a:buClr>
              <a:buSzPts val="1100"/>
              <a:defRPr/>
            </a:pPr>
            <a:r>
              <a:rPr lang="en-US" sz="2667" dirty="0"/>
              <a:t>Create Reiterative Assignments</a:t>
            </a:r>
          </a:p>
          <a:p>
            <a:pPr marL="1278435" lvl="1">
              <a:lnSpc>
                <a:spcPct val="100000"/>
              </a:lnSpc>
              <a:buClr>
                <a:srgbClr val="000000"/>
              </a:buClr>
              <a:buSzPts val="1100"/>
              <a:defRPr/>
            </a:pPr>
            <a:endParaRPr lang="en-US" sz="2667" dirty="0"/>
          </a:p>
        </p:txBody>
      </p:sp>
      <p:sp>
        <p:nvSpPr>
          <p:cNvPr id="5" name="TextBox 4">
            <a:extLst>
              <a:ext uri="{FF2B5EF4-FFF2-40B4-BE49-F238E27FC236}">
                <a16:creationId xmlns:a16="http://schemas.microsoft.com/office/drawing/2014/main" id="{65B44991-0D89-D70F-D30B-95E6395CF9CF}"/>
              </a:ext>
            </a:extLst>
          </p:cNvPr>
          <p:cNvSpPr txBox="1"/>
          <p:nvPr/>
        </p:nvSpPr>
        <p:spPr>
          <a:xfrm>
            <a:off x="415600" y="6091834"/>
            <a:ext cx="11360800" cy="318100"/>
          </a:xfrm>
          <a:prstGeom prst="rect">
            <a:avLst/>
          </a:prstGeom>
          <a:noFill/>
        </p:spPr>
        <p:txBody>
          <a:bodyPr wrap="square">
            <a:spAutoFit/>
          </a:bodyPr>
          <a:lstStyle/>
          <a:p>
            <a:r>
              <a:rPr lang="en-US" sz="1467"/>
              <a:t>Bowen, J. A., &amp; Watson, E. C. (2024). </a:t>
            </a:r>
            <a:r>
              <a:rPr lang="en-US" sz="1467" i="1"/>
              <a:t>Teaching with AI</a:t>
            </a:r>
            <a:r>
              <a:rPr lang="en-US" sz="1467"/>
              <a:t>. Johns Hopkins University Press.</a:t>
            </a:r>
            <a:endParaRPr lang="en-US" sz="1467">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79185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A6EF1-7207-F424-835F-C15203F2D02B}"/>
              </a:ext>
            </a:extLst>
          </p:cNvPr>
          <p:cNvSpPr>
            <a:spLocks noGrp="1"/>
          </p:cNvSpPr>
          <p:nvPr>
            <p:ph type="title"/>
          </p:nvPr>
        </p:nvSpPr>
        <p:spPr/>
        <p:txBody>
          <a:bodyPr/>
          <a:lstStyle/>
          <a:p>
            <a:r>
              <a:rPr lang="en-US" sz="4400" dirty="0"/>
              <a:t>ChatGPT augmented </a:t>
            </a:r>
            <a:r>
              <a:rPr lang="en-US" dirty="0"/>
              <a:t>a</a:t>
            </a:r>
            <a:r>
              <a:rPr lang="en-US" sz="4400" dirty="0"/>
              <a:t>ssignments</a:t>
            </a:r>
            <a:endParaRPr lang="en-US" dirty="0"/>
          </a:p>
        </p:txBody>
      </p:sp>
      <p:sp>
        <p:nvSpPr>
          <p:cNvPr id="3" name="Content Placeholder 2">
            <a:extLst>
              <a:ext uri="{FF2B5EF4-FFF2-40B4-BE49-F238E27FC236}">
                <a16:creationId xmlns:a16="http://schemas.microsoft.com/office/drawing/2014/main" id="{F8B5BE0A-154F-8DE8-2F08-5BE6DBCAA5A0}"/>
              </a:ext>
            </a:extLst>
          </p:cNvPr>
          <p:cNvSpPr>
            <a:spLocks noGrp="1"/>
          </p:cNvSpPr>
          <p:nvPr>
            <p:ph idx="1"/>
          </p:nvPr>
        </p:nvSpPr>
        <p:spPr/>
        <p:txBody>
          <a:bodyPr/>
          <a:lstStyle/>
          <a:p>
            <a:r>
              <a:rPr lang="en-US" dirty="0">
                <a:effectLst/>
                <a:latin typeface="Times New Roman" panose="02020603050405020304" pitchFamily="18" charset="0"/>
                <a:ea typeface="Times New Roman" panose="02020603050405020304" pitchFamily="18" charset="0"/>
              </a:rPr>
              <a:t>Select an Appropriate Assignment</a:t>
            </a:r>
          </a:p>
          <a:p>
            <a:r>
              <a:rPr lang="en-US" dirty="0">
                <a:effectLst/>
                <a:latin typeface="Times New Roman" panose="02020603050405020304" pitchFamily="18" charset="0"/>
                <a:ea typeface="Times New Roman" panose="02020603050405020304" pitchFamily="18" charset="0"/>
              </a:rPr>
              <a:t>Define Clear Guidelines</a:t>
            </a:r>
          </a:p>
          <a:p>
            <a:r>
              <a:rPr lang="en-US" dirty="0">
                <a:effectLst/>
                <a:latin typeface="Times New Roman" panose="02020603050405020304" pitchFamily="18" charset="0"/>
                <a:ea typeface="Times New Roman" panose="02020603050405020304" pitchFamily="18" charset="0"/>
              </a:rPr>
              <a:t>Provide Instructions and Training</a:t>
            </a:r>
          </a:p>
          <a:p>
            <a:r>
              <a:rPr lang="en-US" dirty="0">
                <a:effectLst/>
                <a:latin typeface="Times New Roman" panose="02020603050405020304" pitchFamily="18" charset="0"/>
                <a:ea typeface="Times New Roman" panose="02020603050405020304" pitchFamily="18" charset="0"/>
              </a:rPr>
              <a:t>Set Clear Learning Objectives</a:t>
            </a:r>
          </a:p>
          <a:p>
            <a:r>
              <a:rPr lang="en-US" dirty="0">
                <a:effectLst/>
                <a:latin typeface="Times New Roman" panose="02020603050405020304" pitchFamily="18" charset="0"/>
                <a:ea typeface="Times New Roman" panose="02020603050405020304" pitchFamily="18" charset="0"/>
              </a:rPr>
              <a:t>Monitor and Support</a:t>
            </a:r>
          </a:p>
          <a:p>
            <a:r>
              <a:rPr lang="en-US" dirty="0">
                <a:effectLst/>
                <a:latin typeface="Times New Roman" panose="02020603050405020304" pitchFamily="18" charset="0"/>
                <a:ea typeface="Times New Roman" panose="02020603050405020304" pitchFamily="18" charset="0"/>
              </a:rPr>
              <a:t>Reflect and Evaluate</a:t>
            </a:r>
            <a:endParaRPr lang="en-US" dirty="0"/>
          </a:p>
          <a:p>
            <a:pPr marL="0" indent="0">
              <a:buNone/>
            </a:pPr>
            <a:r>
              <a:rPr lang="en-US" dirty="0">
                <a:effectLst/>
                <a:latin typeface="Times New Roman" panose="02020603050405020304" pitchFamily="18" charset="0"/>
                <a:ea typeface="Times New Roman" panose="02020603050405020304" pitchFamily="18" charset="0"/>
              </a:rPr>
              <a:t> </a:t>
            </a:r>
            <a:endParaRPr lang="en-US" dirty="0"/>
          </a:p>
          <a:p>
            <a:endParaRPr lang="en-US" dirty="0"/>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1909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8585-FDBF-9BAB-4336-B14434D49254}"/>
              </a:ext>
            </a:extLst>
          </p:cNvPr>
          <p:cNvSpPr>
            <a:spLocks noGrp="1"/>
          </p:cNvSpPr>
          <p:nvPr>
            <p:ph type="ctrTitle"/>
          </p:nvPr>
        </p:nvSpPr>
        <p:spPr/>
        <p:txBody>
          <a:bodyPr/>
          <a:lstStyle/>
          <a:p>
            <a:r>
              <a:rPr lang="en-US" sz="6000" dirty="0"/>
              <a:t>ChatGPT as a </a:t>
            </a:r>
            <a:r>
              <a:rPr lang="en-US" sz="6000" dirty="0">
                <a:latin typeface="Arial"/>
                <a:ea typeface="Arial"/>
                <a:cs typeface="Arial"/>
                <a:sym typeface="Arial"/>
              </a:rPr>
              <a:t>Learning</a:t>
            </a:r>
            <a:r>
              <a:rPr lang="en-US" sz="6000" dirty="0"/>
              <a:t> Tool</a:t>
            </a:r>
            <a:endParaRPr lang="en-US" dirty="0"/>
          </a:p>
        </p:txBody>
      </p:sp>
      <p:sp>
        <p:nvSpPr>
          <p:cNvPr id="3" name="Subtitle 2">
            <a:extLst>
              <a:ext uri="{FF2B5EF4-FFF2-40B4-BE49-F238E27FC236}">
                <a16:creationId xmlns:a16="http://schemas.microsoft.com/office/drawing/2014/main" id="{0C6E6880-AC54-7923-BE5C-8B636B8E61F2}"/>
              </a:ext>
            </a:extLst>
          </p:cNvPr>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2809610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ECF1C-0155-2704-09E6-E741D4FD83A0}"/>
              </a:ext>
            </a:extLst>
          </p:cNvPr>
          <p:cNvSpPr>
            <a:spLocks noGrp="1"/>
          </p:cNvSpPr>
          <p:nvPr>
            <p:ph type="title"/>
          </p:nvPr>
        </p:nvSpPr>
        <p:spPr>
          <a:xfrm>
            <a:off x="354000" y="2435541"/>
            <a:ext cx="5393600" cy="1976400"/>
          </a:xfrm>
        </p:spPr>
        <p:txBody>
          <a:bodyPr spcFirstLastPara="1" vert="horz" wrap="square" lIns="121900" tIns="121900" rIns="121900" bIns="121900" rtlCol="0" anchor="b" anchorCtr="0">
            <a:normAutofit/>
          </a:bodyPr>
          <a:lstStyle/>
          <a:p>
            <a:pPr>
              <a:lnSpc>
                <a:spcPct val="90000"/>
              </a:lnSpc>
            </a:pPr>
            <a:r>
              <a:rPr lang="en-US" sz="3867"/>
              <a:t>ChatGPT as a </a:t>
            </a:r>
            <a:r>
              <a:rPr lang="en-US" sz="3867">
                <a:latin typeface="Arial"/>
                <a:ea typeface="Arial"/>
                <a:cs typeface="Arial"/>
                <a:sym typeface="Arial"/>
              </a:rPr>
              <a:t>Learning</a:t>
            </a:r>
            <a:r>
              <a:rPr lang="en-US" sz="3867"/>
              <a:t> Tool</a:t>
            </a:r>
            <a:br>
              <a:rPr lang="en-US" sz="3867">
                <a:latin typeface="Arial"/>
                <a:ea typeface="Arial"/>
                <a:cs typeface="Arial"/>
              </a:rPr>
            </a:br>
            <a:endParaRPr lang="en-US" sz="3867" dirty="0">
              <a:latin typeface="Arial"/>
              <a:ea typeface="Arial"/>
              <a:cs typeface="Arial"/>
            </a:endParaRPr>
          </a:p>
        </p:txBody>
      </p:sp>
      <p:sp>
        <p:nvSpPr>
          <p:cNvPr id="5" name="TextBox 4">
            <a:extLst>
              <a:ext uri="{FF2B5EF4-FFF2-40B4-BE49-F238E27FC236}">
                <a16:creationId xmlns:a16="http://schemas.microsoft.com/office/drawing/2014/main" id="{1492ACAE-0E05-63E6-5FC2-5571C360319A}"/>
              </a:ext>
            </a:extLst>
          </p:cNvPr>
          <p:cNvSpPr txBox="1"/>
          <p:nvPr/>
        </p:nvSpPr>
        <p:spPr>
          <a:xfrm>
            <a:off x="955513" y="6034600"/>
            <a:ext cx="10950633" cy="1646800"/>
          </a:xfrm>
          <a:prstGeom prst="rect">
            <a:avLst/>
          </a:prstGeom>
          <a:noFill/>
          <a:ln>
            <a:noFill/>
          </a:ln>
        </p:spPr>
        <p:txBody>
          <a:bodyPr spcFirstLastPara="1" wrap="square" lIns="121900" tIns="121900" rIns="121900" bIns="121900" anchor="t" anchorCtr="0">
            <a:normAutofit/>
          </a:bodyPr>
          <a:lstStyle/>
          <a:p>
            <a:pPr marL="609585" indent="-457189">
              <a:lnSpc>
                <a:spcPct val="90000"/>
              </a:lnSpc>
              <a:spcAft>
                <a:spcPts val="800"/>
              </a:spcAft>
              <a:buClr>
                <a:schemeClr val="dk2"/>
              </a:buClr>
              <a:buSzPts val="2100"/>
            </a:pPr>
            <a:r>
              <a:rPr lang="en-US" sz="1333">
                <a:solidFill>
                  <a:schemeClr val="dk2"/>
                </a:solidFill>
                <a:latin typeface="Arial"/>
                <a:ea typeface="Arial"/>
                <a:cs typeface="Arial"/>
                <a:sym typeface="Arial"/>
              </a:rPr>
              <a:t>Mollick, E. R., &amp; Mollick, L. (2023, June 12). Assigning ChatGPT: Seven Approaches for Students, with Prompts. SSRN. Available at SSRN: </a:t>
            </a:r>
            <a:r>
              <a:rPr lang="en-US" sz="1333">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https://ssrn.com/abstract=4475995 Links to an external site.</a:t>
            </a:r>
            <a:r>
              <a:rPr lang="en-US" sz="1333">
                <a:solidFill>
                  <a:schemeClr val="dk2"/>
                </a:solidFill>
                <a:latin typeface="Arial"/>
                <a:ea typeface="Arial"/>
                <a:cs typeface="Arial"/>
                <a:sym typeface="Arial"/>
              </a:rPr>
              <a:t> or </a:t>
            </a:r>
            <a:r>
              <a:rPr lang="en-US" sz="1333">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http://dx.doi.org/10.2139/ssrn.4475995 </a:t>
            </a:r>
            <a:endParaRPr lang="en-US" sz="1333" dirty="0">
              <a:solidFill>
                <a:schemeClr val="dk2"/>
              </a:solidFill>
              <a:latin typeface="Arial"/>
              <a:ea typeface="Arial"/>
              <a:cs typeface="Arial"/>
              <a:sym typeface="Arial"/>
            </a:endParaRPr>
          </a:p>
        </p:txBody>
      </p:sp>
      <p:sp>
        <p:nvSpPr>
          <p:cNvPr id="3" name="Text Placeholder 2">
            <a:extLst>
              <a:ext uri="{FF2B5EF4-FFF2-40B4-BE49-F238E27FC236}">
                <a16:creationId xmlns:a16="http://schemas.microsoft.com/office/drawing/2014/main" id="{342F6FB1-3070-A9D8-45A8-07AB5CDBD907}"/>
              </a:ext>
            </a:extLst>
          </p:cNvPr>
          <p:cNvSpPr>
            <a:spLocks noGrp="1"/>
          </p:cNvSpPr>
          <p:nvPr>
            <p:ph type="body" idx="2"/>
          </p:nvPr>
        </p:nvSpPr>
        <p:spPr>
          <a:xfrm>
            <a:off x="6586000" y="965433"/>
            <a:ext cx="5116000" cy="4926800"/>
          </a:xfrm>
        </p:spPr>
        <p:txBody>
          <a:bodyPr spcFirstLastPara="1" vert="horz" wrap="square" lIns="121900" tIns="121900" rIns="121900" bIns="121900" rtlCol="0" anchor="ctr" anchorCtr="0">
            <a:normAutofit/>
          </a:bodyPr>
          <a:lstStyle/>
          <a:p>
            <a:pPr>
              <a:spcAft>
                <a:spcPts val="800"/>
              </a:spcAft>
            </a:pPr>
            <a:r>
              <a:rPr lang="en-US" b="0" i="0" u="none" strike="noStrike" cap="none" dirty="0">
                <a:solidFill>
                  <a:schemeClr val="tx1"/>
                </a:solidFill>
                <a:latin typeface="Arial"/>
                <a:ea typeface="Arial"/>
                <a:cs typeface="Arial"/>
                <a:sym typeface="Arial"/>
              </a:rPr>
              <a:t>ChatGPT as Mentor</a:t>
            </a:r>
            <a:endParaRPr lang="en-US" b="0" i="0" u="none" strike="noStrike" cap="none" dirty="0">
              <a:solidFill>
                <a:schemeClr val="tx1"/>
              </a:solidFill>
              <a:latin typeface="Arial"/>
              <a:ea typeface="Arial"/>
              <a:cs typeface="Arial"/>
            </a:endParaRPr>
          </a:p>
          <a:p>
            <a:pPr>
              <a:spcAft>
                <a:spcPts val="800"/>
              </a:spcAft>
            </a:pPr>
            <a:r>
              <a:rPr lang="en-US" b="0" i="0" u="none" strike="noStrike" cap="none" dirty="0">
                <a:solidFill>
                  <a:schemeClr val="tx1"/>
                </a:solidFill>
                <a:latin typeface="Arial"/>
                <a:ea typeface="Arial"/>
                <a:cs typeface="Arial"/>
                <a:sym typeface="Arial"/>
              </a:rPr>
              <a:t>ChatGPT as Coach</a:t>
            </a:r>
            <a:endParaRPr lang="en-US" b="0" i="0" u="none" strike="noStrike" cap="none" dirty="0">
              <a:solidFill>
                <a:schemeClr val="tx1"/>
              </a:solidFill>
              <a:latin typeface="Arial"/>
              <a:ea typeface="Arial"/>
              <a:cs typeface="Arial"/>
            </a:endParaRPr>
          </a:p>
          <a:p>
            <a:pPr>
              <a:spcAft>
                <a:spcPts val="800"/>
              </a:spcAft>
            </a:pPr>
            <a:r>
              <a:rPr lang="en-US" b="0" i="0" u="none" strike="noStrike" cap="none" dirty="0">
                <a:solidFill>
                  <a:schemeClr val="tx1"/>
                </a:solidFill>
                <a:latin typeface="Arial"/>
                <a:ea typeface="Arial"/>
                <a:cs typeface="Arial"/>
                <a:sym typeface="Arial"/>
              </a:rPr>
              <a:t>ChatGPT as Teammate</a:t>
            </a:r>
            <a:endParaRPr lang="en-US" b="0" i="0" u="none" strike="noStrike" cap="none" dirty="0">
              <a:solidFill>
                <a:schemeClr val="tx1"/>
              </a:solidFill>
              <a:latin typeface="Arial"/>
              <a:ea typeface="Arial"/>
              <a:cs typeface="Arial"/>
            </a:endParaRPr>
          </a:p>
          <a:p>
            <a:pPr>
              <a:spcAft>
                <a:spcPts val="800"/>
              </a:spcAft>
            </a:pPr>
            <a:r>
              <a:rPr lang="en-US" b="0" i="0" u="none" strike="noStrike" cap="none" dirty="0">
                <a:solidFill>
                  <a:schemeClr val="tx1"/>
                </a:solidFill>
                <a:latin typeface="Arial"/>
                <a:ea typeface="Arial"/>
                <a:cs typeface="Arial"/>
                <a:sym typeface="Arial"/>
              </a:rPr>
              <a:t>ChatGPT as Student</a:t>
            </a:r>
            <a:endParaRPr lang="en-US" b="0" i="0" u="none" strike="noStrike" cap="none" dirty="0">
              <a:solidFill>
                <a:schemeClr val="tx1"/>
              </a:solidFill>
              <a:latin typeface="Arial"/>
              <a:ea typeface="Arial"/>
              <a:cs typeface="Arial"/>
            </a:endParaRPr>
          </a:p>
          <a:p>
            <a:pPr>
              <a:spcAft>
                <a:spcPts val="800"/>
              </a:spcAft>
            </a:pPr>
            <a:r>
              <a:rPr lang="en-US" b="0" i="0" u="none" strike="noStrike" cap="none" dirty="0">
                <a:solidFill>
                  <a:schemeClr val="tx1"/>
                </a:solidFill>
                <a:latin typeface="Arial"/>
                <a:ea typeface="Arial"/>
                <a:cs typeface="Arial"/>
                <a:sym typeface="Arial"/>
              </a:rPr>
              <a:t>ChatGPT as Simulator</a:t>
            </a:r>
            <a:endParaRPr lang="en-US" b="0" i="0" u="none" strike="noStrike" cap="none" dirty="0">
              <a:solidFill>
                <a:schemeClr val="tx1"/>
              </a:solidFill>
              <a:latin typeface="Arial"/>
              <a:ea typeface="Arial"/>
              <a:cs typeface="Arial"/>
            </a:endParaRPr>
          </a:p>
          <a:p>
            <a:pPr>
              <a:spcAft>
                <a:spcPts val="800"/>
              </a:spcAft>
            </a:pPr>
            <a:r>
              <a:rPr lang="en-US" b="0" i="0" u="none" strike="noStrike" cap="none" dirty="0">
                <a:solidFill>
                  <a:schemeClr val="tx1"/>
                </a:solidFill>
                <a:latin typeface="Arial"/>
                <a:ea typeface="Arial"/>
                <a:cs typeface="Arial"/>
                <a:sym typeface="Arial"/>
              </a:rPr>
              <a:t>ChatGPT as Tool</a:t>
            </a:r>
            <a:endParaRPr lang="en-US" b="0" i="0" u="none" strike="noStrike" cap="none" dirty="0">
              <a:solidFill>
                <a:schemeClr val="tx1"/>
              </a:solidFill>
              <a:latin typeface="Arial"/>
              <a:ea typeface="Arial"/>
              <a:cs typeface="Arial"/>
            </a:endParaRPr>
          </a:p>
        </p:txBody>
      </p:sp>
    </p:spTree>
    <p:custDataLst>
      <p:tags r:id="rId1"/>
    </p:custDataLst>
    <p:extLst>
      <p:ext uri="{BB962C8B-B14F-4D97-AF65-F5344CB8AC3E}">
        <p14:creationId xmlns:p14="http://schemas.microsoft.com/office/powerpoint/2010/main" val="188423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1306F-54A0-3C83-C3A4-3C11FE64BB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9596E8-0016-A7B8-DAA4-ED94C97C2ED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a:t>
            </a:r>
          </a:p>
        </p:txBody>
      </p:sp>
      <p:sp>
        <p:nvSpPr>
          <p:cNvPr id="3" name="Content Placeholder 2">
            <a:extLst>
              <a:ext uri="{FF2B5EF4-FFF2-40B4-BE49-F238E27FC236}">
                <a16:creationId xmlns:a16="http://schemas.microsoft.com/office/drawing/2014/main" id="{5EC99AF7-C6D4-ACCD-E94C-3B6573A3C5F7}"/>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If students already have AI tools like ChatGPT at their fingertips, and will most likely use them in their careers, what is the human value they still need to bring to those AI-generated answers?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AI tools can generate answers in seconds, what role is left for us as educators, and what uniquely human value do we still bring to the learning experience?</a:t>
            </a:r>
          </a:p>
          <a:p>
            <a:pPr marL="0" indent="0">
              <a:buNone/>
            </a:pPr>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06325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61BD-9551-B18C-62A5-4965A93D4CE2}"/>
              </a:ext>
            </a:extLst>
          </p:cNvPr>
          <p:cNvSpPr>
            <a:spLocks noGrp="1"/>
          </p:cNvSpPr>
          <p:nvPr>
            <p:ph type="title"/>
          </p:nvPr>
        </p:nvSpPr>
        <p:spPr/>
        <p:txBody>
          <a:bodyPr/>
          <a:lstStyle/>
          <a:p>
            <a:r>
              <a:rPr lang="en-US" dirty="0"/>
              <a:t>Superpower of an educator </a:t>
            </a:r>
          </a:p>
        </p:txBody>
      </p:sp>
      <p:sp>
        <p:nvSpPr>
          <p:cNvPr id="3" name="Content Placeholder 2">
            <a:extLst>
              <a:ext uri="{FF2B5EF4-FFF2-40B4-BE49-F238E27FC236}">
                <a16:creationId xmlns:a16="http://schemas.microsoft.com/office/drawing/2014/main" id="{15613C0A-C9FC-3F84-281C-815E518A83D6}"/>
              </a:ext>
            </a:extLst>
          </p:cNvPr>
          <p:cNvSpPr>
            <a:spLocks noGrp="1"/>
          </p:cNvSpPr>
          <p:nvPr>
            <p:ph idx="1"/>
          </p:nvPr>
        </p:nvSpPr>
        <p:spPr/>
        <p:txBody>
          <a:bodyPr/>
          <a:lstStyle/>
          <a:p>
            <a:r>
              <a:rPr lang="en-US" dirty="0"/>
              <a:t>ChatGPT can generate the answer. But you can create connections, meaning, and purpose</a:t>
            </a:r>
          </a:p>
        </p:txBody>
      </p:sp>
    </p:spTree>
    <p:extLst>
      <p:ext uri="{BB962C8B-B14F-4D97-AF65-F5344CB8AC3E}">
        <p14:creationId xmlns:p14="http://schemas.microsoft.com/office/powerpoint/2010/main" val="1439571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BA903-12DA-38A5-21A5-3658D2726665}"/>
              </a:ext>
            </a:extLst>
          </p:cNvPr>
          <p:cNvSpPr>
            <a:spLocks noGrp="1"/>
          </p:cNvSpPr>
          <p:nvPr>
            <p:ph type="title"/>
          </p:nvPr>
        </p:nvSpPr>
        <p:spPr>
          <a:xfrm>
            <a:off x="415600" y="593367"/>
            <a:ext cx="11360800" cy="763600"/>
          </a:xfrm>
        </p:spPr>
        <p:txBody>
          <a:bodyPr wrap="square" anchor="t">
            <a:normAutofit/>
          </a:bodyPr>
          <a:lstStyle/>
          <a:p>
            <a:pPr>
              <a:lnSpc>
                <a:spcPct val="90000"/>
              </a:lnSpc>
            </a:pPr>
            <a:r>
              <a:rPr lang="en-US" sz="2667" b="1"/>
              <a:t>Collection of AI-enhanced Assignments from Various Universities </a:t>
            </a:r>
            <a:endParaRPr lang="en-US" sz="2667"/>
          </a:p>
        </p:txBody>
      </p:sp>
      <p:sp>
        <p:nvSpPr>
          <p:cNvPr id="3" name="Text Placeholder 2">
            <a:extLst>
              <a:ext uri="{FF2B5EF4-FFF2-40B4-BE49-F238E27FC236}">
                <a16:creationId xmlns:a16="http://schemas.microsoft.com/office/drawing/2014/main" id="{9BE5EF16-B519-C857-988D-D77F7B12A06F}"/>
              </a:ext>
            </a:extLst>
          </p:cNvPr>
          <p:cNvSpPr>
            <a:spLocks noGrp="1"/>
          </p:cNvSpPr>
          <p:nvPr>
            <p:ph type="body" idx="1"/>
          </p:nvPr>
        </p:nvSpPr>
        <p:spPr>
          <a:xfrm>
            <a:off x="415600" y="1309713"/>
            <a:ext cx="11360800" cy="5268299"/>
          </a:xfrm>
        </p:spPr>
        <p:txBody>
          <a:bodyPr wrap="square" anchor="t">
            <a:normAutofit/>
          </a:bodyPr>
          <a:lstStyle/>
          <a:p>
            <a:pPr marL="152396" indent="0">
              <a:lnSpc>
                <a:spcPct val="105000"/>
              </a:lnSpc>
              <a:buNone/>
            </a:pPr>
            <a:r>
              <a:rPr lang="en-US" sz="1867" b="1" dirty="0"/>
              <a:t>Assignment Ideas</a:t>
            </a:r>
          </a:p>
          <a:p>
            <a:pPr>
              <a:lnSpc>
                <a:spcPct val="105000"/>
              </a:lnSpc>
            </a:pPr>
            <a:r>
              <a:rPr lang="en-US" sz="1467" dirty="0"/>
              <a:t>Guide that highlights ideas for using chatbots in classroom assignments and activities based on the </a:t>
            </a:r>
            <a:r>
              <a:rPr lang="en-US" sz="1467" dirty="0">
                <a:hlinkClick r:id="rId3"/>
              </a:rPr>
              <a:t>ChatGPT Assignments to Use in Your Classroom Today</a:t>
            </a:r>
            <a:r>
              <a:rPr lang="en-US" sz="1467" dirty="0"/>
              <a:t> book from the University of Central Florida. Created by the University of Michigan</a:t>
            </a:r>
          </a:p>
          <a:p>
            <a:pPr>
              <a:lnSpc>
                <a:spcPct val="105000"/>
              </a:lnSpc>
            </a:pPr>
            <a:r>
              <a:rPr lang="en-US" sz="1467" dirty="0">
                <a:hlinkClick r:id="rId4"/>
              </a:rPr>
              <a:t>Book Guide - Using GenAI in Classroom Assignments and Activities (U-M TTC)</a:t>
            </a:r>
            <a:endParaRPr lang="en-US" sz="1467" dirty="0"/>
          </a:p>
          <a:p>
            <a:pPr>
              <a:lnSpc>
                <a:spcPct val="105000"/>
              </a:lnSpc>
              <a:spcAft>
                <a:spcPts val="800"/>
              </a:spcAft>
            </a:pPr>
            <a:r>
              <a:rPr lang="en-US" sz="1467" dirty="0">
                <a:hlinkClick r:id="rId5"/>
              </a:rPr>
              <a:t>Book Guide - Using Chatbots in Classroom Assignments and Activities</a:t>
            </a:r>
            <a:r>
              <a:rPr lang="en-US" sz="1467" dirty="0"/>
              <a:t> Created by the University of Michigan.</a:t>
            </a:r>
          </a:p>
          <a:p>
            <a:pPr>
              <a:lnSpc>
                <a:spcPct val="105000"/>
              </a:lnSpc>
              <a:spcAft>
                <a:spcPts val="800"/>
              </a:spcAft>
            </a:pPr>
            <a:r>
              <a:rPr lang="en-US" sz="1467" dirty="0">
                <a:hlinkClick r:id="rId6"/>
              </a:rPr>
              <a:t>TILT Higher Ed: Transparent Assignment Template</a:t>
            </a:r>
            <a:endParaRPr lang="en-US" sz="1467" dirty="0"/>
          </a:p>
          <a:p>
            <a:pPr>
              <a:lnSpc>
                <a:spcPct val="105000"/>
              </a:lnSpc>
              <a:spcAft>
                <a:spcPts val="800"/>
              </a:spcAft>
            </a:pPr>
            <a:r>
              <a:rPr lang="en-US" sz="1467" dirty="0">
                <a:hlinkClick r:id="rId7"/>
              </a:rPr>
              <a:t>Creative ideas to use AI in education </a:t>
            </a:r>
            <a:endParaRPr lang="en-US" sz="1467" dirty="0"/>
          </a:p>
          <a:p>
            <a:pPr>
              <a:lnSpc>
                <a:spcPct val="105000"/>
              </a:lnSpc>
              <a:spcAft>
                <a:spcPts val="800"/>
              </a:spcAft>
            </a:pPr>
            <a:r>
              <a:rPr lang="en-US" sz="1467" dirty="0">
                <a:hlinkClick r:id="rId8"/>
              </a:rPr>
              <a:t>CCC Activities &amp; Personas </a:t>
            </a:r>
            <a:endParaRPr lang="en-US" sz="1467" dirty="0"/>
          </a:p>
          <a:p>
            <a:pPr>
              <a:lnSpc>
                <a:spcPct val="105000"/>
              </a:lnSpc>
              <a:spcAft>
                <a:spcPts val="800"/>
              </a:spcAft>
            </a:pPr>
            <a:r>
              <a:rPr lang="en-US" sz="1467" dirty="0">
                <a:hlinkClick r:id="rId9"/>
              </a:rPr>
              <a:t>Incorporating AI in Teaching: Examples from Yale Instructors.</a:t>
            </a:r>
            <a:endParaRPr lang="en-US" sz="1467" dirty="0"/>
          </a:p>
          <a:p>
            <a:pPr>
              <a:lnSpc>
                <a:spcPct val="105000"/>
              </a:lnSpc>
              <a:spcAft>
                <a:spcPts val="800"/>
              </a:spcAft>
            </a:pPr>
            <a:r>
              <a:rPr lang="en-US" sz="1467" dirty="0">
                <a:hlinkClick r:id="rId10"/>
              </a:rPr>
              <a:t>AI PEDAGOGY PROJECT Project metaLAB (at) Harvard: Assignments. </a:t>
            </a:r>
            <a:endParaRPr lang="en-US" sz="1467" dirty="0"/>
          </a:p>
          <a:p>
            <a:r>
              <a:rPr lang="en-US" sz="1467" dirty="0"/>
              <a:t>José Antonio Bowen </a:t>
            </a:r>
            <a:r>
              <a:rPr lang="en-US" sz="1467" dirty="0">
                <a:hlinkClick r:id="rId11"/>
              </a:rPr>
              <a:t>- Writing Assignments Post-AI</a:t>
            </a:r>
            <a:endParaRPr lang="en-US" sz="1467" dirty="0"/>
          </a:p>
          <a:p>
            <a:pPr marL="152396" indent="0">
              <a:lnSpc>
                <a:spcPct val="105000"/>
              </a:lnSpc>
              <a:spcAft>
                <a:spcPts val="800"/>
              </a:spcAft>
              <a:buNone/>
            </a:pPr>
            <a:endParaRPr lang="en-US" sz="1467" dirty="0"/>
          </a:p>
          <a:p>
            <a:pPr marL="152396" indent="0">
              <a:lnSpc>
                <a:spcPct val="105000"/>
              </a:lnSpc>
              <a:spcAft>
                <a:spcPts val="800"/>
              </a:spcAft>
              <a:buNone/>
            </a:pPr>
            <a:r>
              <a:rPr lang="en-US" sz="2000" b="1" dirty="0"/>
              <a:t>Other Resources</a:t>
            </a:r>
          </a:p>
          <a:p>
            <a:pPr>
              <a:lnSpc>
                <a:spcPct val="105000"/>
              </a:lnSpc>
              <a:spcAft>
                <a:spcPts val="800"/>
              </a:spcAft>
            </a:pPr>
            <a:r>
              <a:rPr lang="en-US" sz="1467" dirty="0">
                <a:hlinkClick r:id="rId12"/>
              </a:rPr>
              <a:t>AI for Education: Studies Related to Generative AI in Education</a:t>
            </a:r>
            <a:endParaRPr lang="en-US" sz="1467" dirty="0"/>
          </a:p>
          <a:p>
            <a:pPr>
              <a:lnSpc>
                <a:spcPct val="105000"/>
              </a:lnSpc>
              <a:spcAft>
                <a:spcPts val="800"/>
              </a:spcAft>
            </a:pPr>
            <a:r>
              <a:rPr lang="en-US" sz="1467" b="1" dirty="0">
                <a:hlinkClick r:id="rId13"/>
              </a:rPr>
              <a:t>EDUCAUSE: </a:t>
            </a:r>
            <a:r>
              <a:rPr lang="en-US" sz="1467" dirty="0">
                <a:hlinkClick r:id="rId13"/>
              </a:rPr>
              <a:t>Striking a Balance: Navigating the Ethical Dilemmas of AI in Higher Education</a:t>
            </a:r>
            <a:endParaRPr lang="en-US" sz="1467" dirty="0"/>
          </a:p>
          <a:p>
            <a:pPr>
              <a:lnSpc>
                <a:spcPct val="105000"/>
              </a:lnSpc>
              <a:spcAft>
                <a:spcPts val="800"/>
              </a:spcAft>
            </a:pPr>
            <a:r>
              <a:rPr lang="en-US" sz="1467" dirty="0"/>
              <a:t>Stanford University: </a:t>
            </a:r>
            <a:r>
              <a:rPr lang="en-US" sz="1467" dirty="0">
                <a:hlinkClick r:id="rId14"/>
              </a:rPr>
              <a:t>Resources. </a:t>
            </a:r>
            <a:endParaRPr lang="en-US" sz="1467" dirty="0"/>
          </a:p>
          <a:p>
            <a:pPr marL="152396" indent="0">
              <a:lnSpc>
                <a:spcPct val="105000"/>
              </a:lnSpc>
              <a:spcAft>
                <a:spcPts val="800"/>
              </a:spcAft>
              <a:buNone/>
            </a:pPr>
            <a:endParaRPr lang="en-US" sz="1467" dirty="0"/>
          </a:p>
          <a:p>
            <a:pPr>
              <a:lnSpc>
                <a:spcPct val="105000"/>
              </a:lnSpc>
              <a:spcAft>
                <a:spcPts val="800"/>
              </a:spcAft>
            </a:pPr>
            <a:endParaRPr lang="en-US" sz="1467" dirty="0"/>
          </a:p>
          <a:p>
            <a:pPr>
              <a:lnSpc>
                <a:spcPct val="105000"/>
              </a:lnSpc>
            </a:pPr>
            <a:endParaRPr lang="en-US" sz="1467" dirty="0"/>
          </a:p>
        </p:txBody>
      </p:sp>
    </p:spTree>
    <p:extLst>
      <p:ext uri="{BB962C8B-B14F-4D97-AF65-F5344CB8AC3E}">
        <p14:creationId xmlns:p14="http://schemas.microsoft.com/office/powerpoint/2010/main" val="1970888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DCAF7-135D-6F68-BDF8-6D9412AED050}"/>
              </a:ext>
            </a:extLst>
          </p:cNvPr>
          <p:cNvSpPr>
            <a:spLocks noGrp="1"/>
          </p:cNvSpPr>
          <p:nvPr>
            <p:ph type="title"/>
          </p:nvPr>
        </p:nvSpPr>
        <p:spPr/>
        <p:txBody>
          <a:bodyPr/>
          <a:lstStyle/>
          <a:p>
            <a:r>
              <a:rPr lang="en-US" dirty="0"/>
              <a:t>Next Workshops:</a:t>
            </a:r>
          </a:p>
        </p:txBody>
      </p:sp>
      <p:sp>
        <p:nvSpPr>
          <p:cNvPr id="3" name="Content Placeholder 2">
            <a:extLst>
              <a:ext uri="{FF2B5EF4-FFF2-40B4-BE49-F238E27FC236}">
                <a16:creationId xmlns:a16="http://schemas.microsoft.com/office/drawing/2014/main" id="{84007D59-8F5D-47E6-82FF-BCFDA0A0F6CC}"/>
              </a:ext>
            </a:extLst>
          </p:cNvPr>
          <p:cNvSpPr>
            <a:spLocks noGrp="1"/>
          </p:cNvSpPr>
          <p:nvPr>
            <p:ph idx="1"/>
          </p:nvPr>
        </p:nvSpPr>
        <p:spPr/>
        <p:txBody>
          <a:bodyPr/>
          <a:lstStyle/>
          <a:p>
            <a:r>
              <a:rPr lang="en-US" dirty="0"/>
              <a:t>﻿﻿ChatGPT and Instruction: Rethinking Student Engagement (T 4/15)</a:t>
            </a:r>
          </a:p>
          <a:p>
            <a:r>
              <a:rPr lang="en-US" dirty="0"/>
              <a:t>﻿﻿ChatGPT and Instruction: Rethinking Assessment (W 4/16)</a:t>
            </a:r>
          </a:p>
          <a:p>
            <a:r>
              <a:rPr lang="en-US" dirty="0"/>
              <a:t>﻿﻿ChatGPT and Instructions: Inclusive &amp; Equity-Minded Teaching (Th 4/17 )</a:t>
            </a:r>
          </a:p>
          <a:p>
            <a:r>
              <a:rPr lang="en-US" dirty="0"/>
              <a:t> ﻿﻿Creating Custom GPTs (F 4/18 )</a:t>
            </a:r>
          </a:p>
          <a:p>
            <a:pPr marL="0" indent="0">
              <a:buNone/>
            </a:pPr>
            <a:endParaRPr lang="en-US" dirty="0"/>
          </a:p>
          <a:p>
            <a:pPr marL="0" indent="0">
              <a:buNone/>
            </a:pPr>
            <a:r>
              <a:rPr lang="en-US" dirty="0"/>
              <a:t>All workshops are from 11am -12pm and by Zoom</a:t>
            </a:r>
          </a:p>
        </p:txBody>
      </p:sp>
    </p:spTree>
    <p:extLst>
      <p:ext uri="{BB962C8B-B14F-4D97-AF65-F5344CB8AC3E}">
        <p14:creationId xmlns:p14="http://schemas.microsoft.com/office/powerpoint/2010/main" val="3669795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D13B-B975-C8EF-CA96-B1128EF7B21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a:t>
            </a:r>
          </a:p>
        </p:txBody>
      </p:sp>
      <p:sp>
        <p:nvSpPr>
          <p:cNvPr id="3" name="Content Placeholder 2">
            <a:extLst>
              <a:ext uri="{FF2B5EF4-FFF2-40B4-BE49-F238E27FC236}">
                <a16:creationId xmlns:a16="http://schemas.microsoft.com/office/drawing/2014/main" id="{18D4284A-DC18-C88E-EF0C-637F3211EC50}"/>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If students already have AI tools like ChatGPT at their fingertips, and will most likely use them in their careers, what is the human value they still need to bring to those AI-generated answers?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AI tools can generate answers in seconds, what role is left for us as educators, and what uniquely human value do we still bring to the learning experience?</a:t>
            </a:r>
          </a:p>
          <a:p>
            <a:pPr marL="0" indent="0">
              <a:buNone/>
            </a:pPr>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67985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D7331-3425-F9AD-9F98-6B50DF7D8E20}"/>
              </a:ext>
            </a:extLst>
          </p:cNvPr>
          <p:cNvSpPr>
            <a:spLocks noGrp="1"/>
          </p:cNvSpPr>
          <p:nvPr>
            <p:ph type="title"/>
          </p:nvPr>
        </p:nvSpPr>
        <p:spPr/>
        <p:txBody>
          <a:bodyPr>
            <a:normAutofit fontScale="90000"/>
          </a:bodyPr>
          <a:lstStyle/>
          <a:p>
            <a:r>
              <a:rPr lang="en-US"/>
              <a:t>Opportunities and concerns </a:t>
            </a:r>
          </a:p>
        </p:txBody>
      </p:sp>
      <p:sp>
        <p:nvSpPr>
          <p:cNvPr id="3" name="Text Placeholder 2">
            <a:extLst>
              <a:ext uri="{FF2B5EF4-FFF2-40B4-BE49-F238E27FC236}">
                <a16:creationId xmlns:a16="http://schemas.microsoft.com/office/drawing/2014/main" id="{66E0972C-41A9-CB2A-190B-6BD1DD23D3B3}"/>
              </a:ext>
            </a:extLst>
          </p:cNvPr>
          <p:cNvSpPr>
            <a:spLocks noGrp="1"/>
          </p:cNvSpPr>
          <p:nvPr>
            <p:ph type="body" idx="1"/>
          </p:nvPr>
        </p:nvSpPr>
        <p:spPr/>
        <p:txBody>
          <a:bodyPr>
            <a:normAutofit fontScale="32500" lnSpcReduction="20000"/>
          </a:bodyPr>
          <a:lstStyle/>
          <a:p>
            <a:pPr marL="380990" indent="-380990"/>
            <a:r>
              <a:rPr lang="en-US" sz="7333" b="1">
                <a:solidFill>
                  <a:schemeClr val="tx1">
                    <a:lumMod val="95000"/>
                    <a:lumOff val="5000"/>
                  </a:schemeClr>
                </a:solidFill>
                <a:ea typeface="Times New Roman" panose="02020603050405020304" pitchFamily="18" charset="0"/>
              </a:rPr>
              <a:t>Opportunities: </a:t>
            </a:r>
          </a:p>
          <a:p>
            <a:pPr marL="990575" lvl="1" indent="-380990"/>
            <a:r>
              <a:rPr lang="en-US" sz="6800" b="1">
                <a:solidFill>
                  <a:schemeClr val="tx1">
                    <a:lumMod val="95000"/>
                    <a:lumOff val="5000"/>
                  </a:schemeClr>
                </a:solidFill>
                <a:ea typeface="Times New Roman" panose="02020603050405020304" pitchFamily="18" charset="0"/>
              </a:rPr>
              <a:t>Providing a customized interactive learning experience</a:t>
            </a:r>
            <a:r>
              <a:rPr lang="en-US" sz="6800">
                <a:solidFill>
                  <a:schemeClr val="tx1">
                    <a:lumMod val="95000"/>
                    <a:lumOff val="5000"/>
                  </a:schemeClr>
                </a:solidFill>
                <a:ea typeface="Times New Roman" panose="02020603050405020304" pitchFamily="18" charset="0"/>
              </a:rPr>
              <a:t> </a:t>
            </a:r>
          </a:p>
          <a:p>
            <a:pPr marL="990575" lvl="1" indent="-380990"/>
            <a:r>
              <a:rPr lang="en-US" sz="6800" b="1">
                <a:solidFill>
                  <a:schemeClr val="tx1">
                    <a:lumMod val="95000"/>
                    <a:lumOff val="5000"/>
                  </a:schemeClr>
                </a:solidFill>
                <a:ea typeface="Times New Roman" panose="02020603050405020304" pitchFamily="18" charset="0"/>
              </a:rPr>
              <a:t>Increasing accessibility for students with learning disabilities</a:t>
            </a:r>
          </a:p>
          <a:p>
            <a:pPr marL="990575" lvl="1" indent="-380990"/>
            <a:r>
              <a:rPr lang="en-US" sz="6800" b="1">
                <a:solidFill>
                  <a:schemeClr val="tx1">
                    <a:lumMod val="95000"/>
                    <a:lumOff val="5000"/>
                  </a:schemeClr>
                </a:solidFill>
                <a:ea typeface="Times New Roman" panose="02020603050405020304" pitchFamily="18" charset="0"/>
              </a:rPr>
              <a:t>Assisting in tasks</a:t>
            </a:r>
          </a:p>
          <a:p>
            <a:pPr marL="990575" lvl="1" indent="-380990"/>
            <a:endParaRPr lang="en-US" sz="7333">
              <a:solidFill>
                <a:schemeClr val="tx1">
                  <a:lumMod val="95000"/>
                  <a:lumOff val="5000"/>
                </a:schemeClr>
              </a:solidFill>
              <a:ea typeface="Times New Roman" panose="02020603050405020304" pitchFamily="18" charset="0"/>
            </a:endParaRPr>
          </a:p>
          <a:p>
            <a:pPr marL="380990" indent="-380990"/>
            <a:r>
              <a:rPr lang="en-US" sz="7333" b="1">
                <a:solidFill>
                  <a:schemeClr val="tx1">
                    <a:lumMod val="95000"/>
                    <a:lumOff val="5000"/>
                  </a:schemeClr>
                </a:solidFill>
                <a:ea typeface="Times New Roman" panose="02020603050405020304" pitchFamily="18" charset="0"/>
              </a:rPr>
              <a:t>Concerns</a:t>
            </a:r>
            <a:r>
              <a:rPr lang="en-US" sz="7333">
                <a:solidFill>
                  <a:schemeClr val="tx1">
                    <a:lumMod val="95000"/>
                    <a:lumOff val="5000"/>
                  </a:schemeClr>
                </a:solidFill>
                <a:ea typeface="Times New Roman" panose="02020603050405020304" pitchFamily="18" charset="0"/>
              </a:rPr>
              <a:t>: </a:t>
            </a:r>
          </a:p>
          <a:p>
            <a:pPr marL="990575" lvl="1" indent="-380990"/>
            <a:r>
              <a:rPr lang="en-US" sz="6933" b="1">
                <a:solidFill>
                  <a:schemeClr val="tx1">
                    <a:lumMod val="95000"/>
                    <a:lumOff val="5000"/>
                  </a:schemeClr>
                </a:solidFill>
                <a:ea typeface="Times New Roman" panose="02020603050405020304" pitchFamily="18" charset="0"/>
              </a:rPr>
              <a:t>Overreliance on these tools</a:t>
            </a:r>
            <a:endParaRPr lang="en-US" sz="6800">
              <a:solidFill>
                <a:schemeClr val="tx1">
                  <a:lumMod val="95000"/>
                  <a:lumOff val="5000"/>
                </a:schemeClr>
              </a:solidFill>
              <a:ea typeface="Times New Roman" panose="02020603050405020304" pitchFamily="18" charset="0"/>
            </a:endParaRPr>
          </a:p>
          <a:p>
            <a:pPr marL="990575" lvl="1" indent="-380990">
              <a:lnSpc>
                <a:spcPct val="114999"/>
              </a:lnSpc>
            </a:pPr>
            <a:r>
              <a:rPr lang="en-US" sz="6800" b="1">
                <a:solidFill>
                  <a:schemeClr val="tx1">
                    <a:lumMod val="95000"/>
                    <a:lumOff val="5000"/>
                  </a:schemeClr>
                </a:solidFill>
                <a:ea typeface="Times New Roman" panose="02020603050405020304" pitchFamily="18" charset="0"/>
              </a:rPr>
              <a:t>Inaccurate information</a:t>
            </a:r>
            <a:r>
              <a:rPr lang="en-US" sz="6800">
                <a:solidFill>
                  <a:schemeClr val="tx1">
                    <a:lumMod val="95000"/>
                    <a:lumOff val="5000"/>
                  </a:schemeClr>
                </a:solidFill>
                <a:ea typeface="Times New Roman" panose="02020603050405020304" pitchFamily="18" charset="0"/>
              </a:rPr>
              <a:t>, </a:t>
            </a:r>
            <a:r>
              <a:rPr lang="en-US" sz="6800" b="1">
                <a:solidFill>
                  <a:schemeClr val="tx1">
                    <a:lumMod val="95000"/>
                    <a:lumOff val="5000"/>
                  </a:schemeClr>
                </a:solidFill>
                <a:ea typeface="Times New Roman" panose="02020603050405020304" pitchFamily="18" charset="0"/>
              </a:rPr>
              <a:t>toxic output</a:t>
            </a:r>
            <a:r>
              <a:rPr lang="en-US" sz="6800">
                <a:solidFill>
                  <a:schemeClr val="tx1">
                    <a:lumMod val="95000"/>
                    <a:lumOff val="5000"/>
                  </a:schemeClr>
                </a:solidFill>
                <a:ea typeface="Times New Roman" panose="02020603050405020304" pitchFamily="18" charset="0"/>
              </a:rPr>
              <a:t>, </a:t>
            </a:r>
            <a:r>
              <a:rPr lang="en-US" sz="6800" b="1">
                <a:solidFill>
                  <a:schemeClr val="tx1">
                    <a:lumMod val="95000"/>
                    <a:lumOff val="5000"/>
                  </a:schemeClr>
                </a:solidFill>
                <a:ea typeface="Times New Roman" panose="02020603050405020304" pitchFamily="18" charset="0"/>
              </a:rPr>
              <a:t>biases</a:t>
            </a:r>
            <a:endParaRPr lang="en-US" sz="6800">
              <a:solidFill>
                <a:schemeClr val="tx1">
                  <a:lumMod val="95000"/>
                  <a:lumOff val="5000"/>
                </a:schemeClr>
              </a:solidFill>
              <a:ea typeface="Times New Roman" panose="02020603050405020304" pitchFamily="18" charset="0"/>
            </a:endParaRPr>
          </a:p>
          <a:p>
            <a:pPr marL="990575" lvl="1" indent="-380990"/>
            <a:r>
              <a:rPr lang="en-US" sz="6800" b="1">
                <a:solidFill>
                  <a:schemeClr val="tx1">
                    <a:lumMod val="95000"/>
                    <a:lumOff val="5000"/>
                  </a:schemeClr>
                </a:solidFill>
                <a:ea typeface="Times New Roman" panose="02020603050405020304" pitchFamily="18" charset="0"/>
              </a:rPr>
              <a:t>Infringement of copyright</a:t>
            </a:r>
            <a:endParaRPr lang="en-US" sz="6800">
              <a:solidFill>
                <a:schemeClr val="tx1">
                  <a:lumMod val="95000"/>
                  <a:lumOff val="5000"/>
                </a:schemeClr>
              </a:solidFill>
              <a:ea typeface="Times New Roman" panose="02020603050405020304" pitchFamily="18" charset="0"/>
            </a:endParaRPr>
          </a:p>
          <a:p>
            <a:pPr marL="990575" lvl="1" indent="-380990"/>
            <a:endParaRPr lang="en-US" sz="6800" b="1">
              <a:solidFill>
                <a:schemeClr val="tx1">
                  <a:lumMod val="95000"/>
                  <a:lumOff val="5000"/>
                </a:schemeClr>
              </a:solidFill>
              <a:ea typeface="Times New Roman" panose="02020603050405020304" pitchFamily="18" charset="0"/>
            </a:endParaRPr>
          </a:p>
          <a:p>
            <a:endParaRPr lang="en-US"/>
          </a:p>
          <a:p>
            <a:pPr marL="152396" indent="0">
              <a:buNone/>
            </a:pPr>
            <a:endParaRPr lang="en-US" sz="1733">
              <a:solidFill>
                <a:srgbClr val="0E101A"/>
              </a:solidFill>
              <a:latin typeface="Times New Roman" panose="02020603050405020304" pitchFamily="18" charset="0"/>
              <a:ea typeface="Times New Roman" panose="02020603050405020304" pitchFamily="18" charset="0"/>
            </a:endParaRPr>
          </a:p>
          <a:p>
            <a:pPr marL="152396" indent="0">
              <a:buNone/>
            </a:pPr>
            <a:endParaRPr lang="en-US" sz="1733">
              <a:solidFill>
                <a:srgbClr val="0E101A"/>
              </a:solidFill>
              <a:latin typeface="Times New Roman" panose="02020603050405020304" pitchFamily="18" charset="0"/>
              <a:ea typeface="Times New Roman" panose="02020603050405020304" pitchFamily="18" charset="0"/>
            </a:endParaRPr>
          </a:p>
          <a:p>
            <a:pPr marL="152396" indent="0">
              <a:buNone/>
            </a:pPr>
            <a:endParaRPr lang="en-US" sz="1733">
              <a:solidFill>
                <a:srgbClr val="0E101A"/>
              </a:solidFill>
              <a:latin typeface="Times New Roman" panose="02020603050405020304" pitchFamily="18" charset="0"/>
              <a:ea typeface="Times New Roman" panose="02020603050405020304" pitchFamily="18" charset="0"/>
            </a:endParaRPr>
          </a:p>
          <a:p>
            <a:pPr marL="152396" indent="0">
              <a:buNone/>
            </a:pPr>
            <a:endParaRPr lang="en-US" sz="1733">
              <a:solidFill>
                <a:srgbClr val="0E101A"/>
              </a:solidFill>
              <a:latin typeface="Times New Roman" panose="02020603050405020304" pitchFamily="18" charset="0"/>
              <a:ea typeface="Times New Roman" panose="02020603050405020304" pitchFamily="18" charset="0"/>
            </a:endParaRPr>
          </a:p>
          <a:p>
            <a:pPr marL="152396" indent="0">
              <a:buNone/>
            </a:pPr>
            <a:endParaRPr lang="en-US" sz="1733">
              <a:solidFill>
                <a:srgbClr val="0E101A"/>
              </a:solidFill>
              <a:latin typeface="Times New Roman" panose="02020603050405020304" pitchFamily="18" charset="0"/>
              <a:ea typeface="Times New Roman" panose="02020603050405020304" pitchFamily="18" charset="0"/>
            </a:endParaRPr>
          </a:p>
          <a:p>
            <a:pPr marL="152396" indent="0">
              <a:buNone/>
            </a:pPr>
            <a:endParaRPr lang="en-US" sz="1733">
              <a:solidFill>
                <a:srgbClr val="0E101A"/>
              </a:solidFill>
              <a:latin typeface="Times New Roman" panose="02020603050405020304" pitchFamily="18" charset="0"/>
              <a:ea typeface="Times New Roman" panose="02020603050405020304" pitchFamily="18" charset="0"/>
            </a:endParaRPr>
          </a:p>
          <a:p>
            <a:pPr marL="152396" indent="0">
              <a:buNone/>
            </a:pPr>
            <a:endParaRPr lang="en-US" sz="1733">
              <a:solidFill>
                <a:srgbClr val="0E101A"/>
              </a:solidFill>
              <a:latin typeface="Times New Roman" panose="02020603050405020304" pitchFamily="18" charset="0"/>
              <a:ea typeface="Times New Roman" panose="02020603050405020304" pitchFamily="18" charset="0"/>
            </a:endParaRPr>
          </a:p>
          <a:p>
            <a:pPr marL="152396" indent="0">
              <a:buNone/>
            </a:pPr>
            <a:endParaRPr lang="en-US" sz="1733">
              <a:solidFill>
                <a:srgbClr val="0E101A"/>
              </a:solidFill>
              <a:latin typeface="Times New Roman" panose="02020603050405020304" pitchFamily="18" charset="0"/>
              <a:ea typeface="Times New Roman" panose="02020603050405020304" pitchFamily="18" charset="0"/>
            </a:endParaRPr>
          </a:p>
          <a:p>
            <a:pPr marL="152396" indent="0">
              <a:buNone/>
            </a:pPr>
            <a:endParaRPr lang="en-US">
              <a:solidFill>
                <a:srgbClr val="0E101A"/>
              </a:solidFill>
              <a:effectLst/>
              <a:latin typeface="Times New Roman" panose="02020603050405020304" pitchFamily="18" charset="0"/>
              <a:ea typeface="Times New Roman" panose="02020603050405020304" pitchFamily="18" charset="0"/>
            </a:endParaRPr>
          </a:p>
          <a:p>
            <a:pPr marL="152396" indent="0">
              <a:buNone/>
            </a:pPr>
            <a:endParaRPr lang="en-US">
              <a:solidFill>
                <a:srgbClr val="0E101A"/>
              </a:solidFill>
              <a:latin typeface="Times New Roman" panose="02020603050405020304" pitchFamily="18" charset="0"/>
              <a:ea typeface="Times New Roman" panose="02020603050405020304" pitchFamily="18" charset="0"/>
            </a:endParaRPr>
          </a:p>
          <a:p>
            <a:pPr marL="152396" indent="0">
              <a:buNone/>
            </a:pPr>
            <a:endParaRPr lang="en-US">
              <a:solidFill>
                <a:srgbClr val="0E101A"/>
              </a:solidFill>
              <a:effectLst/>
              <a:latin typeface="Times New Roman" panose="02020603050405020304" pitchFamily="18" charset="0"/>
              <a:ea typeface="Times New Roman" panose="02020603050405020304" pitchFamily="18" charset="0"/>
            </a:endParaRPr>
          </a:p>
          <a:p>
            <a:pPr marL="152396" indent="0">
              <a:buNone/>
            </a:pPr>
            <a:r>
              <a:rPr lang="en-US" sz="6400">
                <a:solidFill>
                  <a:srgbClr val="0E101A"/>
                </a:solidFill>
                <a:latin typeface="Times New Roman"/>
                <a:ea typeface="Times New Roman" panose="02020603050405020304" pitchFamily="18" charset="0"/>
              </a:rPr>
              <a:t>Bala, K., &amp; Colvin, A. (2024, April 10). CU Committee Report: Generative Artificial Intelligence for Education and Pedagogy. Center for Teaching Innovation. </a:t>
            </a:r>
            <a:r>
              <a:rPr lang="en-US" sz="6400" u="sng">
                <a:solidFill>
                  <a:srgbClr val="0E101A"/>
                </a:solidFill>
                <a:latin typeface="Times New Roman"/>
                <a:ea typeface="Times New Roman" panose="02020603050405020304" pitchFamily="18" charset="0"/>
                <a:hlinkClick r:id="rId4"/>
              </a:rPr>
              <a:t>https://teaching.cornell.edu/generative-artificial-intelligence/cu-committee-report-generative-artificial-intelligence-education#Section1</a:t>
            </a:r>
            <a:endParaRPr lang="en-US" sz="6400">
              <a:latin typeface="Times New Roman"/>
              <a:ea typeface="Times New Roman" panose="02020603050405020304" pitchFamily="18" charset="0"/>
            </a:endParaRPr>
          </a:p>
        </p:txBody>
      </p:sp>
    </p:spTree>
    <p:custDataLst>
      <p:tags r:id="rId1"/>
    </p:custDataLst>
    <p:extLst>
      <p:ext uri="{BB962C8B-B14F-4D97-AF65-F5344CB8AC3E}">
        <p14:creationId xmlns:p14="http://schemas.microsoft.com/office/powerpoint/2010/main" val="1155931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1617A-AB59-7EF2-12A8-3EFBC91B9492}"/>
              </a:ext>
            </a:extLst>
          </p:cNvPr>
          <p:cNvSpPr>
            <a:spLocks noGrp="1"/>
          </p:cNvSpPr>
          <p:nvPr>
            <p:ph type="ctrTitle"/>
          </p:nvPr>
        </p:nvSpPr>
        <p:spPr/>
        <p:txBody>
          <a:bodyPr/>
          <a:lstStyle/>
          <a:p>
            <a:pPr marR="0" lvl="0">
              <a:lnSpc>
                <a:spcPct val="115000"/>
              </a:lnSpc>
              <a:spcAft>
                <a:spcPts val="800"/>
              </a:spcAft>
              <a:buSzPts val="1000"/>
              <a:tabLst>
                <a:tab pos="457200" algn="l"/>
              </a:tabLst>
            </a:pPr>
            <a:r>
              <a:rPr lang="en-US" sz="6000" kern="0">
                <a:effectLst/>
                <a:latin typeface="Times New Roman" panose="02020603050405020304" pitchFamily="18" charset="0"/>
                <a:ea typeface="Times New Roman" panose="02020603050405020304" pitchFamily="18" charset="0"/>
                <a:cs typeface="Times New Roman" panose="02020603050405020304" pitchFamily="18" charset="0"/>
              </a:rPr>
              <a:t>Instructor’s evolving </a:t>
            </a:r>
            <a:r>
              <a:rPr lang="en-US" kern="0">
                <a:latin typeface="Times New Roman" panose="02020603050405020304" pitchFamily="18" charset="0"/>
                <a:ea typeface="Times New Roman" panose="02020603050405020304" pitchFamily="18" charset="0"/>
                <a:cs typeface="Times New Roman" panose="02020603050405020304" pitchFamily="18" charset="0"/>
              </a:rPr>
              <a:t>r</a:t>
            </a:r>
            <a:r>
              <a:rPr lang="en-US" sz="6000" kern="0">
                <a:effectLst/>
                <a:latin typeface="Times New Roman" panose="02020603050405020304" pitchFamily="18" charset="0"/>
                <a:ea typeface="Times New Roman" panose="02020603050405020304" pitchFamily="18" charset="0"/>
                <a:cs typeface="Times New Roman" panose="02020603050405020304" pitchFamily="18" charset="0"/>
              </a:rPr>
              <a:t>ole</a:t>
            </a:r>
            <a:endParaRPr lang="en-US" sz="6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A689B902-84D7-055B-C4C9-A313D36A5702}"/>
              </a:ext>
            </a:extLst>
          </p:cNvPr>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2273272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F81D4-76AD-2A97-54B9-87A2CC47AD06}"/>
              </a:ext>
            </a:extLst>
          </p:cNvPr>
          <p:cNvSpPr>
            <a:spLocks noGrp="1"/>
          </p:cNvSpPr>
          <p:nvPr>
            <p:ph type="title"/>
          </p:nvPr>
        </p:nvSpPr>
        <p:spPr/>
        <p:txBody>
          <a:bodyPr/>
          <a:lstStyle/>
          <a:p>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If students already have AI tool</a:t>
            </a:r>
            <a:endParaRPr lang="en-US" dirty="0"/>
          </a:p>
        </p:txBody>
      </p:sp>
      <p:sp>
        <p:nvSpPr>
          <p:cNvPr id="3" name="Content Placeholder 2">
            <a:extLst>
              <a:ext uri="{FF2B5EF4-FFF2-40B4-BE49-F238E27FC236}">
                <a16:creationId xmlns:a16="http://schemas.microsoft.com/office/drawing/2014/main" id="{2C810CDA-2CEB-3D46-46DB-A859DEDABBE7}"/>
              </a:ext>
            </a:extLst>
          </p:cNvPr>
          <p:cNvSpPr>
            <a:spLocks noGrp="1"/>
          </p:cNvSpPr>
          <p:nvPr>
            <p:ph idx="1"/>
          </p:nvPr>
        </p:nvSpPr>
        <p:spPr/>
        <p:txBody>
          <a:bodyPr/>
          <a:lstStyle/>
          <a:p>
            <a:r>
              <a:rPr lang="en-US" dirty="0">
                <a:effectLst/>
                <a:latin typeface="Helvetica Neue" panose="02000503000000020004" pitchFamily="2" charset="0"/>
              </a:rPr>
              <a:t>Students will use ChatGPT, now and in their future careers</a:t>
            </a:r>
          </a:p>
          <a:p>
            <a:r>
              <a:rPr lang="en-US" dirty="0">
                <a:effectLst/>
                <a:latin typeface="Helvetica Neue" panose="02000503000000020004" pitchFamily="2" charset="0"/>
              </a:rPr>
              <a:t>AI can complete tasks faster than students can learn the skills behind them</a:t>
            </a:r>
          </a:p>
          <a:p>
            <a:r>
              <a:rPr lang="en-US" dirty="0">
                <a:effectLst/>
                <a:latin typeface="Helvetica Neue" panose="02000503000000020004" pitchFamily="2" charset="0"/>
              </a:rPr>
              <a:t>Traditional teaching and assessment approaches are vulnerable to “bypass”</a:t>
            </a:r>
          </a:p>
          <a:p>
            <a:r>
              <a:rPr lang="en-US" dirty="0">
                <a:effectLst/>
                <a:latin typeface="Helvetica Neue" panose="02000503000000020004" pitchFamily="2" charset="0"/>
              </a:rPr>
              <a:t>We need practices that prioritize </a:t>
            </a:r>
            <a:r>
              <a:rPr lang="en-US" i="1" dirty="0">
                <a:effectLst/>
                <a:latin typeface="Helvetica Neue" panose="02000503000000020004" pitchFamily="2" charset="0"/>
              </a:rPr>
              <a:t>process, engagement, and motivation</a:t>
            </a:r>
            <a:endParaRPr lang="en-US" dirty="0">
              <a:effectLst/>
              <a:latin typeface="Helvetica Neue" panose="02000503000000020004" pitchFamily="2" charset="0"/>
            </a:endParaRPr>
          </a:p>
          <a:p>
            <a:pPr marL="0" indent="0">
              <a:buNone/>
            </a:pPr>
            <a:endParaRPr lang="en-US" dirty="0"/>
          </a:p>
        </p:txBody>
      </p:sp>
    </p:spTree>
    <p:custDataLst>
      <p:tags r:id="rId1"/>
    </p:custDataLst>
    <p:extLst>
      <p:ext uri="{BB962C8B-B14F-4D97-AF65-F5344CB8AC3E}">
        <p14:creationId xmlns:p14="http://schemas.microsoft.com/office/powerpoint/2010/main" val="1728198437"/>
      </p:ext>
    </p:extLst>
  </p:cSld>
  <p:clrMapOvr>
    <a:masterClrMapping/>
  </p:clrMapOvr>
  <p:extLst>
    <p:ext uri="{6950BFC3-D8DA-4A85-94F7-54DA5524770B}">
      <p188:commentRel xmlns:p188="http://schemas.microsoft.com/office/powerpoint/2018/8/main" r:id="rId4"/>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F194DED-7B53-59EE-3AEE-1DA1E746381F}"/>
              </a:ext>
            </a:extLst>
          </p:cNvPr>
          <p:cNvSpPr>
            <a:spLocks noGrp="1"/>
          </p:cNvSpPr>
          <p:nvPr>
            <p:ph type="title"/>
          </p:nvPr>
        </p:nvSpPr>
        <p:spPr>
          <a:xfrm>
            <a:off x="621792" y="1161288"/>
            <a:ext cx="3602736" cy="4526280"/>
          </a:xfrm>
        </p:spPr>
        <p:txBody>
          <a:bodyPr>
            <a:normAutofit/>
          </a:bodyPr>
          <a:lstStyle/>
          <a:p>
            <a:r>
              <a:rPr lang="en-US" sz="4000" kern="0">
                <a:effectLst/>
                <a:latin typeface="Times New Roman" panose="02020603050405020304" pitchFamily="18" charset="0"/>
                <a:ea typeface="Times New Roman" panose="02020603050405020304" pitchFamily="18" charset="0"/>
                <a:cs typeface="Times New Roman" panose="02020603050405020304" pitchFamily="18" charset="0"/>
              </a:rPr>
              <a:t>Why motivation matters more than ever</a:t>
            </a:r>
            <a:endParaRPr lang="en-US" sz="4000"/>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48C2AFB1-E955-D621-C658-6327C1CBAE01}"/>
              </a:ext>
            </a:extLst>
          </p:cNvPr>
          <p:cNvGraphicFramePr>
            <a:graphicFrameLocks noGrp="1"/>
          </p:cNvGraphicFramePr>
          <p:nvPr>
            <p:ph idx="1"/>
            <p:extLst>
              <p:ext uri="{D42A27DB-BD31-4B8C-83A1-F6EECF244321}">
                <p14:modId xmlns:p14="http://schemas.microsoft.com/office/powerpoint/2010/main" val="3015707"/>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259154604"/>
      </p:ext>
    </p:extLst>
  </p:cSld>
  <p:clrMapOvr>
    <a:masterClrMapping/>
  </p:clrMapOvr>
  <p:extLst>
    <p:ext uri="{6950BFC3-D8DA-4A85-94F7-54DA5524770B}">
      <p188:commentRel xmlns:p188="http://schemas.microsoft.com/office/powerpoint/2018/8/main" r:id="rId4"/>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6EE6-D113-CC6A-ADBC-6FD86223C537}"/>
              </a:ext>
            </a:extLst>
          </p:cNvPr>
          <p:cNvSpPr>
            <a:spLocks noGrp="1"/>
          </p:cNvSpPr>
          <p:nvPr>
            <p:ph type="title"/>
          </p:nvPr>
        </p:nvSpPr>
        <p:spPr/>
        <p:txBody>
          <a:bodyPr>
            <a:normAutofit/>
          </a:bodyPr>
          <a:lstStyle/>
          <a:p>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How do we support motivation?</a:t>
            </a:r>
            <a:endParaRPr lang="en-US" sz="3200" dirty="0"/>
          </a:p>
        </p:txBody>
      </p:sp>
      <p:sp>
        <p:nvSpPr>
          <p:cNvPr id="3" name="Content Placeholder 2">
            <a:extLst>
              <a:ext uri="{FF2B5EF4-FFF2-40B4-BE49-F238E27FC236}">
                <a16:creationId xmlns:a16="http://schemas.microsoft.com/office/drawing/2014/main" id="{3CA2FDD1-131A-9B11-426E-BCC09DD6B58B}"/>
              </a:ext>
            </a:extLst>
          </p:cNvPr>
          <p:cNvSpPr>
            <a:spLocks noGrp="1"/>
          </p:cNvSpPr>
          <p:nvPr>
            <p:ph idx="1"/>
          </p:nvPr>
        </p:nvSpPr>
        <p:spPr/>
        <p:txBody>
          <a:bodyPr/>
          <a:lstStyle/>
          <a:p>
            <a:pPr>
              <a:buNone/>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Autonomy-Supportive Teaching:</a:t>
            </a:r>
            <a:endParaRPr lang="en-US" dirty="0">
              <a:solidFill>
                <a:srgbClr val="0E101A"/>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solidFill>
                  <a:srgbClr val="0E101A"/>
                </a:solidFill>
                <a:effectLst/>
                <a:latin typeface="Times New Roman" panose="02020603050405020304" pitchFamily="18" charset="0"/>
                <a:cs typeface="Times New Roman" panose="02020603050405020304" pitchFamily="18" charset="0"/>
              </a:rPr>
              <a:t>Student voice and choice</a:t>
            </a:r>
          </a:p>
          <a:p>
            <a:pPr>
              <a:buFont typeface="Arial" panose="020B0604020202020204" pitchFamily="34" charset="0"/>
              <a:buChar char="•"/>
            </a:pPr>
            <a:r>
              <a:rPr lang="en-US" dirty="0">
                <a:solidFill>
                  <a:srgbClr val="0E101A"/>
                </a:solidFill>
                <a:effectLst/>
                <a:latin typeface="Times New Roman" panose="02020603050405020304" pitchFamily="18" charset="0"/>
                <a:cs typeface="Times New Roman" panose="02020603050405020304" pitchFamily="18" charset="0"/>
              </a:rPr>
              <a:t>Purposeful task design</a:t>
            </a:r>
          </a:p>
          <a:p>
            <a:pPr>
              <a:buFont typeface="Arial" panose="020B0604020202020204" pitchFamily="34" charset="0"/>
              <a:buChar char="•"/>
            </a:pPr>
            <a:r>
              <a:rPr lang="en-US" dirty="0">
                <a:solidFill>
                  <a:srgbClr val="0E101A"/>
                </a:solidFill>
                <a:effectLst/>
                <a:latin typeface="Times New Roman" panose="02020603050405020304" pitchFamily="18" charset="0"/>
                <a:cs typeface="Times New Roman" panose="02020603050405020304" pitchFamily="18" charset="0"/>
              </a:rPr>
              <a:t>Connection and belonging</a:t>
            </a:r>
          </a:p>
          <a:p>
            <a:pPr>
              <a:buFont typeface="Arial" panose="020B0604020202020204" pitchFamily="34" charset="0"/>
              <a:buChar char="•"/>
            </a:pPr>
            <a:r>
              <a:rPr lang="en-US" dirty="0">
                <a:solidFill>
                  <a:srgbClr val="0E101A"/>
                </a:solidFill>
                <a:effectLst/>
                <a:latin typeface="Times New Roman" panose="02020603050405020304" pitchFamily="18" charset="0"/>
                <a:cs typeface="Times New Roman" panose="02020603050405020304" pitchFamily="18" charset="0"/>
              </a:rPr>
              <a:t>Motivation beyond grades</a:t>
            </a:r>
          </a:p>
          <a:p>
            <a:pPr marL="0" indent="0">
              <a:buNone/>
            </a:pPr>
            <a:endParaRPr lang="en-US" dirty="0"/>
          </a:p>
        </p:txBody>
      </p:sp>
    </p:spTree>
    <p:custDataLst>
      <p:tags r:id="rId1"/>
    </p:custDataLst>
    <p:extLst>
      <p:ext uri="{BB962C8B-B14F-4D97-AF65-F5344CB8AC3E}">
        <p14:creationId xmlns:p14="http://schemas.microsoft.com/office/powerpoint/2010/main" val="4102413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38FCFD-D7B8-4CBD-CB32-F10DF151BE2F}"/>
              </a:ext>
            </a:extLst>
          </p:cNvPr>
          <p:cNvSpPr>
            <a:spLocks noGrp="1"/>
          </p:cNvSpPr>
          <p:nvPr>
            <p:ph type="title"/>
          </p:nvPr>
        </p:nvSpPr>
        <p:spPr>
          <a:xfrm>
            <a:off x="621792" y="1161288"/>
            <a:ext cx="4674318" cy="4532930"/>
          </a:xfrm>
        </p:spPr>
        <p:txBody>
          <a:bodyPr>
            <a:normAutofit/>
          </a:bodyPr>
          <a:lstStyle/>
          <a:p>
            <a:r>
              <a:rPr lang="en-US" sz="4000" kern="0" dirty="0">
                <a:effectLst/>
                <a:latin typeface="Times New Roman" panose="02020603050405020304" pitchFamily="18" charset="0"/>
                <a:ea typeface="Times New Roman" panose="02020603050405020304" pitchFamily="18" charset="0"/>
                <a:cs typeface="Times New Roman" panose="02020603050405020304" pitchFamily="18" charset="0"/>
              </a:rPr>
              <a:t>How do we support motivation</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42DA32BC-CBBA-2B15-2E41-E40213FEE384}"/>
              </a:ext>
            </a:extLst>
          </p:cNvPr>
          <p:cNvGraphicFramePr>
            <a:graphicFrameLocks noGrp="1"/>
          </p:cNvGraphicFramePr>
          <p:nvPr>
            <p:ph idx="1"/>
            <p:extLst>
              <p:ext uri="{D42A27DB-BD31-4B8C-83A1-F6EECF244321}">
                <p14:modId xmlns:p14="http://schemas.microsoft.com/office/powerpoint/2010/main" val="2687219657"/>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015281052"/>
      </p:ext>
    </p:extLst>
  </p:cSld>
  <p:clrMapOvr>
    <a:masterClrMapping/>
  </p:clrMapOvr>
  <p:extLst>
    <p:ext uri="{6950BFC3-D8DA-4A85-94F7-54DA5524770B}">
      <p188:commentRel xmlns:p188="http://schemas.microsoft.com/office/powerpoint/2018/8/main" r:id="rId4"/>
    </p:ext>
  </p:extLs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F93FEAAD183F429BBB43E83C661616" ma:contentTypeVersion="8" ma:contentTypeDescription="Create a new document." ma:contentTypeScope="" ma:versionID="17e81fc6bc4fba4e50e36ec82508aaaa">
  <xsd:schema xmlns:xsd="http://www.w3.org/2001/XMLSchema" xmlns:xs="http://www.w3.org/2001/XMLSchema" xmlns:p="http://schemas.microsoft.com/office/2006/metadata/properties" xmlns:ns2="7a25242f-533a-4bc9-b5e3-da9d5075e97f" targetNamespace="http://schemas.microsoft.com/office/2006/metadata/properties" ma:root="true" ma:fieldsID="2a72b12530c75b8643b1ea1a1bad1cfa" ns2:_="">
    <xsd:import namespace="7a25242f-533a-4bc9-b5e3-da9d5075e97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25242f-533a-4bc9-b5e3-da9d5075e9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E360A0-5C38-4CB1-8065-A2920E900F11}"/>
</file>

<file path=customXml/itemProps2.xml><?xml version="1.0" encoding="utf-8"?>
<ds:datastoreItem xmlns:ds="http://schemas.openxmlformats.org/officeDocument/2006/customXml" ds:itemID="{4497D347-7D66-433E-BEA6-D52651A12463}"/>
</file>

<file path=customXml/itemProps3.xml><?xml version="1.0" encoding="utf-8"?>
<ds:datastoreItem xmlns:ds="http://schemas.openxmlformats.org/officeDocument/2006/customXml" ds:itemID="{17BA65C8-6E18-4D71-BF84-90536D4AA300}"/>
</file>

<file path=docProps/app.xml><?xml version="1.0" encoding="utf-8"?>
<Properties xmlns="http://schemas.openxmlformats.org/officeDocument/2006/extended-properties" xmlns:vt="http://schemas.openxmlformats.org/officeDocument/2006/docPropsVTypes">
  <TotalTime>5295</TotalTime>
  <Words>1646</Words>
  <Application>Microsoft Macintosh PowerPoint</Application>
  <PresentationFormat>Widescreen</PresentationFormat>
  <Paragraphs>228</Paragraphs>
  <Slides>29</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Aptos</vt:lpstr>
      <vt:lpstr>Aptos Display</vt:lpstr>
      <vt:lpstr>Arial</vt:lpstr>
      <vt:lpstr>Arial,Sans-Serif</vt:lpstr>
      <vt:lpstr>Calibri</vt:lpstr>
      <vt:lpstr>Helvetica Neue</vt:lpstr>
      <vt:lpstr>Symbol</vt:lpstr>
      <vt:lpstr>Times</vt:lpstr>
      <vt:lpstr>Times New Roman</vt:lpstr>
      <vt:lpstr>Office Theme</vt:lpstr>
      <vt:lpstr>ChatGPT and Instruction: Rethinking Teaching Practices</vt:lpstr>
      <vt:lpstr>Agenda</vt:lpstr>
      <vt:lpstr>Question:</vt:lpstr>
      <vt:lpstr>Opportunities and concerns </vt:lpstr>
      <vt:lpstr>Instructor’s evolving role</vt:lpstr>
      <vt:lpstr>If students already have AI tool</vt:lpstr>
      <vt:lpstr>Why motivation matters more than ever</vt:lpstr>
      <vt:lpstr>How do we support motivation?</vt:lpstr>
      <vt:lpstr>How do we support motivation</vt:lpstr>
      <vt:lpstr>PowerPoint Presentation</vt:lpstr>
      <vt:lpstr>From Sage on the stage to the Guide on the side</vt:lpstr>
      <vt:lpstr>Rethinking assignments &amp; assessments</vt:lpstr>
      <vt:lpstr>To Use or Not To Use GenAI in Class</vt:lpstr>
      <vt:lpstr>Design assignments </vt:lpstr>
      <vt:lpstr>Fostering integrity, responsibility, and academic honesty</vt:lpstr>
      <vt:lpstr>Intentional ChatGPT integration in assignments</vt:lpstr>
      <vt:lpstr>Strategies across assignments</vt:lpstr>
      <vt:lpstr>Live, Local and In-Person </vt:lpstr>
      <vt:lpstr>Personal, Social &amp; Peer Work </vt:lpstr>
      <vt:lpstr>Group Writing &amp; Collaboration  </vt:lpstr>
      <vt:lpstr>ChatGPT-resistant assignments </vt:lpstr>
      <vt:lpstr>Intentional ChatGPT integration in assignments</vt:lpstr>
      <vt:lpstr>ChatGPT augmented assignments</vt:lpstr>
      <vt:lpstr>ChatGPT as a Learning Tool</vt:lpstr>
      <vt:lpstr>ChatGPT as a Learning Tool </vt:lpstr>
      <vt:lpstr>Question:</vt:lpstr>
      <vt:lpstr>Superpower of an educator </vt:lpstr>
      <vt:lpstr>Collection of AI-enhanced Assignments from Various Universities </vt:lpstr>
      <vt:lpstr>Next Workshops: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Elizabeth Viramontes-Merino</dc:creator>
  <cp:lastModifiedBy>Elizabeth Viramontes-Merino</cp:lastModifiedBy>
  <cp:revision>5</cp:revision>
  <dcterms:created xsi:type="dcterms:W3CDTF">2025-04-07T21:01:11Z</dcterms:created>
  <dcterms:modified xsi:type="dcterms:W3CDTF">2025-04-18T17:43:28Z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CD53DFB4-B8E7-4471-A708-1F77CDB27F49</vt:lpwstr>
  </property>
  <property fmtid="{D5CDD505-2E9C-101B-9397-08002B2CF9AE}" pid="3" name="ArticulatePath">
    <vt:lpwstr>https://csusanbernardino-my.sharepoint.com/personal/000036152_csusb_edu/Documents/4-14-25-ChatGPT-and-Instruction-Rethinking-Teaching-Practices</vt:lpwstr>
  </property>
  <property fmtid="{D5CDD505-2E9C-101B-9397-08002B2CF9AE}" pid="4" name="ContentTypeId">
    <vt:lpwstr>0x010100E2F93FEAAD183F429BBB43E83C661616</vt:lpwstr>
  </property>
</Properties>
</file>