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9" r:id="rId4"/>
    <p:sldId id="311" r:id="rId5"/>
    <p:sldId id="267" r:id="rId6"/>
    <p:sldId id="268" r:id="rId7"/>
    <p:sldId id="270" r:id="rId8"/>
    <p:sldId id="298" r:id="rId9"/>
    <p:sldId id="271" r:id="rId10"/>
    <p:sldId id="288" r:id="rId11"/>
    <p:sldId id="290" r:id="rId12"/>
    <p:sldId id="299" r:id="rId13"/>
    <p:sldId id="300" r:id="rId14"/>
    <p:sldId id="297" r:id="rId15"/>
    <p:sldId id="301" r:id="rId16"/>
    <p:sldId id="312" r:id="rId17"/>
    <p:sldId id="313" r:id="rId18"/>
    <p:sldId id="302" r:id="rId19"/>
    <p:sldId id="305" r:id="rId20"/>
    <p:sldId id="306" r:id="rId21"/>
    <p:sldId id="308" r:id="rId22"/>
    <p:sldId id="307" r:id="rId23"/>
    <p:sldId id="309" r:id="rId24"/>
    <p:sldId id="310" r:id="rId25"/>
    <p:sldId id="314"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Palatino Linotype"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Palatino Linotype"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Palatino Linotype"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Palatino Linotype"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Palatino Linotype" charset="0"/>
        <a:ea typeface="ＭＳ Ｐゴシック" charset="0"/>
        <a:cs typeface="Arial" charset="0"/>
      </a:defRPr>
    </a:lvl5pPr>
    <a:lvl6pPr marL="2286000" algn="l" defTabSz="457200" rtl="0" eaLnBrk="1" latinLnBrk="0" hangingPunct="1">
      <a:defRPr kern="1200">
        <a:solidFill>
          <a:schemeClr val="tx1"/>
        </a:solidFill>
        <a:latin typeface="Palatino Linotype" charset="0"/>
        <a:ea typeface="ＭＳ Ｐゴシック" charset="0"/>
        <a:cs typeface="Arial" charset="0"/>
      </a:defRPr>
    </a:lvl6pPr>
    <a:lvl7pPr marL="2743200" algn="l" defTabSz="457200" rtl="0" eaLnBrk="1" latinLnBrk="0" hangingPunct="1">
      <a:defRPr kern="1200">
        <a:solidFill>
          <a:schemeClr val="tx1"/>
        </a:solidFill>
        <a:latin typeface="Palatino Linotype" charset="0"/>
        <a:ea typeface="ＭＳ Ｐゴシック" charset="0"/>
        <a:cs typeface="Arial" charset="0"/>
      </a:defRPr>
    </a:lvl7pPr>
    <a:lvl8pPr marL="3200400" algn="l" defTabSz="457200" rtl="0" eaLnBrk="1" latinLnBrk="0" hangingPunct="1">
      <a:defRPr kern="1200">
        <a:solidFill>
          <a:schemeClr val="tx1"/>
        </a:solidFill>
        <a:latin typeface="Palatino Linotype" charset="0"/>
        <a:ea typeface="ＭＳ Ｐゴシック" charset="0"/>
        <a:cs typeface="Arial" charset="0"/>
      </a:defRPr>
    </a:lvl8pPr>
    <a:lvl9pPr marL="3657600" algn="l" defTabSz="457200" rtl="0" eaLnBrk="1" latinLnBrk="0" hangingPunct="1">
      <a:defRPr kern="1200">
        <a:solidFill>
          <a:schemeClr val="tx1"/>
        </a:solidFill>
        <a:latin typeface="Palatino Linotype"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9018" autoAdjust="0"/>
  </p:normalViewPr>
  <p:slideViewPr>
    <p:cSldViewPr>
      <p:cViewPr varScale="1">
        <p:scale>
          <a:sx n="73" d="100"/>
          <a:sy n="73" d="100"/>
        </p:scale>
        <p:origin x="1464"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5FDB7-6338-4B76-BC6C-5CC0D86A1390}" type="doc">
      <dgm:prSet loTypeId="urn:microsoft.com/office/officeart/2005/8/layout/pyramid1" loCatId="pyramid" qsTypeId="urn:microsoft.com/office/officeart/2005/8/quickstyle/simple5" qsCatId="simple" csTypeId="urn:microsoft.com/office/officeart/2005/8/colors/accent1_2" csCatId="accent1" phldr="1"/>
      <dgm:spPr/>
    </dgm:pt>
    <dgm:pt modelId="{187AC7E5-E634-4D25-9F72-ABB222FB5533}">
      <dgm:prSet phldrT="[Text]"/>
      <dgm:spPr/>
      <dgm:t>
        <a:bodyPr/>
        <a:lstStyle/>
        <a:p>
          <a:r>
            <a:rPr lang="en-US" dirty="0"/>
            <a:t>State</a:t>
          </a:r>
        </a:p>
      </dgm:t>
    </dgm:pt>
    <dgm:pt modelId="{FE353FA1-A478-4329-BA5C-4D3564256DC8}" type="parTrans" cxnId="{8D7CFB60-DA34-4A18-9D93-AD52B3C498ED}">
      <dgm:prSet/>
      <dgm:spPr/>
      <dgm:t>
        <a:bodyPr/>
        <a:lstStyle/>
        <a:p>
          <a:endParaRPr lang="en-US"/>
        </a:p>
      </dgm:t>
    </dgm:pt>
    <dgm:pt modelId="{5D5A9944-7BD9-402A-8C91-37DDDCCB11A8}" type="sibTrans" cxnId="{8D7CFB60-DA34-4A18-9D93-AD52B3C498ED}">
      <dgm:prSet/>
      <dgm:spPr/>
      <dgm:t>
        <a:bodyPr/>
        <a:lstStyle/>
        <a:p>
          <a:endParaRPr lang="en-US"/>
        </a:p>
      </dgm:t>
    </dgm:pt>
    <dgm:pt modelId="{AE85EA21-D42B-4128-BB19-8C5972DC4D48}">
      <dgm:prSet phldrT="[Text]"/>
      <dgm:spPr/>
      <dgm:t>
        <a:bodyPr/>
        <a:lstStyle/>
        <a:p>
          <a:r>
            <a:rPr lang="en-US" dirty="0"/>
            <a:t>Chancellor’s Office</a:t>
          </a:r>
        </a:p>
      </dgm:t>
    </dgm:pt>
    <dgm:pt modelId="{C32EEA71-CEF4-42FB-8456-9C6BF0D553D7}" type="parTrans" cxnId="{C6210E30-932A-4958-A482-98C38C91D64A}">
      <dgm:prSet/>
      <dgm:spPr/>
      <dgm:t>
        <a:bodyPr/>
        <a:lstStyle/>
        <a:p>
          <a:endParaRPr lang="en-US"/>
        </a:p>
      </dgm:t>
    </dgm:pt>
    <dgm:pt modelId="{0767BC0C-9A98-4FFB-A823-434FAF43D99A}" type="sibTrans" cxnId="{C6210E30-932A-4958-A482-98C38C91D64A}">
      <dgm:prSet/>
      <dgm:spPr/>
      <dgm:t>
        <a:bodyPr/>
        <a:lstStyle/>
        <a:p>
          <a:endParaRPr lang="en-US"/>
        </a:p>
      </dgm:t>
    </dgm:pt>
    <dgm:pt modelId="{8BFB30E7-6A76-41EC-A8E8-E85F6E1C30A8}">
      <dgm:prSet phldrT="[Text]"/>
      <dgm:spPr/>
      <dgm:t>
        <a:bodyPr/>
        <a:lstStyle/>
        <a:p>
          <a:r>
            <a:rPr lang="en-US" dirty="0"/>
            <a:t>Campus</a:t>
          </a:r>
        </a:p>
      </dgm:t>
    </dgm:pt>
    <dgm:pt modelId="{DD25EAF3-60CF-4FF5-B43F-FC28DA65D4E6}" type="parTrans" cxnId="{BC78768A-6767-470B-A15B-7A37B6C82C4A}">
      <dgm:prSet/>
      <dgm:spPr/>
      <dgm:t>
        <a:bodyPr/>
        <a:lstStyle/>
        <a:p>
          <a:endParaRPr lang="en-US"/>
        </a:p>
      </dgm:t>
    </dgm:pt>
    <dgm:pt modelId="{E8712EE9-6D97-4560-A648-73DA9C8F8ADF}" type="sibTrans" cxnId="{BC78768A-6767-470B-A15B-7A37B6C82C4A}">
      <dgm:prSet/>
      <dgm:spPr/>
      <dgm:t>
        <a:bodyPr/>
        <a:lstStyle/>
        <a:p>
          <a:endParaRPr lang="en-US"/>
        </a:p>
      </dgm:t>
    </dgm:pt>
    <dgm:pt modelId="{0B04049B-AE47-42DC-B026-22C55EF05DBC}" type="pres">
      <dgm:prSet presAssocID="{A005FDB7-6338-4B76-BC6C-5CC0D86A1390}" presName="Name0" presStyleCnt="0">
        <dgm:presLayoutVars>
          <dgm:dir/>
          <dgm:animLvl val="lvl"/>
          <dgm:resizeHandles val="exact"/>
        </dgm:presLayoutVars>
      </dgm:prSet>
      <dgm:spPr/>
    </dgm:pt>
    <dgm:pt modelId="{CD1941AC-E3DC-4E59-832C-E2F8DA905555}" type="pres">
      <dgm:prSet presAssocID="{187AC7E5-E634-4D25-9F72-ABB222FB5533}" presName="Name8" presStyleCnt="0"/>
      <dgm:spPr/>
    </dgm:pt>
    <dgm:pt modelId="{8F775B64-206D-46BE-9047-2DCD3358432C}" type="pres">
      <dgm:prSet presAssocID="{187AC7E5-E634-4D25-9F72-ABB222FB5533}" presName="level" presStyleLbl="node1" presStyleIdx="0" presStyleCnt="3">
        <dgm:presLayoutVars>
          <dgm:chMax val="1"/>
          <dgm:bulletEnabled val="1"/>
        </dgm:presLayoutVars>
      </dgm:prSet>
      <dgm:spPr/>
    </dgm:pt>
    <dgm:pt modelId="{9750C5C9-2500-4AEA-BEB9-41304037B9D2}" type="pres">
      <dgm:prSet presAssocID="{187AC7E5-E634-4D25-9F72-ABB222FB5533}" presName="levelTx" presStyleLbl="revTx" presStyleIdx="0" presStyleCnt="0">
        <dgm:presLayoutVars>
          <dgm:chMax val="1"/>
          <dgm:bulletEnabled val="1"/>
        </dgm:presLayoutVars>
      </dgm:prSet>
      <dgm:spPr/>
    </dgm:pt>
    <dgm:pt modelId="{15F9979C-07C3-4FEF-AEC9-85ED9E115EAE}" type="pres">
      <dgm:prSet presAssocID="{AE85EA21-D42B-4128-BB19-8C5972DC4D48}" presName="Name8" presStyleCnt="0"/>
      <dgm:spPr/>
    </dgm:pt>
    <dgm:pt modelId="{5C438392-31F6-44CD-9860-EA422C50F8B4}" type="pres">
      <dgm:prSet presAssocID="{AE85EA21-D42B-4128-BB19-8C5972DC4D48}" presName="level" presStyleLbl="node1" presStyleIdx="1" presStyleCnt="3">
        <dgm:presLayoutVars>
          <dgm:chMax val="1"/>
          <dgm:bulletEnabled val="1"/>
        </dgm:presLayoutVars>
      </dgm:prSet>
      <dgm:spPr/>
    </dgm:pt>
    <dgm:pt modelId="{10011B83-0046-4CB5-8DCE-7D8958A8568E}" type="pres">
      <dgm:prSet presAssocID="{AE85EA21-D42B-4128-BB19-8C5972DC4D48}" presName="levelTx" presStyleLbl="revTx" presStyleIdx="0" presStyleCnt="0">
        <dgm:presLayoutVars>
          <dgm:chMax val="1"/>
          <dgm:bulletEnabled val="1"/>
        </dgm:presLayoutVars>
      </dgm:prSet>
      <dgm:spPr/>
    </dgm:pt>
    <dgm:pt modelId="{F7BAFB0D-96CC-48E5-B91C-73E2F3DA4FF3}" type="pres">
      <dgm:prSet presAssocID="{8BFB30E7-6A76-41EC-A8E8-E85F6E1C30A8}" presName="Name8" presStyleCnt="0"/>
      <dgm:spPr/>
    </dgm:pt>
    <dgm:pt modelId="{D3B0D090-4DB2-4369-A198-A106816A8952}" type="pres">
      <dgm:prSet presAssocID="{8BFB30E7-6A76-41EC-A8E8-E85F6E1C30A8}" presName="level" presStyleLbl="node1" presStyleIdx="2" presStyleCnt="3">
        <dgm:presLayoutVars>
          <dgm:chMax val="1"/>
          <dgm:bulletEnabled val="1"/>
        </dgm:presLayoutVars>
      </dgm:prSet>
      <dgm:spPr/>
    </dgm:pt>
    <dgm:pt modelId="{C9811583-BC91-452F-ADDE-E552015BCFBF}" type="pres">
      <dgm:prSet presAssocID="{8BFB30E7-6A76-41EC-A8E8-E85F6E1C30A8}" presName="levelTx" presStyleLbl="revTx" presStyleIdx="0" presStyleCnt="0">
        <dgm:presLayoutVars>
          <dgm:chMax val="1"/>
          <dgm:bulletEnabled val="1"/>
        </dgm:presLayoutVars>
      </dgm:prSet>
      <dgm:spPr/>
    </dgm:pt>
  </dgm:ptLst>
  <dgm:cxnLst>
    <dgm:cxn modelId="{08118E01-6F46-4F5D-937C-EAEA1536A881}" type="presOf" srcId="{A005FDB7-6338-4B76-BC6C-5CC0D86A1390}" destId="{0B04049B-AE47-42DC-B026-22C55EF05DBC}" srcOrd="0" destOrd="0" presId="urn:microsoft.com/office/officeart/2005/8/layout/pyramid1"/>
    <dgm:cxn modelId="{6B49630F-A723-4C24-9F9B-EF8C6C43594E}" type="presOf" srcId="{187AC7E5-E634-4D25-9F72-ABB222FB5533}" destId="{8F775B64-206D-46BE-9047-2DCD3358432C}" srcOrd="0" destOrd="0" presId="urn:microsoft.com/office/officeart/2005/8/layout/pyramid1"/>
    <dgm:cxn modelId="{7F9FAD0F-DBFF-4E7C-A189-B05D162D8D44}" type="presOf" srcId="{8BFB30E7-6A76-41EC-A8E8-E85F6E1C30A8}" destId="{D3B0D090-4DB2-4369-A198-A106816A8952}" srcOrd="0" destOrd="0" presId="urn:microsoft.com/office/officeart/2005/8/layout/pyramid1"/>
    <dgm:cxn modelId="{C6210E30-932A-4958-A482-98C38C91D64A}" srcId="{A005FDB7-6338-4B76-BC6C-5CC0D86A1390}" destId="{AE85EA21-D42B-4128-BB19-8C5972DC4D48}" srcOrd="1" destOrd="0" parTransId="{C32EEA71-CEF4-42FB-8456-9C6BF0D553D7}" sibTransId="{0767BC0C-9A98-4FFB-A823-434FAF43D99A}"/>
    <dgm:cxn modelId="{8D7CFB60-DA34-4A18-9D93-AD52B3C498ED}" srcId="{A005FDB7-6338-4B76-BC6C-5CC0D86A1390}" destId="{187AC7E5-E634-4D25-9F72-ABB222FB5533}" srcOrd="0" destOrd="0" parTransId="{FE353FA1-A478-4329-BA5C-4D3564256DC8}" sibTransId="{5D5A9944-7BD9-402A-8C91-37DDDCCB11A8}"/>
    <dgm:cxn modelId="{E498254A-B226-4AD5-8E40-E4F770B991A6}" type="presOf" srcId="{AE85EA21-D42B-4128-BB19-8C5972DC4D48}" destId="{5C438392-31F6-44CD-9860-EA422C50F8B4}" srcOrd="0" destOrd="0" presId="urn:microsoft.com/office/officeart/2005/8/layout/pyramid1"/>
    <dgm:cxn modelId="{29891D72-A2E3-4CB9-8CAC-6C2DDA5692BF}" type="presOf" srcId="{AE85EA21-D42B-4128-BB19-8C5972DC4D48}" destId="{10011B83-0046-4CB5-8DCE-7D8958A8568E}" srcOrd="1" destOrd="0" presId="urn:microsoft.com/office/officeart/2005/8/layout/pyramid1"/>
    <dgm:cxn modelId="{BC78768A-6767-470B-A15B-7A37B6C82C4A}" srcId="{A005FDB7-6338-4B76-BC6C-5CC0D86A1390}" destId="{8BFB30E7-6A76-41EC-A8E8-E85F6E1C30A8}" srcOrd="2" destOrd="0" parTransId="{DD25EAF3-60CF-4FF5-B43F-FC28DA65D4E6}" sibTransId="{E8712EE9-6D97-4560-A648-73DA9C8F8ADF}"/>
    <dgm:cxn modelId="{079683A2-35BC-4981-8087-3156B3898C96}" type="presOf" srcId="{187AC7E5-E634-4D25-9F72-ABB222FB5533}" destId="{9750C5C9-2500-4AEA-BEB9-41304037B9D2}" srcOrd="1" destOrd="0" presId="urn:microsoft.com/office/officeart/2005/8/layout/pyramid1"/>
    <dgm:cxn modelId="{06AAD7C1-B10D-4802-816A-C24D44CF5028}" type="presOf" srcId="{8BFB30E7-6A76-41EC-A8E8-E85F6E1C30A8}" destId="{C9811583-BC91-452F-ADDE-E552015BCFBF}" srcOrd="1" destOrd="0" presId="urn:microsoft.com/office/officeart/2005/8/layout/pyramid1"/>
    <dgm:cxn modelId="{3A43516C-28FE-4EB0-90AB-4A99E1C338D2}" type="presParOf" srcId="{0B04049B-AE47-42DC-B026-22C55EF05DBC}" destId="{CD1941AC-E3DC-4E59-832C-E2F8DA905555}" srcOrd="0" destOrd="0" presId="urn:microsoft.com/office/officeart/2005/8/layout/pyramid1"/>
    <dgm:cxn modelId="{6527F130-6448-45D9-83D0-17C21A56410D}" type="presParOf" srcId="{CD1941AC-E3DC-4E59-832C-E2F8DA905555}" destId="{8F775B64-206D-46BE-9047-2DCD3358432C}" srcOrd="0" destOrd="0" presId="urn:microsoft.com/office/officeart/2005/8/layout/pyramid1"/>
    <dgm:cxn modelId="{F53DFFF9-EB08-4140-9C54-7F93D75ECA2F}" type="presParOf" srcId="{CD1941AC-E3DC-4E59-832C-E2F8DA905555}" destId="{9750C5C9-2500-4AEA-BEB9-41304037B9D2}" srcOrd="1" destOrd="0" presId="urn:microsoft.com/office/officeart/2005/8/layout/pyramid1"/>
    <dgm:cxn modelId="{78E5F0CB-FAF2-490E-BBD9-7AC380F8C5C7}" type="presParOf" srcId="{0B04049B-AE47-42DC-B026-22C55EF05DBC}" destId="{15F9979C-07C3-4FEF-AEC9-85ED9E115EAE}" srcOrd="1" destOrd="0" presId="urn:microsoft.com/office/officeart/2005/8/layout/pyramid1"/>
    <dgm:cxn modelId="{28E9A649-C2DB-44EF-9456-182653DEB389}" type="presParOf" srcId="{15F9979C-07C3-4FEF-AEC9-85ED9E115EAE}" destId="{5C438392-31F6-44CD-9860-EA422C50F8B4}" srcOrd="0" destOrd="0" presId="urn:microsoft.com/office/officeart/2005/8/layout/pyramid1"/>
    <dgm:cxn modelId="{52C03DB1-DC1A-4DB8-AD21-8992C95F1D58}" type="presParOf" srcId="{15F9979C-07C3-4FEF-AEC9-85ED9E115EAE}" destId="{10011B83-0046-4CB5-8DCE-7D8958A8568E}" srcOrd="1" destOrd="0" presId="urn:microsoft.com/office/officeart/2005/8/layout/pyramid1"/>
    <dgm:cxn modelId="{20450207-A925-492D-84F9-A1F1B272902E}" type="presParOf" srcId="{0B04049B-AE47-42DC-B026-22C55EF05DBC}" destId="{F7BAFB0D-96CC-48E5-B91C-73E2F3DA4FF3}" srcOrd="2" destOrd="0" presId="urn:microsoft.com/office/officeart/2005/8/layout/pyramid1"/>
    <dgm:cxn modelId="{0A181D4B-FB00-4819-ABC8-F9A26E9BC099}" type="presParOf" srcId="{F7BAFB0D-96CC-48E5-B91C-73E2F3DA4FF3}" destId="{D3B0D090-4DB2-4369-A198-A106816A8952}" srcOrd="0" destOrd="0" presId="urn:microsoft.com/office/officeart/2005/8/layout/pyramid1"/>
    <dgm:cxn modelId="{D9426A3B-65E5-4019-B07E-151F7BAD68E1}" type="presParOf" srcId="{F7BAFB0D-96CC-48E5-B91C-73E2F3DA4FF3}" destId="{C9811583-BC91-452F-ADDE-E552015BCFB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CEC9A-EA4D-41C4-9108-52CF1CFF068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9B6E766-D339-4754-925E-049E6A472007}">
      <dgm:prSet phldrT="[Text]"/>
      <dgm:spPr/>
      <dgm:t>
        <a:bodyPr/>
        <a:lstStyle/>
        <a:p>
          <a:r>
            <a:rPr lang="en-US" dirty="0"/>
            <a:t>State GL</a:t>
          </a:r>
        </a:p>
      </dgm:t>
    </dgm:pt>
    <dgm:pt modelId="{4287E617-89E2-43E1-ADEF-CB861101D2B8}" type="parTrans" cxnId="{101906F2-DF74-4927-8291-F5842A077D20}">
      <dgm:prSet/>
      <dgm:spPr/>
      <dgm:t>
        <a:bodyPr/>
        <a:lstStyle/>
        <a:p>
          <a:endParaRPr lang="en-US"/>
        </a:p>
      </dgm:t>
    </dgm:pt>
    <dgm:pt modelId="{DADE6950-4195-417E-9DD6-BAF4847CBCAE}" type="sibTrans" cxnId="{101906F2-DF74-4927-8291-F5842A077D20}">
      <dgm:prSet/>
      <dgm:spPr/>
      <dgm:t>
        <a:bodyPr/>
        <a:lstStyle/>
        <a:p>
          <a:endParaRPr lang="en-US"/>
        </a:p>
      </dgm:t>
    </dgm:pt>
    <dgm:pt modelId="{BFA9F840-E512-4D53-BCD7-C135DCBC58EA}">
      <dgm:prSet phldrT="[Text]"/>
      <dgm:spPr/>
      <dgm:t>
        <a:bodyPr/>
        <a:lstStyle/>
        <a:p>
          <a:r>
            <a:rPr lang="en-US" dirty="0"/>
            <a:t>Object Code</a:t>
          </a:r>
        </a:p>
      </dgm:t>
    </dgm:pt>
    <dgm:pt modelId="{47552BDF-E486-46CD-B437-46486F0A3248}" type="parTrans" cxnId="{DFCD49CA-C924-428D-BEE6-8A67B9C7DFC2}">
      <dgm:prSet/>
      <dgm:spPr/>
      <dgm:t>
        <a:bodyPr/>
        <a:lstStyle/>
        <a:p>
          <a:endParaRPr lang="en-US"/>
        </a:p>
      </dgm:t>
    </dgm:pt>
    <dgm:pt modelId="{D39722E5-9820-49F1-8CF9-2EFCFE1DB645}" type="sibTrans" cxnId="{DFCD49CA-C924-428D-BEE6-8A67B9C7DFC2}">
      <dgm:prSet/>
      <dgm:spPr/>
      <dgm:t>
        <a:bodyPr/>
        <a:lstStyle/>
        <a:p>
          <a:endParaRPr lang="en-US"/>
        </a:p>
      </dgm:t>
    </dgm:pt>
    <dgm:pt modelId="{94DE05C1-44D0-44FC-95FF-289DEDBC2F39}">
      <dgm:prSet phldrT="[Text]"/>
      <dgm:spPr/>
      <dgm:t>
        <a:bodyPr/>
        <a:lstStyle/>
        <a:p>
          <a:r>
            <a:rPr lang="en-US" dirty="0"/>
            <a:t>PS Account</a:t>
          </a:r>
        </a:p>
      </dgm:t>
    </dgm:pt>
    <dgm:pt modelId="{9B23AE29-ACD3-434B-BAE6-091B6777F212}" type="parTrans" cxnId="{FF345D79-7227-4D2B-A4F5-91A6332ED933}">
      <dgm:prSet/>
      <dgm:spPr/>
      <dgm:t>
        <a:bodyPr/>
        <a:lstStyle/>
        <a:p>
          <a:endParaRPr lang="en-US"/>
        </a:p>
      </dgm:t>
    </dgm:pt>
    <dgm:pt modelId="{CFEFC2CB-715F-415B-9CB6-325B82E72BBD}" type="sibTrans" cxnId="{FF345D79-7227-4D2B-A4F5-91A6332ED933}">
      <dgm:prSet/>
      <dgm:spPr/>
      <dgm:t>
        <a:bodyPr/>
        <a:lstStyle/>
        <a:p>
          <a:endParaRPr lang="en-US"/>
        </a:p>
      </dgm:t>
    </dgm:pt>
    <dgm:pt modelId="{ABE9BDCB-1499-466F-99FA-FF87E03C024D}">
      <dgm:prSet phldrT="[Text]"/>
      <dgm:spPr/>
      <dgm:t>
        <a:bodyPr/>
        <a:lstStyle/>
        <a:p>
          <a:r>
            <a:rPr lang="en-US" dirty="0"/>
            <a:t>Gen Cat</a:t>
          </a:r>
        </a:p>
      </dgm:t>
    </dgm:pt>
    <dgm:pt modelId="{6F317930-0E80-4790-A9C1-A28514958E58}" type="parTrans" cxnId="{0C9E04FA-57FF-4379-8817-26587E19B6AE}">
      <dgm:prSet/>
      <dgm:spPr/>
      <dgm:t>
        <a:bodyPr/>
        <a:lstStyle/>
        <a:p>
          <a:endParaRPr lang="en-US"/>
        </a:p>
      </dgm:t>
    </dgm:pt>
    <dgm:pt modelId="{D3D3CCB3-019A-473E-BB35-2C0BEF0E5FC3}" type="sibTrans" cxnId="{0C9E04FA-57FF-4379-8817-26587E19B6AE}">
      <dgm:prSet/>
      <dgm:spPr/>
      <dgm:t>
        <a:bodyPr/>
        <a:lstStyle/>
        <a:p>
          <a:endParaRPr lang="en-US"/>
        </a:p>
      </dgm:t>
    </dgm:pt>
    <dgm:pt modelId="{C4FC4687-0E4F-4572-9EE1-E0B17550FBC1}">
      <dgm:prSet phldrT="[Text]"/>
      <dgm:spPr/>
      <dgm:t>
        <a:bodyPr/>
        <a:lstStyle/>
        <a:p>
          <a:r>
            <a:rPr lang="en-US" dirty="0" err="1"/>
            <a:t>Prog</a:t>
          </a:r>
          <a:r>
            <a:rPr lang="en-US" dirty="0"/>
            <a:t> Code</a:t>
          </a:r>
        </a:p>
      </dgm:t>
    </dgm:pt>
    <dgm:pt modelId="{5156FB8C-1145-4E2F-A6CE-98ED34971D24}" type="parTrans" cxnId="{EE583991-58BB-46CC-B46F-D21DACDEEFD3}">
      <dgm:prSet/>
      <dgm:spPr/>
      <dgm:t>
        <a:bodyPr/>
        <a:lstStyle/>
        <a:p>
          <a:endParaRPr lang="en-US"/>
        </a:p>
      </dgm:t>
    </dgm:pt>
    <dgm:pt modelId="{4FD88C57-14D5-4258-8663-C423A1F6AB01}" type="sibTrans" cxnId="{EE583991-58BB-46CC-B46F-D21DACDEEFD3}">
      <dgm:prSet/>
      <dgm:spPr/>
      <dgm:t>
        <a:bodyPr/>
        <a:lstStyle/>
        <a:p>
          <a:endParaRPr lang="en-US"/>
        </a:p>
      </dgm:t>
    </dgm:pt>
    <dgm:pt modelId="{71398DEC-4628-4EFD-8752-7B2E5A730C71}">
      <dgm:prSet phldrT="[Text]"/>
      <dgm:spPr/>
      <dgm:t>
        <a:bodyPr/>
        <a:lstStyle/>
        <a:p>
          <a:r>
            <a:rPr lang="en-US" dirty="0" err="1"/>
            <a:t>Dept</a:t>
          </a:r>
          <a:r>
            <a:rPr lang="en-US" dirty="0"/>
            <a:t> ID</a:t>
          </a:r>
        </a:p>
      </dgm:t>
    </dgm:pt>
    <dgm:pt modelId="{98CB4312-0708-4814-A322-0B5DE960A8F1}" type="parTrans" cxnId="{2E1A9ECE-6C21-446B-9E2E-551F10F781FD}">
      <dgm:prSet/>
      <dgm:spPr/>
      <dgm:t>
        <a:bodyPr/>
        <a:lstStyle/>
        <a:p>
          <a:endParaRPr lang="en-US"/>
        </a:p>
      </dgm:t>
    </dgm:pt>
    <dgm:pt modelId="{BB69D5D1-E853-4E80-9302-662A030F0BD0}" type="sibTrans" cxnId="{2E1A9ECE-6C21-446B-9E2E-551F10F781FD}">
      <dgm:prSet/>
      <dgm:spPr/>
      <dgm:t>
        <a:bodyPr/>
        <a:lstStyle/>
        <a:p>
          <a:endParaRPr lang="en-US"/>
        </a:p>
      </dgm:t>
    </dgm:pt>
    <dgm:pt modelId="{322BE8C4-D804-4962-9113-701AE944E065}">
      <dgm:prSet phldrT="[Text]"/>
      <dgm:spPr/>
      <dgm:t>
        <a:bodyPr/>
        <a:lstStyle/>
        <a:p>
          <a:r>
            <a:rPr lang="en-US" dirty="0"/>
            <a:t>SCO Fund</a:t>
          </a:r>
        </a:p>
      </dgm:t>
    </dgm:pt>
    <dgm:pt modelId="{71C40CE2-CE7F-4309-91A2-EBDC88B02543}" type="parTrans" cxnId="{1EFC70E0-F7E3-446B-932A-8104C61D9F46}">
      <dgm:prSet/>
      <dgm:spPr/>
      <dgm:t>
        <a:bodyPr/>
        <a:lstStyle/>
        <a:p>
          <a:endParaRPr lang="en-US"/>
        </a:p>
      </dgm:t>
    </dgm:pt>
    <dgm:pt modelId="{D05E9132-2196-48FA-8995-31C20A39D1E1}" type="sibTrans" cxnId="{1EFC70E0-F7E3-446B-932A-8104C61D9F46}">
      <dgm:prSet/>
      <dgm:spPr/>
      <dgm:t>
        <a:bodyPr/>
        <a:lstStyle/>
        <a:p>
          <a:endParaRPr lang="en-US"/>
        </a:p>
      </dgm:t>
    </dgm:pt>
    <dgm:pt modelId="{6D65200C-A8B8-4756-9D81-A232C963C4A8}">
      <dgm:prSet phldrT="[Text]"/>
      <dgm:spPr/>
      <dgm:t>
        <a:bodyPr/>
        <a:lstStyle/>
        <a:p>
          <a:r>
            <a:rPr lang="en-US" dirty="0"/>
            <a:t>CSU Fund</a:t>
          </a:r>
        </a:p>
      </dgm:t>
    </dgm:pt>
    <dgm:pt modelId="{DF8C86C1-2656-40B6-B137-980500E4CAE0}" type="parTrans" cxnId="{BCF781AD-39DD-4F40-A670-82FD72A7BDC3}">
      <dgm:prSet/>
      <dgm:spPr/>
      <dgm:t>
        <a:bodyPr/>
        <a:lstStyle/>
        <a:p>
          <a:endParaRPr lang="en-US"/>
        </a:p>
      </dgm:t>
    </dgm:pt>
    <dgm:pt modelId="{4E5E5701-5195-4FE5-8511-881A661BFE10}" type="sibTrans" cxnId="{BCF781AD-39DD-4F40-A670-82FD72A7BDC3}">
      <dgm:prSet/>
      <dgm:spPr/>
      <dgm:t>
        <a:bodyPr/>
        <a:lstStyle/>
        <a:p>
          <a:endParaRPr lang="en-US"/>
        </a:p>
      </dgm:t>
    </dgm:pt>
    <dgm:pt modelId="{4734F94A-9A8D-43F2-8B75-89F75163C069}">
      <dgm:prSet phldrT="[Text]"/>
      <dgm:spPr/>
      <dgm:t>
        <a:bodyPr/>
        <a:lstStyle/>
        <a:p>
          <a:r>
            <a:rPr lang="en-US" dirty="0"/>
            <a:t>PS Fund</a:t>
          </a:r>
        </a:p>
      </dgm:t>
    </dgm:pt>
    <dgm:pt modelId="{AD1F2518-61FE-4026-BFFC-C92707BC9E3C}" type="parTrans" cxnId="{D524D277-D024-45E9-9800-A9F8A125A2B6}">
      <dgm:prSet/>
      <dgm:spPr/>
      <dgm:t>
        <a:bodyPr/>
        <a:lstStyle/>
        <a:p>
          <a:endParaRPr lang="en-US"/>
        </a:p>
      </dgm:t>
    </dgm:pt>
    <dgm:pt modelId="{0B19010B-D511-4216-813B-5EF7007EB8E7}" type="sibTrans" cxnId="{D524D277-D024-45E9-9800-A9F8A125A2B6}">
      <dgm:prSet/>
      <dgm:spPr/>
      <dgm:t>
        <a:bodyPr/>
        <a:lstStyle/>
        <a:p>
          <a:endParaRPr lang="en-US"/>
        </a:p>
      </dgm:t>
    </dgm:pt>
    <dgm:pt modelId="{718110F5-31ED-48DE-AB65-350FD8B93151}" type="pres">
      <dgm:prSet presAssocID="{5AFCEC9A-EA4D-41C4-9108-52CF1CFF068A}" presName="theList" presStyleCnt="0">
        <dgm:presLayoutVars>
          <dgm:dir/>
          <dgm:animLvl val="lvl"/>
          <dgm:resizeHandles val="exact"/>
        </dgm:presLayoutVars>
      </dgm:prSet>
      <dgm:spPr/>
    </dgm:pt>
    <dgm:pt modelId="{AAA6ED5D-27F7-4B55-8EEE-7D24A1038246}" type="pres">
      <dgm:prSet presAssocID="{D9B6E766-D339-4754-925E-049E6A472007}" presName="compNode" presStyleCnt="0"/>
      <dgm:spPr/>
    </dgm:pt>
    <dgm:pt modelId="{E19DBCCE-156F-48DC-9375-6C91AE2B18F2}" type="pres">
      <dgm:prSet presAssocID="{D9B6E766-D339-4754-925E-049E6A472007}" presName="aNode" presStyleLbl="bgShp" presStyleIdx="0" presStyleCnt="3"/>
      <dgm:spPr/>
    </dgm:pt>
    <dgm:pt modelId="{7ABA8FFD-DF36-425C-AE86-7C254AB58333}" type="pres">
      <dgm:prSet presAssocID="{D9B6E766-D339-4754-925E-049E6A472007}" presName="textNode" presStyleLbl="bgShp" presStyleIdx="0" presStyleCnt="3"/>
      <dgm:spPr/>
    </dgm:pt>
    <dgm:pt modelId="{00138AE3-48B6-4CC3-AC29-7418C38F0199}" type="pres">
      <dgm:prSet presAssocID="{D9B6E766-D339-4754-925E-049E6A472007}" presName="compChildNode" presStyleCnt="0"/>
      <dgm:spPr/>
    </dgm:pt>
    <dgm:pt modelId="{7EDD709E-47DB-4BC0-A29F-DF24812E3894}" type="pres">
      <dgm:prSet presAssocID="{D9B6E766-D339-4754-925E-049E6A472007}" presName="theInnerList" presStyleCnt="0"/>
      <dgm:spPr/>
    </dgm:pt>
    <dgm:pt modelId="{727C15F5-F684-49FE-990C-7CC1BF2B5264}" type="pres">
      <dgm:prSet presAssocID="{BFA9F840-E512-4D53-BCD7-C135DCBC58EA}" presName="childNode" presStyleLbl="node1" presStyleIdx="0" presStyleCnt="6">
        <dgm:presLayoutVars>
          <dgm:bulletEnabled val="1"/>
        </dgm:presLayoutVars>
      </dgm:prSet>
      <dgm:spPr/>
    </dgm:pt>
    <dgm:pt modelId="{AA5722B0-09A4-46F0-AC65-CA2E39A20407}" type="pres">
      <dgm:prSet presAssocID="{BFA9F840-E512-4D53-BCD7-C135DCBC58EA}" presName="aSpace2" presStyleCnt="0"/>
      <dgm:spPr/>
    </dgm:pt>
    <dgm:pt modelId="{DD58AE2D-A39E-4012-837B-B5BAA65C8009}" type="pres">
      <dgm:prSet presAssocID="{94DE05C1-44D0-44FC-95FF-289DEDBC2F39}" presName="childNode" presStyleLbl="node1" presStyleIdx="1" presStyleCnt="6">
        <dgm:presLayoutVars>
          <dgm:bulletEnabled val="1"/>
        </dgm:presLayoutVars>
      </dgm:prSet>
      <dgm:spPr/>
    </dgm:pt>
    <dgm:pt modelId="{9A97BEA1-54BE-4936-B503-49A00B05AFF9}" type="pres">
      <dgm:prSet presAssocID="{D9B6E766-D339-4754-925E-049E6A472007}" presName="aSpace" presStyleCnt="0"/>
      <dgm:spPr/>
    </dgm:pt>
    <dgm:pt modelId="{C13E5D75-BBFD-4E90-9DAB-AEF588DF4058}" type="pres">
      <dgm:prSet presAssocID="{ABE9BDCB-1499-466F-99FA-FF87E03C024D}" presName="compNode" presStyleCnt="0"/>
      <dgm:spPr/>
    </dgm:pt>
    <dgm:pt modelId="{8EC4420A-557A-41A8-B356-CF5A3C26EC2B}" type="pres">
      <dgm:prSet presAssocID="{ABE9BDCB-1499-466F-99FA-FF87E03C024D}" presName="aNode" presStyleLbl="bgShp" presStyleIdx="1" presStyleCnt="3"/>
      <dgm:spPr/>
    </dgm:pt>
    <dgm:pt modelId="{AEB36899-42E3-4FF7-9039-4E28ABEFBD3C}" type="pres">
      <dgm:prSet presAssocID="{ABE9BDCB-1499-466F-99FA-FF87E03C024D}" presName="textNode" presStyleLbl="bgShp" presStyleIdx="1" presStyleCnt="3"/>
      <dgm:spPr/>
    </dgm:pt>
    <dgm:pt modelId="{0EA451F3-9CD4-4514-AFBD-748354F61085}" type="pres">
      <dgm:prSet presAssocID="{ABE9BDCB-1499-466F-99FA-FF87E03C024D}" presName="compChildNode" presStyleCnt="0"/>
      <dgm:spPr/>
    </dgm:pt>
    <dgm:pt modelId="{41205978-7939-43E8-9527-0AEBCF0CA107}" type="pres">
      <dgm:prSet presAssocID="{ABE9BDCB-1499-466F-99FA-FF87E03C024D}" presName="theInnerList" presStyleCnt="0"/>
      <dgm:spPr/>
    </dgm:pt>
    <dgm:pt modelId="{AE971372-0E80-4DFA-9DAA-B525D88B66AF}" type="pres">
      <dgm:prSet presAssocID="{C4FC4687-0E4F-4572-9EE1-E0B17550FBC1}" presName="childNode" presStyleLbl="node1" presStyleIdx="2" presStyleCnt="6">
        <dgm:presLayoutVars>
          <dgm:bulletEnabled val="1"/>
        </dgm:presLayoutVars>
      </dgm:prSet>
      <dgm:spPr/>
    </dgm:pt>
    <dgm:pt modelId="{31FB1DD0-7D38-46EB-9C1A-7967EF99A568}" type="pres">
      <dgm:prSet presAssocID="{C4FC4687-0E4F-4572-9EE1-E0B17550FBC1}" presName="aSpace2" presStyleCnt="0"/>
      <dgm:spPr/>
    </dgm:pt>
    <dgm:pt modelId="{C66892F3-A4D5-4245-B9A4-B8A4846CF959}" type="pres">
      <dgm:prSet presAssocID="{71398DEC-4628-4EFD-8752-7B2E5A730C71}" presName="childNode" presStyleLbl="node1" presStyleIdx="3" presStyleCnt="6">
        <dgm:presLayoutVars>
          <dgm:bulletEnabled val="1"/>
        </dgm:presLayoutVars>
      </dgm:prSet>
      <dgm:spPr/>
    </dgm:pt>
    <dgm:pt modelId="{6A0CAECE-5898-4C14-82E2-B87F9B436D27}" type="pres">
      <dgm:prSet presAssocID="{ABE9BDCB-1499-466F-99FA-FF87E03C024D}" presName="aSpace" presStyleCnt="0"/>
      <dgm:spPr/>
    </dgm:pt>
    <dgm:pt modelId="{BA8A8AAE-D507-4516-A1AF-5FA4823FB2BC}" type="pres">
      <dgm:prSet presAssocID="{322BE8C4-D804-4962-9113-701AE944E065}" presName="compNode" presStyleCnt="0"/>
      <dgm:spPr/>
    </dgm:pt>
    <dgm:pt modelId="{3326E3BA-518B-4F4B-874E-8EB11EF85556}" type="pres">
      <dgm:prSet presAssocID="{322BE8C4-D804-4962-9113-701AE944E065}" presName="aNode" presStyleLbl="bgShp" presStyleIdx="2" presStyleCnt="3"/>
      <dgm:spPr/>
    </dgm:pt>
    <dgm:pt modelId="{4A3C3424-52E5-4344-AD7A-F3E0F6A47D6C}" type="pres">
      <dgm:prSet presAssocID="{322BE8C4-D804-4962-9113-701AE944E065}" presName="textNode" presStyleLbl="bgShp" presStyleIdx="2" presStyleCnt="3"/>
      <dgm:spPr/>
    </dgm:pt>
    <dgm:pt modelId="{A4555856-12FE-4891-B22A-CB0E1E50381B}" type="pres">
      <dgm:prSet presAssocID="{322BE8C4-D804-4962-9113-701AE944E065}" presName="compChildNode" presStyleCnt="0"/>
      <dgm:spPr/>
    </dgm:pt>
    <dgm:pt modelId="{6E8527C6-59C1-47C3-8988-6E35ECFD701B}" type="pres">
      <dgm:prSet presAssocID="{322BE8C4-D804-4962-9113-701AE944E065}" presName="theInnerList" presStyleCnt="0"/>
      <dgm:spPr/>
    </dgm:pt>
    <dgm:pt modelId="{65D01CA7-58B1-49DB-80DD-5F5A8BF62705}" type="pres">
      <dgm:prSet presAssocID="{6D65200C-A8B8-4756-9D81-A232C963C4A8}" presName="childNode" presStyleLbl="node1" presStyleIdx="4" presStyleCnt="6">
        <dgm:presLayoutVars>
          <dgm:bulletEnabled val="1"/>
        </dgm:presLayoutVars>
      </dgm:prSet>
      <dgm:spPr/>
    </dgm:pt>
    <dgm:pt modelId="{DC46B2A7-9781-4D79-99A1-F2AC3A693AA9}" type="pres">
      <dgm:prSet presAssocID="{6D65200C-A8B8-4756-9D81-A232C963C4A8}" presName="aSpace2" presStyleCnt="0"/>
      <dgm:spPr/>
    </dgm:pt>
    <dgm:pt modelId="{9DB44B1B-D649-4CAB-8E0D-0214ECC10855}" type="pres">
      <dgm:prSet presAssocID="{4734F94A-9A8D-43F2-8B75-89F75163C069}" presName="childNode" presStyleLbl="node1" presStyleIdx="5" presStyleCnt="6">
        <dgm:presLayoutVars>
          <dgm:bulletEnabled val="1"/>
        </dgm:presLayoutVars>
      </dgm:prSet>
      <dgm:spPr/>
    </dgm:pt>
  </dgm:ptLst>
  <dgm:cxnLst>
    <dgm:cxn modelId="{FE92E211-9B76-41E0-8011-F32AE08D48C9}" type="presOf" srcId="{D9B6E766-D339-4754-925E-049E6A472007}" destId="{E19DBCCE-156F-48DC-9375-6C91AE2B18F2}" srcOrd="0" destOrd="0" presId="urn:microsoft.com/office/officeart/2005/8/layout/lProcess2"/>
    <dgm:cxn modelId="{8158B017-F3E6-485A-BF26-68064E2B92C1}" type="presOf" srcId="{BFA9F840-E512-4D53-BCD7-C135DCBC58EA}" destId="{727C15F5-F684-49FE-990C-7CC1BF2B5264}" srcOrd="0" destOrd="0" presId="urn:microsoft.com/office/officeart/2005/8/layout/lProcess2"/>
    <dgm:cxn modelId="{F92EF431-9F6E-413B-80E8-9EA110C4E394}" type="presOf" srcId="{ABE9BDCB-1499-466F-99FA-FF87E03C024D}" destId="{8EC4420A-557A-41A8-B356-CF5A3C26EC2B}" srcOrd="0" destOrd="0" presId="urn:microsoft.com/office/officeart/2005/8/layout/lProcess2"/>
    <dgm:cxn modelId="{9400A340-5DF2-4EC1-A44E-3570471EDEB7}" type="presOf" srcId="{ABE9BDCB-1499-466F-99FA-FF87E03C024D}" destId="{AEB36899-42E3-4FF7-9039-4E28ABEFBD3C}" srcOrd="1" destOrd="0" presId="urn:microsoft.com/office/officeart/2005/8/layout/lProcess2"/>
    <dgm:cxn modelId="{F3003147-0677-49B2-8F59-01D92A888C31}" type="presOf" srcId="{C4FC4687-0E4F-4572-9EE1-E0B17550FBC1}" destId="{AE971372-0E80-4DFA-9DAA-B525D88B66AF}" srcOrd="0" destOrd="0" presId="urn:microsoft.com/office/officeart/2005/8/layout/lProcess2"/>
    <dgm:cxn modelId="{D524D277-D024-45E9-9800-A9F8A125A2B6}" srcId="{322BE8C4-D804-4962-9113-701AE944E065}" destId="{4734F94A-9A8D-43F2-8B75-89F75163C069}" srcOrd="1" destOrd="0" parTransId="{AD1F2518-61FE-4026-BFFC-C92707BC9E3C}" sibTransId="{0B19010B-D511-4216-813B-5EF7007EB8E7}"/>
    <dgm:cxn modelId="{FF345D79-7227-4D2B-A4F5-91A6332ED933}" srcId="{D9B6E766-D339-4754-925E-049E6A472007}" destId="{94DE05C1-44D0-44FC-95FF-289DEDBC2F39}" srcOrd="1" destOrd="0" parTransId="{9B23AE29-ACD3-434B-BAE6-091B6777F212}" sibTransId="{CFEFC2CB-715F-415B-9CB6-325B82E72BBD}"/>
    <dgm:cxn modelId="{37CB138B-60ED-47BA-B928-5D3B2FA7B42B}" type="presOf" srcId="{4734F94A-9A8D-43F2-8B75-89F75163C069}" destId="{9DB44B1B-D649-4CAB-8E0D-0214ECC10855}" srcOrd="0" destOrd="0" presId="urn:microsoft.com/office/officeart/2005/8/layout/lProcess2"/>
    <dgm:cxn modelId="{91199B8F-CDEA-4A7A-8F53-FF4AFB76C5F1}" type="presOf" srcId="{71398DEC-4628-4EFD-8752-7B2E5A730C71}" destId="{C66892F3-A4D5-4245-B9A4-B8A4846CF959}" srcOrd="0" destOrd="0" presId="urn:microsoft.com/office/officeart/2005/8/layout/lProcess2"/>
    <dgm:cxn modelId="{EE583991-58BB-46CC-B46F-D21DACDEEFD3}" srcId="{ABE9BDCB-1499-466F-99FA-FF87E03C024D}" destId="{C4FC4687-0E4F-4572-9EE1-E0B17550FBC1}" srcOrd="0" destOrd="0" parTransId="{5156FB8C-1145-4E2F-A6CE-98ED34971D24}" sibTransId="{4FD88C57-14D5-4258-8663-C423A1F6AB01}"/>
    <dgm:cxn modelId="{ACC50FA1-DD02-4150-A645-7E7B45DFF11F}" type="presOf" srcId="{322BE8C4-D804-4962-9113-701AE944E065}" destId="{4A3C3424-52E5-4344-AD7A-F3E0F6A47D6C}" srcOrd="1" destOrd="0" presId="urn:microsoft.com/office/officeart/2005/8/layout/lProcess2"/>
    <dgm:cxn modelId="{BCF781AD-39DD-4F40-A670-82FD72A7BDC3}" srcId="{322BE8C4-D804-4962-9113-701AE944E065}" destId="{6D65200C-A8B8-4756-9D81-A232C963C4A8}" srcOrd="0" destOrd="0" parTransId="{DF8C86C1-2656-40B6-B137-980500E4CAE0}" sibTransId="{4E5E5701-5195-4FE5-8511-881A661BFE10}"/>
    <dgm:cxn modelId="{F8A521B8-2DE8-47FA-99E3-D29062C9F117}" type="presOf" srcId="{6D65200C-A8B8-4756-9D81-A232C963C4A8}" destId="{65D01CA7-58B1-49DB-80DD-5F5A8BF62705}" srcOrd="0" destOrd="0" presId="urn:microsoft.com/office/officeart/2005/8/layout/lProcess2"/>
    <dgm:cxn modelId="{34B3AAC2-8BA9-48EB-AEAB-B772F0F5C575}" type="presOf" srcId="{D9B6E766-D339-4754-925E-049E6A472007}" destId="{7ABA8FFD-DF36-425C-AE86-7C254AB58333}" srcOrd="1" destOrd="0" presId="urn:microsoft.com/office/officeart/2005/8/layout/lProcess2"/>
    <dgm:cxn modelId="{DFCD49CA-C924-428D-BEE6-8A67B9C7DFC2}" srcId="{D9B6E766-D339-4754-925E-049E6A472007}" destId="{BFA9F840-E512-4D53-BCD7-C135DCBC58EA}" srcOrd="0" destOrd="0" parTransId="{47552BDF-E486-46CD-B437-46486F0A3248}" sibTransId="{D39722E5-9820-49F1-8CF9-2EFCFE1DB645}"/>
    <dgm:cxn modelId="{2E1A9ECE-6C21-446B-9E2E-551F10F781FD}" srcId="{ABE9BDCB-1499-466F-99FA-FF87E03C024D}" destId="{71398DEC-4628-4EFD-8752-7B2E5A730C71}" srcOrd="1" destOrd="0" parTransId="{98CB4312-0708-4814-A322-0B5DE960A8F1}" sibTransId="{BB69D5D1-E853-4E80-9302-662A030F0BD0}"/>
    <dgm:cxn modelId="{5255DAD4-C695-4DF6-9C36-3B757AB2601E}" type="presOf" srcId="{5AFCEC9A-EA4D-41C4-9108-52CF1CFF068A}" destId="{718110F5-31ED-48DE-AB65-350FD8B93151}" srcOrd="0" destOrd="0" presId="urn:microsoft.com/office/officeart/2005/8/layout/lProcess2"/>
    <dgm:cxn modelId="{1EFC70E0-F7E3-446B-932A-8104C61D9F46}" srcId="{5AFCEC9A-EA4D-41C4-9108-52CF1CFF068A}" destId="{322BE8C4-D804-4962-9113-701AE944E065}" srcOrd="2" destOrd="0" parTransId="{71C40CE2-CE7F-4309-91A2-EBDC88B02543}" sibTransId="{D05E9132-2196-48FA-8995-31C20A39D1E1}"/>
    <dgm:cxn modelId="{421B3BE8-4E95-4502-9143-A672E1A63C95}" type="presOf" srcId="{94DE05C1-44D0-44FC-95FF-289DEDBC2F39}" destId="{DD58AE2D-A39E-4012-837B-B5BAA65C8009}" srcOrd="0" destOrd="0" presId="urn:microsoft.com/office/officeart/2005/8/layout/lProcess2"/>
    <dgm:cxn modelId="{101906F2-DF74-4927-8291-F5842A077D20}" srcId="{5AFCEC9A-EA4D-41C4-9108-52CF1CFF068A}" destId="{D9B6E766-D339-4754-925E-049E6A472007}" srcOrd="0" destOrd="0" parTransId="{4287E617-89E2-43E1-ADEF-CB861101D2B8}" sibTransId="{DADE6950-4195-417E-9DD6-BAF4847CBCAE}"/>
    <dgm:cxn modelId="{0C9E04FA-57FF-4379-8817-26587E19B6AE}" srcId="{5AFCEC9A-EA4D-41C4-9108-52CF1CFF068A}" destId="{ABE9BDCB-1499-466F-99FA-FF87E03C024D}" srcOrd="1" destOrd="0" parTransId="{6F317930-0E80-4790-A9C1-A28514958E58}" sibTransId="{D3D3CCB3-019A-473E-BB35-2C0BEF0E5FC3}"/>
    <dgm:cxn modelId="{3EE67FFF-C7DB-44F0-92FE-7103F6BB7971}" type="presOf" srcId="{322BE8C4-D804-4962-9113-701AE944E065}" destId="{3326E3BA-518B-4F4B-874E-8EB11EF85556}" srcOrd="0" destOrd="0" presId="urn:microsoft.com/office/officeart/2005/8/layout/lProcess2"/>
    <dgm:cxn modelId="{63157155-894B-4CB5-83DF-F1CFBA6986FB}" type="presParOf" srcId="{718110F5-31ED-48DE-AB65-350FD8B93151}" destId="{AAA6ED5D-27F7-4B55-8EEE-7D24A1038246}" srcOrd="0" destOrd="0" presId="urn:microsoft.com/office/officeart/2005/8/layout/lProcess2"/>
    <dgm:cxn modelId="{4D666921-5749-4434-B979-3DFD51C221E5}" type="presParOf" srcId="{AAA6ED5D-27F7-4B55-8EEE-7D24A1038246}" destId="{E19DBCCE-156F-48DC-9375-6C91AE2B18F2}" srcOrd="0" destOrd="0" presId="urn:microsoft.com/office/officeart/2005/8/layout/lProcess2"/>
    <dgm:cxn modelId="{7DD0F524-106D-4912-8463-83C776B6B12F}" type="presParOf" srcId="{AAA6ED5D-27F7-4B55-8EEE-7D24A1038246}" destId="{7ABA8FFD-DF36-425C-AE86-7C254AB58333}" srcOrd="1" destOrd="0" presId="urn:microsoft.com/office/officeart/2005/8/layout/lProcess2"/>
    <dgm:cxn modelId="{0B37AFE4-5413-476B-BDA8-8F4D7756B4B9}" type="presParOf" srcId="{AAA6ED5D-27F7-4B55-8EEE-7D24A1038246}" destId="{00138AE3-48B6-4CC3-AC29-7418C38F0199}" srcOrd="2" destOrd="0" presId="urn:microsoft.com/office/officeart/2005/8/layout/lProcess2"/>
    <dgm:cxn modelId="{0F693CDB-055F-4B43-8C5A-9CF671006CA0}" type="presParOf" srcId="{00138AE3-48B6-4CC3-AC29-7418C38F0199}" destId="{7EDD709E-47DB-4BC0-A29F-DF24812E3894}" srcOrd="0" destOrd="0" presId="urn:microsoft.com/office/officeart/2005/8/layout/lProcess2"/>
    <dgm:cxn modelId="{0D9070A3-E2FA-4AEA-B858-EAF21F98708D}" type="presParOf" srcId="{7EDD709E-47DB-4BC0-A29F-DF24812E3894}" destId="{727C15F5-F684-49FE-990C-7CC1BF2B5264}" srcOrd="0" destOrd="0" presId="urn:microsoft.com/office/officeart/2005/8/layout/lProcess2"/>
    <dgm:cxn modelId="{7CF31F8A-6D1E-4D0C-88AC-283FB99655AF}" type="presParOf" srcId="{7EDD709E-47DB-4BC0-A29F-DF24812E3894}" destId="{AA5722B0-09A4-46F0-AC65-CA2E39A20407}" srcOrd="1" destOrd="0" presId="urn:microsoft.com/office/officeart/2005/8/layout/lProcess2"/>
    <dgm:cxn modelId="{C7E1B8CC-14B9-4C0F-B3DF-701D77D48D99}" type="presParOf" srcId="{7EDD709E-47DB-4BC0-A29F-DF24812E3894}" destId="{DD58AE2D-A39E-4012-837B-B5BAA65C8009}" srcOrd="2" destOrd="0" presId="urn:microsoft.com/office/officeart/2005/8/layout/lProcess2"/>
    <dgm:cxn modelId="{864BBC41-03EB-4C0F-A160-59E41522B143}" type="presParOf" srcId="{718110F5-31ED-48DE-AB65-350FD8B93151}" destId="{9A97BEA1-54BE-4936-B503-49A00B05AFF9}" srcOrd="1" destOrd="0" presId="urn:microsoft.com/office/officeart/2005/8/layout/lProcess2"/>
    <dgm:cxn modelId="{7FBDC7C5-C37A-49AD-A08F-6700C8CFE479}" type="presParOf" srcId="{718110F5-31ED-48DE-AB65-350FD8B93151}" destId="{C13E5D75-BBFD-4E90-9DAB-AEF588DF4058}" srcOrd="2" destOrd="0" presId="urn:microsoft.com/office/officeart/2005/8/layout/lProcess2"/>
    <dgm:cxn modelId="{9D613F99-F5BD-4952-9A25-C17E6A894321}" type="presParOf" srcId="{C13E5D75-BBFD-4E90-9DAB-AEF588DF4058}" destId="{8EC4420A-557A-41A8-B356-CF5A3C26EC2B}" srcOrd="0" destOrd="0" presId="urn:microsoft.com/office/officeart/2005/8/layout/lProcess2"/>
    <dgm:cxn modelId="{49883388-DF20-4DFB-8F17-73AABFFA1C8E}" type="presParOf" srcId="{C13E5D75-BBFD-4E90-9DAB-AEF588DF4058}" destId="{AEB36899-42E3-4FF7-9039-4E28ABEFBD3C}" srcOrd="1" destOrd="0" presId="urn:microsoft.com/office/officeart/2005/8/layout/lProcess2"/>
    <dgm:cxn modelId="{FF6D2C83-CE74-4B78-BCB5-AD3CF0EF9E77}" type="presParOf" srcId="{C13E5D75-BBFD-4E90-9DAB-AEF588DF4058}" destId="{0EA451F3-9CD4-4514-AFBD-748354F61085}" srcOrd="2" destOrd="0" presId="urn:microsoft.com/office/officeart/2005/8/layout/lProcess2"/>
    <dgm:cxn modelId="{D5838544-55BC-4CB0-9132-E1D5708F72B0}" type="presParOf" srcId="{0EA451F3-9CD4-4514-AFBD-748354F61085}" destId="{41205978-7939-43E8-9527-0AEBCF0CA107}" srcOrd="0" destOrd="0" presId="urn:microsoft.com/office/officeart/2005/8/layout/lProcess2"/>
    <dgm:cxn modelId="{0CBE85E9-6BD1-4903-A81E-EC86A361E8A8}" type="presParOf" srcId="{41205978-7939-43E8-9527-0AEBCF0CA107}" destId="{AE971372-0E80-4DFA-9DAA-B525D88B66AF}" srcOrd="0" destOrd="0" presId="urn:microsoft.com/office/officeart/2005/8/layout/lProcess2"/>
    <dgm:cxn modelId="{FA59FEC1-60B3-4061-8B4B-364C88C74757}" type="presParOf" srcId="{41205978-7939-43E8-9527-0AEBCF0CA107}" destId="{31FB1DD0-7D38-46EB-9C1A-7967EF99A568}" srcOrd="1" destOrd="0" presId="urn:microsoft.com/office/officeart/2005/8/layout/lProcess2"/>
    <dgm:cxn modelId="{8F1E93CF-1612-45E1-BBC3-9B6BF85129E4}" type="presParOf" srcId="{41205978-7939-43E8-9527-0AEBCF0CA107}" destId="{C66892F3-A4D5-4245-B9A4-B8A4846CF959}" srcOrd="2" destOrd="0" presId="urn:microsoft.com/office/officeart/2005/8/layout/lProcess2"/>
    <dgm:cxn modelId="{A3548169-67E5-41BE-BD64-384F664948D2}" type="presParOf" srcId="{718110F5-31ED-48DE-AB65-350FD8B93151}" destId="{6A0CAECE-5898-4C14-82E2-B87F9B436D27}" srcOrd="3" destOrd="0" presId="urn:microsoft.com/office/officeart/2005/8/layout/lProcess2"/>
    <dgm:cxn modelId="{2C14896E-DF13-46E7-B1BC-B95FEF8BC45D}" type="presParOf" srcId="{718110F5-31ED-48DE-AB65-350FD8B93151}" destId="{BA8A8AAE-D507-4516-A1AF-5FA4823FB2BC}" srcOrd="4" destOrd="0" presId="urn:microsoft.com/office/officeart/2005/8/layout/lProcess2"/>
    <dgm:cxn modelId="{AEE46474-5894-47B2-95B7-D99B5BCD7418}" type="presParOf" srcId="{BA8A8AAE-D507-4516-A1AF-5FA4823FB2BC}" destId="{3326E3BA-518B-4F4B-874E-8EB11EF85556}" srcOrd="0" destOrd="0" presId="urn:microsoft.com/office/officeart/2005/8/layout/lProcess2"/>
    <dgm:cxn modelId="{9555D095-A657-4A4F-9169-D6B16F4FB92E}" type="presParOf" srcId="{BA8A8AAE-D507-4516-A1AF-5FA4823FB2BC}" destId="{4A3C3424-52E5-4344-AD7A-F3E0F6A47D6C}" srcOrd="1" destOrd="0" presId="urn:microsoft.com/office/officeart/2005/8/layout/lProcess2"/>
    <dgm:cxn modelId="{88051F53-5EFC-456B-B3CF-257EBDE06E00}" type="presParOf" srcId="{BA8A8AAE-D507-4516-A1AF-5FA4823FB2BC}" destId="{A4555856-12FE-4891-B22A-CB0E1E50381B}" srcOrd="2" destOrd="0" presId="urn:microsoft.com/office/officeart/2005/8/layout/lProcess2"/>
    <dgm:cxn modelId="{9BB73697-D58A-4321-A192-A950717C8D58}" type="presParOf" srcId="{A4555856-12FE-4891-B22A-CB0E1E50381B}" destId="{6E8527C6-59C1-47C3-8988-6E35ECFD701B}" srcOrd="0" destOrd="0" presId="urn:microsoft.com/office/officeart/2005/8/layout/lProcess2"/>
    <dgm:cxn modelId="{6EFD3AC9-134C-47CE-B668-255E7B1CE8C8}" type="presParOf" srcId="{6E8527C6-59C1-47C3-8988-6E35ECFD701B}" destId="{65D01CA7-58B1-49DB-80DD-5F5A8BF62705}" srcOrd="0" destOrd="0" presId="urn:microsoft.com/office/officeart/2005/8/layout/lProcess2"/>
    <dgm:cxn modelId="{DF042DD1-4BBB-4B15-8A50-03F26FD0AA4D}" type="presParOf" srcId="{6E8527C6-59C1-47C3-8988-6E35ECFD701B}" destId="{DC46B2A7-9781-4D79-99A1-F2AC3A693AA9}" srcOrd="1" destOrd="0" presId="urn:microsoft.com/office/officeart/2005/8/layout/lProcess2"/>
    <dgm:cxn modelId="{D89F5555-64BD-45C0-9A81-F72A1C48A0C0}" type="presParOf" srcId="{6E8527C6-59C1-47C3-8988-6E35ECFD701B}" destId="{9DB44B1B-D649-4CAB-8E0D-0214ECC10855}"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5FDB7-6338-4B76-BC6C-5CC0D86A1390}" type="doc">
      <dgm:prSet loTypeId="urn:microsoft.com/office/officeart/2005/8/layout/pyramid1" loCatId="pyramid" qsTypeId="urn:microsoft.com/office/officeart/2005/8/quickstyle/simple5" qsCatId="simple" csTypeId="urn:microsoft.com/office/officeart/2005/8/colors/accent1_2" csCatId="accent1" phldr="1"/>
      <dgm:spPr/>
    </dgm:pt>
    <dgm:pt modelId="{187AC7E5-E634-4D25-9F72-ABB222FB5533}">
      <dgm:prSet phldrT="[Text]"/>
      <dgm:spPr/>
      <dgm:t>
        <a:bodyPr/>
        <a:lstStyle/>
        <a:p>
          <a:r>
            <a:rPr lang="en-US" dirty="0"/>
            <a:t>State</a:t>
          </a:r>
        </a:p>
      </dgm:t>
    </dgm:pt>
    <dgm:pt modelId="{FE353FA1-A478-4329-BA5C-4D3564256DC8}" type="parTrans" cxnId="{8D7CFB60-DA34-4A18-9D93-AD52B3C498ED}">
      <dgm:prSet/>
      <dgm:spPr/>
      <dgm:t>
        <a:bodyPr/>
        <a:lstStyle/>
        <a:p>
          <a:endParaRPr lang="en-US"/>
        </a:p>
      </dgm:t>
    </dgm:pt>
    <dgm:pt modelId="{5D5A9944-7BD9-402A-8C91-37DDDCCB11A8}" type="sibTrans" cxnId="{8D7CFB60-DA34-4A18-9D93-AD52B3C498ED}">
      <dgm:prSet/>
      <dgm:spPr/>
      <dgm:t>
        <a:bodyPr/>
        <a:lstStyle/>
        <a:p>
          <a:endParaRPr lang="en-US"/>
        </a:p>
      </dgm:t>
    </dgm:pt>
    <dgm:pt modelId="{AE85EA21-D42B-4128-BB19-8C5972DC4D48}">
      <dgm:prSet phldrT="[Text]"/>
      <dgm:spPr/>
      <dgm:t>
        <a:bodyPr/>
        <a:lstStyle/>
        <a:p>
          <a:r>
            <a:rPr lang="en-US" dirty="0"/>
            <a:t>Chancellor’s Office</a:t>
          </a:r>
        </a:p>
      </dgm:t>
    </dgm:pt>
    <dgm:pt modelId="{C32EEA71-CEF4-42FB-8456-9C6BF0D553D7}" type="parTrans" cxnId="{C6210E30-932A-4958-A482-98C38C91D64A}">
      <dgm:prSet/>
      <dgm:spPr/>
      <dgm:t>
        <a:bodyPr/>
        <a:lstStyle/>
        <a:p>
          <a:endParaRPr lang="en-US"/>
        </a:p>
      </dgm:t>
    </dgm:pt>
    <dgm:pt modelId="{0767BC0C-9A98-4FFB-A823-434FAF43D99A}" type="sibTrans" cxnId="{C6210E30-932A-4958-A482-98C38C91D64A}">
      <dgm:prSet/>
      <dgm:spPr/>
      <dgm:t>
        <a:bodyPr/>
        <a:lstStyle/>
        <a:p>
          <a:endParaRPr lang="en-US"/>
        </a:p>
      </dgm:t>
    </dgm:pt>
    <dgm:pt modelId="{8BFB30E7-6A76-41EC-A8E8-E85F6E1C30A8}">
      <dgm:prSet phldrT="[Text]"/>
      <dgm:spPr/>
      <dgm:t>
        <a:bodyPr/>
        <a:lstStyle/>
        <a:p>
          <a:r>
            <a:rPr lang="en-US" dirty="0"/>
            <a:t>Campus</a:t>
          </a:r>
        </a:p>
      </dgm:t>
    </dgm:pt>
    <dgm:pt modelId="{DD25EAF3-60CF-4FF5-B43F-FC28DA65D4E6}" type="parTrans" cxnId="{BC78768A-6767-470B-A15B-7A37B6C82C4A}">
      <dgm:prSet/>
      <dgm:spPr/>
      <dgm:t>
        <a:bodyPr/>
        <a:lstStyle/>
        <a:p>
          <a:endParaRPr lang="en-US"/>
        </a:p>
      </dgm:t>
    </dgm:pt>
    <dgm:pt modelId="{E8712EE9-6D97-4560-A648-73DA9C8F8ADF}" type="sibTrans" cxnId="{BC78768A-6767-470B-A15B-7A37B6C82C4A}">
      <dgm:prSet/>
      <dgm:spPr/>
      <dgm:t>
        <a:bodyPr/>
        <a:lstStyle/>
        <a:p>
          <a:endParaRPr lang="en-US"/>
        </a:p>
      </dgm:t>
    </dgm:pt>
    <dgm:pt modelId="{0B04049B-AE47-42DC-B026-22C55EF05DBC}" type="pres">
      <dgm:prSet presAssocID="{A005FDB7-6338-4B76-BC6C-5CC0D86A1390}" presName="Name0" presStyleCnt="0">
        <dgm:presLayoutVars>
          <dgm:dir/>
          <dgm:animLvl val="lvl"/>
          <dgm:resizeHandles val="exact"/>
        </dgm:presLayoutVars>
      </dgm:prSet>
      <dgm:spPr/>
    </dgm:pt>
    <dgm:pt modelId="{CD1941AC-E3DC-4E59-832C-E2F8DA905555}" type="pres">
      <dgm:prSet presAssocID="{187AC7E5-E634-4D25-9F72-ABB222FB5533}" presName="Name8" presStyleCnt="0"/>
      <dgm:spPr/>
    </dgm:pt>
    <dgm:pt modelId="{8F775B64-206D-46BE-9047-2DCD3358432C}" type="pres">
      <dgm:prSet presAssocID="{187AC7E5-E634-4D25-9F72-ABB222FB5533}" presName="level" presStyleLbl="node1" presStyleIdx="0" presStyleCnt="3">
        <dgm:presLayoutVars>
          <dgm:chMax val="1"/>
          <dgm:bulletEnabled val="1"/>
        </dgm:presLayoutVars>
      </dgm:prSet>
      <dgm:spPr/>
    </dgm:pt>
    <dgm:pt modelId="{9750C5C9-2500-4AEA-BEB9-41304037B9D2}" type="pres">
      <dgm:prSet presAssocID="{187AC7E5-E634-4D25-9F72-ABB222FB5533}" presName="levelTx" presStyleLbl="revTx" presStyleIdx="0" presStyleCnt="0">
        <dgm:presLayoutVars>
          <dgm:chMax val="1"/>
          <dgm:bulletEnabled val="1"/>
        </dgm:presLayoutVars>
      </dgm:prSet>
      <dgm:spPr/>
    </dgm:pt>
    <dgm:pt modelId="{15F9979C-07C3-4FEF-AEC9-85ED9E115EAE}" type="pres">
      <dgm:prSet presAssocID="{AE85EA21-D42B-4128-BB19-8C5972DC4D48}" presName="Name8" presStyleCnt="0"/>
      <dgm:spPr/>
    </dgm:pt>
    <dgm:pt modelId="{5C438392-31F6-44CD-9860-EA422C50F8B4}" type="pres">
      <dgm:prSet presAssocID="{AE85EA21-D42B-4128-BB19-8C5972DC4D48}" presName="level" presStyleLbl="node1" presStyleIdx="1" presStyleCnt="3">
        <dgm:presLayoutVars>
          <dgm:chMax val="1"/>
          <dgm:bulletEnabled val="1"/>
        </dgm:presLayoutVars>
      </dgm:prSet>
      <dgm:spPr/>
    </dgm:pt>
    <dgm:pt modelId="{10011B83-0046-4CB5-8DCE-7D8958A8568E}" type="pres">
      <dgm:prSet presAssocID="{AE85EA21-D42B-4128-BB19-8C5972DC4D48}" presName="levelTx" presStyleLbl="revTx" presStyleIdx="0" presStyleCnt="0">
        <dgm:presLayoutVars>
          <dgm:chMax val="1"/>
          <dgm:bulletEnabled val="1"/>
        </dgm:presLayoutVars>
      </dgm:prSet>
      <dgm:spPr/>
    </dgm:pt>
    <dgm:pt modelId="{F7BAFB0D-96CC-48E5-B91C-73E2F3DA4FF3}" type="pres">
      <dgm:prSet presAssocID="{8BFB30E7-6A76-41EC-A8E8-E85F6E1C30A8}" presName="Name8" presStyleCnt="0"/>
      <dgm:spPr/>
    </dgm:pt>
    <dgm:pt modelId="{D3B0D090-4DB2-4369-A198-A106816A8952}" type="pres">
      <dgm:prSet presAssocID="{8BFB30E7-6A76-41EC-A8E8-E85F6E1C30A8}" presName="level" presStyleLbl="node1" presStyleIdx="2" presStyleCnt="3">
        <dgm:presLayoutVars>
          <dgm:chMax val="1"/>
          <dgm:bulletEnabled val="1"/>
        </dgm:presLayoutVars>
      </dgm:prSet>
      <dgm:spPr/>
    </dgm:pt>
    <dgm:pt modelId="{C9811583-BC91-452F-ADDE-E552015BCFBF}" type="pres">
      <dgm:prSet presAssocID="{8BFB30E7-6A76-41EC-A8E8-E85F6E1C30A8}" presName="levelTx" presStyleLbl="revTx" presStyleIdx="0" presStyleCnt="0">
        <dgm:presLayoutVars>
          <dgm:chMax val="1"/>
          <dgm:bulletEnabled val="1"/>
        </dgm:presLayoutVars>
      </dgm:prSet>
      <dgm:spPr/>
    </dgm:pt>
  </dgm:ptLst>
  <dgm:cxnLst>
    <dgm:cxn modelId="{C6210E30-932A-4958-A482-98C38C91D64A}" srcId="{A005FDB7-6338-4B76-BC6C-5CC0D86A1390}" destId="{AE85EA21-D42B-4128-BB19-8C5972DC4D48}" srcOrd="1" destOrd="0" parTransId="{C32EEA71-CEF4-42FB-8456-9C6BF0D553D7}" sibTransId="{0767BC0C-9A98-4FFB-A823-434FAF43D99A}"/>
    <dgm:cxn modelId="{8D7CFB60-DA34-4A18-9D93-AD52B3C498ED}" srcId="{A005FDB7-6338-4B76-BC6C-5CC0D86A1390}" destId="{187AC7E5-E634-4D25-9F72-ABB222FB5533}" srcOrd="0" destOrd="0" parTransId="{FE353FA1-A478-4329-BA5C-4D3564256DC8}" sibTransId="{5D5A9944-7BD9-402A-8C91-37DDDCCB11A8}"/>
    <dgm:cxn modelId="{39ADAB75-3F7D-4B78-87D5-FC9D67856D7C}" type="presOf" srcId="{AE85EA21-D42B-4128-BB19-8C5972DC4D48}" destId="{10011B83-0046-4CB5-8DCE-7D8958A8568E}" srcOrd="1" destOrd="0" presId="urn:microsoft.com/office/officeart/2005/8/layout/pyramid1"/>
    <dgm:cxn modelId="{33C1227A-1BC0-4881-A040-D84A2D628A3B}" type="presOf" srcId="{187AC7E5-E634-4D25-9F72-ABB222FB5533}" destId="{8F775B64-206D-46BE-9047-2DCD3358432C}" srcOrd="0" destOrd="0" presId="urn:microsoft.com/office/officeart/2005/8/layout/pyramid1"/>
    <dgm:cxn modelId="{BC78768A-6767-470B-A15B-7A37B6C82C4A}" srcId="{A005FDB7-6338-4B76-BC6C-5CC0D86A1390}" destId="{8BFB30E7-6A76-41EC-A8E8-E85F6E1C30A8}" srcOrd="2" destOrd="0" parTransId="{DD25EAF3-60CF-4FF5-B43F-FC28DA65D4E6}" sibTransId="{E8712EE9-6D97-4560-A648-73DA9C8F8ADF}"/>
    <dgm:cxn modelId="{FC42B58A-5087-4304-B4D9-FD11661911B7}" type="presOf" srcId="{AE85EA21-D42B-4128-BB19-8C5972DC4D48}" destId="{5C438392-31F6-44CD-9860-EA422C50F8B4}" srcOrd="0" destOrd="0" presId="urn:microsoft.com/office/officeart/2005/8/layout/pyramid1"/>
    <dgm:cxn modelId="{31A301A5-0E5A-4909-86F1-A6E0A626EC42}" type="presOf" srcId="{A005FDB7-6338-4B76-BC6C-5CC0D86A1390}" destId="{0B04049B-AE47-42DC-B026-22C55EF05DBC}" srcOrd="0" destOrd="0" presId="urn:microsoft.com/office/officeart/2005/8/layout/pyramid1"/>
    <dgm:cxn modelId="{90ECADAA-01DF-451B-BD64-8F4B4229F211}" type="presOf" srcId="{8BFB30E7-6A76-41EC-A8E8-E85F6E1C30A8}" destId="{C9811583-BC91-452F-ADDE-E552015BCFBF}" srcOrd="1" destOrd="0" presId="urn:microsoft.com/office/officeart/2005/8/layout/pyramid1"/>
    <dgm:cxn modelId="{C8D877D0-A844-4C7E-BC6A-75133ECDAF44}" type="presOf" srcId="{187AC7E5-E634-4D25-9F72-ABB222FB5533}" destId="{9750C5C9-2500-4AEA-BEB9-41304037B9D2}" srcOrd="1" destOrd="0" presId="urn:microsoft.com/office/officeart/2005/8/layout/pyramid1"/>
    <dgm:cxn modelId="{BDFDCCDF-D744-4499-8051-0A995394AC24}" type="presOf" srcId="{8BFB30E7-6A76-41EC-A8E8-E85F6E1C30A8}" destId="{D3B0D090-4DB2-4369-A198-A106816A8952}" srcOrd="0" destOrd="0" presId="urn:microsoft.com/office/officeart/2005/8/layout/pyramid1"/>
    <dgm:cxn modelId="{488EABA7-B7BA-4017-A241-474B63F8A14B}" type="presParOf" srcId="{0B04049B-AE47-42DC-B026-22C55EF05DBC}" destId="{CD1941AC-E3DC-4E59-832C-E2F8DA905555}" srcOrd="0" destOrd="0" presId="urn:microsoft.com/office/officeart/2005/8/layout/pyramid1"/>
    <dgm:cxn modelId="{26760FD0-F0B4-4D95-8065-0731DF2F93BB}" type="presParOf" srcId="{CD1941AC-E3DC-4E59-832C-E2F8DA905555}" destId="{8F775B64-206D-46BE-9047-2DCD3358432C}" srcOrd="0" destOrd="0" presId="urn:microsoft.com/office/officeart/2005/8/layout/pyramid1"/>
    <dgm:cxn modelId="{DAD24C14-BBD9-4CA7-857C-9773F3B04904}" type="presParOf" srcId="{CD1941AC-E3DC-4E59-832C-E2F8DA905555}" destId="{9750C5C9-2500-4AEA-BEB9-41304037B9D2}" srcOrd="1" destOrd="0" presId="urn:microsoft.com/office/officeart/2005/8/layout/pyramid1"/>
    <dgm:cxn modelId="{7242DF37-EA11-45A8-A347-9BE8E6B25C2E}" type="presParOf" srcId="{0B04049B-AE47-42DC-B026-22C55EF05DBC}" destId="{15F9979C-07C3-4FEF-AEC9-85ED9E115EAE}" srcOrd="1" destOrd="0" presId="urn:microsoft.com/office/officeart/2005/8/layout/pyramid1"/>
    <dgm:cxn modelId="{48954D44-5EED-42B7-8B5D-EE2AFB2B5E0F}" type="presParOf" srcId="{15F9979C-07C3-4FEF-AEC9-85ED9E115EAE}" destId="{5C438392-31F6-44CD-9860-EA422C50F8B4}" srcOrd="0" destOrd="0" presId="urn:microsoft.com/office/officeart/2005/8/layout/pyramid1"/>
    <dgm:cxn modelId="{2AD0D5A2-3527-489F-B1B6-184E9CF267B9}" type="presParOf" srcId="{15F9979C-07C3-4FEF-AEC9-85ED9E115EAE}" destId="{10011B83-0046-4CB5-8DCE-7D8958A8568E}" srcOrd="1" destOrd="0" presId="urn:microsoft.com/office/officeart/2005/8/layout/pyramid1"/>
    <dgm:cxn modelId="{0934CD34-80E2-4870-A0DE-2EC1D0588D55}" type="presParOf" srcId="{0B04049B-AE47-42DC-B026-22C55EF05DBC}" destId="{F7BAFB0D-96CC-48E5-B91C-73E2F3DA4FF3}" srcOrd="2" destOrd="0" presId="urn:microsoft.com/office/officeart/2005/8/layout/pyramid1"/>
    <dgm:cxn modelId="{EF6DA135-DCF6-4660-87FC-E6A741B13522}" type="presParOf" srcId="{F7BAFB0D-96CC-48E5-B91C-73E2F3DA4FF3}" destId="{D3B0D090-4DB2-4369-A198-A106816A8952}" srcOrd="0" destOrd="0" presId="urn:microsoft.com/office/officeart/2005/8/layout/pyramid1"/>
    <dgm:cxn modelId="{7545CBFA-B6CB-4B1B-A491-F33A3A416EFC}" type="presParOf" srcId="{F7BAFB0D-96CC-48E5-B91C-73E2F3DA4FF3}" destId="{C9811583-BC91-452F-ADDE-E552015BCFB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CEC9A-EA4D-41C4-9108-52CF1CFF068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9B6E766-D339-4754-925E-049E6A472007}">
      <dgm:prSet phldrT="[Text]"/>
      <dgm:spPr/>
      <dgm:t>
        <a:bodyPr/>
        <a:lstStyle/>
        <a:p>
          <a:r>
            <a:rPr lang="en-US" dirty="0"/>
            <a:t>90000000</a:t>
          </a:r>
        </a:p>
      </dgm:t>
    </dgm:pt>
    <dgm:pt modelId="{4287E617-89E2-43E1-ADEF-CB861101D2B8}" type="parTrans" cxnId="{101906F2-DF74-4927-8291-F5842A077D20}">
      <dgm:prSet/>
      <dgm:spPr/>
      <dgm:t>
        <a:bodyPr/>
        <a:lstStyle/>
        <a:p>
          <a:endParaRPr lang="en-US"/>
        </a:p>
      </dgm:t>
    </dgm:pt>
    <dgm:pt modelId="{DADE6950-4195-417E-9DD6-BAF4847CBCAE}" type="sibTrans" cxnId="{101906F2-DF74-4927-8291-F5842A077D20}">
      <dgm:prSet/>
      <dgm:spPr/>
      <dgm:t>
        <a:bodyPr/>
        <a:lstStyle/>
        <a:p>
          <a:endParaRPr lang="en-US"/>
        </a:p>
      </dgm:t>
    </dgm:pt>
    <dgm:pt modelId="{BFA9F840-E512-4D53-BCD7-C135DCBC58EA}">
      <dgm:prSet phldrT="[Text]"/>
      <dgm:spPr/>
      <dgm:t>
        <a:bodyPr/>
        <a:lstStyle/>
        <a:p>
          <a:r>
            <a:rPr lang="en-US" dirty="0"/>
            <a:t>660003</a:t>
          </a:r>
        </a:p>
      </dgm:t>
    </dgm:pt>
    <dgm:pt modelId="{47552BDF-E486-46CD-B437-46486F0A3248}" type="parTrans" cxnId="{DFCD49CA-C924-428D-BEE6-8A67B9C7DFC2}">
      <dgm:prSet/>
      <dgm:spPr/>
      <dgm:t>
        <a:bodyPr/>
        <a:lstStyle/>
        <a:p>
          <a:endParaRPr lang="en-US"/>
        </a:p>
      </dgm:t>
    </dgm:pt>
    <dgm:pt modelId="{D39722E5-9820-49F1-8CF9-2EFCFE1DB645}" type="sibTrans" cxnId="{DFCD49CA-C924-428D-BEE6-8A67B9C7DFC2}">
      <dgm:prSet/>
      <dgm:spPr/>
      <dgm:t>
        <a:bodyPr/>
        <a:lstStyle/>
        <a:p>
          <a:endParaRPr lang="en-US"/>
        </a:p>
      </dgm:t>
    </dgm:pt>
    <dgm:pt modelId="{94DE05C1-44D0-44FC-95FF-289DEDBC2F39}">
      <dgm:prSet phldrT="[Text]"/>
      <dgm:spPr/>
      <dgm:t>
        <a:bodyPr/>
        <a:lstStyle/>
        <a:p>
          <a:r>
            <a:rPr lang="en-US" dirty="0"/>
            <a:t>660816</a:t>
          </a:r>
        </a:p>
      </dgm:t>
    </dgm:pt>
    <dgm:pt modelId="{9B23AE29-ACD3-434B-BAE6-091B6777F212}" type="parTrans" cxnId="{FF345D79-7227-4D2B-A4F5-91A6332ED933}">
      <dgm:prSet/>
      <dgm:spPr/>
      <dgm:t>
        <a:bodyPr/>
        <a:lstStyle/>
        <a:p>
          <a:endParaRPr lang="en-US"/>
        </a:p>
      </dgm:t>
    </dgm:pt>
    <dgm:pt modelId="{CFEFC2CB-715F-415B-9CB6-325B82E72BBD}" type="sibTrans" cxnId="{FF345D79-7227-4D2B-A4F5-91A6332ED933}">
      <dgm:prSet/>
      <dgm:spPr/>
      <dgm:t>
        <a:bodyPr/>
        <a:lstStyle/>
        <a:p>
          <a:endParaRPr lang="en-US"/>
        </a:p>
      </dgm:t>
    </dgm:pt>
    <dgm:pt modelId="{ABE9BDCB-1499-466F-99FA-FF87E03C024D}">
      <dgm:prSet phldrT="[Text]"/>
      <dgm:spPr/>
      <dgm:t>
        <a:bodyPr/>
        <a:lstStyle/>
        <a:p>
          <a:r>
            <a:rPr lang="en-US" dirty="0"/>
            <a:t>06</a:t>
          </a:r>
        </a:p>
      </dgm:t>
    </dgm:pt>
    <dgm:pt modelId="{6F317930-0E80-4790-A9C1-A28514958E58}" type="parTrans" cxnId="{0C9E04FA-57FF-4379-8817-26587E19B6AE}">
      <dgm:prSet/>
      <dgm:spPr/>
      <dgm:t>
        <a:bodyPr/>
        <a:lstStyle/>
        <a:p>
          <a:endParaRPr lang="en-US"/>
        </a:p>
      </dgm:t>
    </dgm:pt>
    <dgm:pt modelId="{D3D3CCB3-019A-473E-BB35-2C0BEF0E5FC3}" type="sibTrans" cxnId="{0C9E04FA-57FF-4379-8817-26587E19B6AE}">
      <dgm:prSet/>
      <dgm:spPr/>
      <dgm:t>
        <a:bodyPr/>
        <a:lstStyle/>
        <a:p>
          <a:endParaRPr lang="en-US"/>
        </a:p>
      </dgm:t>
    </dgm:pt>
    <dgm:pt modelId="{C4FC4687-0E4F-4572-9EE1-E0B17550FBC1}">
      <dgm:prSet phldrT="[Text]"/>
      <dgm:spPr/>
      <dgm:t>
        <a:bodyPr/>
        <a:lstStyle/>
        <a:p>
          <a:r>
            <a:rPr lang="en-US" dirty="0"/>
            <a:t>0602</a:t>
          </a:r>
        </a:p>
      </dgm:t>
    </dgm:pt>
    <dgm:pt modelId="{5156FB8C-1145-4E2F-A6CE-98ED34971D24}" type="parTrans" cxnId="{EE583991-58BB-46CC-B46F-D21DACDEEFD3}">
      <dgm:prSet/>
      <dgm:spPr/>
      <dgm:t>
        <a:bodyPr/>
        <a:lstStyle/>
        <a:p>
          <a:endParaRPr lang="en-US"/>
        </a:p>
      </dgm:t>
    </dgm:pt>
    <dgm:pt modelId="{4FD88C57-14D5-4258-8663-C423A1F6AB01}" type="sibTrans" cxnId="{EE583991-58BB-46CC-B46F-D21DACDEEFD3}">
      <dgm:prSet/>
      <dgm:spPr/>
      <dgm:t>
        <a:bodyPr/>
        <a:lstStyle/>
        <a:p>
          <a:endParaRPr lang="en-US"/>
        </a:p>
      </dgm:t>
    </dgm:pt>
    <dgm:pt modelId="{71398DEC-4628-4EFD-8752-7B2E5A730C71}">
      <dgm:prSet phldrT="[Text]"/>
      <dgm:spPr/>
      <dgm:t>
        <a:bodyPr/>
        <a:lstStyle/>
        <a:p>
          <a:r>
            <a:rPr lang="en-US" dirty="0"/>
            <a:t>D0200</a:t>
          </a:r>
        </a:p>
      </dgm:t>
    </dgm:pt>
    <dgm:pt modelId="{98CB4312-0708-4814-A322-0B5DE960A8F1}" type="parTrans" cxnId="{2E1A9ECE-6C21-446B-9E2E-551F10F781FD}">
      <dgm:prSet/>
      <dgm:spPr/>
      <dgm:t>
        <a:bodyPr/>
        <a:lstStyle/>
        <a:p>
          <a:endParaRPr lang="en-US"/>
        </a:p>
      </dgm:t>
    </dgm:pt>
    <dgm:pt modelId="{BB69D5D1-E853-4E80-9302-662A030F0BD0}" type="sibTrans" cxnId="{2E1A9ECE-6C21-446B-9E2E-551F10F781FD}">
      <dgm:prSet/>
      <dgm:spPr/>
      <dgm:t>
        <a:bodyPr/>
        <a:lstStyle/>
        <a:p>
          <a:endParaRPr lang="en-US"/>
        </a:p>
      </dgm:t>
    </dgm:pt>
    <dgm:pt modelId="{322BE8C4-D804-4962-9113-701AE944E065}">
      <dgm:prSet phldrT="[Text]"/>
      <dgm:spPr/>
      <dgm:t>
        <a:bodyPr/>
        <a:lstStyle/>
        <a:p>
          <a:r>
            <a:rPr lang="en-US" dirty="0"/>
            <a:t>0948</a:t>
          </a:r>
        </a:p>
      </dgm:t>
    </dgm:pt>
    <dgm:pt modelId="{71C40CE2-CE7F-4309-91A2-EBDC88B02543}" type="parTrans" cxnId="{1EFC70E0-F7E3-446B-932A-8104C61D9F46}">
      <dgm:prSet/>
      <dgm:spPr/>
      <dgm:t>
        <a:bodyPr/>
        <a:lstStyle/>
        <a:p>
          <a:endParaRPr lang="en-US"/>
        </a:p>
      </dgm:t>
    </dgm:pt>
    <dgm:pt modelId="{D05E9132-2196-48FA-8995-31C20A39D1E1}" type="sibTrans" cxnId="{1EFC70E0-F7E3-446B-932A-8104C61D9F46}">
      <dgm:prSet/>
      <dgm:spPr/>
      <dgm:t>
        <a:bodyPr/>
        <a:lstStyle/>
        <a:p>
          <a:endParaRPr lang="en-US"/>
        </a:p>
      </dgm:t>
    </dgm:pt>
    <dgm:pt modelId="{6D65200C-A8B8-4756-9D81-A232C963C4A8}">
      <dgm:prSet phldrT="[Text]"/>
      <dgm:spPr/>
      <dgm:t>
        <a:bodyPr/>
        <a:lstStyle/>
        <a:p>
          <a:r>
            <a:rPr lang="en-US" dirty="0"/>
            <a:t>485</a:t>
          </a:r>
        </a:p>
      </dgm:t>
    </dgm:pt>
    <dgm:pt modelId="{DF8C86C1-2656-40B6-B137-980500E4CAE0}" type="parTrans" cxnId="{BCF781AD-39DD-4F40-A670-82FD72A7BDC3}">
      <dgm:prSet/>
      <dgm:spPr/>
      <dgm:t>
        <a:bodyPr/>
        <a:lstStyle/>
        <a:p>
          <a:endParaRPr lang="en-US"/>
        </a:p>
      </dgm:t>
    </dgm:pt>
    <dgm:pt modelId="{4E5E5701-5195-4FE5-8511-881A661BFE10}" type="sibTrans" cxnId="{BCF781AD-39DD-4F40-A670-82FD72A7BDC3}">
      <dgm:prSet/>
      <dgm:spPr/>
      <dgm:t>
        <a:bodyPr/>
        <a:lstStyle/>
        <a:p>
          <a:endParaRPr lang="en-US"/>
        </a:p>
      </dgm:t>
    </dgm:pt>
    <dgm:pt modelId="{4734F94A-9A8D-43F2-8B75-89F75163C069}">
      <dgm:prSet phldrT="[Text]"/>
      <dgm:spPr/>
      <dgm:t>
        <a:bodyPr/>
        <a:lstStyle/>
        <a:p>
          <a:r>
            <a:rPr lang="en-US" dirty="0"/>
            <a:t>SB001</a:t>
          </a:r>
        </a:p>
      </dgm:t>
    </dgm:pt>
    <dgm:pt modelId="{AD1F2518-61FE-4026-BFFC-C92707BC9E3C}" type="parTrans" cxnId="{D524D277-D024-45E9-9800-A9F8A125A2B6}">
      <dgm:prSet/>
      <dgm:spPr/>
      <dgm:t>
        <a:bodyPr/>
        <a:lstStyle/>
        <a:p>
          <a:endParaRPr lang="en-US"/>
        </a:p>
      </dgm:t>
    </dgm:pt>
    <dgm:pt modelId="{0B19010B-D511-4216-813B-5EF7007EB8E7}" type="sibTrans" cxnId="{D524D277-D024-45E9-9800-A9F8A125A2B6}">
      <dgm:prSet/>
      <dgm:spPr/>
      <dgm:t>
        <a:bodyPr/>
        <a:lstStyle/>
        <a:p>
          <a:endParaRPr lang="en-US"/>
        </a:p>
      </dgm:t>
    </dgm:pt>
    <dgm:pt modelId="{718110F5-31ED-48DE-AB65-350FD8B93151}" type="pres">
      <dgm:prSet presAssocID="{5AFCEC9A-EA4D-41C4-9108-52CF1CFF068A}" presName="theList" presStyleCnt="0">
        <dgm:presLayoutVars>
          <dgm:dir/>
          <dgm:animLvl val="lvl"/>
          <dgm:resizeHandles val="exact"/>
        </dgm:presLayoutVars>
      </dgm:prSet>
      <dgm:spPr/>
    </dgm:pt>
    <dgm:pt modelId="{AAA6ED5D-27F7-4B55-8EEE-7D24A1038246}" type="pres">
      <dgm:prSet presAssocID="{D9B6E766-D339-4754-925E-049E6A472007}" presName="compNode" presStyleCnt="0"/>
      <dgm:spPr/>
    </dgm:pt>
    <dgm:pt modelId="{E19DBCCE-156F-48DC-9375-6C91AE2B18F2}" type="pres">
      <dgm:prSet presAssocID="{D9B6E766-D339-4754-925E-049E6A472007}" presName="aNode" presStyleLbl="bgShp" presStyleIdx="0" presStyleCnt="3"/>
      <dgm:spPr/>
    </dgm:pt>
    <dgm:pt modelId="{7ABA8FFD-DF36-425C-AE86-7C254AB58333}" type="pres">
      <dgm:prSet presAssocID="{D9B6E766-D339-4754-925E-049E6A472007}" presName="textNode" presStyleLbl="bgShp" presStyleIdx="0" presStyleCnt="3"/>
      <dgm:spPr/>
    </dgm:pt>
    <dgm:pt modelId="{00138AE3-48B6-4CC3-AC29-7418C38F0199}" type="pres">
      <dgm:prSet presAssocID="{D9B6E766-D339-4754-925E-049E6A472007}" presName="compChildNode" presStyleCnt="0"/>
      <dgm:spPr/>
    </dgm:pt>
    <dgm:pt modelId="{7EDD709E-47DB-4BC0-A29F-DF24812E3894}" type="pres">
      <dgm:prSet presAssocID="{D9B6E766-D339-4754-925E-049E6A472007}" presName="theInnerList" presStyleCnt="0"/>
      <dgm:spPr/>
    </dgm:pt>
    <dgm:pt modelId="{727C15F5-F684-49FE-990C-7CC1BF2B5264}" type="pres">
      <dgm:prSet presAssocID="{BFA9F840-E512-4D53-BCD7-C135DCBC58EA}" presName="childNode" presStyleLbl="node1" presStyleIdx="0" presStyleCnt="6">
        <dgm:presLayoutVars>
          <dgm:bulletEnabled val="1"/>
        </dgm:presLayoutVars>
      </dgm:prSet>
      <dgm:spPr/>
    </dgm:pt>
    <dgm:pt modelId="{AA5722B0-09A4-46F0-AC65-CA2E39A20407}" type="pres">
      <dgm:prSet presAssocID="{BFA9F840-E512-4D53-BCD7-C135DCBC58EA}" presName="aSpace2" presStyleCnt="0"/>
      <dgm:spPr/>
    </dgm:pt>
    <dgm:pt modelId="{DD58AE2D-A39E-4012-837B-B5BAA65C8009}" type="pres">
      <dgm:prSet presAssocID="{94DE05C1-44D0-44FC-95FF-289DEDBC2F39}" presName="childNode" presStyleLbl="node1" presStyleIdx="1" presStyleCnt="6">
        <dgm:presLayoutVars>
          <dgm:bulletEnabled val="1"/>
        </dgm:presLayoutVars>
      </dgm:prSet>
      <dgm:spPr/>
    </dgm:pt>
    <dgm:pt modelId="{9A97BEA1-54BE-4936-B503-49A00B05AFF9}" type="pres">
      <dgm:prSet presAssocID="{D9B6E766-D339-4754-925E-049E6A472007}" presName="aSpace" presStyleCnt="0"/>
      <dgm:spPr/>
    </dgm:pt>
    <dgm:pt modelId="{C13E5D75-BBFD-4E90-9DAB-AEF588DF4058}" type="pres">
      <dgm:prSet presAssocID="{ABE9BDCB-1499-466F-99FA-FF87E03C024D}" presName="compNode" presStyleCnt="0"/>
      <dgm:spPr/>
    </dgm:pt>
    <dgm:pt modelId="{8EC4420A-557A-41A8-B356-CF5A3C26EC2B}" type="pres">
      <dgm:prSet presAssocID="{ABE9BDCB-1499-466F-99FA-FF87E03C024D}" presName="aNode" presStyleLbl="bgShp" presStyleIdx="1" presStyleCnt="3"/>
      <dgm:spPr/>
    </dgm:pt>
    <dgm:pt modelId="{AEB36899-42E3-4FF7-9039-4E28ABEFBD3C}" type="pres">
      <dgm:prSet presAssocID="{ABE9BDCB-1499-466F-99FA-FF87E03C024D}" presName="textNode" presStyleLbl="bgShp" presStyleIdx="1" presStyleCnt="3"/>
      <dgm:spPr/>
    </dgm:pt>
    <dgm:pt modelId="{0EA451F3-9CD4-4514-AFBD-748354F61085}" type="pres">
      <dgm:prSet presAssocID="{ABE9BDCB-1499-466F-99FA-FF87E03C024D}" presName="compChildNode" presStyleCnt="0"/>
      <dgm:spPr/>
    </dgm:pt>
    <dgm:pt modelId="{41205978-7939-43E8-9527-0AEBCF0CA107}" type="pres">
      <dgm:prSet presAssocID="{ABE9BDCB-1499-466F-99FA-FF87E03C024D}" presName="theInnerList" presStyleCnt="0"/>
      <dgm:spPr/>
    </dgm:pt>
    <dgm:pt modelId="{AE971372-0E80-4DFA-9DAA-B525D88B66AF}" type="pres">
      <dgm:prSet presAssocID="{C4FC4687-0E4F-4572-9EE1-E0B17550FBC1}" presName="childNode" presStyleLbl="node1" presStyleIdx="2" presStyleCnt="6">
        <dgm:presLayoutVars>
          <dgm:bulletEnabled val="1"/>
        </dgm:presLayoutVars>
      </dgm:prSet>
      <dgm:spPr/>
    </dgm:pt>
    <dgm:pt modelId="{31FB1DD0-7D38-46EB-9C1A-7967EF99A568}" type="pres">
      <dgm:prSet presAssocID="{C4FC4687-0E4F-4572-9EE1-E0B17550FBC1}" presName="aSpace2" presStyleCnt="0"/>
      <dgm:spPr/>
    </dgm:pt>
    <dgm:pt modelId="{C66892F3-A4D5-4245-B9A4-B8A4846CF959}" type="pres">
      <dgm:prSet presAssocID="{71398DEC-4628-4EFD-8752-7B2E5A730C71}" presName="childNode" presStyleLbl="node1" presStyleIdx="3" presStyleCnt="6">
        <dgm:presLayoutVars>
          <dgm:bulletEnabled val="1"/>
        </dgm:presLayoutVars>
      </dgm:prSet>
      <dgm:spPr/>
    </dgm:pt>
    <dgm:pt modelId="{6A0CAECE-5898-4C14-82E2-B87F9B436D27}" type="pres">
      <dgm:prSet presAssocID="{ABE9BDCB-1499-466F-99FA-FF87E03C024D}" presName="aSpace" presStyleCnt="0"/>
      <dgm:spPr/>
    </dgm:pt>
    <dgm:pt modelId="{BA8A8AAE-D507-4516-A1AF-5FA4823FB2BC}" type="pres">
      <dgm:prSet presAssocID="{322BE8C4-D804-4962-9113-701AE944E065}" presName="compNode" presStyleCnt="0"/>
      <dgm:spPr/>
    </dgm:pt>
    <dgm:pt modelId="{3326E3BA-518B-4F4B-874E-8EB11EF85556}" type="pres">
      <dgm:prSet presAssocID="{322BE8C4-D804-4962-9113-701AE944E065}" presName="aNode" presStyleLbl="bgShp" presStyleIdx="2" presStyleCnt="3"/>
      <dgm:spPr/>
    </dgm:pt>
    <dgm:pt modelId="{4A3C3424-52E5-4344-AD7A-F3E0F6A47D6C}" type="pres">
      <dgm:prSet presAssocID="{322BE8C4-D804-4962-9113-701AE944E065}" presName="textNode" presStyleLbl="bgShp" presStyleIdx="2" presStyleCnt="3"/>
      <dgm:spPr/>
    </dgm:pt>
    <dgm:pt modelId="{A4555856-12FE-4891-B22A-CB0E1E50381B}" type="pres">
      <dgm:prSet presAssocID="{322BE8C4-D804-4962-9113-701AE944E065}" presName="compChildNode" presStyleCnt="0"/>
      <dgm:spPr/>
    </dgm:pt>
    <dgm:pt modelId="{6E8527C6-59C1-47C3-8988-6E35ECFD701B}" type="pres">
      <dgm:prSet presAssocID="{322BE8C4-D804-4962-9113-701AE944E065}" presName="theInnerList" presStyleCnt="0"/>
      <dgm:spPr/>
    </dgm:pt>
    <dgm:pt modelId="{65D01CA7-58B1-49DB-80DD-5F5A8BF62705}" type="pres">
      <dgm:prSet presAssocID="{6D65200C-A8B8-4756-9D81-A232C963C4A8}" presName="childNode" presStyleLbl="node1" presStyleIdx="4" presStyleCnt="6">
        <dgm:presLayoutVars>
          <dgm:bulletEnabled val="1"/>
        </dgm:presLayoutVars>
      </dgm:prSet>
      <dgm:spPr/>
    </dgm:pt>
    <dgm:pt modelId="{DC46B2A7-9781-4D79-99A1-F2AC3A693AA9}" type="pres">
      <dgm:prSet presAssocID="{6D65200C-A8B8-4756-9D81-A232C963C4A8}" presName="aSpace2" presStyleCnt="0"/>
      <dgm:spPr/>
    </dgm:pt>
    <dgm:pt modelId="{9DB44B1B-D649-4CAB-8E0D-0214ECC10855}" type="pres">
      <dgm:prSet presAssocID="{4734F94A-9A8D-43F2-8B75-89F75163C069}" presName="childNode" presStyleLbl="node1" presStyleIdx="5" presStyleCnt="6">
        <dgm:presLayoutVars>
          <dgm:bulletEnabled val="1"/>
        </dgm:presLayoutVars>
      </dgm:prSet>
      <dgm:spPr/>
    </dgm:pt>
  </dgm:ptLst>
  <dgm:cxnLst>
    <dgm:cxn modelId="{68130108-6285-46B7-BA46-1923938D8F37}" type="presOf" srcId="{71398DEC-4628-4EFD-8752-7B2E5A730C71}" destId="{C66892F3-A4D5-4245-B9A4-B8A4846CF959}" srcOrd="0" destOrd="0" presId="urn:microsoft.com/office/officeart/2005/8/layout/lProcess2"/>
    <dgm:cxn modelId="{78D4B80A-00D5-4194-9CFD-838E7A547512}" type="presOf" srcId="{5AFCEC9A-EA4D-41C4-9108-52CF1CFF068A}" destId="{718110F5-31ED-48DE-AB65-350FD8B93151}" srcOrd="0" destOrd="0" presId="urn:microsoft.com/office/officeart/2005/8/layout/lProcess2"/>
    <dgm:cxn modelId="{533F673F-D52B-407E-B8BF-90775D2B4348}" type="presOf" srcId="{D9B6E766-D339-4754-925E-049E6A472007}" destId="{E19DBCCE-156F-48DC-9375-6C91AE2B18F2}" srcOrd="0" destOrd="0" presId="urn:microsoft.com/office/officeart/2005/8/layout/lProcess2"/>
    <dgm:cxn modelId="{D918A35B-297A-4CBB-B31F-BBAA805E575A}" type="presOf" srcId="{6D65200C-A8B8-4756-9D81-A232C963C4A8}" destId="{65D01CA7-58B1-49DB-80DD-5F5A8BF62705}" srcOrd="0" destOrd="0" presId="urn:microsoft.com/office/officeart/2005/8/layout/lProcess2"/>
    <dgm:cxn modelId="{DAB89B53-1117-4CB1-9CF2-16EB1EA8D240}" type="presOf" srcId="{ABE9BDCB-1499-466F-99FA-FF87E03C024D}" destId="{AEB36899-42E3-4FF7-9039-4E28ABEFBD3C}" srcOrd="1" destOrd="0" presId="urn:microsoft.com/office/officeart/2005/8/layout/lProcess2"/>
    <dgm:cxn modelId="{18B53B74-638F-453A-89EE-7C9B89E65F67}" type="presOf" srcId="{322BE8C4-D804-4962-9113-701AE944E065}" destId="{4A3C3424-52E5-4344-AD7A-F3E0F6A47D6C}" srcOrd="1" destOrd="0" presId="urn:microsoft.com/office/officeart/2005/8/layout/lProcess2"/>
    <dgm:cxn modelId="{D524D277-D024-45E9-9800-A9F8A125A2B6}" srcId="{322BE8C4-D804-4962-9113-701AE944E065}" destId="{4734F94A-9A8D-43F2-8B75-89F75163C069}" srcOrd="1" destOrd="0" parTransId="{AD1F2518-61FE-4026-BFFC-C92707BC9E3C}" sibTransId="{0B19010B-D511-4216-813B-5EF7007EB8E7}"/>
    <dgm:cxn modelId="{FF345D79-7227-4D2B-A4F5-91A6332ED933}" srcId="{D9B6E766-D339-4754-925E-049E6A472007}" destId="{94DE05C1-44D0-44FC-95FF-289DEDBC2F39}" srcOrd="1" destOrd="0" parTransId="{9B23AE29-ACD3-434B-BAE6-091B6777F212}" sibTransId="{CFEFC2CB-715F-415B-9CB6-325B82E72BBD}"/>
    <dgm:cxn modelId="{68F4AA7E-A24B-4857-B6CF-BD90874D99CB}" type="presOf" srcId="{BFA9F840-E512-4D53-BCD7-C135DCBC58EA}" destId="{727C15F5-F684-49FE-990C-7CC1BF2B5264}" srcOrd="0" destOrd="0" presId="urn:microsoft.com/office/officeart/2005/8/layout/lProcess2"/>
    <dgm:cxn modelId="{EE583991-58BB-46CC-B46F-D21DACDEEFD3}" srcId="{ABE9BDCB-1499-466F-99FA-FF87E03C024D}" destId="{C4FC4687-0E4F-4572-9EE1-E0B17550FBC1}" srcOrd="0" destOrd="0" parTransId="{5156FB8C-1145-4E2F-A6CE-98ED34971D24}" sibTransId="{4FD88C57-14D5-4258-8663-C423A1F6AB01}"/>
    <dgm:cxn modelId="{BCF781AD-39DD-4F40-A670-82FD72A7BDC3}" srcId="{322BE8C4-D804-4962-9113-701AE944E065}" destId="{6D65200C-A8B8-4756-9D81-A232C963C4A8}" srcOrd="0" destOrd="0" parTransId="{DF8C86C1-2656-40B6-B137-980500E4CAE0}" sibTransId="{4E5E5701-5195-4FE5-8511-881A661BFE10}"/>
    <dgm:cxn modelId="{3FB433BA-C628-449E-9F99-8DA80D26C337}" type="presOf" srcId="{C4FC4687-0E4F-4572-9EE1-E0B17550FBC1}" destId="{AE971372-0E80-4DFA-9DAA-B525D88B66AF}" srcOrd="0" destOrd="0" presId="urn:microsoft.com/office/officeart/2005/8/layout/lProcess2"/>
    <dgm:cxn modelId="{1B6F3EC7-E180-49C2-B8CC-15EC83876729}" type="presOf" srcId="{ABE9BDCB-1499-466F-99FA-FF87E03C024D}" destId="{8EC4420A-557A-41A8-B356-CF5A3C26EC2B}" srcOrd="0" destOrd="0" presId="urn:microsoft.com/office/officeart/2005/8/layout/lProcess2"/>
    <dgm:cxn modelId="{DDE98EC8-5234-4CD5-9425-84929DC149B0}" type="presOf" srcId="{4734F94A-9A8D-43F2-8B75-89F75163C069}" destId="{9DB44B1B-D649-4CAB-8E0D-0214ECC10855}" srcOrd="0" destOrd="0" presId="urn:microsoft.com/office/officeart/2005/8/layout/lProcess2"/>
    <dgm:cxn modelId="{DFCD49CA-C924-428D-BEE6-8A67B9C7DFC2}" srcId="{D9B6E766-D339-4754-925E-049E6A472007}" destId="{BFA9F840-E512-4D53-BCD7-C135DCBC58EA}" srcOrd="0" destOrd="0" parTransId="{47552BDF-E486-46CD-B437-46486F0A3248}" sibTransId="{D39722E5-9820-49F1-8CF9-2EFCFE1DB645}"/>
    <dgm:cxn modelId="{2E1A9ECE-6C21-446B-9E2E-551F10F781FD}" srcId="{ABE9BDCB-1499-466F-99FA-FF87E03C024D}" destId="{71398DEC-4628-4EFD-8752-7B2E5A730C71}" srcOrd="1" destOrd="0" parTransId="{98CB4312-0708-4814-A322-0B5DE960A8F1}" sibTransId="{BB69D5D1-E853-4E80-9302-662A030F0BD0}"/>
    <dgm:cxn modelId="{1EFC70E0-F7E3-446B-932A-8104C61D9F46}" srcId="{5AFCEC9A-EA4D-41C4-9108-52CF1CFF068A}" destId="{322BE8C4-D804-4962-9113-701AE944E065}" srcOrd="2" destOrd="0" parTransId="{71C40CE2-CE7F-4309-91A2-EBDC88B02543}" sibTransId="{D05E9132-2196-48FA-8995-31C20A39D1E1}"/>
    <dgm:cxn modelId="{C6DF0EEC-A7E6-4A23-B9B8-0D5A088C13DF}" type="presOf" srcId="{94DE05C1-44D0-44FC-95FF-289DEDBC2F39}" destId="{DD58AE2D-A39E-4012-837B-B5BAA65C8009}" srcOrd="0" destOrd="0" presId="urn:microsoft.com/office/officeart/2005/8/layout/lProcess2"/>
    <dgm:cxn modelId="{101906F2-DF74-4927-8291-F5842A077D20}" srcId="{5AFCEC9A-EA4D-41C4-9108-52CF1CFF068A}" destId="{D9B6E766-D339-4754-925E-049E6A472007}" srcOrd="0" destOrd="0" parTransId="{4287E617-89E2-43E1-ADEF-CB861101D2B8}" sibTransId="{DADE6950-4195-417E-9DD6-BAF4847CBCAE}"/>
    <dgm:cxn modelId="{E7D02EF6-C2F4-4FDB-8352-5DF5E4EB70BC}" type="presOf" srcId="{322BE8C4-D804-4962-9113-701AE944E065}" destId="{3326E3BA-518B-4F4B-874E-8EB11EF85556}" srcOrd="0" destOrd="0" presId="urn:microsoft.com/office/officeart/2005/8/layout/lProcess2"/>
    <dgm:cxn modelId="{2A4A50F8-E343-406A-B3DB-1886DCA669D9}" type="presOf" srcId="{D9B6E766-D339-4754-925E-049E6A472007}" destId="{7ABA8FFD-DF36-425C-AE86-7C254AB58333}" srcOrd="1" destOrd="0" presId="urn:microsoft.com/office/officeart/2005/8/layout/lProcess2"/>
    <dgm:cxn modelId="{0C9E04FA-57FF-4379-8817-26587E19B6AE}" srcId="{5AFCEC9A-EA4D-41C4-9108-52CF1CFF068A}" destId="{ABE9BDCB-1499-466F-99FA-FF87E03C024D}" srcOrd="1" destOrd="0" parTransId="{6F317930-0E80-4790-A9C1-A28514958E58}" sibTransId="{D3D3CCB3-019A-473E-BB35-2C0BEF0E5FC3}"/>
    <dgm:cxn modelId="{50D70C4E-61FF-4024-B285-62236197CD34}" type="presParOf" srcId="{718110F5-31ED-48DE-AB65-350FD8B93151}" destId="{AAA6ED5D-27F7-4B55-8EEE-7D24A1038246}" srcOrd="0" destOrd="0" presId="urn:microsoft.com/office/officeart/2005/8/layout/lProcess2"/>
    <dgm:cxn modelId="{FBFCADAB-F353-40ED-9785-EA4F62401AB8}" type="presParOf" srcId="{AAA6ED5D-27F7-4B55-8EEE-7D24A1038246}" destId="{E19DBCCE-156F-48DC-9375-6C91AE2B18F2}" srcOrd="0" destOrd="0" presId="urn:microsoft.com/office/officeart/2005/8/layout/lProcess2"/>
    <dgm:cxn modelId="{EC877A09-DBA1-4888-A3FA-E986136D3313}" type="presParOf" srcId="{AAA6ED5D-27F7-4B55-8EEE-7D24A1038246}" destId="{7ABA8FFD-DF36-425C-AE86-7C254AB58333}" srcOrd="1" destOrd="0" presId="urn:microsoft.com/office/officeart/2005/8/layout/lProcess2"/>
    <dgm:cxn modelId="{32224349-EF66-463B-B2C5-7D76637AF1EC}" type="presParOf" srcId="{AAA6ED5D-27F7-4B55-8EEE-7D24A1038246}" destId="{00138AE3-48B6-4CC3-AC29-7418C38F0199}" srcOrd="2" destOrd="0" presId="urn:microsoft.com/office/officeart/2005/8/layout/lProcess2"/>
    <dgm:cxn modelId="{F89813F5-37EE-4B3D-AD35-A8856B3D5332}" type="presParOf" srcId="{00138AE3-48B6-4CC3-AC29-7418C38F0199}" destId="{7EDD709E-47DB-4BC0-A29F-DF24812E3894}" srcOrd="0" destOrd="0" presId="urn:microsoft.com/office/officeart/2005/8/layout/lProcess2"/>
    <dgm:cxn modelId="{C26E4C97-42BC-417F-8000-84DDDF7E8530}" type="presParOf" srcId="{7EDD709E-47DB-4BC0-A29F-DF24812E3894}" destId="{727C15F5-F684-49FE-990C-7CC1BF2B5264}" srcOrd="0" destOrd="0" presId="urn:microsoft.com/office/officeart/2005/8/layout/lProcess2"/>
    <dgm:cxn modelId="{0945B1C6-34A7-406D-8670-9F9AA362CF78}" type="presParOf" srcId="{7EDD709E-47DB-4BC0-A29F-DF24812E3894}" destId="{AA5722B0-09A4-46F0-AC65-CA2E39A20407}" srcOrd="1" destOrd="0" presId="urn:microsoft.com/office/officeart/2005/8/layout/lProcess2"/>
    <dgm:cxn modelId="{FE7AC574-A932-417F-A126-9302284B24D0}" type="presParOf" srcId="{7EDD709E-47DB-4BC0-A29F-DF24812E3894}" destId="{DD58AE2D-A39E-4012-837B-B5BAA65C8009}" srcOrd="2" destOrd="0" presId="urn:microsoft.com/office/officeart/2005/8/layout/lProcess2"/>
    <dgm:cxn modelId="{1076C054-27E6-4E0E-B726-2BE16C7055DE}" type="presParOf" srcId="{718110F5-31ED-48DE-AB65-350FD8B93151}" destId="{9A97BEA1-54BE-4936-B503-49A00B05AFF9}" srcOrd="1" destOrd="0" presId="urn:microsoft.com/office/officeart/2005/8/layout/lProcess2"/>
    <dgm:cxn modelId="{8A28857A-2069-4665-806C-FD061DBE4FDE}" type="presParOf" srcId="{718110F5-31ED-48DE-AB65-350FD8B93151}" destId="{C13E5D75-BBFD-4E90-9DAB-AEF588DF4058}" srcOrd="2" destOrd="0" presId="urn:microsoft.com/office/officeart/2005/8/layout/lProcess2"/>
    <dgm:cxn modelId="{EB28AD82-06D8-4050-8625-E4DDB8C37D84}" type="presParOf" srcId="{C13E5D75-BBFD-4E90-9DAB-AEF588DF4058}" destId="{8EC4420A-557A-41A8-B356-CF5A3C26EC2B}" srcOrd="0" destOrd="0" presId="urn:microsoft.com/office/officeart/2005/8/layout/lProcess2"/>
    <dgm:cxn modelId="{859F7616-E2F2-444D-87C1-F7211BAA2075}" type="presParOf" srcId="{C13E5D75-BBFD-4E90-9DAB-AEF588DF4058}" destId="{AEB36899-42E3-4FF7-9039-4E28ABEFBD3C}" srcOrd="1" destOrd="0" presId="urn:microsoft.com/office/officeart/2005/8/layout/lProcess2"/>
    <dgm:cxn modelId="{D019A59E-B0C4-4193-8390-E7F6C0A28A1A}" type="presParOf" srcId="{C13E5D75-BBFD-4E90-9DAB-AEF588DF4058}" destId="{0EA451F3-9CD4-4514-AFBD-748354F61085}" srcOrd="2" destOrd="0" presId="urn:microsoft.com/office/officeart/2005/8/layout/lProcess2"/>
    <dgm:cxn modelId="{1A24CB14-E5EE-434B-ADE7-08B70E4C8769}" type="presParOf" srcId="{0EA451F3-9CD4-4514-AFBD-748354F61085}" destId="{41205978-7939-43E8-9527-0AEBCF0CA107}" srcOrd="0" destOrd="0" presId="urn:microsoft.com/office/officeart/2005/8/layout/lProcess2"/>
    <dgm:cxn modelId="{173B6689-319D-4BBE-8F83-6973CF68AF5A}" type="presParOf" srcId="{41205978-7939-43E8-9527-0AEBCF0CA107}" destId="{AE971372-0E80-4DFA-9DAA-B525D88B66AF}" srcOrd="0" destOrd="0" presId="urn:microsoft.com/office/officeart/2005/8/layout/lProcess2"/>
    <dgm:cxn modelId="{F979E9C1-950F-4E62-AE7E-D9F244EE7F54}" type="presParOf" srcId="{41205978-7939-43E8-9527-0AEBCF0CA107}" destId="{31FB1DD0-7D38-46EB-9C1A-7967EF99A568}" srcOrd="1" destOrd="0" presId="urn:microsoft.com/office/officeart/2005/8/layout/lProcess2"/>
    <dgm:cxn modelId="{1ACDD9EB-FFAC-49B2-B152-0C3F2342E318}" type="presParOf" srcId="{41205978-7939-43E8-9527-0AEBCF0CA107}" destId="{C66892F3-A4D5-4245-B9A4-B8A4846CF959}" srcOrd="2" destOrd="0" presId="urn:microsoft.com/office/officeart/2005/8/layout/lProcess2"/>
    <dgm:cxn modelId="{CAC46FB7-D065-4451-A007-6819CD4B5524}" type="presParOf" srcId="{718110F5-31ED-48DE-AB65-350FD8B93151}" destId="{6A0CAECE-5898-4C14-82E2-B87F9B436D27}" srcOrd="3" destOrd="0" presId="urn:microsoft.com/office/officeart/2005/8/layout/lProcess2"/>
    <dgm:cxn modelId="{8FC6596C-24E8-4513-87C2-F16EE502E4FD}" type="presParOf" srcId="{718110F5-31ED-48DE-AB65-350FD8B93151}" destId="{BA8A8AAE-D507-4516-A1AF-5FA4823FB2BC}" srcOrd="4" destOrd="0" presId="urn:microsoft.com/office/officeart/2005/8/layout/lProcess2"/>
    <dgm:cxn modelId="{5A0DCBB2-DEFC-4391-BC3E-DB17B5519F47}" type="presParOf" srcId="{BA8A8AAE-D507-4516-A1AF-5FA4823FB2BC}" destId="{3326E3BA-518B-4F4B-874E-8EB11EF85556}" srcOrd="0" destOrd="0" presId="urn:microsoft.com/office/officeart/2005/8/layout/lProcess2"/>
    <dgm:cxn modelId="{F2A80473-F5A2-459E-AE84-FC69E0F17D90}" type="presParOf" srcId="{BA8A8AAE-D507-4516-A1AF-5FA4823FB2BC}" destId="{4A3C3424-52E5-4344-AD7A-F3E0F6A47D6C}" srcOrd="1" destOrd="0" presId="urn:microsoft.com/office/officeart/2005/8/layout/lProcess2"/>
    <dgm:cxn modelId="{842DC4A1-83AC-4102-9643-CDEE90408FF6}" type="presParOf" srcId="{BA8A8AAE-D507-4516-A1AF-5FA4823FB2BC}" destId="{A4555856-12FE-4891-B22A-CB0E1E50381B}" srcOrd="2" destOrd="0" presId="urn:microsoft.com/office/officeart/2005/8/layout/lProcess2"/>
    <dgm:cxn modelId="{41B9323A-D607-45EE-9177-4A8FC0A2AEF1}" type="presParOf" srcId="{A4555856-12FE-4891-B22A-CB0E1E50381B}" destId="{6E8527C6-59C1-47C3-8988-6E35ECFD701B}" srcOrd="0" destOrd="0" presId="urn:microsoft.com/office/officeart/2005/8/layout/lProcess2"/>
    <dgm:cxn modelId="{C8E908F1-1F5B-428D-9903-EBF6116118AA}" type="presParOf" srcId="{6E8527C6-59C1-47C3-8988-6E35ECFD701B}" destId="{65D01CA7-58B1-49DB-80DD-5F5A8BF62705}" srcOrd="0" destOrd="0" presId="urn:microsoft.com/office/officeart/2005/8/layout/lProcess2"/>
    <dgm:cxn modelId="{16035C04-FD65-41EA-98EE-AC6C41013BC2}" type="presParOf" srcId="{6E8527C6-59C1-47C3-8988-6E35ECFD701B}" destId="{DC46B2A7-9781-4D79-99A1-F2AC3A693AA9}" srcOrd="1" destOrd="0" presId="urn:microsoft.com/office/officeart/2005/8/layout/lProcess2"/>
    <dgm:cxn modelId="{10470A57-7B64-4C99-956C-4FB9F001B83E}" type="presParOf" srcId="{6E8527C6-59C1-47C3-8988-6E35ECFD701B}" destId="{9DB44B1B-D649-4CAB-8E0D-0214ECC10855}"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75B64-206D-46BE-9047-2DCD3358432C}">
      <dsp:nvSpPr>
        <dsp:cNvPr id="0" name=""/>
        <dsp:cNvSpPr/>
      </dsp:nvSpPr>
      <dsp:spPr>
        <a:xfrm>
          <a:off x="1453091" y="0"/>
          <a:ext cx="1453091" cy="1600199"/>
        </a:xfrm>
        <a:prstGeom prst="trapezoid">
          <a:avLst>
            <a:gd name="adj"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State</a:t>
          </a:r>
        </a:p>
      </dsp:txBody>
      <dsp:txXfrm>
        <a:off x="1453091" y="0"/>
        <a:ext cx="1453091" cy="1600199"/>
      </dsp:txXfrm>
    </dsp:sp>
    <dsp:sp modelId="{5C438392-31F6-44CD-9860-EA422C50F8B4}">
      <dsp:nvSpPr>
        <dsp:cNvPr id="0" name=""/>
        <dsp:cNvSpPr/>
      </dsp:nvSpPr>
      <dsp:spPr>
        <a:xfrm>
          <a:off x="726545" y="1600200"/>
          <a:ext cx="2906183" cy="1600199"/>
        </a:xfrm>
        <a:prstGeom prst="trapezoid">
          <a:avLst>
            <a:gd name="adj" fmla="val 4540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Chancellor’s Office</a:t>
          </a:r>
        </a:p>
      </dsp:txBody>
      <dsp:txXfrm>
        <a:off x="1235127" y="1600200"/>
        <a:ext cx="1889019" cy="1600199"/>
      </dsp:txXfrm>
    </dsp:sp>
    <dsp:sp modelId="{D3B0D090-4DB2-4369-A198-A106816A8952}">
      <dsp:nvSpPr>
        <dsp:cNvPr id="0" name=""/>
        <dsp:cNvSpPr/>
      </dsp:nvSpPr>
      <dsp:spPr>
        <a:xfrm>
          <a:off x="0" y="3200400"/>
          <a:ext cx="4359275" cy="1600199"/>
        </a:xfrm>
        <a:prstGeom prst="trapezoid">
          <a:avLst>
            <a:gd name="adj" fmla="val 4540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Campus</a:t>
          </a:r>
        </a:p>
      </dsp:txBody>
      <dsp:txXfrm>
        <a:off x="762873" y="3200400"/>
        <a:ext cx="2833528" cy="1600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BCCE-156F-48DC-9375-6C91AE2B18F2}">
      <dsp:nvSpPr>
        <dsp:cNvPr id="0" name=""/>
        <dsp:cNvSpPr/>
      </dsp:nvSpPr>
      <dsp:spPr>
        <a:xfrm>
          <a:off x="476" y="0"/>
          <a:ext cx="1238451"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State GL</a:t>
          </a:r>
        </a:p>
      </dsp:txBody>
      <dsp:txXfrm>
        <a:off x="476" y="0"/>
        <a:ext cx="1238451" cy="1417320"/>
      </dsp:txXfrm>
    </dsp:sp>
    <dsp:sp modelId="{727C15F5-F684-49FE-990C-7CC1BF2B5264}">
      <dsp:nvSpPr>
        <dsp:cNvPr id="0" name=""/>
        <dsp:cNvSpPr/>
      </dsp:nvSpPr>
      <dsp:spPr>
        <a:xfrm>
          <a:off x="124321" y="141870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Object Code</a:t>
          </a:r>
        </a:p>
      </dsp:txBody>
      <dsp:txXfrm>
        <a:off x="153339" y="1447722"/>
        <a:ext cx="932725" cy="1366435"/>
      </dsp:txXfrm>
    </dsp:sp>
    <dsp:sp modelId="{DD58AE2D-A39E-4012-837B-B5BAA65C8009}">
      <dsp:nvSpPr>
        <dsp:cNvPr id="0" name=""/>
        <dsp:cNvSpPr/>
      </dsp:nvSpPr>
      <dsp:spPr>
        <a:xfrm>
          <a:off x="124321" y="306232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PS Account</a:t>
          </a:r>
        </a:p>
      </dsp:txBody>
      <dsp:txXfrm>
        <a:off x="153339" y="3091342"/>
        <a:ext cx="932725" cy="1366435"/>
      </dsp:txXfrm>
    </dsp:sp>
    <dsp:sp modelId="{8EC4420A-557A-41A8-B356-CF5A3C26EC2B}">
      <dsp:nvSpPr>
        <dsp:cNvPr id="0" name=""/>
        <dsp:cNvSpPr/>
      </dsp:nvSpPr>
      <dsp:spPr>
        <a:xfrm>
          <a:off x="1331812" y="0"/>
          <a:ext cx="1238451"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Gen Cat</a:t>
          </a:r>
        </a:p>
      </dsp:txBody>
      <dsp:txXfrm>
        <a:off x="1331812" y="0"/>
        <a:ext cx="1238451" cy="1417320"/>
      </dsp:txXfrm>
    </dsp:sp>
    <dsp:sp modelId="{AE971372-0E80-4DFA-9DAA-B525D88B66AF}">
      <dsp:nvSpPr>
        <dsp:cNvPr id="0" name=""/>
        <dsp:cNvSpPr/>
      </dsp:nvSpPr>
      <dsp:spPr>
        <a:xfrm>
          <a:off x="1455657" y="141870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Prog</a:t>
          </a:r>
          <a:r>
            <a:rPr lang="en-US" sz="1700" kern="1200" dirty="0"/>
            <a:t> Code</a:t>
          </a:r>
        </a:p>
      </dsp:txBody>
      <dsp:txXfrm>
        <a:off x="1484675" y="1447722"/>
        <a:ext cx="932725" cy="1366435"/>
      </dsp:txXfrm>
    </dsp:sp>
    <dsp:sp modelId="{C66892F3-A4D5-4245-B9A4-B8A4846CF959}">
      <dsp:nvSpPr>
        <dsp:cNvPr id="0" name=""/>
        <dsp:cNvSpPr/>
      </dsp:nvSpPr>
      <dsp:spPr>
        <a:xfrm>
          <a:off x="1455657" y="306232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Dept</a:t>
          </a:r>
          <a:r>
            <a:rPr lang="en-US" sz="1700" kern="1200" dirty="0"/>
            <a:t> ID</a:t>
          </a:r>
        </a:p>
      </dsp:txBody>
      <dsp:txXfrm>
        <a:off x="1484675" y="3091342"/>
        <a:ext cx="932725" cy="1366435"/>
      </dsp:txXfrm>
    </dsp:sp>
    <dsp:sp modelId="{3326E3BA-518B-4F4B-874E-8EB11EF85556}">
      <dsp:nvSpPr>
        <dsp:cNvPr id="0" name=""/>
        <dsp:cNvSpPr/>
      </dsp:nvSpPr>
      <dsp:spPr>
        <a:xfrm>
          <a:off x="2663147" y="0"/>
          <a:ext cx="1238451"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SCO Fund</a:t>
          </a:r>
        </a:p>
      </dsp:txBody>
      <dsp:txXfrm>
        <a:off x="2663147" y="0"/>
        <a:ext cx="1238451" cy="1417320"/>
      </dsp:txXfrm>
    </dsp:sp>
    <dsp:sp modelId="{65D01CA7-58B1-49DB-80DD-5F5A8BF62705}">
      <dsp:nvSpPr>
        <dsp:cNvPr id="0" name=""/>
        <dsp:cNvSpPr/>
      </dsp:nvSpPr>
      <dsp:spPr>
        <a:xfrm>
          <a:off x="2786993" y="141870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CSU Fund</a:t>
          </a:r>
        </a:p>
      </dsp:txBody>
      <dsp:txXfrm>
        <a:off x="2816011" y="1447722"/>
        <a:ext cx="932725" cy="1366435"/>
      </dsp:txXfrm>
    </dsp:sp>
    <dsp:sp modelId="{9DB44B1B-D649-4CAB-8E0D-0214ECC10855}">
      <dsp:nvSpPr>
        <dsp:cNvPr id="0" name=""/>
        <dsp:cNvSpPr/>
      </dsp:nvSpPr>
      <dsp:spPr>
        <a:xfrm>
          <a:off x="2786993" y="306232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PS Fund</a:t>
          </a:r>
        </a:p>
      </dsp:txBody>
      <dsp:txXfrm>
        <a:off x="2816011" y="3091342"/>
        <a:ext cx="932725" cy="1366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75B64-206D-46BE-9047-2DCD3358432C}">
      <dsp:nvSpPr>
        <dsp:cNvPr id="0" name=""/>
        <dsp:cNvSpPr/>
      </dsp:nvSpPr>
      <dsp:spPr>
        <a:xfrm>
          <a:off x="1453091" y="0"/>
          <a:ext cx="1453091" cy="1600199"/>
        </a:xfrm>
        <a:prstGeom prst="trapezoid">
          <a:avLst>
            <a:gd name="adj"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State</a:t>
          </a:r>
        </a:p>
      </dsp:txBody>
      <dsp:txXfrm>
        <a:off x="1453091" y="0"/>
        <a:ext cx="1453091" cy="1600199"/>
      </dsp:txXfrm>
    </dsp:sp>
    <dsp:sp modelId="{5C438392-31F6-44CD-9860-EA422C50F8B4}">
      <dsp:nvSpPr>
        <dsp:cNvPr id="0" name=""/>
        <dsp:cNvSpPr/>
      </dsp:nvSpPr>
      <dsp:spPr>
        <a:xfrm>
          <a:off x="726545" y="1600200"/>
          <a:ext cx="2906183" cy="1600199"/>
        </a:xfrm>
        <a:prstGeom prst="trapezoid">
          <a:avLst>
            <a:gd name="adj" fmla="val 4540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Chancellor’s Office</a:t>
          </a:r>
        </a:p>
      </dsp:txBody>
      <dsp:txXfrm>
        <a:off x="1235127" y="1600200"/>
        <a:ext cx="1889019" cy="1600199"/>
      </dsp:txXfrm>
    </dsp:sp>
    <dsp:sp modelId="{D3B0D090-4DB2-4369-A198-A106816A8952}">
      <dsp:nvSpPr>
        <dsp:cNvPr id="0" name=""/>
        <dsp:cNvSpPr/>
      </dsp:nvSpPr>
      <dsp:spPr>
        <a:xfrm>
          <a:off x="0" y="3200400"/>
          <a:ext cx="4359275" cy="1600199"/>
        </a:xfrm>
        <a:prstGeom prst="trapezoid">
          <a:avLst>
            <a:gd name="adj" fmla="val 4540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Campus</a:t>
          </a:r>
        </a:p>
      </dsp:txBody>
      <dsp:txXfrm>
        <a:off x="762873" y="3200400"/>
        <a:ext cx="2833528" cy="1600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BCCE-156F-48DC-9375-6C91AE2B18F2}">
      <dsp:nvSpPr>
        <dsp:cNvPr id="0" name=""/>
        <dsp:cNvSpPr/>
      </dsp:nvSpPr>
      <dsp:spPr>
        <a:xfrm>
          <a:off x="476" y="0"/>
          <a:ext cx="1238451"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90000000</a:t>
          </a:r>
        </a:p>
      </dsp:txBody>
      <dsp:txXfrm>
        <a:off x="476" y="0"/>
        <a:ext cx="1238451" cy="1417320"/>
      </dsp:txXfrm>
    </dsp:sp>
    <dsp:sp modelId="{727C15F5-F684-49FE-990C-7CC1BF2B5264}">
      <dsp:nvSpPr>
        <dsp:cNvPr id="0" name=""/>
        <dsp:cNvSpPr/>
      </dsp:nvSpPr>
      <dsp:spPr>
        <a:xfrm>
          <a:off x="124321" y="141870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660003</a:t>
          </a:r>
        </a:p>
      </dsp:txBody>
      <dsp:txXfrm>
        <a:off x="153339" y="1447722"/>
        <a:ext cx="932725" cy="1366435"/>
      </dsp:txXfrm>
    </dsp:sp>
    <dsp:sp modelId="{DD58AE2D-A39E-4012-837B-B5BAA65C8009}">
      <dsp:nvSpPr>
        <dsp:cNvPr id="0" name=""/>
        <dsp:cNvSpPr/>
      </dsp:nvSpPr>
      <dsp:spPr>
        <a:xfrm>
          <a:off x="124321" y="306232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660816</a:t>
          </a:r>
        </a:p>
      </dsp:txBody>
      <dsp:txXfrm>
        <a:off x="153339" y="3091342"/>
        <a:ext cx="932725" cy="1366435"/>
      </dsp:txXfrm>
    </dsp:sp>
    <dsp:sp modelId="{8EC4420A-557A-41A8-B356-CF5A3C26EC2B}">
      <dsp:nvSpPr>
        <dsp:cNvPr id="0" name=""/>
        <dsp:cNvSpPr/>
      </dsp:nvSpPr>
      <dsp:spPr>
        <a:xfrm>
          <a:off x="1331812" y="0"/>
          <a:ext cx="1238451"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06</a:t>
          </a:r>
        </a:p>
      </dsp:txBody>
      <dsp:txXfrm>
        <a:off x="1331812" y="0"/>
        <a:ext cx="1238451" cy="1417320"/>
      </dsp:txXfrm>
    </dsp:sp>
    <dsp:sp modelId="{AE971372-0E80-4DFA-9DAA-B525D88B66AF}">
      <dsp:nvSpPr>
        <dsp:cNvPr id="0" name=""/>
        <dsp:cNvSpPr/>
      </dsp:nvSpPr>
      <dsp:spPr>
        <a:xfrm>
          <a:off x="1455657" y="141870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0602</a:t>
          </a:r>
        </a:p>
      </dsp:txBody>
      <dsp:txXfrm>
        <a:off x="1484675" y="1447722"/>
        <a:ext cx="932725" cy="1366435"/>
      </dsp:txXfrm>
    </dsp:sp>
    <dsp:sp modelId="{C66892F3-A4D5-4245-B9A4-B8A4846CF959}">
      <dsp:nvSpPr>
        <dsp:cNvPr id="0" name=""/>
        <dsp:cNvSpPr/>
      </dsp:nvSpPr>
      <dsp:spPr>
        <a:xfrm>
          <a:off x="1455657" y="306232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D0200</a:t>
          </a:r>
        </a:p>
      </dsp:txBody>
      <dsp:txXfrm>
        <a:off x="1484675" y="3091342"/>
        <a:ext cx="932725" cy="1366435"/>
      </dsp:txXfrm>
    </dsp:sp>
    <dsp:sp modelId="{3326E3BA-518B-4F4B-874E-8EB11EF85556}">
      <dsp:nvSpPr>
        <dsp:cNvPr id="0" name=""/>
        <dsp:cNvSpPr/>
      </dsp:nvSpPr>
      <dsp:spPr>
        <a:xfrm>
          <a:off x="2663147" y="0"/>
          <a:ext cx="1238451" cy="4724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0948</a:t>
          </a:r>
        </a:p>
      </dsp:txBody>
      <dsp:txXfrm>
        <a:off x="2663147" y="0"/>
        <a:ext cx="1238451" cy="1417320"/>
      </dsp:txXfrm>
    </dsp:sp>
    <dsp:sp modelId="{65D01CA7-58B1-49DB-80DD-5F5A8BF62705}">
      <dsp:nvSpPr>
        <dsp:cNvPr id="0" name=""/>
        <dsp:cNvSpPr/>
      </dsp:nvSpPr>
      <dsp:spPr>
        <a:xfrm>
          <a:off x="2786993" y="141870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485</a:t>
          </a:r>
        </a:p>
      </dsp:txBody>
      <dsp:txXfrm>
        <a:off x="2816011" y="1447722"/>
        <a:ext cx="932725" cy="1366435"/>
      </dsp:txXfrm>
    </dsp:sp>
    <dsp:sp modelId="{9DB44B1B-D649-4CAB-8E0D-0214ECC10855}">
      <dsp:nvSpPr>
        <dsp:cNvPr id="0" name=""/>
        <dsp:cNvSpPr/>
      </dsp:nvSpPr>
      <dsp:spPr>
        <a:xfrm>
          <a:off x="2786993" y="3062324"/>
          <a:ext cx="990761" cy="14244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SB001</a:t>
          </a:r>
        </a:p>
      </dsp:txBody>
      <dsp:txXfrm>
        <a:off x="2816011" y="3091342"/>
        <a:ext cx="932725" cy="13664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Palatino Linotype" panose="02040502050505030304" pitchFamily="18"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04DBAF9-58B0-004E-845E-455A23EF3B26}" type="datetimeFigureOut">
              <a:rPr lang="en-US"/>
              <a:pPr/>
              <a:t>11/1/2024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Palatino Linotype" panose="02040502050505030304" pitchFamily="18"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085C869-0A1B-3F4C-8875-7C52F212372C}" type="slidenum">
              <a:rPr lang="en-US"/>
              <a:pPr/>
              <a:t>‹#›</a:t>
            </a:fld>
            <a:endParaRPr lang="en-US"/>
          </a:p>
        </p:txBody>
      </p:sp>
    </p:spTree>
    <p:extLst>
      <p:ext uri="{BB962C8B-B14F-4D97-AF65-F5344CB8AC3E}">
        <p14:creationId xmlns:p14="http://schemas.microsoft.com/office/powerpoint/2010/main" val="9819746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Palatino Linotype" panose="02040502050505030304" pitchFamily="18"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0420495-0D65-154E-A3A7-134E30108DC9}" type="datetimeFigureOut">
              <a:rPr lang="en-US"/>
              <a:pPr/>
              <a:t>11/1/2024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Palatino Linotype" panose="02040502050505030304" pitchFamily="18"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BE217AF-EF4B-7648-8A17-70AD9E71D634}" type="slidenum">
              <a:rPr lang="en-US"/>
              <a:pPr/>
              <a:t>‹#›</a:t>
            </a:fld>
            <a:endParaRPr lang="en-US"/>
          </a:p>
        </p:txBody>
      </p:sp>
    </p:spTree>
    <p:extLst>
      <p:ext uri="{BB962C8B-B14F-4D97-AF65-F5344CB8AC3E}">
        <p14:creationId xmlns:p14="http://schemas.microsoft.com/office/powerpoint/2010/main" val="22727477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2451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some cases, such as Revenue transactions, it is the Type of Account that determines the NACUBO Program code that is mapped to the transaction, regardless of the DeptID.</a:t>
            </a:r>
          </a:p>
        </p:txBody>
      </p:sp>
    </p:spTree>
    <p:extLst>
      <p:ext uri="{BB962C8B-B14F-4D97-AF65-F5344CB8AC3E}">
        <p14:creationId xmlns:p14="http://schemas.microsoft.com/office/powerpoint/2010/main" val="248697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11143 is the Class Code, </a:t>
            </a:r>
            <a:r>
              <a:rPr lang="en-US" dirty="0" err="1">
                <a:latin typeface="Calibri" charset="0"/>
              </a:rPr>
              <a:t>Tate,John</a:t>
            </a:r>
            <a:r>
              <a:rPr lang="en-US" dirty="0">
                <a:latin typeface="Calibri" charset="0"/>
              </a:rPr>
              <a:t> is the Description</a:t>
            </a:r>
          </a:p>
          <a:p>
            <a:endParaRPr lang="en-US" dirty="0">
              <a:latin typeface="Calibri" charset="0"/>
            </a:endParaRPr>
          </a:p>
          <a:p>
            <a:r>
              <a:rPr lang="en-US" dirty="0">
                <a:latin typeface="Calibri" charset="0"/>
              </a:rPr>
              <a:t>DRAFTNOTE-pick a different scenario than </a:t>
            </a:r>
            <a:r>
              <a:rPr lang="en-US" dirty="0" err="1">
                <a:latin typeface="Calibri" charset="0"/>
              </a:rPr>
              <a:t>Fac</a:t>
            </a:r>
            <a:r>
              <a:rPr lang="en-US" dirty="0">
                <a:latin typeface="Calibri" charset="0"/>
              </a:rPr>
              <a:t> dev.  This activity may need to go to a new </a:t>
            </a:r>
            <a:r>
              <a:rPr lang="en-US" dirty="0" err="1">
                <a:latin typeface="Calibri" charset="0"/>
              </a:rPr>
              <a:t>DeptID</a:t>
            </a:r>
            <a:r>
              <a:rPr lang="en-US" dirty="0">
                <a:latin typeface="Calibri" charset="0"/>
              </a:rPr>
              <a:t> that maps to 0407 for each college/dept.</a:t>
            </a:r>
          </a:p>
        </p:txBody>
      </p:sp>
    </p:spTree>
    <p:extLst>
      <p:ext uri="{BB962C8B-B14F-4D97-AF65-F5344CB8AC3E}">
        <p14:creationId xmlns:p14="http://schemas.microsoft.com/office/powerpoint/2010/main" val="34356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DRAFT--What is that last comment??</a:t>
            </a:r>
          </a:p>
        </p:txBody>
      </p:sp>
    </p:spTree>
    <p:extLst>
      <p:ext uri="{BB962C8B-B14F-4D97-AF65-F5344CB8AC3E}">
        <p14:creationId xmlns:p14="http://schemas.microsoft.com/office/powerpoint/2010/main" val="15002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entury Gothic" charset="0"/>
              </a:rPr>
              <a:t>Correctly categorizing each transaction so it can be transmitted and reported with accuracy as the data is summarized and analyzed at a variety of levels. </a:t>
            </a:r>
          </a:p>
          <a:p>
            <a:endParaRPr lang="en-US" dirty="0"/>
          </a:p>
        </p:txBody>
      </p:sp>
    </p:spTree>
    <p:extLst>
      <p:ext uri="{BB962C8B-B14F-4D97-AF65-F5344CB8AC3E}">
        <p14:creationId xmlns:p14="http://schemas.microsoft.com/office/powerpoint/2010/main" val="269527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entury Gothic" charset="0"/>
              </a:rPr>
              <a:t>Correctly categorizing each transaction so it can be transmitted and reported with accuracy as the data is summarized and analyzed at a variety of levels. </a:t>
            </a:r>
          </a:p>
          <a:p>
            <a:endParaRPr lang="en-US" dirty="0"/>
          </a:p>
        </p:txBody>
      </p:sp>
    </p:spTree>
    <p:extLst>
      <p:ext uri="{BB962C8B-B14F-4D97-AF65-F5344CB8AC3E}">
        <p14:creationId xmlns:p14="http://schemas.microsoft.com/office/powerpoint/2010/main" val="344371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entury Gothic" charset="0"/>
              </a:rPr>
              <a:t>Correctly categorizing each transaction so it can be transmitted and reported with accuracy as the data is summarized and analyzed at a variety of levels. </a:t>
            </a:r>
          </a:p>
          <a:p>
            <a:endParaRPr lang="en-US" dirty="0"/>
          </a:p>
        </p:txBody>
      </p:sp>
    </p:spTree>
    <p:extLst>
      <p:ext uri="{BB962C8B-B14F-4D97-AF65-F5344CB8AC3E}">
        <p14:creationId xmlns:p14="http://schemas.microsoft.com/office/powerpoint/2010/main" val="73703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other properties</a:t>
            </a:r>
            <a:r>
              <a:rPr lang="en-US" baseline="0" dirty="0"/>
              <a:t> of the web site.</a:t>
            </a:r>
            <a:endParaRPr lang="en-US" dirty="0"/>
          </a:p>
        </p:txBody>
      </p:sp>
    </p:spTree>
    <p:extLst>
      <p:ext uri="{BB962C8B-B14F-4D97-AF65-F5344CB8AC3E}">
        <p14:creationId xmlns:p14="http://schemas.microsoft.com/office/powerpoint/2010/main" val="10525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each field has</a:t>
            </a:r>
            <a:r>
              <a:rPr lang="en-US" baseline="0" dirty="0"/>
              <a:t> a value or the % before clicking View Results.</a:t>
            </a:r>
          </a:p>
          <a:p>
            <a:r>
              <a:rPr lang="en-US" baseline="0" dirty="0"/>
              <a:t>This query can also be used to determine the funds that are active with a given </a:t>
            </a:r>
            <a:r>
              <a:rPr lang="en-US" baseline="0" dirty="0" err="1"/>
              <a:t>DeptID</a:t>
            </a:r>
            <a:r>
              <a:rPr lang="en-US" baseline="0" dirty="0"/>
              <a:t>.  Not all of the funds will be used by the </a:t>
            </a:r>
            <a:r>
              <a:rPr lang="en-US" baseline="0" dirty="0" err="1"/>
              <a:t>DeptID</a:t>
            </a:r>
            <a:r>
              <a:rPr lang="en-US" baseline="0" dirty="0"/>
              <a:t>.  Consult with General Accounting or Budget for assistance.</a:t>
            </a:r>
            <a:endParaRPr lang="en-US" dirty="0"/>
          </a:p>
        </p:txBody>
      </p:sp>
    </p:spTree>
    <p:extLst>
      <p:ext uri="{BB962C8B-B14F-4D97-AF65-F5344CB8AC3E}">
        <p14:creationId xmlns:p14="http://schemas.microsoft.com/office/powerpoint/2010/main" val="346752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tips on using this query with</a:t>
            </a:r>
            <a:r>
              <a:rPr lang="en-US" baseline="0" dirty="0"/>
              <a:t> caution.  All accounts are visible but not all apply to SBCMP business unit activity.  </a:t>
            </a:r>
          </a:p>
          <a:p>
            <a:r>
              <a:rPr lang="en-US" baseline="0" dirty="0"/>
              <a:t>Save this query to your desktop for quick access.  Re run and resave every couple </a:t>
            </a:r>
            <a:r>
              <a:rPr lang="en-US" baseline="0"/>
              <a:t>of months.</a:t>
            </a:r>
            <a:endParaRPr lang="en-US" dirty="0"/>
          </a:p>
        </p:txBody>
      </p:sp>
    </p:spTree>
    <p:extLst>
      <p:ext uri="{BB962C8B-B14F-4D97-AF65-F5344CB8AC3E}">
        <p14:creationId xmlns:p14="http://schemas.microsoft.com/office/powerpoint/2010/main" val="366644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1064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65939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47413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If there is time, talk about different levels of accounts (PS accounts/ Object codes, etc)</a:t>
            </a:r>
          </a:p>
          <a:p>
            <a:r>
              <a:rPr lang="en-US">
                <a:latin typeface="Calibri" charset="0"/>
              </a:rPr>
              <a:t>Explain that depending on the type of funds they manage, they will focus on one or more of these account groups.</a:t>
            </a:r>
          </a:p>
        </p:txBody>
      </p:sp>
    </p:spTree>
    <p:extLst>
      <p:ext uri="{BB962C8B-B14F-4D97-AF65-F5344CB8AC3E}">
        <p14:creationId xmlns:p14="http://schemas.microsoft.com/office/powerpoint/2010/main" val="383783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Explain funds are like “buckets”. We have different types of buckets: General Fund, Trust, Lottery, Capital Outlay, etc. If time talk about CSU and SCO Funds</a:t>
            </a:r>
          </a:p>
          <a:p>
            <a:pPr eaLnBrk="1" hangingPunct="1">
              <a:spcBef>
                <a:spcPct val="0"/>
              </a:spcBef>
            </a:pPr>
            <a:endParaRPr lang="en-US">
              <a:latin typeface="Calibri" charset="0"/>
            </a:endParaRPr>
          </a:p>
        </p:txBody>
      </p:sp>
    </p:spTree>
    <p:extLst>
      <p:ext uri="{BB962C8B-B14F-4D97-AF65-F5344CB8AC3E}">
        <p14:creationId xmlns:p14="http://schemas.microsoft.com/office/powerpoint/2010/main" val="25914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Departments are further segregation of buckets, only for revenues and expenditures, for management decision making, allocation of resources, etc</a:t>
            </a:r>
          </a:p>
          <a:p>
            <a:pPr eaLnBrk="1" hangingPunct="1">
              <a:spcBef>
                <a:spcPct val="0"/>
              </a:spcBef>
            </a:pPr>
            <a:endParaRPr lang="en-US">
              <a:latin typeface="Calibri" charset="0"/>
            </a:endParaRPr>
          </a:p>
        </p:txBody>
      </p:sp>
    </p:spTree>
    <p:extLst>
      <p:ext uri="{BB962C8B-B14F-4D97-AF65-F5344CB8AC3E}">
        <p14:creationId xmlns:p14="http://schemas.microsoft.com/office/powerpoint/2010/main" val="78896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National Association of College &amp; University Business Officers (NACUBO) program codes (expenditure categories),</a:t>
            </a:r>
          </a:p>
          <a:p>
            <a:r>
              <a:rPr lang="en-US">
                <a:latin typeface="Calibri" charset="0"/>
              </a:rPr>
              <a:t>adopted by higher education for grouping budget and expenditures.</a:t>
            </a:r>
          </a:p>
          <a:p>
            <a:endParaRPr lang="en-US">
              <a:latin typeface="Calibri" charset="0"/>
            </a:endParaRPr>
          </a:p>
          <a:p>
            <a:r>
              <a:rPr lang="en-US">
                <a:latin typeface="Calibri" charset="0"/>
              </a:rPr>
              <a:t>When you ask for a new DeptID, you will be asked what type of activity will occur there so that the correct NACUBO Program code can be mapped to it.</a:t>
            </a:r>
          </a:p>
          <a:p>
            <a:r>
              <a:rPr lang="en-US">
                <a:latin typeface="Calibri" charset="0"/>
              </a:rPr>
              <a:t>It is critical to choose the correct DeptID for the activity your department will be performing.  Consult the Accounting or Budget offices for assistance if needed.</a:t>
            </a:r>
          </a:p>
        </p:txBody>
      </p:sp>
    </p:spTree>
    <p:extLst>
      <p:ext uri="{BB962C8B-B14F-4D97-AF65-F5344CB8AC3E}">
        <p14:creationId xmlns:p14="http://schemas.microsoft.com/office/powerpoint/2010/main" val="30812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Report shows use of NACUBO program codes in a campus OR systemwide report.</a:t>
            </a:r>
          </a:p>
        </p:txBody>
      </p:sp>
    </p:spTree>
    <p:extLst>
      <p:ext uri="{BB962C8B-B14F-4D97-AF65-F5344CB8AC3E}">
        <p14:creationId xmlns:p14="http://schemas.microsoft.com/office/powerpoint/2010/main" val="117839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8F263848-BF32-FE46-98A5-7B127191CCFD}" type="datetime1">
              <a:rPr lang="en-US"/>
              <a:pPr/>
              <a:t>11/1/2024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fld id="{D8394C73-5FAD-D048-BA35-FF061A050BAA}" type="slidenum">
              <a:rPr lang="en-US"/>
              <a:pPr/>
              <a:t>‹#›</a:t>
            </a:fld>
            <a:endParaRPr lang="en-US"/>
          </a:p>
        </p:txBody>
      </p:sp>
    </p:spTree>
    <p:extLst>
      <p:ext uri="{BB962C8B-B14F-4D97-AF65-F5344CB8AC3E}">
        <p14:creationId xmlns:p14="http://schemas.microsoft.com/office/powerpoint/2010/main" val="425617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EB7AA5-5339-E145-A526-A068B2C4D84E}" type="datetime1">
              <a:rPr lang="en-US"/>
              <a:pPr/>
              <a:t>11/1/2024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fld id="{3A2B7D0F-9285-4742-AA1A-38B4AB07B0AD}" type="slidenum">
              <a:rPr lang="en-US"/>
              <a:pPr/>
              <a:t>‹#›</a:t>
            </a:fld>
            <a:endParaRPr lang="en-US"/>
          </a:p>
        </p:txBody>
      </p:sp>
    </p:spTree>
    <p:extLst>
      <p:ext uri="{BB962C8B-B14F-4D97-AF65-F5344CB8AC3E}">
        <p14:creationId xmlns:p14="http://schemas.microsoft.com/office/powerpoint/2010/main" val="134496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3BEB304-899B-654C-B4EC-55AC5A3315A5}" type="datetime1">
              <a:rPr lang="en-US"/>
              <a:pPr/>
              <a:t>11/1/2024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fld id="{A9630193-9018-1D4A-9F9C-C70EE21B5469}" type="slidenum">
              <a:rPr lang="en-US"/>
              <a:pPr/>
              <a:t>‹#›</a:t>
            </a:fld>
            <a:endParaRPr lang="en-US"/>
          </a:p>
        </p:txBody>
      </p:sp>
    </p:spTree>
    <p:extLst>
      <p:ext uri="{BB962C8B-B14F-4D97-AF65-F5344CB8AC3E}">
        <p14:creationId xmlns:p14="http://schemas.microsoft.com/office/powerpoint/2010/main" val="383574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98629C99-44A2-7348-91AE-6C6C5DADC057}" type="datetime1">
              <a:rPr lang="en-US"/>
              <a:pPr/>
              <a:t>11/1/2024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fld id="{11A28BC5-095A-D44C-AD94-1E46C72B6A9F}" type="slidenum">
              <a:rPr lang="en-US"/>
              <a:pPr/>
              <a:t>‹#›</a:t>
            </a:fld>
            <a:endParaRPr lang="en-US"/>
          </a:p>
        </p:txBody>
      </p:sp>
    </p:spTree>
    <p:extLst>
      <p:ext uri="{BB962C8B-B14F-4D97-AF65-F5344CB8AC3E}">
        <p14:creationId xmlns:p14="http://schemas.microsoft.com/office/powerpoint/2010/main" val="195407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8563BF02-01CD-224F-A777-EEE3B340C753}" type="datetime1">
              <a:rPr lang="en-US"/>
              <a:pPr/>
              <a:t>11/1/2024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a:lvl1pPr>
          </a:lstStyle>
          <a:p>
            <a:fld id="{3BD33171-5E0E-CD40-9A53-DE69F500B65E}" type="slidenum">
              <a:rPr lang="en-US"/>
              <a:pPr/>
              <a:t>‹#›</a:t>
            </a:fld>
            <a:endParaRPr lang="en-US"/>
          </a:p>
        </p:txBody>
      </p:sp>
    </p:spTree>
    <p:extLst>
      <p:ext uri="{BB962C8B-B14F-4D97-AF65-F5344CB8AC3E}">
        <p14:creationId xmlns:p14="http://schemas.microsoft.com/office/powerpoint/2010/main" val="278790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fld id="{6D3F3219-8A75-BB47-AD93-3F58D63C544C}" type="datetime1">
              <a:rPr lang="en-US"/>
              <a:pPr/>
              <a:t>11/1/2024</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6"/>
          </p:nvPr>
        </p:nvSpPr>
        <p:spPr/>
        <p:txBody>
          <a:bodyPr/>
          <a:lstStyle>
            <a:lvl1pPr>
              <a:defRPr/>
            </a:lvl1pPr>
          </a:lstStyle>
          <a:p>
            <a:fld id="{FBE98F3F-A6EA-C741-94CB-C47E2B77D0E6}" type="slidenum">
              <a:rPr lang="en-US"/>
              <a:pPr/>
              <a:t>‹#›</a:t>
            </a:fld>
            <a:endParaRPr lang="en-US"/>
          </a:p>
        </p:txBody>
      </p:sp>
    </p:spTree>
    <p:extLst>
      <p:ext uri="{BB962C8B-B14F-4D97-AF65-F5344CB8AC3E}">
        <p14:creationId xmlns:p14="http://schemas.microsoft.com/office/powerpoint/2010/main" val="14602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fld id="{5AAC3B77-BBAE-854B-954E-340A7876EE08}" type="datetime1">
              <a:rPr lang="en-US"/>
              <a:pPr/>
              <a:t>11/1/2024</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Footer Text</a:t>
            </a:r>
            <a:endParaRPr lang="en-US" dirty="0"/>
          </a:p>
        </p:txBody>
      </p:sp>
      <p:sp>
        <p:nvSpPr>
          <p:cNvPr id="9" name="Slide Number Placeholder 5"/>
          <p:cNvSpPr>
            <a:spLocks noGrp="1"/>
          </p:cNvSpPr>
          <p:nvPr>
            <p:ph type="sldNum" sz="quarter" idx="17"/>
          </p:nvPr>
        </p:nvSpPr>
        <p:spPr/>
        <p:txBody>
          <a:bodyPr/>
          <a:lstStyle>
            <a:lvl1pPr>
              <a:defRPr/>
            </a:lvl1pPr>
          </a:lstStyle>
          <a:p>
            <a:fld id="{DD7D4443-0055-7348-B84D-AAD5222F21AB}" type="slidenum">
              <a:rPr lang="en-US"/>
              <a:pPr/>
              <a:t>‹#›</a:t>
            </a:fld>
            <a:endParaRPr lang="en-US"/>
          </a:p>
        </p:txBody>
      </p:sp>
    </p:spTree>
    <p:extLst>
      <p:ext uri="{BB962C8B-B14F-4D97-AF65-F5344CB8AC3E}">
        <p14:creationId xmlns:p14="http://schemas.microsoft.com/office/powerpoint/2010/main" val="54908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26F99105-68BF-AC41-9A1F-B0E4651560DC}" type="datetime1">
              <a:rPr lang="en-US"/>
              <a:pPr/>
              <a:t>11/1/2024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5" name="Slide Number Placeholder 5"/>
          <p:cNvSpPr>
            <a:spLocks noGrp="1"/>
          </p:cNvSpPr>
          <p:nvPr>
            <p:ph type="sldNum" sz="quarter" idx="12"/>
          </p:nvPr>
        </p:nvSpPr>
        <p:spPr/>
        <p:txBody>
          <a:bodyPr/>
          <a:lstStyle>
            <a:lvl1pPr>
              <a:defRPr/>
            </a:lvl1pPr>
          </a:lstStyle>
          <a:p>
            <a:fld id="{DD208E2C-FB35-C043-AD87-99BCD2F9CBFE}" type="slidenum">
              <a:rPr lang="en-US"/>
              <a:pPr/>
              <a:t>‹#›</a:t>
            </a:fld>
            <a:endParaRPr lang="en-US"/>
          </a:p>
        </p:txBody>
      </p:sp>
    </p:spTree>
    <p:extLst>
      <p:ext uri="{BB962C8B-B14F-4D97-AF65-F5344CB8AC3E}">
        <p14:creationId xmlns:p14="http://schemas.microsoft.com/office/powerpoint/2010/main" val="361878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7877980-6CC1-AC4C-B859-ACF789E5CF16}" type="datetime1">
              <a:rPr lang="en-US"/>
              <a:pPr/>
              <a:t>11/1/2024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4" name="Slide Number Placeholder 5"/>
          <p:cNvSpPr>
            <a:spLocks noGrp="1"/>
          </p:cNvSpPr>
          <p:nvPr>
            <p:ph type="sldNum" sz="quarter" idx="12"/>
          </p:nvPr>
        </p:nvSpPr>
        <p:spPr/>
        <p:txBody>
          <a:bodyPr/>
          <a:lstStyle>
            <a:lvl1pPr>
              <a:defRPr/>
            </a:lvl1pPr>
          </a:lstStyle>
          <a:p>
            <a:fld id="{A1E2955F-FE34-774D-8ABB-2E41DE6BE33A}" type="slidenum">
              <a:rPr lang="en-US"/>
              <a:pPr/>
              <a:t>‹#›</a:t>
            </a:fld>
            <a:endParaRPr lang="en-US"/>
          </a:p>
        </p:txBody>
      </p:sp>
    </p:spTree>
    <p:extLst>
      <p:ext uri="{BB962C8B-B14F-4D97-AF65-F5344CB8AC3E}">
        <p14:creationId xmlns:p14="http://schemas.microsoft.com/office/powerpoint/2010/main" val="246112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A938DB9-F9E6-D141-B964-D15C8D0FF370}" type="datetime1">
              <a:rPr lang="en-US"/>
              <a:pPr/>
              <a:t>11/1/2024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2"/>
          </p:nvPr>
        </p:nvSpPr>
        <p:spPr/>
        <p:txBody>
          <a:bodyPr/>
          <a:lstStyle>
            <a:lvl1pPr>
              <a:defRPr/>
            </a:lvl1pPr>
          </a:lstStyle>
          <a:p>
            <a:fld id="{B0DF3A42-0F5C-B342-8A4F-30690655BB56}" type="slidenum">
              <a:rPr lang="en-US"/>
              <a:pPr/>
              <a:t>‹#›</a:t>
            </a:fld>
            <a:endParaRPr lang="en-US"/>
          </a:p>
        </p:txBody>
      </p:sp>
    </p:spTree>
    <p:extLst>
      <p:ext uri="{BB962C8B-B14F-4D97-AF65-F5344CB8AC3E}">
        <p14:creationId xmlns:p14="http://schemas.microsoft.com/office/powerpoint/2010/main" val="20182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133764F-C739-7E44-AFDA-75502A35F23C}" type="datetime1">
              <a:rPr lang="en-US"/>
              <a:pPr/>
              <a:t>11/1/2024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2"/>
          </p:nvPr>
        </p:nvSpPr>
        <p:spPr/>
        <p:txBody>
          <a:bodyPr/>
          <a:lstStyle>
            <a:lvl1pPr>
              <a:defRPr/>
            </a:lvl1pPr>
          </a:lstStyle>
          <a:p>
            <a:fld id="{88E50610-2977-8742-983F-57691D9B0268}" type="slidenum">
              <a:rPr lang="en-US"/>
              <a:pPr/>
              <a:t>‹#›</a:t>
            </a:fld>
            <a:endParaRPr lang="en-US"/>
          </a:p>
        </p:txBody>
      </p:sp>
    </p:spTree>
    <p:extLst>
      <p:ext uri="{BB962C8B-B14F-4D97-AF65-F5344CB8AC3E}">
        <p14:creationId xmlns:p14="http://schemas.microsoft.com/office/powerpoint/2010/main" val="215265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wrap="square" lIns="91440" tIns="45720" rIns="45720" bIns="45720" numCol="1" anchor="ctr" anchorCtr="0" compatLnSpc="1">
            <a:prstTxWarp prst="textNoShape">
              <a:avLst/>
            </a:prstTxWarp>
          </a:bodyPr>
          <a:lstStyle>
            <a:lvl1pPr algn="r" eaLnBrk="1" hangingPunct="1">
              <a:defRPr sz="1200">
                <a:solidFill>
                  <a:srgbClr val="595959"/>
                </a:solidFill>
                <a:latin typeface="Century Gothic" charset="0"/>
              </a:defRPr>
            </a:lvl1pPr>
          </a:lstStyle>
          <a:p>
            <a:fld id="{59821669-DA46-1746-A966-2D5C30BF1F27}" type="datetime1">
              <a:rPr lang="en-US"/>
              <a:pPr/>
              <a:t>11/1/2024</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Century Gothic" pitchFamily="34" charset="0"/>
                <a:ea typeface="+mn-ea"/>
                <a:cs typeface="+mn-cs"/>
              </a:defRPr>
            </a:lvl1pPr>
          </a:lstStyle>
          <a:p>
            <a:pPr>
              <a:defRPr/>
            </a:pPr>
            <a:r>
              <a:rPr lang="en-US"/>
              <a:t>Footer Text</a:t>
            </a:r>
            <a:endParaRPr lang="en-US" dirty="0"/>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595959"/>
                </a:solidFill>
                <a:latin typeface="Century Gothic" charset="0"/>
              </a:defRPr>
            </a:lvl1pPr>
          </a:lstStyle>
          <a:p>
            <a:fld id="{31BDD038-700B-B142-AB83-43B2F6B24BC1}" type="slidenum">
              <a:rPr lang="en-US"/>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5" descr="csusb_logo_1-main"/>
          <p:cNvPicPr>
            <a:picLocks noChangeAspect="1" noChangeArrowheads="1"/>
          </p:cNvPicPr>
          <p:nvPr userDrawn="1"/>
        </p:nvPicPr>
        <p:blipFill>
          <a:blip r:embed="rId14" cstate="print"/>
          <a:srcRect/>
          <a:stretch>
            <a:fillRect/>
          </a:stretch>
        </p:blipFill>
        <p:spPr bwMode="auto">
          <a:xfrm>
            <a:off x="0" y="0"/>
            <a:ext cx="1355725" cy="530897"/>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4081" r:id="rId1"/>
    <p:sldLayoutId id="2147484082" r:id="rId2"/>
    <p:sldLayoutId id="2147484091"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ＭＳ Ｐゴシック"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ＭＳ Ｐゴシック" charset="0"/>
          <a:cs typeface="+mn-cs"/>
        </a:defRPr>
      </a:lvl1pPr>
      <a:lvl2pPr marL="742950" indent="-285750" algn="l" rtl="0" eaLnBrk="0" fontAlgn="base" hangingPunct="0">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0" fontAlgn="base" hangingPunct="0">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4267200"/>
          </a:xfrm>
        </p:spPr>
        <p:txBody>
          <a:bodyPr wrap="square" numCol="1" anchor="ctr" anchorCtr="0" compatLnSpc="1">
            <a:prstTxWarp prst="textNoShape">
              <a:avLst/>
            </a:prstTxWarp>
          </a:bodyPr>
          <a:lstStyle/>
          <a:p>
            <a:pPr eaLnBrk="1" hangingPunct="1"/>
            <a:r>
              <a:rPr lang="en-US">
                <a:effectLst>
                  <a:outerShdw blurRad="38100" dist="38100" dir="2700000" algn="tl">
                    <a:srgbClr val="DDDDDD"/>
                  </a:outerShdw>
                </a:effectLst>
                <a:latin typeface="Palatino Linotype" charset="0"/>
              </a:rPr>
              <a:t>Chart of Accounts</a:t>
            </a:r>
          </a:p>
        </p:txBody>
      </p:sp>
      <p:sp>
        <p:nvSpPr>
          <p:cNvPr id="3" name="Subtitle 2"/>
          <p:cNvSpPr>
            <a:spLocks noGrp="1"/>
          </p:cNvSpPr>
          <p:nvPr>
            <p:ph type="subTitle" idx="1"/>
          </p:nvPr>
        </p:nvSpPr>
        <p:spPr/>
        <p:txBody>
          <a:bodyPr/>
          <a:lstStyle/>
          <a:p>
            <a:pPr eaLnBrk="1" hangingPunct="1">
              <a:lnSpc>
                <a:spcPct val="90000"/>
              </a:lnSpc>
            </a:pPr>
            <a:endParaRPr lang="en-US" sz="2000" dirty="0">
              <a:solidFill>
                <a:srgbClr val="898989"/>
              </a:solidFill>
              <a:latin typeface="Century Gothic" charset="0"/>
            </a:endParaRPr>
          </a:p>
        </p:txBody>
      </p:sp>
      <p:pic>
        <p:nvPicPr>
          <p:cNvPr id="3077" name="Picture 5" descr="csusb_logo_1-main"/>
          <p:cNvPicPr>
            <a:picLocks noChangeAspect="1" noChangeArrowheads="1"/>
          </p:cNvPicPr>
          <p:nvPr/>
        </p:nvPicPr>
        <p:blipFill>
          <a:blip r:embed="rId3" cstate="print"/>
          <a:srcRect/>
          <a:stretch>
            <a:fillRect/>
          </a:stretch>
        </p:blipFill>
        <p:spPr bwMode="auto">
          <a:xfrm>
            <a:off x="0" y="0"/>
            <a:ext cx="1355725" cy="530897"/>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r>
              <a:rPr lang="en-US" sz="4400" dirty="0" err="1">
                <a:effectLst>
                  <a:outerShdw blurRad="38100" dist="38100" dir="2700000" algn="tl">
                    <a:srgbClr val="DDDDDD"/>
                  </a:outerShdw>
                </a:effectLst>
                <a:latin typeface="Palatino Linotype" charset="0"/>
              </a:rPr>
              <a:t>Chartfield</a:t>
            </a:r>
            <a:r>
              <a:rPr lang="en-US" sz="4400" dirty="0">
                <a:effectLst>
                  <a:outerShdw blurRad="38100" dist="38100" dir="2700000" algn="tl">
                    <a:srgbClr val="DDDDDD"/>
                  </a:outerShdw>
                </a:effectLst>
                <a:latin typeface="Palatino Linotype" charset="0"/>
              </a:rPr>
              <a:t> strings tell a story…</a:t>
            </a:r>
          </a:p>
        </p:txBody>
      </p:sp>
      <p:sp>
        <p:nvSpPr>
          <p:cNvPr id="3" name="Content Placeholder 2"/>
          <p:cNvSpPr>
            <a:spLocks noGrp="1"/>
          </p:cNvSpPr>
          <p:nvPr>
            <p:ph idx="1"/>
          </p:nvPr>
        </p:nvSpPr>
        <p:spPr>
          <a:xfrm>
            <a:off x="457200" y="1524000"/>
            <a:ext cx="8229600" cy="4525963"/>
          </a:xfrm>
        </p:spPr>
        <p:txBody>
          <a:bodyPr/>
          <a:lstStyle/>
          <a:p>
            <a:pPr marL="0" indent="0">
              <a:buFont typeface="Arial" charset="0"/>
              <a:buNone/>
            </a:pPr>
            <a:r>
              <a:rPr lang="en-US" dirty="0">
                <a:latin typeface="Century Gothic" charset="0"/>
              </a:rPr>
              <a:t>So we said accounting is a language:</a:t>
            </a:r>
          </a:p>
          <a:p>
            <a:pPr marL="0" indent="0">
              <a:buFont typeface="Arial" charset="0"/>
              <a:buNone/>
            </a:pPr>
            <a:endParaRPr lang="en-US" dirty="0">
              <a:latin typeface="Century Gothic" charset="0"/>
            </a:endParaRPr>
          </a:p>
          <a:p>
            <a:pPr marL="0" indent="0">
              <a:buFont typeface="Arial" charset="0"/>
              <a:buNone/>
            </a:pPr>
            <a:r>
              <a:rPr lang="en-US" dirty="0">
                <a:latin typeface="Century Gothic" charset="0"/>
              </a:rPr>
              <a:t>“The Biology department</a:t>
            </a:r>
          </a:p>
          <a:p>
            <a:pPr marL="0" indent="0">
              <a:buFont typeface="Arial" charset="0"/>
              <a:buNone/>
            </a:pPr>
            <a:r>
              <a:rPr lang="en-US" dirty="0">
                <a:latin typeface="Century Gothic" charset="0"/>
              </a:rPr>
              <a:t> purchased equipment</a:t>
            </a:r>
          </a:p>
          <a:p>
            <a:pPr marL="0" indent="0">
              <a:buFont typeface="Arial" charset="0"/>
              <a:buNone/>
            </a:pPr>
            <a:r>
              <a:rPr lang="en-US" dirty="0">
                <a:latin typeface="Century Gothic" charset="0"/>
              </a:rPr>
              <a:t> that will be used for instructional purposes</a:t>
            </a:r>
          </a:p>
          <a:p>
            <a:pPr marL="0" indent="0">
              <a:buFont typeface="Arial" charset="0"/>
              <a:buNone/>
            </a:pPr>
            <a:r>
              <a:rPr lang="en-US" dirty="0">
                <a:latin typeface="Century Gothic" charset="0"/>
              </a:rPr>
              <a:t> using funds allocated from the state”</a:t>
            </a:r>
          </a:p>
          <a:p>
            <a:pPr marL="0" indent="0">
              <a:buFont typeface="Arial" charset="0"/>
              <a:buNone/>
            </a:pPr>
            <a:endParaRPr lang="en-US" dirty="0">
              <a:latin typeface="Century Gothic" charset="0"/>
            </a:endParaRPr>
          </a:p>
          <a:p>
            <a:pPr marL="0" indent="0">
              <a:buFont typeface="Arial" charset="0"/>
              <a:buNone/>
            </a:pPr>
            <a:r>
              <a:rPr lang="en-US" dirty="0">
                <a:latin typeface="Century Gothic" charset="0"/>
              </a:rPr>
              <a:t>619002 - SB001 - C0910                    $15,230</a:t>
            </a:r>
          </a:p>
          <a:p>
            <a:pPr marL="0" indent="0">
              <a:buFont typeface="Arial" charset="0"/>
              <a:buNone/>
            </a:pPr>
            <a:endParaRPr lang="en-US" dirty="0">
              <a:latin typeface="Century Gothic" charset="0"/>
            </a:endParaRPr>
          </a:p>
          <a:p>
            <a:pPr marL="0" indent="0"/>
            <a:endParaRPr lang="en-US" sz="1600" dirty="0">
              <a:latin typeface="Century Gothic" charset="0"/>
            </a:endParaRPr>
          </a:p>
          <a:p>
            <a:pPr marL="0" indent="0"/>
            <a:r>
              <a:rPr lang="en-US" sz="1600" dirty="0">
                <a:latin typeface="Century Gothic" charset="0"/>
              </a:rPr>
              <a:t>C0910 is mapped to NACUBO </a:t>
            </a:r>
            <a:r>
              <a:rPr lang="en-US" sz="1600" dirty="0" err="1">
                <a:latin typeface="Century Gothic" charset="0"/>
              </a:rPr>
              <a:t>Prog</a:t>
            </a:r>
            <a:r>
              <a:rPr lang="en-US" sz="1600" dirty="0">
                <a:latin typeface="Century Gothic" charset="0"/>
              </a:rPr>
              <a:t> Code 0101-Gen. Acad. Instruction</a:t>
            </a:r>
          </a:p>
        </p:txBody>
      </p:sp>
      <p:sp>
        <p:nvSpPr>
          <p:cNvPr id="4" name="Rounded Rectangle 3"/>
          <p:cNvSpPr/>
          <p:nvPr/>
        </p:nvSpPr>
        <p:spPr>
          <a:xfrm>
            <a:off x="511174" y="2413000"/>
            <a:ext cx="3832225" cy="40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4"/>
          <p:cNvSpPr/>
          <p:nvPr/>
        </p:nvSpPr>
        <p:spPr>
          <a:xfrm>
            <a:off x="544512" y="2914650"/>
            <a:ext cx="3455987" cy="36036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5"/>
          <p:cNvSpPr/>
          <p:nvPr/>
        </p:nvSpPr>
        <p:spPr>
          <a:xfrm>
            <a:off x="544512" y="3357562"/>
            <a:ext cx="6313488" cy="3175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6"/>
          <p:cNvSpPr/>
          <p:nvPr/>
        </p:nvSpPr>
        <p:spPr>
          <a:xfrm>
            <a:off x="609600" y="3776662"/>
            <a:ext cx="5486400" cy="37623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ounded Rectangle 7"/>
          <p:cNvSpPr/>
          <p:nvPr/>
        </p:nvSpPr>
        <p:spPr>
          <a:xfrm>
            <a:off x="2873375" y="4572000"/>
            <a:ext cx="1069976"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1799742" y="4560474"/>
            <a:ext cx="838200" cy="54016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511175" y="4572000"/>
            <a:ext cx="1077913" cy="52863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xtBox 11"/>
          <p:cNvSpPr txBox="1">
            <a:spLocks noChangeArrowheads="1"/>
          </p:cNvSpPr>
          <p:nvPr/>
        </p:nvSpPr>
        <p:spPr bwMode="auto">
          <a:xfrm>
            <a:off x="2941638" y="5111750"/>
            <a:ext cx="1001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r>
              <a:rPr lang="en-US" sz="1800">
                <a:solidFill>
                  <a:schemeClr val="tx1"/>
                </a:solidFill>
                <a:latin typeface="Palatino Linotype" charset="0"/>
              </a:rPr>
              <a:t>Dept ID</a:t>
            </a:r>
          </a:p>
        </p:txBody>
      </p:sp>
      <p:sp>
        <p:nvSpPr>
          <p:cNvPr id="14" name="TextBox 13"/>
          <p:cNvSpPr txBox="1">
            <a:spLocks noChangeArrowheads="1"/>
          </p:cNvSpPr>
          <p:nvPr/>
        </p:nvSpPr>
        <p:spPr bwMode="auto">
          <a:xfrm>
            <a:off x="1884363" y="5122863"/>
            <a:ext cx="727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r>
              <a:rPr lang="en-US" sz="1800">
                <a:solidFill>
                  <a:schemeClr val="tx1"/>
                </a:solidFill>
                <a:latin typeface="Palatino Linotype" charset="0"/>
              </a:rPr>
              <a:t>Fund</a:t>
            </a:r>
          </a:p>
        </p:txBody>
      </p:sp>
      <p:sp>
        <p:nvSpPr>
          <p:cNvPr id="15" name="TextBox 14"/>
          <p:cNvSpPr txBox="1">
            <a:spLocks noChangeArrowheads="1"/>
          </p:cNvSpPr>
          <p:nvPr/>
        </p:nvSpPr>
        <p:spPr bwMode="auto">
          <a:xfrm>
            <a:off x="544513" y="5111750"/>
            <a:ext cx="10445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r>
              <a:rPr lang="en-US" sz="1800">
                <a:solidFill>
                  <a:schemeClr val="tx1"/>
                </a:solidFill>
                <a:latin typeface="Palatino Linotype" charset="0"/>
              </a:rPr>
              <a:t>Account</a:t>
            </a:r>
          </a:p>
        </p:txBody>
      </p:sp>
      <p:sp>
        <p:nvSpPr>
          <p:cNvPr id="16" name="Rounded Rectangle 15"/>
          <p:cNvSpPr/>
          <p:nvPr/>
        </p:nvSpPr>
        <p:spPr>
          <a:xfrm>
            <a:off x="536200" y="5715000"/>
            <a:ext cx="4645400" cy="417513"/>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par>
                                <p:cTn id="87" presetID="2" presetClass="entr" presetSubtype="4"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10" grpId="0" animBg="1"/>
      <p:bldP spid="11" grpId="0" animBg="1"/>
      <p:bldP spid="12" grpId="0"/>
      <p:bldP spid="14"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r>
              <a:rPr lang="en-US" sz="4400" dirty="0" err="1">
                <a:effectLst>
                  <a:outerShdw blurRad="38100" dist="38100" dir="2700000" algn="tl">
                    <a:srgbClr val="DDDDDD"/>
                  </a:outerShdw>
                </a:effectLst>
                <a:latin typeface="Palatino Linotype" charset="0"/>
              </a:rPr>
              <a:t>Chartfield</a:t>
            </a:r>
            <a:r>
              <a:rPr lang="en-US" sz="4400" dirty="0">
                <a:effectLst>
                  <a:outerShdw blurRad="38100" dist="38100" dir="2700000" algn="tl">
                    <a:srgbClr val="DDDDDD"/>
                  </a:outerShdw>
                </a:effectLst>
                <a:latin typeface="Palatino Linotype" charset="0"/>
              </a:rPr>
              <a:t> strings tell a story…</a:t>
            </a:r>
          </a:p>
        </p:txBody>
      </p:sp>
      <p:sp>
        <p:nvSpPr>
          <p:cNvPr id="3" name="Content Placeholder 2"/>
          <p:cNvSpPr>
            <a:spLocks noGrp="1"/>
          </p:cNvSpPr>
          <p:nvPr>
            <p:ph idx="1"/>
          </p:nvPr>
        </p:nvSpPr>
        <p:spPr>
          <a:xfrm>
            <a:off x="457200" y="1524000"/>
            <a:ext cx="8229600" cy="5105400"/>
          </a:xfrm>
        </p:spPr>
        <p:txBody>
          <a:bodyPr/>
          <a:lstStyle/>
          <a:p>
            <a:pPr marL="0" indent="0">
              <a:buFont typeface="Arial" charset="0"/>
              <a:buNone/>
            </a:pPr>
            <a:r>
              <a:rPr lang="en-US" dirty="0">
                <a:latin typeface="Century Gothic" charset="0"/>
              </a:rPr>
              <a:t>So we said accounting is a language:</a:t>
            </a:r>
          </a:p>
          <a:p>
            <a:pPr marL="0" indent="0">
              <a:buFont typeface="Arial" charset="0"/>
              <a:buNone/>
            </a:pPr>
            <a:endParaRPr lang="en-US" dirty="0">
              <a:latin typeface="Century Gothic" charset="0"/>
            </a:endParaRPr>
          </a:p>
          <a:p>
            <a:pPr marL="0" indent="0">
              <a:buFont typeface="Arial" charset="0"/>
              <a:buNone/>
            </a:pPr>
            <a:r>
              <a:rPr lang="en-US" dirty="0">
                <a:latin typeface="Century Gothic" charset="0"/>
              </a:rPr>
              <a:t>“The Printing department</a:t>
            </a:r>
          </a:p>
          <a:p>
            <a:pPr marL="0" indent="0">
              <a:buFont typeface="Arial" charset="0"/>
              <a:buNone/>
            </a:pPr>
            <a:r>
              <a:rPr lang="en-US" dirty="0">
                <a:latin typeface="Century Gothic" charset="0"/>
              </a:rPr>
              <a:t> provided services for payment to campus</a:t>
            </a:r>
          </a:p>
          <a:p>
            <a:pPr marL="0" indent="0">
              <a:buFont typeface="Arial" charset="0"/>
              <a:buNone/>
            </a:pPr>
            <a:r>
              <a:rPr lang="en-US" dirty="0">
                <a:latin typeface="Century Gothic" charset="0"/>
              </a:rPr>
              <a:t> that are revenues</a:t>
            </a:r>
          </a:p>
          <a:p>
            <a:pPr marL="0" indent="0">
              <a:buFont typeface="Arial" charset="0"/>
              <a:buNone/>
            </a:pPr>
            <a:r>
              <a:rPr lang="en-US" dirty="0">
                <a:latin typeface="Century Gothic" charset="0"/>
              </a:rPr>
              <a:t> to a specific Trust fund”</a:t>
            </a:r>
          </a:p>
          <a:p>
            <a:pPr marL="0" indent="0">
              <a:buFont typeface="Arial" charset="0"/>
              <a:buNone/>
            </a:pPr>
            <a:endParaRPr lang="en-US" dirty="0">
              <a:latin typeface="Century Gothic" charset="0"/>
            </a:endParaRPr>
          </a:p>
          <a:p>
            <a:pPr marL="0" indent="0">
              <a:buFont typeface="Arial" charset="0"/>
              <a:buNone/>
            </a:pPr>
            <a:r>
              <a:rPr lang="en-US" dirty="0">
                <a:latin typeface="Century Gothic" charset="0"/>
              </a:rPr>
              <a:t>580094 – RT018 – D0810                       ($5,000)</a:t>
            </a:r>
          </a:p>
          <a:p>
            <a:pPr marL="0" indent="0">
              <a:buFont typeface="Arial" charset="0"/>
              <a:buNone/>
            </a:pPr>
            <a:endParaRPr lang="en-US" dirty="0">
              <a:latin typeface="Century Gothic" charset="0"/>
            </a:endParaRPr>
          </a:p>
          <a:p>
            <a:pPr marL="0" indent="0">
              <a:buFont typeface="Arial" charset="0"/>
              <a:buNone/>
            </a:pPr>
            <a:endParaRPr lang="en-US" dirty="0">
              <a:latin typeface="Century Gothic" charset="0"/>
            </a:endParaRPr>
          </a:p>
          <a:p>
            <a:pPr marL="0" indent="0">
              <a:buNone/>
            </a:pPr>
            <a:r>
              <a:rPr lang="en-US" sz="1400" dirty="0">
                <a:latin typeface="Century Gothic" charset="0"/>
              </a:rPr>
              <a:t>Revenues - Accounts that begin with 5x, will map to the NACUBO Program code 5000-Revenues regardless of the </a:t>
            </a:r>
            <a:r>
              <a:rPr lang="en-US" sz="1400" dirty="0" err="1">
                <a:latin typeface="Century Gothic" charset="0"/>
              </a:rPr>
              <a:t>DeptID</a:t>
            </a:r>
            <a:r>
              <a:rPr lang="en-US" sz="1800" dirty="0">
                <a:latin typeface="Century Gothic" charset="0"/>
              </a:rPr>
              <a:t>.</a:t>
            </a:r>
          </a:p>
        </p:txBody>
      </p:sp>
      <p:sp>
        <p:nvSpPr>
          <p:cNvPr id="4" name="Rounded Rectangle 3"/>
          <p:cNvSpPr/>
          <p:nvPr/>
        </p:nvSpPr>
        <p:spPr>
          <a:xfrm>
            <a:off x="511174" y="2438400"/>
            <a:ext cx="3832226" cy="4240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4"/>
          <p:cNvSpPr/>
          <p:nvPr/>
        </p:nvSpPr>
        <p:spPr>
          <a:xfrm>
            <a:off x="542924" y="2895600"/>
            <a:ext cx="6315075" cy="35898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6"/>
          <p:cNvSpPr/>
          <p:nvPr/>
        </p:nvSpPr>
        <p:spPr>
          <a:xfrm>
            <a:off x="542924" y="3741738"/>
            <a:ext cx="3648076" cy="43815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ounded Rectangle 7"/>
          <p:cNvSpPr/>
          <p:nvPr/>
        </p:nvSpPr>
        <p:spPr>
          <a:xfrm>
            <a:off x="2984500" y="4572000"/>
            <a:ext cx="101103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1828800" y="4575175"/>
            <a:ext cx="914400" cy="454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511174" y="4572000"/>
            <a:ext cx="1076326" cy="457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xtBox 11"/>
          <p:cNvSpPr txBox="1">
            <a:spLocks noChangeArrowheads="1"/>
          </p:cNvSpPr>
          <p:nvPr/>
        </p:nvSpPr>
        <p:spPr bwMode="auto">
          <a:xfrm>
            <a:off x="2819400" y="5334000"/>
            <a:ext cx="1001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r>
              <a:rPr lang="en-US" sz="1800">
                <a:solidFill>
                  <a:schemeClr val="tx1"/>
                </a:solidFill>
                <a:latin typeface="Palatino Linotype" charset="0"/>
              </a:rPr>
              <a:t>Dept ID</a:t>
            </a:r>
          </a:p>
        </p:txBody>
      </p:sp>
      <p:sp>
        <p:nvSpPr>
          <p:cNvPr id="14" name="TextBox 13"/>
          <p:cNvSpPr txBox="1">
            <a:spLocks noChangeArrowheads="1"/>
          </p:cNvSpPr>
          <p:nvPr/>
        </p:nvSpPr>
        <p:spPr bwMode="auto">
          <a:xfrm>
            <a:off x="1884363" y="5334000"/>
            <a:ext cx="727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r>
              <a:rPr lang="en-US" sz="1800">
                <a:solidFill>
                  <a:schemeClr val="tx1"/>
                </a:solidFill>
                <a:latin typeface="Palatino Linotype" charset="0"/>
              </a:rPr>
              <a:t>Fund</a:t>
            </a:r>
          </a:p>
        </p:txBody>
      </p:sp>
      <p:sp>
        <p:nvSpPr>
          <p:cNvPr id="15" name="TextBox 14"/>
          <p:cNvSpPr txBox="1">
            <a:spLocks noChangeArrowheads="1"/>
          </p:cNvSpPr>
          <p:nvPr/>
        </p:nvSpPr>
        <p:spPr bwMode="auto">
          <a:xfrm>
            <a:off x="542925" y="5326063"/>
            <a:ext cx="1044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r>
              <a:rPr lang="en-US" sz="1800">
                <a:solidFill>
                  <a:schemeClr val="tx1"/>
                </a:solidFill>
                <a:latin typeface="Palatino Linotype" charset="0"/>
              </a:rPr>
              <a:t>Account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2" presetClass="entr" presetSubtype="4"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ppt_x"/>
                                          </p:val>
                                        </p:tav>
                                        <p:tav tm="100000">
                                          <p:val>
                                            <p:strVal val="#ppt_x"/>
                                          </p:val>
                                        </p:tav>
                                      </p:tavLst>
                                    </p:anim>
                                    <p:anim calcmode="lin" valueType="num">
                                      <p:cBhvr additive="base">
                                        <p:cTn id="7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7" grpId="0" animBg="1"/>
      <p:bldP spid="8" grpId="0" animBg="1"/>
      <p:bldP spid="10" grpId="0" animBg="1"/>
      <p:bldP spid="11" grpId="0" animBg="1"/>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7012"/>
            <a:ext cx="8229600" cy="1600200"/>
          </a:xfrm>
        </p:spPr>
        <p:txBody>
          <a:bodyPr wrap="square" numCol="1" anchorCtr="0" compatLnSpc="1">
            <a:prstTxWarp prst="textNoShape">
              <a:avLst/>
            </a:prstTxWarp>
          </a:bodyPr>
          <a:lstStyle/>
          <a:p>
            <a:r>
              <a:rPr lang="en-US" sz="4400" dirty="0" err="1">
                <a:effectLst>
                  <a:outerShdw blurRad="38100" dist="38100" dir="2700000" algn="tl">
                    <a:srgbClr val="DDDDDD"/>
                  </a:outerShdw>
                </a:effectLst>
                <a:latin typeface="Palatino Linotype" charset="0"/>
              </a:rPr>
              <a:t>Chartfield</a:t>
            </a:r>
            <a:r>
              <a:rPr lang="en-US" sz="4400" dirty="0">
                <a:effectLst>
                  <a:outerShdw blurRad="38100" dist="38100" dir="2700000" algn="tl">
                    <a:srgbClr val="DDDDDD"/>
                  </a:outerShdw>
                </a:effectLst>
                <a:latin typeface="Palatino Linotype" charset="0"/>
              </a:rPr>
              <a:t> strings tell a story…</a:t>
            </a:r>
            <a:br>
              <a:rPr lang="en-US" dirty="0">
                <a:effectLst>
                  <a:outerShdw blurRad="38100" dist="38100" dir="2700000" algn="tl">
                    <a:srgbClr val="DDDDDD"/>
                  </a:outerShdw>
                </a:effectLst>
                <a:latin typeface="Palatino Linotype" charset="0"/>
              </a:rPr>
            </a:br>
            <a:r>
              <a:rPr lang="en-US" sz="2800" dirty="0">
                <a:effectLst>
                  <a:outerShdw blurRad="38100" dist="38100" dir="2700000" algn="tl">
                    <a:srgbClr val="DDDDDD"/>
                  </a:outerShdw>
                </a:effectLst>
                <a:latin typeface="Palatino Linotype" charset="0"/>
              </a:rPr>
              <a:t>5 Characters – alpha/numeric</a:t>
            </a:r>
            <a:endParaRPr lang="en-US" dirty="0">
              <a:effectLst>
                <a:outerShdw blurRad="38100" dist="38100" dir="2700000" algn="tl">
                  <a:srgbClr val="DDDDDD"/>
                </a:outerShdw>
              </a:effectLst>
              <a:latin typeface="Palatino Linotype" charset="0"/>
            </a:endParaRPr>
          </a:p>
        </p:txBody>
      </p:sp>
      <p:sp>
        <p:nvSpPr>
          <p:cNvPr id="4" name="Content Placeholder 3"/>
          <p:cNvSpPr>
            <a:spLocks noGrp="1"/>
          </p:cNvSpPr>
          <p:nvPr>
            <p:ph sz="quarter" idx="13"/>
          </p:nvPr>
        </p:nvSpPr>
        <p:spPr>
          <a:xfrm>
            <a:off x="365125" y="1600200"/>
            <a:ext cx="8093075" cy="4525963"/>
          </a:xfrm>
        </p:spPr>
        <p:txBody>
          <a:bodyPr/>
          <a:lstStyle/>
          <a:p>
            <a:pPr marL="0" indent="0">
              <a:buNone/>
            </a:pPr>
            <a:r>
              <a:rPr lang="en-US" sz="2000" dirty="0">
                <a:latin typeface="Century Gothic" charset="0"/>
              </a:rPr>
              <a:t>A class code is used to further breakdown, or separate by sub activity, the expenditures in a Fund/</a:t>
            </a:r>
            <a:r>
              <a:rPr lang="en-US" sz="2000" dirty="0" err="1">
                <a:latin typeface="Century Gothic" charset="0"/>
              </a:rPr>
              <a:t>DeptID</a:t>
            </a:r>
            <a:r>
              <a:rPr lang="en-US" sz="2000" dirty="0">
                <a:latin typeface="Century Gothic" charset="0"/>
              </a:rPr>
              <a:t> combo.</a:t>
            </a:r>
          </a:p>
          <a:p>
            <a:pPr marL="0" indent="0">
              <a:buNone/>
            </a:pPr>
            <a:endParaRPr lang="en-US" sz="2000" dirty="0">
              <a:latin typeface="Century Gothic" charset="0"/>
            </a:endParaRPr>
          </a:p>
          <a:p>
            <a:pPr>
              <a:buFont typeface="Arial" charset="0"/>
              <a:buNone/>
            </a:pPr>
            <a:r>
              <a:rPr lang="en-US" dirty="0">
                <a:latin typeface="Century Gothic" charset="0"/>
              </a:rPr>
              <a:t>“The Chemistry department</a:t>
            </a:r>
          </a:p>
          <a:p>
            <a:pPr>
              <a:buFont typeface="Arial" charset="0"/>
              <a:buNone/>
            </a:pPr>
            <a:r>
              <a:rPr lang="en-US" dirty="0">
                <a:latin typeface="Century Gothic" charset="0"/>
              </a:rPr>
              <a:t>use funds allocated from the state</a:t>
            </a:r>
          </a:p>
          <a:p>
            <a:pPr>
              <a:buFont typeface="Arial" charset="0"/>
              <a:buNone/>
            </a:pPr>
            <a:r>
              <a:rPr lang="en-US" dirty="0">
                <a:latin typeface="Century Gothic" charset="0"/>
              </a:rPr>
              <a:t>for one of their Faculty – John Tate</a:t>
            </a:r>
          </a:p>
          <a:p>
            <a:pPr>
              <a:buFont typeface="Arial" charset="0"/>
              <a:buNone/>
            </a:pPr>
            <a:r>
              <a:rPr lang="en-US" dirty="0">
                <a:latin typeface="Century Gothic" charset="0"/>
              </a:rPr>
              <a:t>for </a:t>
            </a:r>
            <a:r>
              <a:rPr lang="en-US" u="sng" dirty="0">
                <a:latin typeface="Century Gothic" charset="0"/>
              </a:rPr>
              <a:t>instructional</a:t>
            </a:r>
            <a:r>
              <a:rPr lang="en-US" dirty="0">
                <a:latin typeface="Century Gothic" charset="0"/>
              </a:rPr>
              <a:t> Faculty development/training purposes”</a:t>
            </a:r>
          </a:p>
          <a:p>
            <a:pPr>
              <a:buFont typeface="Arial" charset="0"/>
              <a:buNone/>
            </a:pPr>
            <a:endParaRPr lang="en-US" dirty="0">
              <a:latin typeface="Century Gothic" charset="0"/>
            </a:endParaRPr>
          </a:p>
          <a:p>
            <a:pPr>
              <a:buFont typeface="Arial" charset="0"/>
              <a:buNone/>
            </a:pPr>
            <a:r>
              <a:rPr lang="en-US" dirty="0">
                <a:latin typeface="Century Gothic" charset="0"/>
              </a:rPr>
              <a:t>660835 - SB001 - C0915 – 11143 </a:t>
            </a:r>
            <a:r>
              <a:rPr lang="en-US" sz="1100" dirty="0">
                <a:latin typeface="Century Gothic" charset="0"/>
              </a:rPr>
              <a:t>(Tate, John) </a:t>
            </a:r>
            <a:r>
              <a:rPr lang="en-US" dirty="0">
                <a:latin typeface="Century Gothic" charset="0"/>
              </a:rPr>
              <a:t>           $5,000</a:t>
            </a:r>
          </a:p>
          <a:p>
            <a:pPr>
              <a:buFont typeface="Arial" charset="0"/>
              <a:buNone/>
            </a:pPr>
            <a:endParaRPr lang="en-US" dirty="0">
              <a:latin typeface="Century Gothic" charset="0"/>
            </a:endParaRPr>
          </a:p>
          <a:p>
            <a:endParaRPr lang="en-US" sz="1600" dirty="0">
              <a:latin typeface="Century Gothic" charset="0"/>
            </a:endParaRPr>
          </a:p>
        </p:txBody>
      </p:sp>
      <p:sp>
        <p:nvSpPr>
          <p:cNvPr id="6" name="Rounded Rectangle 5"/>
          <p:cNvSpPr/>
          <p:nvPr/>
        </p:nvSpPr>
        <p:spPr>
          <a:xfrm>
            <a:off x="228600" y="4031614"/>
            <a:ext cx="7086600" cy="768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449580" y="5212397"/>
            <a:ext cx="1101725"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57200" y="2743200"/>
            <a:ext cx="4114800" cy="3524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2829242" y="5212397"/>
            <a:ext cx="1027113" cy="5334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65125" y="3574097"/>
            <a:ext cx="5273675"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029392" y="5212397"/>
            <a:ext cx="21336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367665" y="3152775"/>
            <a:ext cx="5271135" cy="3524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1630680" y="5212397"/>
            <a:ext cx="933450"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sz="4400">
                <a:effectLst>
                  <a:outerShdw blurRad="38100" dist="38100" dir="2700000" algn="tl">
                    <a:srgbClr val="DDDDDD"/>
                  </a:outerShdw>
                </a:effectLst>
                <a:latin typeface="Palatino Linotype" charset="0"/>
              </a:rPr>
              <a:t>Chartfield</a:t>
            </a:r>
            <a:r>
              <a:rPr lang="en-US">
                <a:effectLst>
                  <a:outerShdw blurRad="38100" dist="38100" dir="2700000" algn="tl">
                    <a:srgbClr val="DDDDDD"/>
                  </a:outerShdw>
                </a:effectLst>
                <a:latin typeface="Palatino Linotype" charset="0"/>
              </a:rPr>
              <a:t> – Project</a:t>
            </a:r>
            <a:br>
              <a:rPr lang="en-US">
                <a:effectLst>
                  <a:outerShdw blurRad="38100" dist="38100" dir="2700000" algn="tl">
                    <a:srgbClr val="DDDDDD"/>
                  </a:outerShdw>
                </a:effectLst>
                <a:latin typeface="Palatino Linotype" charset="0"/>
              </a:rPr>
            </a:br>
            <a:r>
              <a:rPr lang="en-US" sz="2800">
                <a:effectLst>
                  <a:outerShdw blurRad="38100" dist="38100" dir="2700000" algn="tl">
                    <a:srgbClr val="DDDDDD"/>
                  </a:outerShdw>
                </a:effectLst>
                <a:latin typeface="Palatino Linotype" charset="0"/>
              </a:rPr>
              <a:t>15 Characters – alpha/numeric</a:t>
            </a:r>
          </a:p>
        </p:txBody>
      </p:sp>
      <p:sp>
        <p:nvSpPr>
          <p:cNvPr id="26627" name="Content Placeholder 2"/>
          <p:cNvSpPr>
            <a:spLocks noGrp="1"/>
          </p:cNvSpPr>
          <p:nvPr>
            <p:ph sz="half" idx="2"/>
          </p:nvPr>
        </p:nvSpPr>
        <p:spPr>
          <a:xfrm>
            <a:off x="365125" y="2667000"/>
            <a:ext cx="8093075" cy="3733800"/>
          </a:xfrm>
        </p:spPr>
        <p:txBody>
          <a:bodyPr/>
          <a:lstStyle/>
          <a:p>
            <a:r>
              <a:rPr lang="en-US" sz="2000">
                <a:latin typeface="Century Gothic" charset="0"/>
              </a:rPr>
              <a:t>John Tate might ALSO have Special Project funds that are to be used for purchasing lab equipment that the Chemistry department wants to track separately.</a:t>
            </a:r>
          </a:p>
          <a:p>
            <a:endParaRPr lang="en-US" sz="2000">
              <a:latin typeface="Century Gothic" charset="0"/>
            </a:endParaRPr>
          </a:p>
          <a:p>
            <a:r>
              <a:rPr lang="en-US" sz="2000">
                <a:latin typeface="Century Gothic" charset="0"/>
              </a:rPr>
              <a:t>660003 - SB001 - C0915 – 11143 – Special_Proj            $2,000</a:t>
            </a:r>
          </a:p>
          <a:p>
            <a:endParaRPr lang="en-US">
              <a:latin typeface="Century Gothic" charset="0"/>
            </a:endParaRPr>
          </a:p>
        </p:txBody>
      </p:sp>
      <p:sp>
        <p:nvSpPr>
          <p:cNvPr id="26628" name="Content Placeholder 3"/>
          <p:cNvSpPr>
            <a:spLocks noGrp="1"/>
          </p:cNvSpPr>
          <p:nvPr>
            <p:ph sz="quarter" idx="13"/>
          </p:nvPr>
        </p:nvSpPr>
        <p:spPr>
          <a:xfrm>
            <a:off x="365125" y="1600200"/>
            <a:ext cx="8321675" cy="1066800"/>
          </a:xfrm>
        </p:spPr>
        <p:txBody>
          <a:bodyPr/>
          <a:lstStyle/>
          <a:p>
            <a:r>
              <a:rPr lang="en-US" sz="2000">
                <a:latin typeface="Century Gothic" charset="0"/>
              </a:rPr>
              <a:t>The Project chartfield can be used instead of a Class code or combined with a class code to further differentiate expenses within a Fund/Dept cost center.</a:t>
            </a:r>
          </a:p>
        </p:txBody>
      </p:sp>
      <p:sp>
        <p:nvSpPr>
          <p:cNvPr id="3" name="Rounded Rectangle 2"/>
          <p:cNvSpPr/>
          <p:nvPr/>
        </p:nvSpPr>
        <p:spPr>
          <a:xfrm>
            <a:off x="4724400" y="3962400"/>
            <a:ext cx="1752600"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dirty="0" err="1">
                <a:effectLst>
                  <a:outerShdw blurRad="38100" dist="38100" dir="2700000" algn="tl">
                    <a:srgbClr val="DDDDDD"/>
                  </a:outerShdw>
                </a:effectLst>
                <a:latin typeface="Palatino Linotype" charset="0"/>
              </a:rPr>
              <a:t>Chartfield</a:t>
            </a:r>
            <a:r>
              <a:rPr lang="en-US" dirty="0">
                <a:effectLst>
                  <a:outerShdw blurRad="38100" dist="38100" dir="2700000" algn="tl">
                    <a:srgbClr val="DDDDDD"/>
                  </a:outerShdw>
                </a:effectLst>
                <a:latin typeface="Palatino Linotype" charset="0"/>
              </a:rPr>
              <a:t> Strings</a:t>
            </a:r>
          </a:p>
        </p:txBody>
      </p:sp>
      <p:sp>
        <p:nvSpPr>
          <p:cNvPr id="3" name="Content Placeholder 2"/>
          <p:cNvSpPr>
            <a:spLocks noGrp="1"/>
          </p:cNvSpPr>
          <p:nvPr>
            <p:ph sz="half" idx="2"/>
          </p:nvPr>
        </p:nvSpPr>
        <p:spPr>
          <a:xfrm>
            <a:off x="533400" y="1600200"/>
            <a:ext cx="8153400" cy="4525963"/>
          </a:xfrm>
        </p:spPr>
        <p:txBody>
          <a:bodyPr/>
          <a:lstStyle/>
          <a:p>
            <a:pPr marL="0" indent="0">
              <a:buFont typeface="Arial" charset="0"/>
              <a:buNone/>
              <a:defRPr/>
            </a:pPr>
            <a:r>
              <a:rPr lang="en-US" sz="4000" dirty="0">
                <a:latin typeface="+mn-lt"/>
                <a:ea typeface="+mn-ea"/>
              </a:rPr>
              <a:t>Why do chartfield strings need to be accurate?</a:t>
            </a:r>
          </a:p>
          <a:p>
            <a:pPr marL="0" indent="0">
              <a:buFont typeface="Arial" charset="0"/>
              <a:buNone/>
              <a:defRPr/>
            </a:pPr>
            <a:endParaRPr lang="en-US" dirty="0">
              <a:latin typeface="+mn-lt"/>
              <a:ea typeface="+mn-ea"/>
            </a:endParaRPr>
          </a:p>
          <a:p>
            <a:pPr>
              <a:buFont typeface="Wingdings" panose="05000000000000000000" pitchFamily="2" charset="2"/>
              <a:buChar char="q"/>
              <a:defRPr/>
            </a:pPr>
            <a:r>
              <a:rPr lang="en-US" dirty="0">
                <a:latin typeface="+mn-lt"/>
                <a:ea typeface="+mn-ea"/>
              </a:rPr>
              <a:t>For data integrity, compliance, better decision making</a:t>
            </a:r>
          </a:p>
          <a:p>
            <a:pPr>
              <a:buFont typeface="Wingdings" panose="05000000000000000000" pitchFamily="2" charset="2"/>
              <a:buChar char="q"/>
              <a:defRPr/>
            </a:pPr>
            <a:r>
              <a:rPr lang="en-US" dirty="0">
                <a:latin typeface="+mn-lt"/>
                <a:ea typeface="+mn-ea"/>
              </a:rPr>
              <a:t>Minimize/eliminate audit findings</a:t>
            </a:r>
          </a:p>
          <a:p>
            <a:pPr marL="0" indent="0">
              <a:buNone/>
              <a:defRPr/>
            </a:pPr>
            <a:endParaRPr lang="en-US" dirty="0">
              <a:latin typeface="+mn-lt"/>
              <a:ea typeface="+mn-ea"/>
            </a:endParaRPr>
          </a:p>
          <a:p>
            <a:pPr lvl="1">
              <a:buFont typeface="Wingdings" panose="05000000000000000000" pitchFamily="2" charset="2"/>
              <a:buChar char="q"/>
              <a:defRPr/>
            </a:pPr>
            <a:r>
              <a:rPr lang="en-US" dirty="0">
                <a:latin typeface="+mn-lt"/>
                <a:ea typeface="+mn-ea"/>
              </a:rPr>
              <a:t>Can I submit a transfer of expense (??) Yes but far better to have the correct </a:t>
            </a:r>
            <a:r>
              <a:rPr lang="en-US" dirty="0" err="1">
                <a:latin typeface="+mn-lt"/>
                <a:ea typeface="+mn-ea"/>
              </a:rPr>
              <a:t>chartfields</a:t>
            </a:r>
            <a:r>
              <a:rPr lang="en-US" dirty="0">
                <a:latin typeface="+mn-lt"/>
                <a:ea typeface="+mn-ea"/>
              </a:rPr>
              <a:t> first 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dirty="0" err="1">
                <a:effectLst>
                  <a:outerShdw blurRad="38100" dist="38100" dir="2700000" algn="tl">
                    <a:srgbClr val="DDDDDD"/>
                  </a:outerShdw>
                </a:effectLst>
                <a:latin typeface="Palatino Linotype" charset="0"/>
              </a:rPr>
              <a:t>Chartfield</a:t>
            </a:r>
            <a:r>
              <a:rPr lang="en-US" dirty="0">
                <a:effectLst>
                  <a:outerShdw blurRad="38100" dist="38100" dir="2700000" algn="tl">
                    <a:srgbClr val="DDDDDD"/>
                  </a:outerShdw>
                </a:effectLst>
                <a:latin typeface="Palatino Linotype" charset="0"/>
              </a:rPr>
              <a:t> Strings</a:t>
            </a:r>
          </a:p>
        </p:txBody>
      </p:sp>
      <p:sp>
        <p:nvSpPr>
          <p:cNvPr id="29699" name="Content Placeholder 3"/>
          <p:cNvSpPr>
            <a:spLocks noGrp="1"/>
          </p:cNvSpPr>
          <p:nvPr>
            <p:ph sz="quarter" idx="13"/>
          </p:nvPr>
        </p:nvSpPr>
        <p:spPr>
          <a:xfrm>
            <a:off x="373062" y="2057400"/>
            <a:ext cx="8397875" cy="4525963"/>
          </a:xfrm>
        </p:spPr>
        <p:txBody>
          <a:bodyPr/>
          <a:lstStyle/>
          <a:p>
            <a:r>
              <a:rPr lang="en-US" sz="2000" dirty="0">
                <a:latin typeface="Century Gothic" charset="0"/>
              </a:rPr>
              <a:t>Campus reports at different levels:</a:t>
            </a:r>
          </a:p>
          <a:p>
            <a:pPr marL="0" indent="0">
              <a:buNone/>
            </a:pPr>
            <a:r>
              <a:rPr lang="en-US" sz="2000" dirty="0">
                <a:latin typeface="Century Gothic" charset="0"/>
              </a:rPr>
              <a:t>	- Internal (campus / management reporting)</a:t>
            </a:r>
          </a:p>
          <a:p>
            <a:pPr marL="0" indent="0">
              <a:buNone/>
            </a:pPr>
            <a:r>
              <a:rPr lang="en-US" sz="2000" dirty="0">
                <a:latin typeface="Century Gothic" charset="0"/>
              </a:rPr>
              <a:t>	- External</a:t>
            </a:r>
          </a:p>
          <a:p>
            <a:pPr lvl="3"/>
            <a:r>
              <a:rPr lang="en-US" sz="1800" dirty="0">
                <a:latin typeface="Century Gothic" charset="0"/>
              </a:rPr>
              <a:t>Chancellor’s Office – CSU System</a:t>
            </a:r>
          </a:p>
          <a:p>
            <a:pPr lvl="3"/>
            <a:r>
              <a:rPr lang="en-US" sz="1800" dirty="0">
                <a:latin typeface="Century Gothic" charset="0"/>
              </a:rPr>
              <a:t>State of California</a:t>
            </a:r>
          </a:p>
          <a:p>
            <a:pPr lvl="3"/>
            <a:r>
              <a:rPr lang="en-US" sz="1800" dirty="0">
                <a:latin typeface="Century Gothic" charset="0"/>
              </a:rPr>
              <a:t>Others</a:t>
            </a:r>
          </a:p>
          <a:p>
            <a:pPr lvl="1"/>
            <a:endParaRPr lang="en-US" sz="1400" dirty="0">
              <a:latin typeface="Century Gothic" charset="0"/>
            </a:endParaRPr>
          </a:p>
          <a:p>
            <a:r>
              <a:rPr lang="en-US" sz="2000" dirty="0">
                <a:latin typeface="Century Gothic" charset="0"/>
              </a:rPr>
              <a:t>The main purpose of Chart of Accounts is to aid in reporting and ensuring the integrity of the data.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r>
              <a:rPr lang="en-US" dirty="0" err="1">
                <a:effectLst>
                  <a:outerShdw blurRad="38100" dist="38100" dir="2700000" algn="tl">
                    <a:srgbClr val="DDDDDD"/>
                  </a:outerShdw>
                </a:effectLst>
                <a:latin typeface="Palatino Linotype" charset="0"/>
              </a:rPr>
              <a:t>Chartfield</a:t>
            </a:r>
            <a:r>
              <a:rPr lang="en-US" dirty="0">
                <a:effectLst>
                  <a:outerShdw blurRad="38100" dist="38100" dir="2700000" algn="tl">
                    <a:srgbClr val="DDDDDD"/>
                  </a:outerShdw>
                </a:effectLst>
                <a:latin typeface="Palatino Linotype" charset="0"/>
              </a:rPr>
              <a:t> Strings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5197273"/>
              </p:ext>
            </p:extLst>
          </p:nvPr>
        </p:nvGraphicFramePr>
        <p:xfrm>
          <a:off x="365125" y="1600200"/>
          <a:ext cx="435927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868772354"/>
              </p:ext>
            </p:extLst>
          </p:nvPr>
        </p:nvGraphicFramePr>
        <p:xfrm>
          <a:off x="4876799" y="1676400"/>
          <a:ext cx="3902076"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82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r>
              <a:rPr lang="en-US" dirty="0" err="1">
                <a:effectLst>
                  <a:outerShdw blurRad="38100" dist="38100" dir="2700000" algn="tl">
                    <a:srgbClr val="DDDDDD"/>
                  </a:outerShdw>
                </a:effectLst>
                <a:latin typeface="Palatino Linotype" charset="0"/>
              </a:rPr>
              <a:t>Chartfield</a:t>
            </a:r>
            <a:r>
              <a:rPr lang="en-US" dirty="0">
                <a:effectLst>
                  <a:outerShdw blurRad="38100" dist="38100" dir="2700000" algn="tl">
                    <a:srgbClr val="DDDDDD"/>
                  </a:outerShdw>
                </a:effectLst>
                <a:latin typeface="Palatino Linotype" charset="0"/>
              </a:rPr>
              <a:t> Strings</a:t>
            </a:r>
          </a:p>
        </p:txBody>
      </p:sp>
      <p:graphicFrame>
        <p:nvGraphicFramePr>
          <p:cNvPr id="4" name="Content Placeholder 3"/>
          <p:cNvGraphicFramePr>
            <a:graphicFrameLocks noGrp="1"/>
          </p:cNvGraphicFramePr>
          <p:nvPr>
            <p:ph sz="quarter" idx="13"/>
          </p:nvPr>
        </p:nvGraphicFramePr>
        <p:xfrm>
          <a:off x="365125" y="1600200"/>
          <a:ext cx="435927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891963496"/>
              </p:ext>
            </p:extLst>
          </p:nvPr>
        </p:nvGraphicFramePr>
        <p:xfrm>
          <a:off x="4876799" y="1676400"/>
          <a:ext cx="3902076"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651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411480"/>
            <a:ext cx="8229600" cy="838200"/>
          </a:xfrm>
        </p:spPr>
        <p:txBody>
          <a:bodyPr/>
          <a:lstStyle/>
          <a:p>
            <a:r>
              <a:rPr lang="en-US" sz="4000" dirty="0" err="1">
                <a:effectLst>
                  <a:outerShdw blurRad="38100" dist="38100" dir="2700000" algn="tl">
                    <a:srgbClr val="DDDDDD"/>
                  </a:outerShdw>
                </a:effectLst>
                <a:latin typeface="Palatino Linotype" charset="0"/>
              </a:rPr>
              <a:t>Chartfield</a:t>
            </a:r>
            <a:r>
              <a:rPr lang="en-US" sz="4000" dirty="0">
                <a:effectLst>
                  <a:outerShdw blurRad="38100" dist="38100" dir="2700000" algn="tl">
                    <a:srgbClr val="DDDDDD"/>
                  </a:outerShdw>
                </a:effectLst>
                <a:latin typeface="Palatino Linotype" charset="0"/>
              </a:rPr>
              <a:t> Strings</a:t>
            </a:r>
            <a:endParaRPr lang="en-US" sz="4000" dirty="0"/>
          </a:p>
        </p:txBody>
      </p:sp>
      <p:sp>
        <p:nvSpPr>
          <p:cNvPr id="5" name="Content Placeholder 4"/>
          <p:cNvSpPr>
            <a:spLocks noGrp="1"/>
          </p:cNvSpPr>
          <p:nvPr>
            <p:ph sz="quarter" idx="13"/>
          </p:nvPr>
        </p:nvSpPr>
        <p:spPr>
          <a:xfrm>
            <a:off x="493643" y="1143000"/>
            <a:ext cx="8244840" cy="3352800"/>
          </a:xfrm>
        </p:spPr>
        <p:txBody>
          <a:bodyPr/>
          <a:lstStyle/>
          <a:p>
            <a:endParaRPr lang="en-US" sz="2000" dirty="0"/>
          </a:p>
          <a:p>
            <a:r>
              <a:rPr lang="en-US" sz="1600" dirty="0"/>
              <a:t>The </a:t>
            </a:r>
            <a:r>
              <a:rPr lang="en-US" sz="1600" b="1" dirty="0"/>
              <a:t>PS Fund </a:t>
            </a:r>
            <a:r>
              <a:rPr lang="en-US" sz="1600" dirty="0"/>
              <a:t>– is </a:t>
            </a:r>
            <a:r>
              <a:rPr lang="en-US" sz="1600" u="sng" dirty="0"/>
              <a:t>mapped to CSU and SCO funds -&gt; </a:t>
            </a:r>
            <a:r>
              <a:rPr lang="en-US" sz="1600" dirty="0"/>
              <a:t>indicate the funding source and associated spending restrictions and reporting requirements.  </a:t>
            </a:r>
          </a:p>
          <a:p>
            <a:pPr marL="0" indent="0">
              <a:buNone/>
            </a:pPr>
            <a:endParaRPr lang="en-US" sz="1600" dirty="0"/>
          </a:p>
          <a:p>
            <a:r>
              <a:rPr lang="en-US" sz="1600" dirty="0"/>
              <a:t>The </a:t>
            </a:r>
            <a:r>
              <a:rPr lang="en-US" sz="1600" b="1" dirty="0" err="1"/>
              <a:t>DeptID</a:t>
            </a:r>
            <a:r>
              <a:rPr lang="en-US" sz="1600" b="1" dirty="0"/>
              <a:t> </a:t>
            </a:r>
            <a:r>
              <a:rPr lang="en-US" sz="1600" dirty="0"/>
              <a:t>– is </a:t>
            </a:r>
            <a:r>
              <a:rPr lang="en-US" sz="1600" u="sng" dirty="0"/>
              <a:t>mapped to the Program Code </a:t>
            </a:r>
            <a:r>
              <a:rPr lang="en-US" sz="1600" dirty="0"/>
              <a:t>that tells the general type of activity within the fund as defined by NACUBO.</a:t>
            </a:r>
          </a:p>
          <a:p>
            <a:endParaRPr lang="en-US" sz="1600" dirty="0"/>
          </a:p>
          <a:p>
            <a:r>
              <a:rPr lang="en-US" sz="1600" dirty="0"/>
              <a:t>The </a:t>
            </a:r>
            <a:r>
              <a:rPr lang="en-US" sz="1600" b="1" dirty="0"/>
              <a:t>Account </a:t>
            </a:r>
            <a:r>
              <a:rPr lang="en-US" sz="1600" dirty="0"/>
              <a:t>-  is </a:t>
            </a:r>
            <a:r>
              <a:rPr lang="en-US" sz="1600" u="sng" dirty="0"/>
              <a:t>mapped to a FIRMS Object code </a:t>
            </a:r>
            <a:r>
              <a:rPr lang="en-US" sz="1600" dirty="0"/>
              <a:t>that categorizes and groups expenditures.  It is the detail level of activity that is occurring within the the fund.</a:t>
            </a:r>
          </a:p>
          <a:p>
            <a:endParaRPr lang="en-US" sz="1600" dirty="0"/>
          </a:p>
        </p:txBody>
      </p:sp>
      <p:pic>
        <p:nvPicPr>
          <p:cNvPr id="2052" name="Picture 4" descr="Image result for moving matrix code"/>
          <p:cNvPicPr>
            <a:picLocks noChangeAspect="1" noChangeArrowheads="1" noCrop="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4600" y="3782794"/>
            <a:ext cx="3913212" cy="2889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049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4000" dirty="0"/>
              <a:t>Chart of Accounts</a:t>
            </a:r>
          </a:p>
        </p:txBody>
      </p:sp>
      <p:sp>
        <p:nvSpPr>
          <p:cNvPr id="4" name="Content Placeholder 3"/>
          <p:cNvSpPr>
            <a:spLocks noGrp="1"/>
          </p:cNvSpPr>
          <p:nvPr>
            <p:ph sz="quarter" idx="13"/>
          </p:nvPr>
        </p:nvSpPr>
        <p:spPr>
          <a:xfrm>
            <a:off x="365760" y="1600200"/>
            <a:ext cx="8244840" cy="4800600"/>
          </a:xfrm>
        </p:spPr>
        <p:txBody>
          <a:bodyPr/>
          <a:lstStyle/>
          <a:p>
            <a:r>
              <a:rPr lang="en-US" b="1" dirty="0" err="1">
                <a:solidFill>
                  <a:srgbClr val="0000FF"/>
                </a:solidFill>
              </a:rPr>
              <a:t>Admnacct.csusb.edu</a:t>
            </a:r>
            <a:endParaRPr lang="en-US" b="1" dirty="0">
              <a:solidFill>
                <a:srgbClr val="0000FF"/>
              </a:solidFill>
            </a:endParaRPr>
          </a:p>
          <a:p>
            <a:r>
              <a:rPr lang="en-US" dirty="0"/>
              <a:t>Choose Chart of Accounts – Campus Accounts</a:t>
            </a:r>
          </a:p>
        </p:txBody>
      </p:sp>
      <p:pic>
        <p:nvPicPr>
          <p:cNvPr id="5" name="Picture 4"/>
          <p:cNvPicPr>
            <a:picLocks noChangeAspect="1"/>
          </p:cNvPicPr>
          <p:nvPr/>
        </p:nvPicPr>
        <p:blipFill>
          <a:blip r:embed="rId3"/>
          <a:stretch>
            <a:fillRect/>
          </a:stretch>
        </p:blipFill>
        <p:spPr>
          <a:xfrm>
            <a:off x="1371600" y="2743200"/>
            <a:ext cx="6096000" cy="3529263"/>
          </a:xfrm>
          <a:prstGeom prst="rect">
            <a:avLst/>
          </a:prstGeom>
          <a:ln>
            <a:solidFill>
              <a:schemeClr val="tx1"/>
            </a:solidFill>
          </a:ln>
        </p:spPr>
      </p:pic>
    </p:spTree>
    <p:extLst>
      <p:ext uri="{BB962C8B-B14F-4D97-AF65-F5344CB8AC3E}">
        <p14:creationId xmlns:p14="http://schemas.microsoft.com/office/powerpoint/2010/main" val="278446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a:effectLst>
                  <a:outerShdw blurRad="38100" dist="38100" dir="2700000" algn="tl">
                    <a:srgbClr val="DDDDDD"/>
                  </a:outerShdw>
                </a:effectLst>
                <a:latin typeface="Palatino Linotype" charset="0"/>
              </a:rPr>
              <a:t>Objectives</a:t>
            </a:r>
          </a:p>
        </p:txBody>
      </p:sp>
      <p:sp>
        <p:nvSpPr>
          <p:cNvPr id="3" name="Content Placeholder 2"/>
          <p:cNvSpPr>
            <a:spLocks noGrp="1"/>
          </p:cNvSpPr>
          <p:nvPr>
            <p:ph idx="1"/>
          </p:nvPr>
        </p:nvSpPr>
        <p:spPr/>
        <p:txBody>
          <a:bodyPr/>
          <a:lstStyle/>
          <a:p>
            <a:pPr eaLnBrk="1" hangingPunct="1">
              <a:defRPr/>
            </a:pPr>
            <a:endParaRPr lang="en-US" dirty="0">
              <a:ea typeface="+mn-ea"/>
            </a:endParaRPr>
          </a:p>
          <a:p>
            <a:pPr marL="457200" indent="-457200" eaLnBrk="1" hangingPunct="1">
              <a:buFont typeface="+mj-lt"/>
              <a:buAutoNum type="arabicPeriod"/>
              <a:defRPr/>
            </a:pPr>
            <a:endParaRPr lang="en-US" dirty="0">
              <a:ea typeface="+mn-ea"/>
            </a:endParaRPr>
          </a:p>
          <a:p>
            <a:pPr marL="457200" indent="-457200" eaLnBrk="1" hangingPunct="1">
              <a:buFont typeface="+mj-lt"/>
              <a:buAutoNum type="arabicPeriod"/>
              <a:defRPr/>
            </a:pPr>
            <a:r>
              <a:rPr lang="en-US" dirty="0">
                <a:ea typeface="+mn-ea"/>
              </a:rPr>
              <a:t>Identify and define elements of </a:t>
            </a:r>
            <a:r>
              <a:rPr lang="en-US" dirty="0" err="1">
                <a:ea typeface="+mn-ea"/>
              </a:rPr>
              <a:t>Chartfield</a:t>
            </a:r>
            <a:r>
              <a:rPr lang="en-US" dirty="0">
                <a:ea typeface="+mn-ea"/>
              </a:rPr>
              <a:t> strings</a:t>
            </a:r>
          </a:p>
          <a:p>
            <a:pPr marL="457200" indent="-457200" eaLnBrk="1" hangingPunct="1">
              <a:buFont typeface="+mj-lt"/>
              <a:buAutoNum type="arabicPeriod"/>
              <a:defRPr/>
            </a:pPr>
            <a:endParaRPr lang="en-US" dirty="0">
              <a:ea typeface="+mn-ea"/>
            </a:endParaRPr>
          </a:p>
          <a:p>
            <a:pPr marL="457200" indent="-457200" eaLnBrk="1" hangingPunct="1">
              <a:buFont typeface="+mj-lt"/>
              <a:buAutoNum type="arabicPeriod"/>
              <a:defRPr/>
            </a:pPr>
            <a:r>
              <a:rPr lang="en-US" dirty="0">
                <a:ea typeface="+mn-ea"/>
              </a:rPr>
              <a:t>Understand the impact of </a:t>
            </a:r>
            <a:r>
              <a:rPr lang="en-US" dirty="0" err="1">
                <a:ea typeface="+mn-ea"/>
              </a:rPr>
              <a:t>chartfield</a:t>
            </a:r>
            <a:r>
              <a:rPr lang="en-US" dirty="0">
                <a:ea typeface="+mn-ea"/>
              </a:rPr>
              <a:t> strings on campus reporting and compliance</a:t>
            </a:r>
            <a:endParaRPr lang="en-US" dirty="0">
              <a:solidFill>
                <a:srgbClr val="FF0000"/>
              </a:solidFill>
              <a:effectLst>
                <a:outerShdw blurRad="38100" dist="38100" dir="2700000" algn="tl">
                  <a:srgbClr val="000000">
                    <a:alpha val="43137"/>
                  </a:srgbClr>
                </a:outerShdw>
              </a:effectLst>
              <a:ea typeface="+mn-ea"/>
            </a:endParaRPr>
          </a:p>
          <a:p>
            <a:pPr marL="457200" indent="-457200" eaLnBrk="1" hangingPunct="1">
              <a:buFont typeface="+mj-lt"/>
              <a:buAutoNum type="arabicPeriod"/>
              <a:defRPr/>
            </a:pPr>
            <a:endParaRPr lang="en-US" dirty="0">
              <a:ea typeface="+mn-ea"/>
            </a:endParaRPr>
          </a:p>
          <a:p>
            <a:pPr marL="457200" indent="-457200" eaLnBrk="1" hangingPunct="1">
              <a:buFont typeface="+mj-lt"/>
              <a:buAutoNum type="arabicPeriod"/>
              <a:defRPr/>
            </a:pPr>
            <a:r>
              <a:rPr lang="en-US" dirty="0">
                <a:ea typeface="+mn-ea"/>
              </a:rPr>
              <a:t>Present queries to aid in selecting </a:t>
            </a:r>
            <a:r>
              <a:rPr lang="en-US" dirty="0" err="1">
                <a:ea typeface="+mn-ea"/>
              </a:rPr>
              <a:t>Dept</a:t>
            </a:r>
            <a:r>
              <a:rPr lang="en-US" dirty="0">
                <a:ea typeface="+mn-ea"/>
              </a:rPr>
              <a:t> ID and Account </a:t>
            </a:r>
            <a:r>
              <a:rPr lang="en-US" dirty="0" err="1">
                <a:ea typeface="+mn-ea"/>
              </a:rPr>
              <a:t>chartfields</a:t>
            </a:r>
            <a:endParaRPr lang="en-US" dirty="0">
              <a:ea typeface="+mn-ea"/>
            </a:endParaRPr>
          </a:p>
          <a:p>
            <a:pPr marL="0" indent="0" eaLnBrk="1" hangingPunct="1">
              <a:buFont typeface="Arial" charset="0"/>
              <a:buNone/>
              <a:defRPr/>
            </a:pPr>
            <a:endParaRPr lang="en-US" dirty="0">
              <a:ea typeface="+mn-ea"/>
            </a:endParaRPr>
          </a:p>
          <a:p>
            <a:pPr eaLnBrk="1" hangingPunct="1">
              <a:buFont typeface="Arial" charset="0"/>
              <a:buNone/>
              <a:defRPr/>
            </a:pPr>
            <a:endParaRPr lang="en-US" dirty="0">
              <a:ea typeface="+mn-ea"/>
            </a:endParaRPr>
          </a:p>
          <a:p>
            <a:pPr eaLnBrk="1" hangingPunct="1">
              <a:defRPr/>
            </a:pPr>
            <a:endParaRPr lang="en-US" dirty="0">
              <a:ea typeface="+mn-ea"/>
            </a:endParaRPr>
          </a:p>
          <a:p>
            <a:pPr eaLnBrk="1" hangingPunct="1">
              <a:buFont typeface="Arial" charset="0"/>
              <a:buNone/>
              <a:defRPr/>
            </a:pPr>
            <a:endParaRPr lang="en-US" dirty="0">
              <a:ea typeface="+mn-ea"/>
            </a:endParaRPr>
          </a:p>
          <a:p>
            <a:pPr eaLnBrk="1" hangingPunct="1">
              <a:defRPr/>
            </a:pPr>
            <a:endParaRPr lang="en-US" dirty="0">
              <a:ea typeface="+mn-ea"/>
            </a:endParaRPr>
          </a:p>
        </p:txBody>
      </p:sp>
      <p:pic>
        <p:nvPicPr>
          <p:cNvPr id="7" name="Picture 5" descr="csusb_logo_1-main"/>
          <p:cNvPicPr>
            <a:picLocks noChangeAspect="1" noChangeArrowheads="1"/>
          </p:cNvPicPr>
          <p:nvPr/>
        </p:nvPicPr>
        <p:blipFill>
          <a:blip r:embed="rId3" cstate="print"/>
          <a:srcRect/>
          <a:stretch>
            <a:fillRect/>
          </a:stretch>
        </p:blipFill>
        <p:spPr bwMode="auto">
          <a:xfrm>
            <a:off x="0" y="0"/>
            <a:ext cx="1355725" cy="5308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14400"/>
          </a:xfrm>
        </p:spPr>
        <p:txBody>
          <a:bodyPr/>
          <a:lstStyle/>
          <a:p>
            <a:r>
              <a:rPr lang="en-US" sz="4000" dirty="0"/>
              <a:t>Chart of Accounts</a:t>
            </a:r>
          </a:p>
        </p:txBody>
      </p:sp>
      <p:sp>
        <p:nvSpPr>
          <p:cNvPr id="4" name="Content Placeholder 3"/>
          <p:cNvSpPr>
            <a:spLocks noGrp="1"/>
          </p:cNvSpPr>
          <p:nvPr>
            <p:ph sz="quarter" idx="13"/>
          </p:nvPr>
        </p:nvSpPr>
        <p:spPr>
          <a:xfrm>
            <a:off x="365760" y="1600200"/>
            <a:ext cx="8397240" cy="4526280"/>
          </a:xfrm>
        </p:spPr>
        <p:txBody>
          <a:bodyPr/>
          <a:lstStyle/>
          <a:p>
            <a:r>
              <a:rPr lang="en-US" dirty="0"/>
              <a:t>The information on this link will describe the PS Account, and indicate the Object code attached to it.  This will help the user determine the correct Account number to choose for the transaction.</a:t>
            </a:r>
          </a:p>
          <a:p>
            <a:endParaRPr lang="en-US" dirty="0"/>
          </a:p>
        </p:txBody>
      </p:sp>
      <p:pic>
        <p:nvPicPr>
          <p:cNvPr id="5" name="Picture 4"/>
          <p:cNvPicPr>
            <a:picLocks noChangeAspect="1"/>
          </p:cNvPicPr>
          <p:nvPr/>
        </p:nvPicPr>
        <p:blipFill>
          <a:blip r:embed="rId2"/>
          <a:stretch>
            <a:fillRect/>
          </a:stretch>
        </p:blipFill>
        <p:spPr>
          <a:xfrm>
            <a:off x="228600" y="3429000"/>
            <a:ext cx="8763000" cy="2794579"/>
          </a:xfrm>
          <a:prstGeom prst="rect">
            <a:avLst/>
          </a:prstGeom>
        </p:spPr>
      </p:pic>
    </p:spTree>
    <p:extLst>
      <p:ext uri="{BB962C8B-B14F-4D97-AF65-F5344CB8AC3E}">
        <p14:creationId xmlns:p14="http://schemas.microsoft.com/office/powerpoint/2010/main" val="369477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Queries</a:t>
            </a:r>
          </a:p>
        </p:txBody>
      </p:sp>
      <p:sp>
        <p:nvSpPr>
          <p:cNvPr id="4" name="Content Placeholder 3"/>
          <p:cNvSpPr>
            <a:spLocks noGrp="1"/>
          </p:cNvSpPr>
          <p:nvPr>
            <p:ph sz="quarter" idx="13"/>
          </p:nvPr>
        </p:nvSpPr>
        <p:spPr>
          <a:xfrm>
            <a:off x="365760" y="1600200"/>
            <a:ext cx="8321040" cy="4526280"/>
          </a:xfrm>
        </p:spPr>
        <p:txBody>
          <a:bodyPr/>
          <a:lstStyle/>
          <a:p>
            <a:r>
              <a:rPr lang="en-US" dirty="0"/>
              <a:t>CFS queries provide additional, current information to the Financial user.</a:t>
            </a:r>
          </a:p>
          <a:p>
            <a:endParaRPr lang="en-US" dirty="0"/>
          </a:p>
          <a:p>
            <a:r>
              <a:rPr lang="en-US" dirty="0"/>
              <a:t>The following queries show: </a:t>
            </a:r>
          </a:p>
          <a:p>
            <a:endParaRPr lang="en-US" dirty="0"/>
          </a:p>
          <a:p>
            <a:pPr lvl="1"/>
            <a:r>
              <a:rPr lang="en-US" dirty="0"/>
              <a:t>The funds that are active with the selected </a:t>
            </a:r>
            <a:r>
              <a:rPr lang="en-US" dirty="0" err="1"/>
              <a:t>DeptID</a:t>
            </a:r>
            <a:r>
              <a:rPr lang="en-US" dirty="0"/>
              <a:t> as well as the Program code mapped to the </a:t>
            </a:r>
            <a:r>
              <a:rPr lang="en-US" dirty="0" err="1"/>
              <a:t>DeptID</a:t>
            </a:r>
            <a:r>
              <a:rPr lang="en-US" dirty="0"/>
              <a:t>.</a:t>
            </a:r>
          </a:p>
          <a:p>
            <a:pPr lvl="1"/>
            <a:endParaRPr lang="en-US" dirty="0"/>
          </a:p>
          <a:p>
            <a:pPr lvl="1"/>
            <a:r>
              <a:rPr lang="en-US" dirty="0"/>
              <a:t>The Accounts available to campus users with the mapped Object code and SCO Account.  </a:t>
            </a:r>
          </a:p>
          <a:p>
            <a:endParaRPr lang="en-US" dirty="0"/>
          </a:p>
        </p:txBody>
      </p:sp>
    </p:spTree>
    <p:extLst>
      <p:ext uri="{BB962C8B-B14F-4D97-AF65-F5344CB8AC3E}">
        <p14:creationId xmlns:p14="http://schemas.microsoft.com/office/powerpoint/2010/main" val="197146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Queries</a:t>
            </a:r>
          </a:p>
        </p:txBody>
      </p:sp>
      <p:sp>
        <p:nvSpPr>
          <p:cNvPr id="4" name="Content Placeholder 3"/>
          <p:cNvSpPr>
            <a:spLocks noGrp="1"/>
          </p:cNvSpPr>
          <p:nvPr>
            <p:ph sz="quarter" idx="13"/>
          </p:nvPr>
        </p:nvSpPr>
        <p:spPr>
          <a:xfrm>
            <a:off x="365760" y="1600200"/>
            <a:ext cx="8321040" cy="4526280"/>
          </a:xfrm>
        </p:spPr>
        <p:txBody>
          <a:bodyPr/>
          <a:lstStyle/>
          <a:p>
            <a:r>
              <a:rPr lang="en-US" dirty="0"/>
              <a:t>This CFS query will show all funds and the mapped Program code for a given </a:t>
            </a:r>
            <a:r>
              <a:rPr lang="en-US" dirty="0" err="1"/>
              <a:t>Dept</a:t>
            </a:r>
            <a:r>
              <a:rPr lang="en-US" dirty="0"/>
              <a:t> ID.</a:t>
            </a:r>
          </a:p>
          <a:p>
            <a:r>
              <a:rPr lang="en-US" sz="2000" b="1" dirty="0">
                <a:solidFill>
                  <a:schemeClr val="tx1"/>
                </a:solidFill>
                <a:latin typeface="Palatino Linotype" charset="0"/>
                <a:cs typeface="Arial" charset="0"/>
              </a:rPr>
              <a:t>SB_DEPT_FUND_PROG_COMBO	SBCMP ONLY</a:t>
            </a:r>
            <a:r>
              <a:rPr lang="en-US" dirty="0"/>
              <a:t>	</a:t>
            </a:r>
          </a:p>
          <a:p>
            <a:pPr marL="0" indent="0">
              <a:buNone/>
            </a:pPr>
            <a:endParaRPr lang="en-US" dirty="0"/>
          </a:p>
        </p:txBody>
      </p:sp>
      <p:pic>
        <p:nvPicPr>
          <p:cNvPr id="9" name="Picture 8"/>
          <p:cNvPicPr>
            <a:picLocks noChangeAspect="1"/>
          </p:cNvPicPr>
          <p:nvPr/>
        </p:nvPicPr>
        <p:blipFill>
          <a:blip r:embed="rId3"/>
          <a:stretch>
            <a:fillRect/>
          </a:stretch>
        </p:blipFill>
        <p:spPr>
          <a:xfrm>
            <a:off x="304800" y="2971800"/>
            <a:ext cx="8382000" cy="3312125"/>
          </a:xfrm>
          <a:prstGeom prst="rect">
            <a:avLst/>
          </a:prstGeom>
        </p:spPr>
      </p:pic>
    </p:spTree>
    <p:extLst>
      <p:ext uri="{BB962C8B-B14F-4D97-AF65-F5344CB8AC3E}">
        <p14:creationId xmlns:p14="http://schemas.microsoft.com/office/powerpoint/2010/main" val="314440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Queries</a:t>
            </a:r>
          </a:p>
        </p:txBody>
      </p:sp>
      <p:sp>
        <p:nvSpPr>
          <p:cNvPr id="4" name="Content Placeholder 3"/>
          <p:cNvSpPr>
            <a:spLocks noGrp="1"/>
          </p:cNvSpPr>
          <p:nvPr>
            <p:ph sz="quarter" idx="13"/>
          </p:nvPr>
        </p:nvSpPr>
        <p:spPr>
          <a:xfrm>
            <a:off x="365760" y="1600200"/>
            <a:ext cx="8321040" cy="4526280"/>
          </a:xfrm>
        </p:spPr>
        <p:txBody>
          <a:bodyPr/>
          <a:lstStyle/>
          <a:p>
            <a:endParaRPr lang="en-US" dirty="0"/>
          </a:p>
          <a:p>
            <a:r>
              <a:rPr lang="en-US" dirty="0"/>
              <a:t>This query will provide a list of all CSUSB PS Accounts, Their FIRMS Object and SCO account number.  Only Accounts with the “Active” status can be used.</a:t>
            </a:r>
          </a:p>
          <a:p>
            <a:r>
              <a:rPr lang="en-US" dirty="0"/>
              <a:t> </a:t>
            </a:r>
          </a:p>
          <a:p>
            <a:endParaRPr lang="en-US" dirty="0"/>
          </a:p>
        </p:txBody>
      </p:sp>
      <p:sp>
        <p:nvSpPr>
          <p:cNvPr id="5" name="Rectangle 4"/>
          <p:cNvSpPr/>
          <p:nvPr/>
        </p:nvSpPr>
        <p:spPr>
          <a:xfrm>
            <a:off x="457200" y="3352800"/>
            <a:ext cx="8458200" cy="677108"/>
          </a:xfrm>
          <a:prstGeom prst="rect">
            <a:avLst/>
          </a:prstGeom>
        </p:spPr>
        <p:txBody>
          <a:bodyPr wrap="square">
            <a:spAutoFit/>
          </a:bodyPr>
          <a:lstStyle/>
          <a:p>
            <a:r>
              <a:rPr lang="en-US" sz="2000" b="1" dirty="0"/>
              <a:t>SB_DEPT_PS_ACCOUNT_LIST	List PS Accts w F </a:t>
            </a:r>
            <a:r>
              <a:rPr lang="en-US" sz="2000" b="1" dirty="0" err="1"/>
              <a:t>Obj</a:t>
            </a:r>
            <a:r>
              <a:rPr lang="en-US" sz="2000" b="1" dirty="0"/>
              <a:t> &amp; St </a:t>
            </a:r>
            <a:r>
              <a:rPr lang="en-US" sz="2000" b="1" dirty="0" err="1"/>
              <a:t>Acc</a:t>
            </a:r>
            <a:r>
              <a:rPr lang="en-US" dirty="0"/>
              <a:t>	</a:t>
            </a:r>
          </a:p>
        </p:txBody>
      </p:sp>
    </p:spTree>
    <p:extLst>
      <p:ext uri="{BB962C8B-B14F-4D97-AF65-F5344CB8AC3E}">
        <p14:creationId xmlns:p14="http://schemas.microsoft.com/office/powerpoint/2010/main" val="138470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2209800"/>
            <a:ext cx="8382000" cy="4208362"/>
          </a:xfrm>
          <a:prstGeom prst="rect">
            <a:avLst/>
          </a:prstGeom>
        </p:spPr>
      </p:pic>
      <p:sp>
        <p:nvSpPr>
          <p:cNvPr id="6" name="TextBox 5"/>
          <p:cNvSpPr txBox="1"/>
          <p:nvPr/>
        </p:nvSpPr>
        <p:spPr>
          <a:xfrm>
            <a:off x="457200" y="457200"/>
            <a:ext cx="8229600" cy="1754327"/>
          </a:xfrm>
          <a:prstGeom prst="rect">
            <a:avLst/>
          </a:prstGeom>
          <a:noFill/>
        </p:spPr>
        <p:txBody>
          <a:bodyPr wrap="square" rtlCol="0">
            <a:spAutoFit/>
          </a:bodyPr>
          <a:lstStyle/>
          <a:p>
            <a:pPr marL="285750" indent="-285750">
              <a:buFont typeface="Arial"/>
              <a:buChar char="•"/>
            </a:pPr>
            <a:r>
              <a:rPr lang="en-US" dirty="0"/>
              <a:t>Sort this list by FIRMS Object code then PS Account.</a:t>
            </a:r>
          </a:p>
          <a:p>
            <a:pPr marL="285750" indent="-285750">
              <a:buFont typeface="Arial"/>
              <a:buChar char="•"/>
            </a:pPr>
            <a:r>
              <a:rPr lang="en-US" dirty="0"/>
              <a:t>If the Account </a:t>
            </a:r>
            <a:r>
              <a:rPr lang="en-US" dirty="0" err="1"/>
              <a:t>Descr</a:t>
            </a:r>
            <a:r>
              <a:rPr lang="en-US" dirty="0"/>
              <a:t> does not make any sense to you, don’t use it.  Accounts are shared with all of the Business Units and some are specific to a particular BU and type of Fund.  </a:t>
            </a:r>
          </a:p>
          <a:p>
            <a:pPr marL="285750" indent="-285750">
              <a:buFont typeface="Arial"/>
              <a:buChar char="•"/>
            </a:pPr>
            <a:r>
              <a:rPr lang="en-US" dirty="0"/>
              <a:t>When possible, choose the PS Account that matches the Object code.</a:t>
            </a:r>
          </a:p>
          <a:p>
            <a:pPr marL="285750" indent="-285750">
              <a:buFont typeface="Arial"/>
              <a:buChar char="•"/>
            </a:pPr>
            <a:r>
              <a:rPr lang="en-US" dirty="0"/>
              <a:t>Use the Object code to help you determine the correct PS Account to choose.</a:t>
            </a:r>
          </a:p>
        </p:txBody>
      </p:sp>
    </p:spTree>
    <p:extLst>
      <p:ext uri="{BB962C8B-B14F-4D97-AF65-F5344CB8AC3E}">
        <p14:creationId xmlns:p14="http://schemas.microsoft.com/office/powerpoint/2010/main" val="251169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Content Placeholder 3"/>
          <p:cNvSpPr>
            <a:spLocks noGrp="1"/>
          </p:cNvSpPr>
          <p:nvPr>
            <p:ph sz="quarter" idx="13"/>
          </p:nvPr>
        </p:nvSpPr>
        <p:spPr>
          <a:xfrm>
            <a:off x="365760" y="1600200"/>
            <a:ext cx="8321040" cy="4526280"/>
          </a:xfrm>
        </p:spPr>
        <p:txBody>
          <a:bodyPr/>
          <a:lstStyle/>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209800"/>
            <a:ext cx="3340100" cy="3340100"/>
          </a:xfrm>
          <a:prstGeom prst="rect">
            <a:avLst/>
          </a:prstGeom>
        </p:spPr>
      </p:pic>
    </p:spTree>
    <p:extLst>
      <p:ext uri="{BB962C8B-B14F-4D97-AF65-F5344CB8AC3E}">
        <p14:creationId xmlns:p14="http://schemas.microsoft.com/office/powerpoint/2010/main" val="340562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pPr eaLnBrk="1" hangingPunct="1"/>
            <a:r>
              <a:rPr lang="en-US">
                <a:effectLst>
                  <a:outerShdw blurRad="38100" dist="38100" dir="2700000" algn="tl">
                    <a:srgbClr val="DDDDDD"/>
                  </a:outerShdw>
                </a:effectLst>
                <a:latin typeface="Palatino Linotype" charset="0"/>
              </a:rPr>
              <a:t>Chartfield string</a:t>
            </a:r>
            <a:br>
              <a:rPr lang="en-US">
                <a:effectLst>
                  <a:outerShdw blurRad="38100" dist="38100" dir="2700000" algn="tl">
                    <a:srgbClr val="DDDDDD"/>
                  </a:outerShdw>
                </a:effectLst>
                <a:latin typeface="Palatino Linotype" charset="0"/>
              </a:rPr>
            </a:br>
            <a:endParaRPr lang="en-US">
              <a:effectLst>
                <a:outerShdw blurRad="38100" dist="38100" dir="2700000" algn="tl">
                  <a:srgbClr val="DDDDDD"/>
                </a:outerShdw>
              </a:effectLst>
              <a:latin typeface="Palatino Linotype" charset="0"/>
            </a:endParaRPr>
          </a:p>
        </p:txBody>
      </p:sp>
      <p:sp>
        <p:nvSpPr>
          <p:cNvPr id="7" name="TextBox 6"/>
          <p:cNvSpPr txBox="1"/>
          <p:nvPr/>
        </p:nvSpPr>
        <p:spPr>
          <a:xfrm>
            <a:off x="668338" y="1143000"/>
            <a:ext cx="7924800" cy="5105400"/>
          </a:xfrm>
          <a:prstGeom prst="rect">
            <a:avLst/>
          </a:prstGeom>
          <a:noFill/>
          <a:ln>
            <a:noFill/>
          </a:ln>
        </p:spPr>
        <p:txBody>
          <a:bodyPr>
            <a:norm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eaLnBrk="1" hangingPunct="1">
              <a:lnSpc>
                <a:spcPct val="90000"/>
              </a:lnSpc>
              <a:spcBef>
                <a:spcPct val="20000"/>
              </a:spcBef>
              <a:buFont typeface="Arial" charset="0"/>
              <a:buNone/>
            </a:pPr>
            <a:r>
              <a:rPr lang="en-US" sz="1800" dirty="0"/>
              <a:t>Our accounting information system uses a Chart of Accounts (COA) . A COA is designed to:</a:t>
            </a:r>
          </a:p>
          <a:p>
            <a:pPr lvl="1" eaLnBrk="1" hangingPunct="1">
              <a:lnSpc>
                <a:spcPct val="90000"/>
              </a:lnSpc>
              <a:spcBef>
                <a:spcPct val="20000"/>
              </a:spcBef>
              <a:buFont typeface="Arial" charset="0"/>
              <a:buChar char="•"/>
            </a:pPr>
            <a:r>
              <a:rPr lang="en-US" dirty="0"/>
              <a:t>Comply with external financial reporting requirements (Chancellor</a:t>
            </a:r>
            <a:r>
              <a:rPr lang="ja-JP" altLang="en-US" dirty="0"/>
              <a:t>’</a:t>
            </a:r>
            <a:r>
              <a:rPr lang="en-US" dirty="0"/>
              <a:t>s Office, GAAP, State, Federal Government, etc.)</a:t>
            </a:r>
          </a:p>
          <a:p>
            <a:pPr lvl="1" eaLnBrk="1" hangingPunct="1">
              <a:lnSpc>
                <a:spcPct val="90000"/>
              </a:lnSpc>
              <a:spcBef>
                <a:spcPct val="20000"/>
              </a:spcBef>
              <a:buFont typeface="Arial" charset="0"/>
              <a:buChar char="•"/>
            </a:pPr>
            <a:r>
              <a:rPr lang="en-US" dirty="0"/>
              <a:t>Improve access to financial info in support of faculty and staff</a:t>
            </a:r>
          </a:p>
          <a:p>
            <a:pPr lvl="1" eaLnBrk="1" hangingPunct="1">
              <a:lnSpc>
                <a:spcPct val="90000"/>
              </a:lnSpc>
              <a:spcBef>
                <a:spcPct val="20000"/>
              </a:spcBef>
              <a:buFont typeface="Arial" charset="0"/>
              <a:buChar char="•"/>
            </a:pPr>
            <a:r>
              <a:rPr lang="en-US" dirty="0"/>
              <a:t>Provide flexibility for future growth</a:t>
            </a:r>
          </a:p>
          <a:p>
            <a:pPr lvl="1" eaLnBrk="1" hangingPunct="1">
              <a:lnSpc>
                <a:spcPct val="90000"/>
              </a:lnSpc>
              <a:spcBef>
                <a:spcPct val="20000"/>
              </a:spcBef>
              <a:buFont typeface="Arial" charset="0"/>
              <a:buChar char="•"/>
            </a:pPr>
            <a:r>
              <a:rPr lang="en-US" dirty="0"/>
              <a:t>Make available information needed for benchmarking and decision making (IPEDS, Budget, Surveys, </a:t>
            </a:r>
            <a:r>
              <a:rPr lang="en-US" dirty="0" err="1"/>
              <a:t>etc</a:t>
            </a:r>
            <a:r>
              <a:rPr lang="en-US" dirty="0"/>
              <a:t>)</a:t>
            </a:r>
          </a:p>
          <a:p>
            <a:pPr eaLnBrk="1" hangingPunct="1">
              <a:lnSpc>
                <a:spcPct val="90000"/>
              </a:lnSpc>
              <a:spcBef>
                <a:spcPct val="20000"/>
              </a:spcBef>
              <a:buFont typeface="Arial" charset="0"/>
              <a:buChar char="•"/>
            </a:pPr>
            <a:endParaRPr lang="en-US" sz="1800" dirty="0"/>
          </a:p>
          <a:p>
            <a:pPr eaLnBrk="1" hangingPunct="1">
              <a:lnSpc>
                <a:spcPct val="90000"/>
              </a:lnSpc>
              <a:spcBef>
                <a:spcPct val="20000"/>
              </a:spcBef>
              <a:buFont typeface="Arial" charset="0"/>
              <a:buNone/>
            </a:pPr>
            <a:r>
              <a:rPr lang="en-US" sz="1800" dirty="0"/>
              <a:t>In </a:t>
            </a:r>
            <a:r>
              <a:rPr lang="en-US" sz="1800" dirty="0" err="1"/>
              <a:t>Peoplesoft</a:t>
            </a:r>
            <a:r>
              <a:rPr lang="en-US" sz="1800" dirty="0"/>
              <a:t>, the Chart of Accounts is comprised of information fields that provide the basic structure to segregate and categorize transactional and budget data. </a:t>
            </a:r>
            <a:r>
              <a:rPr lang="en-US" sz="1800" b="1" dirty="0"/>
              <a:t>Each informational field is called a "CHARTFIELD".</a:t>
            </a:r>
          </a:p>
          <a:p>
            <a:pPr eaLnBrk="1" hangingPunct="1">
              <a:lnSpc>
                <a:spcPct val="90000"/>
              </a:lnSpc>
              <a:spcBef>
                <a:spcPct val="20000"/>
              </a:spcBef>
              <a:buFont typeface="Arial" charset="0"/>
              <a:buNone/>
            </a:pPr>
            <a:endParaRPr lang="en-US" sz="1800" dirty="0"/>
          </a:p>
          <a:p>
            <a:pPr eaLnBrk="1" hangingPunct="1">
              <a:lnSpc>
                <a:spcPct val="90000"/>
              </a:lnSpc>
              <a:spcBef>
                <a:spcPct val="20000"/>
              </a:spcBef>
              <a:buFont typeface="Arial" charset="0"/>
              <a:buNone/>
            </a:pPr>
            <a:r>
              <a:rPr lang="en-US" sz="1800" dirty="0"/>
              <a:t>Combining a series of </a:t>
            </a:r>
            <a:r>
              <a:rPr lang="en-US" sz="1800" dirty="0" err="1"/>
              <a:t>chartfields</a:t>
            </a:r>
            <a:r>
              <a:rPr lang="en-US" sz="1800" dirty="0"/>
              <a:t> makes up a </a:t>
            </a:r>
            <a:r>
              <a:rPr lang="en-US" sz="1800" dirty="0" err="1"/>
              <a:t>Chartfield</a:t>
            </a:r>
            <a:r>
              <a:rPr lang="en-US" sz="1800" dirty="0"/>
              <a:t> String</a:t>
            </a:r>
            <a:r>
              <a:rPr lang="en-US" sz="1800" b="1" dirty="0"/>
              <a:t>. A </a:t>
            </a:r>
            <a:r>
              <a:rPr lang="en-US" sz="1800" b="1" dirty="0" err="1"/>
              <a:t>Chartfield</a:t>
            </a:r>
            <a:r>
              <a:rPr lang="en-US" sz="1800" b="1" dirty="0"/>
              <a:t> String is used to define, identify, categorize and sort transactions.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914400"/>
            <a:ext cx="8229600" cy="685800"/>
          </a:xfrm>
        </p:spPr>
        <p:txBody>
          <a:bodyPr wrap="square" numCol="1" anchor="ctr" anchorCtr="0" compatLnSpc="1">
            <a:prstTxWarp prst="textNoShape">
              <a:avLst/>
            </a:prstTxWarp>
          </a:bodyPr>
          <a:lstStyle/>
          <a:p>
            <a:pPr eaLnBrk="1" hangingPunct="1"/>
            <a:r>
              <a:rPr lang="en-US" dirty="0" err="1">
                <a:effectLst>
                  <a:outerShdw blurRad="38100" dist="38100" dir="2700000" algn="tl">
                    <a:srgbClr val="DDDDDD"/>
                  </a:outerShdw>
                </a:effectLst>
                <a:latin typeface="Palatino Linotype" charset="0"/>
              </a:rPr>
              <a:t>Chartfield</a:t>
            </a:r>
            <a:r>
              <a:rPr lang="en-US" dirty="0">
                <a:effectLst>
                  <a:outerShdw blurRad="38100" dist="38100" dir="2700000" algn="tl">
                    <a:srgbClr val="DDDDDD"/>
                  </a:outerShdw>
                </a:effectLst>
                <a:latin typeface="Palatino Linotype" charset="0"/>
              </a:rPr>
              <a:t> – Business Unit</a:t>
            </a:r>
            <a:br>
              <a:rPr lang="en-US" dirty="0">
                <a:effectLst>
                  <a:outerShdw blurRad="38100" dist="38100" dir="2700000" algn="tl">
                    <a:srgbClr val="DDDDDD"/>
                  </a:outerShdw>
                </a:effectLst>
                <a:latin typeface="Palatino Linotype" charset="0"/>
              </a:rPr>
            </a:br>
            <a:endParaRPr lang="en-US" dirty="0">
              <a:effectLst>
                <a:outerShdw blurRad="38100" dist="38100" dir="2700000" algn="tl">
                  <a:srgbClr val="DDDDDD"/>
                </a:outerShdw>
              </a:effectLst>
              <a:latin typeface="Palatino Linotype" charset="0"/>
            </a:endParaRPr>
          </a:p>
        </p:txBody>
      </p:sp>
      <p:sp>
        <p:nvSpPr>
          <p:cNvPr id="7" name="TextBox 6"/>
          <p:cNvSpPr txBox="1"/>
          <p:nvPr/>
        </p:nvSpPr>
        <p:spPr>
          <a:xfrm>
            <a:off x="668338" y="1143000"/>
            <a:ext cx="7924800" cy="5105400"/>
          </a:xfrm>
          <a:prstGeom prst="rect">
            <a:avLst/>
          </a:prstGeom>
          <a:noFill/>
          <a:ln>
            <a:noFill/>
          </a:ln>
        </p:spPr>
        <p:txBody>
          <a:bodyPr>
            <a:normAutofit/>
          </a:bodyPr>
          <a:lstStyle>
            <a:lvl1pPr>
              <a:defRPr sz="2400">
                <a:solidFill>
                  <a:srgbClr val="7F7F7F"/>
                </a:solidFill>
                <a:latin typeface="Century Gothic" charset="0"/>
                <a:ea typeface="ＭＳ Ｐゴシック" charset="0"/>
              </a:defRPr>
            </a:lvl1pPr>
            <a:lvl2pPr>
              <a:defRPr sz="1600">
                <a:solidFill>
                  <a:srgbClr val="7F7F7F"/>
                </a:solidFill>
                <a:latin typeface="Century Gothic" charset="0"/>
                <a:ea typeface="ＭＳ Ｐゴシック" charset="0"/>
              </a:defRPr>
            </a:lvl2pPr>
            <a:lvl3pPr>
              <a:defRPr sz="1600">
                <a:solidFill>
                  <a:srgbClr val="7F7F7F"/>
                </a:solidFill>
                <a:latin typeface="Century Gothic" charset="0"/>
                <a:ea typeface="ＭＳ Ｐゴシック" charset="0"/>
              </a:defRPr>
            </a:lvl3pPr>
            <a:lvl4pPr>
              <a:defRPr sz="1600">
                <a:solidFill>
                  <a:srgbClr val="7F7F7F"/>
                </a:solidFill>
                <a:latin typeface="Century Gothic" charset="0"/>
                <a:ea typeface="ＭＳ Ｐゴシック" charset="0"/>
              </a:defRPr>
            </a:lvl4pPr>
            <a:lvl5pPr>
              <a:defRPr sz="1600">
                <a:solidFill>
                  <a:srgbClr val="7F7F7F"/>
                </a:solidFill>
                <a:latin typeface="Century Gothic" charset="0"/>
                <a:ea typeface="ＭＳ Ｐゴシック" charset="0"/>
              </a:defRPr>
            </a:lvl5pPr>
            <a:lvl6pPr eaLnBrk="0" fontAlgn="base" hangingPunct="0">
              <a:spcAft>
                <a:spcPct val="0"/>
              </a:spcAft>
              <a:buFont typeface="Arial" charset="0"/>
              <a:buChar char="•"/>
              <a:defRPr sz="1600">
                <a:solidFill>
                  <a:srgbClr val="7F7F7F"/>
                </a:solidFill>
                <a:latin typeface="Century Gothic" charset="0"/>
                <a:ea typeface="ＭＳ Ｐゴシック" charset="0"/>
              </a:defRPr>
            </a:lvl6pPr>
            <a:lvl7pPr eaLnBrk="0" fontAlgn="base" hangingPunct="0">
              <a:spcAft>
                <a:spcPct val="0"/>
              </a:spcAft>
              <a:buFont typeface="Arial" charset="0"/>
              <a:defRPr sz="1600">
                <a:solidFill>
                  <a:srgbClr val="7F7F7F"/>
                </a:solidFill>
                <a:latin typeface="Century Gothic" charset="0"/>
                <a:ea typeface="ＭＳ Ｐゴシック" charset="0"/>
              </a:defRPr>
            </a:lvl7pPr>
            <a:lvl8pPr eaLnBrk="0" fontAlgn="base" hangingPunct="0">
              <a:spcAft>
                <a:spcPct val="0"/>
              </a:spcAft>
              <a:buFont typeface="Arial" charset="0"/>
              <a:buChar char="•"/>
              <a:defRPr sz="1600">
                <a:solidFill>
                  <a:srgbClr val="7F7F7F"/>
                </a:solidFill>
                <a:latin typeface="Century Gothic" charset="0"/>
                <a:ea typeface="ＭＳ Ｐゴシック" charset="0"/>
              </a:defRPr>
            </a:lvl8pPr>
            <a:lvl9pPr eaLnBrk="0" fontAlgn="base" hangingPunct="0">
              <a:spcAft>
                <a:spcPct val="0"/>
              </a:spcAft>
              <a:buFont typeface="Arial" charset="0"/>
              <a:defRPr sz="1600">
                <a:solidFill>
                  <a:srgbClr val="7F7F7F"/>
                </a:solidFill>
                <a:latin typeface="Century Gothic" charset="0"/>
                <a:ea typeface="ＭＳ Ｐゴシック" charset="0"/>
              </a:defRPr>
            </a:lvl9pPr>
          </a:lstStyle>
          <a:p>
            <a:pPr marL="285750" indent="-285750" eaLnBrk="1" hangingPunct="1">
              <a:lnSpc>
                <a:spcPct val="90000"/>
              </a:lnSpc>
              <a:spcBef>
                <a:spcPct val="20000"/>
              </a:spcBef>
              <a:buFont typeface="Arial" panose="020B0604020202020204" pitchFamily="34" charset="0"/>
              <a:buChar char="•"/>
            </a:pPr>
            <a:endParaRPr lang="en-US" sz="1800" dirty="0"/>
          </a:p>
          <a:p>
            <a:pPr marL="285750" indent="-285750" eaLnBrk="1" hangingPunct="1">
              <a:lnSpc>
                <a:spcPct val="90000"/>
              </a:lnSpc>
              <a:spcBef>
                <a:spcPct val="20000"/>
              </a:spcBef>
              <a:buFont typeface="Arial" panose="020B0604020202020204" pitchFamily="34" charset="0"/>
              <a:buChar char="•"/>
            </a:pPr>
            <a:r>
              <a:rPr lang="en-US" sz="1800" dirty="0"/>
              <a:t>Business Units identify</a:t>
            </a:r>
            <a:r>
              <a:rPr lang="en-US" sz="1800" u="sng" dirty="0"/>
              <a:t> separate </a:t>
            </a:r>
            <a:r>
              <a:rPr lang="en-US" sz="1800" dirty="0"/>
              <a:t>legal entities</a:t>
            </a:r>
          </a:p>
          <a:p>
            <a:pPr marL="285750" indent="-285750" eaLnBrk="1" hangingPunct="1">
              <a:lnSpc>
                <a:spcPct val="90000"/>
              </a:lnSpc>
              <a:spcBef>
                <a:spcPct val="20000"/>
              </a:spcBef>
              <a:buFont typeface="Arial" panose="020B0604020202020204" pitchFamily="34" charset="0"/>
              <a:buChar char="•"/>
            </a:pPr>
            <a:r>
              <a:rPr lang="en-US" sz="1800" dirty="0"/>
              <a:t>Different “financial worlds”</a:t>
            </a:r>
          </a:p>
          <a:p>
            <a:pPr eaLnBrk="1" hangingPunct="1">
              <a:lnSpc>
                <a:spcPct val="90000"/>
              </a:lnSpc>
              <a:spcBef>
                <a:spcPct val="20000"/>
              </a:spcBef>
              <a:buFont typeface="Arial" charset="0"/>
              <a:buNone/>
            </a:pPr>
            <a:endParaRPr lang="en-US" sz="1800" b="1" dirty="0"/>
          </a:p>
          <a:p>
            <a:pPr eaLnBrk="1" hangingPunct="1">
              <a:lnSpc>
                <a:spcPct val="90000"/>
              </a:lnSpc>
              <a:spcBef>
                <a:spcPct val="20000"/>
              </a:spcBef>
              <a:buFont typeface="Arial" charset="0"/>
              <a:buNone/>
            </a:pPr>
            <a:r>
              <a:rPr lang="en-US" b="1" dirty="0">
                <a:solidFill>
                  <a:srgbClr val="00B050"/>
                </a:solidFill>
              </a:rPr>
              <a:t>SBCMP: Campus</a:t>
            </a:r>
          </a:p>
          <a:p>
            <a:pPr eaLnBrk="1" hangingPunct="1">
              <a:lnSpc>
                <a:spcPct val="90000"/>
              </a:lnSpc>
              <a:spcBef>
                <a:spcPct val="20000"/>
              </a:spcBef>
              <a:buFont typeface="Arial" charset="0"/>
              <a:buNone/>
            </a:pPr>
            <a:endParaRPr lang="en-US" b="1" dirty="0"/>
          </a:p>
          <a:p>
            <a:pPr eaLnBrk="1" hangingPunct="1">
              <a:lnSpc>
                <a:spcPct val="90000"/>
              </a:lnSpc>
              <a:spcBef>
                <a:spcPct val="20000"/>
              </a:spcBef>
              <a:buFont typeface="Arial" charset="0"/>
              <a:buNone/>
            </a:pPr>
            <a:r>
              <a:rPr lang="en-US" b="1" dirty="0"/>
              <a:t>SBFDN: </a:t>
            </a:r>
            <a:r>
              <a:rPr lang="en-US" dirty="0"/>
              <a:t>University Enterprises Corporation</a:t>
            </a:r>
          </a:p>
          <a:p>
            <a:pPr eaLnBrk="1" hangingPunct="1">
              <a:lnSpc>
                <a:spcPct val="90000"/>
              </a:lnSpc>
              <a:spcBef>
                <a:spcPct val="20000"/>
              </a:spcBef>
              <a:buFont typeface="Arial" charset="0"/>
              <a:buNone/>
            </a:pPr>
            <a:r>
              <a:rPr lang="en-US" b="1" dirty="0"/>
              <a:t>SBPHL: </a:t>
            </a:r>
            <a:r>
              <a:rPr lang="en-US" dirty="0"/>
              <a:t>Philanthropic Foundation</a:t>
            </a:r>
          </a:p>
          <a:p>
            <a:pPr eaLnBrk="1" hangingPunct="1">
              <a:lnSpc>
                <a:spcPct val="90000"/>
              </a:lnSpc>
              <a:spcBef>
                <a:spcPct val="20000"/>
              </a:spcBef>
              <a:buFont typeface="Arial" charset="0"/>
              <a:buNone/>
            </a:pPr>
            <a:r>
              <a:rPr lang="en-US" b="1" dirty="0"/>
              <a:t>SBASI: </a:t>
            </a:r>
            <a:r>
              <a:rPr lang="en-US" dirty="0"/>
              <a:t>Associated Students </a:t>
            </a:r>
            <a:r>
              <a:rPr lang="en-US" dirty="0" err="1"/>
              <a:t>Inc</a:t>
            </a:r>
            <a:endParaRPr lang="en-US" dirty="0"/>
          </a:p>
          <a:p>
            <a:pPr eaLnBrk="1" hangingPunct="1">
              <a:lnSpc>
                <a:spcPct val="90000"/>
              </a:lnSpc>
              <a:spcBef>
                <a:spcPct val="20000"/>
              </a:spcBef>
              <a:buFont typeface="Arial" charset="0"/>
              <a:buNone/>
            </a:pPr>
            <a:r>
              <a:rPr lang="en-US" b="1" dirty="0"/>
              <a:t>SBSUN: </a:t>
            </a:r>
            <a:r>
              <a:rPr lang="en-US" dirty="0"/>
              <a:t>Santos Manuel Student Union</a:t>
            </a:r>
          </a:p>
        </p:txBody>
      </p:sp>
    </p:spTree>
    <p:extLst>
      <p:ext uri="{BB962C8B-B14F-4D97-AF65-F5344CB8AC3E}">
        <p14:creationId xmlns:p14="http://schemas.microsoft.com/office/powerpoint/2010/main" val="335962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7"/>
            <a:ext cx="8229600" cy="1600200"/>
          </a:xfrm>
        </p:spPr>
        <p:txBody>
          <a:bodyPr wrap="square" numCol="1" anchor="ctr" anchorCtr="0" compatLnSpc="1">
            <a:prstTxWarp prst="textNoShape">
              <a:avLst/>
            </a:prstTxWarp>
          </a:bodyPr>
          <a:lstStyle/>
          <a:p>
            <a:pPr eaLnBrk="1" hangingPunct="1"/>
            <a:r>
              <a:rPr lang="en-US" sz="4400" dirty="0" err="1">
                <a:effectLst>
                  <a:outerShdw blurRad="38100" dist="38100" dir="2700000" algn="tl">
                    <a:srgbClr val="DDDDDD"/>
                  </a:outerShdw>
                </a:effectLst>
                <a:latin typeface="Palatino Linotype" charset="0"/>
              </a:rPr>
              <a:t>Chartfield</a:t>
            </a:r>
            <a:r>
              <a:rPr lang="en-US" sz="4400" dirty="0">
                <a:effectLst>
                  <a:outerShdw blurRad="38100" dist="38100" dir="2700000" algn="tl">
                    <a:srgbClr val="DDDDDD"/>
                  </a:outerShdw>
                </a:effectLst>
                <a:latin typeface="Palatino Linotype" charset="0"/>
              </a:rPr>
              <a:t> – </a:t>
            </a:r>
            <a:r>
              <a:rPr lang="en-US" dirty="0">
                <a:effectLst>
                  <a:outerShdw blurRad="38100" dist="38100" dir="2700000" algn="tl">
                    <a:srgbClr val="DDDDDD"/>
                  </a:outerShdw>
                </a:effectLst>
                <a:latin typeface="Palatino Linotype" charset="0"/>
              </a:rPr>
              <a:t>Account</a:t>
            </a:r>
            <a:br>
              <a:rPr lang="en-US" dirty="0">
                <a:effectLst>
                  <a:outerShdw blurRad="38100" dist="38100" dir="2700000" algn="tl">
                    <a:srgbClr val="DDDDDD"/>
                  </a:outerShdw>
                </a:effectLst>
                <a:latin typeface="Palatino Linotype" charset="0"/>
              </a:rPr>
            </a:br>
            <a:r>
              <a:rPr lang="en-US" sz="2800" dirty="0">
                <a:effectLst>
                  <a:outerShdw blurRad="38100" dist="38100" dir="2700000" algn="tl">
                    <a:srgbClr val="DDDDDD"/>
                  </a:outerShdw>
                </a:effectLst>
                <a:latin typeface="Palatino Linotype" charset="0"/>
              </a:rPr>
              <a:t>6 digits -- numeric</a:t>
            </a:r>
            <a:endParaRPr lang="en-US" dirty="0">
              <a:effectLst>
                <a:outerShdw blurRad="38100" dist="38100" dir="2700000" algn="tl">
                  <a:srgbClr val="DDDDDD"/>
                </a:outerShdw>
              </a:effectLst>
              <a:latin typeface="Palatino Linotype" charset="0"/>
            </a:endParaRPr>
          </a:p>
        </p:txBody>
      </p:sp>
      <p:sp>
        <p:nvSpPr>
          <p:cNvPr id="14339" name="Content Placeholder 2"/>
          <p:cNvSpPr>
            <a:spLocks noGrp="1"/>
          </p:cNvSpPr>
          <p:nvPr>
            <p:ph idx="1"/>
          </p:nvPr>
        </p:nvSpPr>
        <p:spPr>
          <a:xfrm>
            <a:off x="457200" y="1524000"/>
            <a:ext cx="3429000" cy="4800600"/>
          </a:xfrm>
        </p:spPr>
        <p:txBody>
          <a:bodyPr/>
          <a:lstStyle/>
          <a:p>
            <a:pPr marL="0" indent="0" eaLnBrk="1" hangingPunct="1">
              <a:spcBef>
                <a:spcPct val="0"/>
              </a:spcBef>
              <a:buFont typeface="Arial" charset="0"/>
              <a:buNone/>
            </a:pPr>
            <a:endParaRPr lang="en-US" sz="2000">
              <a:solidFill>
                <a:srgbClr val="FF0000"/>
              </a:solidFill>
              <a:latin typeface="Century Gothic" charset="0"/>
            </a:endParaRPr>
          </a:p>
          <a:p>
            <a:pPr marL="0" indent="0" eaLnBrk="1" hangingPunct="1">
              <a:spcBef>
                <a:spcPct val="0"/>
              </a:spcBef>
              <a:buSzPct val="80000"/>
              <a:buFont typeface="Arial" charset="0"/>
              <a:buNone/>
            </a:pPr>
            <a:r>
              <a:rPr lang="en-US" b="1">
                <a:solidFill>
                  <a:srgbClr val="FF0000"/>
                </a:solidFill>
                <a:latin typeface="Century Gothic" charset="0"/>
              </a:rPr>
              <a:t>Assets: 1xxxxxx</a:t>
            </a:r>
          </a:p>
          <a:p>
            <a:pPr marL="0" indent="0" eaLnBrk="1" hangingPunct="1">
              <a:spcBef>
                <a:spcPct val="0"/>
              </a:spcBef>
              <a:buSzPct val="80000"/>
              <a:buFont typeface="Arial" charset="0"/>
              <a:buNone/>
            </a:pPr>
            <a:endParaRPr lang="en-US" b="1">
              <a:solidFill>
                <a:srgbClr val="FF0000"/>
              </a:solidFill>
              <a:latin typeface="Century Gothic" charset="0"/>
            </a:endParaRPr>
          </a:p>
          <a:p>
            <a:pPr marL="0" indent="0" eaLnBrk="1" hangingPunct="1">
              <a:spcBef>
                <a:spcPct val="0"/>
              </a:spcBef>
              <a:buSzPct val="80000"/>
              <a:buFont typeface="Arial" charset="0"/>
              <a:buNone/>
            </a:pPr>
            <a:r>
              <a:rPr lang="en-US" b="1">
                <a:solidFill>
                  <a:srgbClr val="FF0000"/>
                </a:solidFill>
                <a:latin typeface="Century Gothic" charset="0"/>
              </a:rPr>
              <a:t>Liabilities: 2xxxxxx</a:t>
            </a:r>
          </a:p>
          <a:p>
            <a:pPr marL="0" indent="0" eaLnBrk="1" hangingPunct="1">
              <a:spcBef>
                <a:spcPct val="0"/>
              </a:spcBef>
              <a:buSzPct val="80000"/>
              <a:buFont typeface="Arial" charset="0"/>
              <a:buNone/>
            </a:pPr>
            <a:endParaRPr lang="en-US" b="1">
              <a:solidFill>
                <a:srgbClr val="FF0000"/>
              </a:solidFill>
              <a:latin typeface="Century Gothic" charset="0"/>
            </a:endParaRPr>
          </a:p>
          <a:p>
            <a:pPr marL="0" indent="0" eaLnBrk="1" hangingPunct="1">
              <a:spcBef>
                <a:spcPct val="0"/>
              </a:spcBef>
              <a:buSzPct val="80000"/>
              <a:buFont typeface="Arial" charset="0"/>
              <a:buNone/>
            </a:pPr>
            <a:r>
              <a:rPr lang="en-US" b="1">
                <a:solidFill>
                  <a:srgbClr val="FF0000"/>
                </a:solidFill>
                <a:latin typeface="Century Gothic" charset="0"/>
              </a:rPr>
              <a:t>Equity: 3xxxxxx</a:t>
            </a:r>
          </a:p>
          <a:p>
            <a:pPr marL="0" indent="0" eaLnBrk="1" hangingPunct="1">
              <a:spcBef>
                <a:spcPct val="0"/>
              </a:spcBef>
              <a:buSzPct val="80000"/>
              <a:buFont typeface="Arial" charset="0"/>
              <a:buNone/>
            </a:pPr>
            <a:endParaRPr lang="en-US" b="1">
              <a:solidFill>
                <a:srgbClr val="FF0000"/>
              </a:solidFill>
              <a:latin typeface="Century Gothic" charset="0"/>
            </a:endParaRPr>
          </a:p>
          <a:p>
            <a:pPr marL="0" indent="0" eaLnBrk="1" hangingPunct="1">
              <a:spcBef>
                <a:spcPct val="0"/>
              </a:spcBef>
              <a:buSzPct val="80000"/>
              <a:buFont typeface="Arial" charset="0"/>
              <a:buNone/>
            </a:pPr>
            <a:r>
              <a:rPr lang="en-US" b="1">
                <a:solidFill>
                  <a:srgbClr val="FF0000"/>
                </a:solidFill>
                <a:latin typeface="Century Gothic" charset="0"/>
              </a:rPr>
              <a:t>Revenues: 5xxxxxx</a:t>
            </a:r>
          </a:p>
          <a:p>
            <a:pPr marL="0" indent="0" eaLnBrk="1" hangingPunct="1">
              <a:spcBef>
                <a:spcPct val="0"/>
              </a:spcBef>
              <a:buSzPct val="80000"/>
              <a:buFont typeface="Arial" charset="0"/>
              <a:buNone/>
            </a:pPr>
            <a:endParaRPr lang="en-US" b="1">
              <a:solidFill>
                <a:srgbClr val="FF0000"/>
              </a:solidFill>
              <a:latin typeface="Century Gothic" charset="0"/>
            </a:endParaRPr>
          </a:p>
          <a:p>
            <a:pPr marL="0" indent="0" eaLnBrk="1" hangingPunct="1">
              <a:spcBef>
                <a:spcPct val="0"/>
              </a:spcBef>
              <a:buSzPct val="80000"/>
              <a:buFont typeface="Arial" charset="0"/>
              <a:buNone/>
            </a:pPr>
            <a:endParaRPr lang="en-US" b="1">
              <a:solidFill>
                <a:srgbClr val="FF0000"/>
              </a:solidFill>
              <a:latin typeface="Century Gothic" charset="0"/>
            </a:endParaRPr>
          </a:p>
          <a:p>
            <a:pPr marL="0" indent="0" eaLnBrk="1" hangingPunct="1">
              <a:spcBef>
                <a:spcPct val="0"/>
              </a:spcBef>
              <a:buSzPct val="80000"/>
              <a:buFont typeface="Arial" charset="0"/>
              <a:buNone/>
            </a:pPr>
            <a:r>
              <a:rPr lang="en-US" b="1">
                <a:solidFill>
                  <a:srgbClr val="FF0000"/>
                </a:solidFill>
                <a:latin typeface="Century Gothic" charset="0"/>
              </a:rPr>
              <a:t>Expenses: 6xxxxxx</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l="43073" t="29091" r="17287" b="13083"/>
          <a:stretch>
            <a:fillRect/>
          </a:stretch>
        </p:blipFill>
        <p:spPr bwMode="auto">
          <a:xfrm>
            <a:off x="4191000" y="1676400"/>
            <a:ext cx="4648200"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ed Rectangle 7"/>
          <p:cNvSpPr/>
          <p:nvPr/>
        </p:nvSpPr>
        <p:spPr>
          <a:xfrm>
            <a:off x="4165600" y="2667000"/>
            <a:ext cx="4673600" cy="381000"/>
          </a:xfrm>
          <a:prstGeom prst="round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9" name="Rounded Rectangle 8"/>
          <p:cNvSpPr/>
          <p:nvPr/>
        </p:nvSpPr>
        <p:spPr>
          <a:xfrm>
            <a:off x="4165600" y="2027582"/>
            <a:ext cx="4673600" cy="334617"/>
          </a:xfrm>
          <a:prstGeom prst="roundRect">
            <a:avLst/>
          </a:prstGeom>
          <a:noFill/>
          <a:ln>
            <a:solidFill>
              <a:srgbClr val="92D05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0" name="Rounded Rectangle 9"/>
          <p:cNvSpPr/>
          <p:nvPr/>
        </p:nvSpPr>
        <p:spPr>
          <a:xfrm>
            <a:off x="4178300" y="3419475"/>
            <a:ext cx="4673600" cy="466725"/>
          </a:xfrm>
          <a:prstGeom prst="round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1" name="Rounded Rectangle 10"/>
          <p:cNvSpPr/>
          <p:nvPr/>
        </p:nvSpPr>
        <p:spPr>
          <a:xfrm>
            <a:off x="4178300" y="4038600"/>
            <a:ext cx="4673600" cy="381000"/>
          </a:xfrm>
          <a:prstGeom prst="roundRect">
            <a:avLst/>
          </a:prstGeom>
          <a:noFill/>
          <a:ln>
            <a:solidFill>
              <a:srgbClr val="FFC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2" name="Rounded Rectangle 11"/>
          <p:cNvSpPr/>
          <p:nvPr/>
        </p:nvSpPr>
        <p:spPr>
          <a:xfrm>
            <a:off x="4165600" y="4648200"/>
            <a:ext cx="4673600" cy="1219200"/>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3" name="Rounded Rectangle 12"/>
          <p:cNvSpPr/>
          <p:nvPr/>
        </p:nvSpPr>
        <p:spPr>
          <a:xfrm>
            <a:off x="3886200" y="1676400"/>
            <a:ext cx="1143000" cy="304800"/>
          </a:xfrm>
          <a:prstGeom prst="roundRect">
            <a:avLst/>
          </a:prstGeom>
          <a:noFill/>
          <a:ln>
            <a:solidFill>
              <a:srgbClr val="7030A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pic>
        <p:nvPicPr>
          <p:cNvPr id="14" name="Picture 5" descr="csusb_logo_1-main"/>
          <p:cNvPicPr>
            <a:picLocks noChangeAspect="1" noChangeArrowheads="1"/>
          </p:cNvPicPr>
          <p:nvPr/>
        </p:nvPicPr>
        <p:blipFill>
          <a:blip r:embed="rId4" cstate="print"/>
          <a:srcRect/>
          <a:stretch>
            <a:fillRect/>
          </a:stretch>
        </p:blipFill>
        <p:spPr bwMode="auto">
          <a:xfrm>
            <a:off x="0" y="0"/>
            <a:ext cx="1355725" cy="5308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339">
                                            <p:txEl>
                                              <p:pRg st="3" end="3"/>
                                            </p:txEl>
                                          </p:spTgt>
                                        </p:tgtEl>
                                        <p:attrNameLst>
                                          <p:attrName>style.visibility</p:attrName>
                                        </p:attrNameLst>
                                      </p:cBhvr>
                                      <p:to>
                                        <p:strVal val="visible"/>
                                      </p:to>
                                    </p:set>
                                    <p:animEffect transition="in" filter="fade">
                                      <p:cBhvr>
                                        <p:cTn id="14" dur="500"/>
                                        <p:tgtEl>
                                          <p:spTgt spid="14339">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fade">
                                      <p:cBhvr>
                                        <p:cTn id="22" dur="500"/>
                                        <p:tgtEl>
                                          <p:spTgt spid="1433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4339">
                                            <p:txEl>
                                              <p:pRg st="7" end="7"/>
                                            </p:txEl>
                                          </p:spTgt>
                                        </p:tgtEl>
                                        <p:attrNameLst>
                                          <p:attrName>style.visibility</p:attrName>
                                        </p:attrNameLst>
                                      </p:cBhvr>
                                      <p:to>
                                        <p:strVal val="visible"/>
                                      </p:to>
                                    </p:set>
                                    <p:animEffect transition="in" filter="fade">
                                      <p:cBhvr>
                                        <p:cTn id="30" dur="500"/>
                                        <p:tgtEl>
                                          <p:spTgt spid="1433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4339">
                                            <p:txEl>
                                              <p:pRg st="10" end="10"/>
                                            </p:txEl>
                                          </p:spTgt>
                                        </p:tgtEl>
                                        <p:attrNameLst>
                                          <p:attrName>style.visibility</p:attrName>
                                        </p:attrNameLst>
                                      </p:cBhvr>
                                      <p:to>
                                        <p:strVal val="visible"/>
                                      </p:to>
                                    </p:set>
                                    <p:animEffect transition="in" filter="fade">
                                      <p:cBhvr>
                                        <p:cTn id="38" dur="500"/>
                                        <p:tgtEl>
                                          <p:spTgt spid="14339">
                                            <p:txEl>
                                              <p:pRg st="10" end="1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pPr eaLnBrk="1" hangingPunct="1"/>
            <a:r>
              <a:rPr lang="en-US" sz="4400">
                <a:effectLst>
                  <a:outerShdw blurRad="38100" dist="38100" dir="2700000" algn="tl">
                    <a:srgbClr val="DDDDDD"/>
                  </a:outerShdw>
                </a:effectLst>
                <a:latin typeface="Palatino Linotype" charset="0"/>
              </a:rPr>
              <a:t>Chartfield</a:t>
            </a:r>
            <a:r>
              <a:rPr lang="en-US">
                <a:effectLst>
                  <a:outerShdw blurRad="38100" dist="38100" dir="2700000" algn="tl">
                    <a:srgbClr val="DDDDDD"/>
                  </a:outerShdw>
                </a:effectLst>
                <a:latin typeface="Palatino Linotype" charset="0"/>
              </a:rPr>
              <a:t> – Fund</a:t>
            </a:r>
            <a:br>
              <a:rPr lang="en-US">
                <a:effectLst>
                  <a:outerShdw blurRad="38100" dist="38100" dir="2700000" algn="tl">
                    <a:srgbClr val="DDDDDD"/>
                  </a:outerShdw>
                </a:effectLst>
                <a:latin typeface="Palatino Linotype" charset="0"/>
              </a:rPr>
            </a:br>
            <a:r>
              <a:rPr lang="en-US" sz="3600">
                <a:effectLst>
                  <a:outerShdw blurRad="38100" dist="38100" dir="2700000" algn="tl">
                    <a:srgbClr val="DDDDDD"/>
                  </a:outerShdw>
                </a:effectLst>
                <a:latin typeface="Palatino Linotype" charset="0"/>
              </a:rPr>
              <a:t>5 characters – alpha/numeric</a:t>
            </a:r>
          </a:p>
        </p:txBody>
      </p:sp>
      <p:pic>
        <p:nvPicPr>
          <p:cNvPr id="13315" name="Picture 2" descr="C:\Users\farrem\AppData\Local\Microsoft\Windows\Temporary Internet Files\Content.IE5\SN80SEF5\MC900290031[1].wmf"/>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733800" y="2743200"/>
            <a:ext cx="1641475" cy="1944688"/>
          </a:xfrm>
          <a:noFill/>
        </p:spPr>
      </p:pic>
      <p:pic>
        <p:nvPicPr>
          <p:cNvPr id="26627" name="Picture 3" descr="C:\Users\farrem\AppData\Local\Microsoft\Windows\Temporary Internet Files\Content.IE5\FRG51BOY\MC900296105[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23063" y="1557338"/>
            <a:ext cx="2165350"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4" descr="C:\Users\farrem\AppData\Local\Microsoft\Windows\Temporary Internet Files\Content.IE5\6332YWTQ\MP900305883[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8175" y="1522413"/>
            <a:ext cx="20574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6" descr="C:\Users\farrem\AppData\Local\Microsoft\Windows\Temporary Internet Files\Content.IE5\BUNSF58O\MC900013091[1].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85913" y="4343400"/>
            <a:ext cx="1255712"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267200" y="4937299"/>
            <a:ext cx="92204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dirty="0"/>
              <a:t>TRUST</a:t>
            </a:r>
          </a:p>
        </p:txBody>
      </p:sp>
      <p:sp>
        <p:nvSpPr>
          <p:cNvPr id="21" name="TextBox 20"/>
          <p:cNvSpPr txBox="1"/>
          <p:nvPr/>
        </p:nvSpPr>
        <p:spPr>
          <a:xfrm>
            <a:off x="838200" y="3821366"/>
            <a:ext cx="203716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dirty="0"/>
              <a:t>GENERAL FUND</a:t>
            </a:r>
          </a:p>
        </p:txBody>
      </p:sp>
      <p:sp>
        <p:nvSpPr>
          <p:cNvPr id="22" name="TextBox 21"/>
          <p:cNvSpPr txBox="1"/>
          <p:nvPr/>
        </p:nvSpPr>
        <p:spPr>
          <a:xfrm>
            <a:off x="1612193" y="5996551"/>
            <a:ext cx="123335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dirty="0"/>
              <a:t>LOTTERY</a:t>
            </a:r>
          </a:p>
        </p:txBody>
      </p:sp>
      <p:sp>
        <p:nvSpPr>
          <p:cNvPr id="23" name="TextBox 22"/>
          <p:cNvSpPr txBox="1"/>
          <p:nvPr/>
        </p:nvSpPr>
        <p:spPr>
          <a:xfrm>
            <a:off x="6553200" y="3454282"/>
            <a:ext cx="2192588"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dirty="0"/>
              <a:t>CAPITAL OUTLAY</a:t>
            </a:r>
          </a:p>
        </p:txBody>
      </p:sp>
      <p:pic>
        <p:nvPicPr>
          <p:cNvPr id="16407" name="Picture 23" descr="C:\Users\farrem\AppData\Local\Microsoft\Windows\Temporary Internet Files\Content.IE5\FRG51BOY\MC900383938[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08813" y="4589463"/>
            <a:ext cx="9493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6688728" y="5811885"/>
            <a:ext cx="158889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dirty="0"/>
              <a:t>ENTERPRISE</a:t>
            </a:r>
          </a:p>
        </p:txBody>
      </p:sp>
      <p:pic>
        <p:nvPicPr>
          <p:cNvPr id="17" name="Picture 5" descr="csusb_logo_1-main"/>
          <p:cNvPicPr>
            <a:picLocks noChangeAspect="1" noChangeArrowheads="1"/>
          </p:cNvPicPr>
          <p:nvPr/>
        </p:nvPicPr>
        <p:blipFill>
          <a:blip r:embed="rId8" cstate="print"/>
          <a:srcRect/>
          <a:stretch>
            <a:fillRect/>
          </a:stretch>
        </p:blipFill>
        <p:spPr bwMode="auto">
          <a:xfrm>
            <a:off x="0" y="0"/>
            <a:ext cx="1355725" cy="5308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fade">
                                      <p:cBhvr>
                                        <p:cTn id="10" dur="500"/>
                                        <p:tgtEl>
                                          <p:spTgt spid="26628"/>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fade">
                                      <p:cBhvr>
                                        <p:cTn id="16" dur="500"/>
                                        <p:tgtEl>
                                          <p:spTgt spid="26627"/>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6630"/>
                                        </p:tgtEl>
                                        <p:attrNameLst>
                                          <p:attrName>style.visibility</p:attrName>
                                        </p:attrNameLst>
                                      </p:cBhvr>
                                      <p:to>
                                        <p:strVal val="visible"/>
                                      </p:to>
                                    </p:set>
                                    <p:animEffect transition="in" filter="fade">
                                      <p:cBhvr>
                                        <p:cTn id="25" dur="500"/>
                                        <p:tgtEl>
                                          <p:spTgt spid="26630"/>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 anchorCtr="0" compatLnSpc="1">
            <a:prstTxWarp prst="textNoShape">
              <a:avLst/>
            </a:prstTxWarp>
          </a:bodyPr>
          <a:lstStyle/>
          <a:p>
            <a:pPr eaLnBrk="1" hangingPunct="1"/>
            <a:r>
              <a:rPr lang="en-US">
                <a:effectLst>
                  <a:outerShdw blurRad="38100" dist="38100" dir="2700000" algn="tl">
                    <a:srgbClr val="DDDDDD"/>
                  </a:outerShdw>
                </a:effectLst>
                <a:latin typeface="Palatino Linotype" charset="0"/>
              </a:rPr>
              <a:t>Chartfield - Dept ID</a:t>
            </a:r>
            <a:br>
              <a:rPr lang="en-US">
                <a:effectLst>
                  <a:outerShdw blurRad="38100" dist="38100" dir="2700000" algn="tl">
                    <a:srgbClr val="DDDDDD"/>
                  </a:outerShdw>
                </a:effectLst>
                <a:latin typeface="Palatino Linotype" charset="0"/>
              </a:rPr>
            </a:br>
            <a:r>
              <a:rPr lang="en-US" sz="3200">
                <a:effectLst>
                  <a:outerShdw blurRad="38100" dist="38100" dir="2700000" algn="tl">
                    <a:srgbClr val="DDDDDD"/>
                  </a:outerShdw>
                </a:effectLst>
                <a:latin typeface="Palatino Linotype" charset="0"/>
              </a:rPr>
              <a:t>5 Characters – alpha/numeric </a:t>
            </a:r>
            <a:r>
              <a:rPr lang="en-US" sz="2400">
                <a:effectLst>
                  <a:outerShdw blurRad="38100" dist="38100" dir="2700000" algn="tl">
                    <a:srgbClr val="DDDDDD"/>
                  </a:outerShdw>
                </a:effectLst>
                <a:latin typeface="Palatino Linotype" charset="0"/>
              </a:rPr>
              <a:t>(1/4)</a:t>
            </a:r>
          </a:p>
        </p:txBody>
      </p:sp>
      <p:pic>
        <p:nvPicPr>
          <p:cNvPr id="15363"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l="32436" t="13863" r="21136" b="15283"/>
          <a:stretch>
            <a:fillRect/>
          </a:stretch>
        </p:blipFill>
        <p:spPr bwMode="auto">
          <a:xfrm>
            <a:off x="3581400" y="1676400"/>
            <a:ext cx="5334000" cy="475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csusb_logo_1-main"/>
          <p:cNvPicPr>
            <a:picLocks noChangeAspect="1" noChangeArrowheads="1"/>
          </p:cNvPicPr>
          <p:nvPr/>
        </p:nvPicPr>
        <p:blipFill>
          <a:blip r:embed="rId4" cstate="print"/>
          <a:srcRect/>
          <a:stretch>
            <a:fillRect/>
          </a:stretch>
        </p:blipFill>
        <p:spPr bwMode="auto">
          <a:xfrm>
            <a:off x="0" y="0"/>
            <a:ext cx="1355725" cy="530897"/>
          </a:xfrm>
          <a:prstGeom prst="rect">
            <a:avLst/>
          </a:prstGeom>
          <a:ln>
            <a:noFill/>
          </a:ln>
          <a:effectLst>
            <a:softEdge rad="112500"/>
          </a:effectLst>
        </p:spPr>
      </p:pic>
      <p:pic>
        <p:nvPicPr>
          <p:cNvPr id="1536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675" y="1676400"/>
            <a:ext cx="280352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94506"/>
            <a:ext cx="8229600" cy="1468438"/>
          </a:xfrm>
        </p:spPr>
        <p:txBody>
          <a:bodyPr wrap="square" numCol="1" anchorCtr="0" compatLnSpc="1">
            <a:prstTxWarp prst="textNoShape">
              <a:avLst/>
            </a:prstTxWarp>
          </a:bodyPr>
          <a:lstStyle/>
          <a:p>
            <a:r>
              <a:rPr lang="en-US" dirty="0">
                <a:effectLst>
                  <a:outerShdw blurRad="38100" dist="38100" dir="2700000" algn="tl">
                    <a:srgbClr val="DDDDDD"/>
                  </a:outerShdw>
                </a:effectLst>
                <a:latin typeface="Palatino Linotype" charset="0"/>
              </a:rPr>
              <a:t>NACUBO Program Code …</a:t>
            </a:r>
            <a:r>
              <a:rPr lang="en-US" sz="4000" dirty="0">
                <a:effectLst>
                  <a:outerShdw blurRad="38100" dist="38100" dir="2700000" algn="tl">
                    <a:srgbClr val="DDDDDD"/>
                  </a:outerShdw>
                </a:effectLst>
                <a:latin typeface="Palatino Linotype" charset="0"/>
              </a:rPr>
              <a:t>hidden!?</a:t>
            </a:r>
          </a:p>
        </p:txBody>
      </p:sp>
      <p:sp>
        <p:nvSpPr>
          <p:cNvPr id="17411" name="Text Placeholder 2"/>
          <p:cNvSpPr>
            <a:spLocks noGrp="1"/>
          </p:cNvSpPr>
          <p:nvPr>
            <p:ph type="body" idx="1"/>
          </p:nvPr>
        </p:nvSpPr>
        <p:spPr>
          <a:xfrm>
            <a:off x="471488" y="1855788"/>
            <a:ext cx="8229600" cy="762000"/>
          </a:xfrm>
        </p:spPr>
        <p:txBody>
          <a:bodyPr/>
          <a:lstStyle/>
          <a:p>
            <a:r>
              <a:rPr lang="en-US" sz="2000" dirty="0">
                <a:latin typeface="Century Gothic" charset="0"/>
              </a:rPr>
              <a:t>The NACUBO Program code is mapped to the </a:t>
            </a:r>
            <a:r>
              <a:rPr lang="en-US" sz="2000" b="1" dirty="0" err="1">
                <a:latin typeface="Century Gothic" charset="0"/>
              </a:rPr>
              <a:t>DeptID</a:t>
            </a:r>
            <a:r>
              <a:rPr lang="en-US" sz="2000" dirty="0">
                <a:latin typeface="Century Gothic" charset="0"/>
              </a:rPr>
              <a:t> </a:t>
            </a:r>
            <a:r>
              <a:rPr lang="en-US" sz="2000" b="1" dirty="0" err="1">
                <a:latin typeface="Century Gothic" charset="0"/>
              </a:rPr>
              <a:t>Chartfield</a:t>
            </a:r>
            <a:r>
              <a:rPr lang="en-US" sz="2000" dirty="0">
                <a:latin typeface="Century Gothic" charset="0"/>
              </a:rPr>
              <a:t> </a:t>
            </a:r>
            <a:r>
              <a:rPr lang="en-US" sz="2000" u="sng" dirty="0">
                <a:latin typeface="Century Gothic" charset="0"/>
              </a:rPr>
              <a:t>behind the scenes</a:t>
            </a:r>
            <a:r>
              <a:rPr lang="en-US" sz="2000" dirty="0">
                <a:latin typeface="Century Gothic" charset="0"/>
              </a:rPr>
              <a:t>. </a:t>
            </a:r>
          </a:p>
        </p:txBody>
      </p:sp>
      <p:sp>
        <p:nvSpPr>
          <p:cNvPr id="17412" name="Content Placeholder 4"/>
          <p:cNvSpPr>
            <a:spLocks noGrp="1"/>
          </p:cNvSpPr>
          <p:nvPr>
            <p:ph sz="quarter" idx="13"/>
          </p:nvPr>
        </p:nvSpPr>
        <p:spPr>
          <a:xfrm>
            <a:off x="471488" y="2776538"/>
            <a:ext cx="8229600" cy="838200"/>
          </a:xfrm>
        </p:spPr>
        <p:txBody>
          <a:bodyPr/>
          <a:lstStyle/>
          <a:p>
            <a:r>
              <a:rPr lang="en-US" sz="2000" dirty="0">
                <a:latin typeface="Century Gothic" charset="0"/>
              </a:rPr>
              <a:t>The Program code tells what type of general activity is performed by the </a:t>
            </a:r>
            <a:r>
              <a:rPr lang="en-US" sz="2000" dirty="0" err="1">
                <a:latin typeface="Century Gothic" charset="0"/>
              </a:rPr>
              <a:t>DeptID</a:t>
            </a:r>
            <a:r>
              <a:rPr lang="en-US" sz="2000" dirty="0">
                <a:latin typeface="Century Gothic" charset="0"/>
              </a:rPr>
              <a:t> it is mapped to.  </a:t>
            </a:r>
          </a:p>
        </p:txBody>
      </p:sp>
      <p:pic>
        <p:nvPicPr>
          <p:cNvPr id="17413" name="Picture 1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3614738"/>
            <a:ext cx="5791200"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wrap="square" numCol="1" anchor="ctr" anchorCtr="0" compatLnSpc="1">
            <a:prstTxWarp prst="textNoShape">
              <a:avLst/>
            </a:prstTxWarp>
          </a:bodyPr>
          <a:lstStyle/>
          <a:p>
            <a:pPr eaLnBrk="1" hangingPunct="1"/>
            <a:br>
              <a:rPr lang="en-US" dirty="0">
                <a:effectLst>
                  <a:outerShdw blurRad="38100" dist="38100" dir="2700000" algn="tl">
                    <a:srgbClr val="DDDDDD"/>
                  </a:outerShdw>
                </a:effectLst>
                <a:latin typeface="Palatino Linotype" charset="0"/>
              </a:rPr>
            </a:br>
            <a:r>
              <a:rPr lang="en-US" dirty="0">
                <a:effectLst>
                  <a:outerShdw blurRad="38100" dist="38100" dir="2700000" algn="tl">
                    <a:srgbClr val="DDDDDD"/>
                  </a:outerShdw>
                </a:effectLst>
                <a:latin typeface="Palatino Linotype" charset="0"/>
              </a:rPr>
              <a:t>NACUBO Program Code </a:t>
            </a:r>
            <a:endParaRPr lang="en-US" sz="3600" dirty="0">
              <a:effectLst>
                <a:outerShdw blurRad="38100" dist="38100" dir="2700000" algn="tl">
                  <a:srgbClr val="DDDDDD"/>
                </a:outerShdw>
              </a:effectLst>
              <a:latin typeface="Palatino Linotype" charset="0"/>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l="14227" t="61015" r="35114" b="3110"/>
          <a:stretch>
            <a:fillRect/>
          </a:stretch>
        </p:blipFill>
        <p:spPr bwMode="auto">
          <a:xfrm>
            <a:off x="98425" y="3697288"/>
            <a:ext cx="6176963" cy="27035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csusb_logo_1-main"/>
          <p:cNvPicPr>
            <a:picLocks noChangeAspect="1" noChangeArrowheads="1"/>
          </p:cNvPicPr>
          <p:nvPr/>
        </p:nvPicPr>
        <p:blipFill>
          <a:blip r:embed="rId4" cstate="print"/>
          <a:srcRect/>
          <a:stretch>
            <a:fillRect/>
          </a:stretch>
        </p:blipFill>
        <p:spPr bwMode="auto">
          <a:xfrm>
            <a:off x="0" y="0"/>
            <a:ext cx="1355725" cy="530897"/>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3163" y="1716088"/>
            <a:ext cx="2586037" cy="486727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57200" y="2438400"/>
            <a:ext cx="5486400" cy="1200150"/>
          </a:xfrm>
          <a:prstGeom prst="rect">
            <a:avLst/>
          </a:prstGeom>
          <a:noFill/>
        </p:spPr>
        <p:txBody>
          <a:bodyPr>
            <a:spAutoFit/>
          </a:bodyPr>
          <a:lstStyle>
            <a:lvl1pPr marL="285750" indent="-285750">
              <a:defRPr>
                <a:solidFill>
                  <a:schemeClr val="tx1"/>
                </a:solidFill>
                <a:latin typeface="Palatino Linotype" charset="0"/>
                <a:ea typeface="ＭＳ Ｐゴシック" charset="0"/>
                <a:cs typeface="Arial" charset="0"/>
              </a:defRPr>
            </a:lvl1pPr>
            <a:lvl2pPr marL="742950" indent="-285750">
              <a:defRPr>
                <a:solidFill>
                  <a:schemeClr val="tx1"/>
                </a:solidFill>
                <a:latin typeface="Palatino Linotype" charset="0"/>
                <a:ea typeface="Arial" charset="0"/>
                <a:cs typeface="Arial" charset="0"/>
              </a:defRPr>
            </a:lvl2pPr>
            <a:lvl3pPr marL="1143000" indent="-228600">
              <a:defRPr>
                <a:solidFill>
                  <a:schemeClr val="tx1"/>
                </a:solidFill>
                <a:latin typeface="Palatino Linotype" charset="0"/>
                <a:ea typeface="Arial" charset="0"/>
                <a:cs typeface="Arial" charset="0"/>
              </a:defRPr>
            </a:lvl3pPr>
            <a:lvl4pPr marL="1600200" indent="-228600">
              <a:defRPr>
                <a:solidFill>
                  <a:schemeClr val="tx1"/>
                </a:solidFill>
                <a:latin typeface="Palatino Linotype" charset="0"/>
                <a:ea typeface="Arial" charset="0"/>
                <a:cs typeface="Arial" charset="0"/>
              </a:defRPr>
            </a:lvl4pPr>
            <a:lvl5pPr marL="2057400" indent="-228600">
              <a:defRPr>
                <a:solidFill>
                  <a:schemeClr val="tx1"/>
                </a:solidFill>
                <a:latin typeface="Palatino Linotype" charset="0"/>
                <a:ea typeface="Arial" charset="0"/>
                <a:cs typeface="Arial" charset="0"/>
              </a:defRPr>
            </a:lvl5pPr>
            <a:lvl6pPr marL="2514600" indent="-228600" eaLnBrk="0" fontAlgn="base" hangingPunct="0">
              <a:spcBef>
                <a:spcPct val="0"/>
              </a:spcBef>
              <a:spcAft>
                <a:spcPct val="0"/>
              </a:spcAft>
              <a:defRPr>
                <a:solidFill>
                  <a:schemeClr val="tx1"/>
                </a:solidFill>
                <a:latin typeface="Palatino Linotype" charset="0"/>
                <a:ea typeface="Arial" charset="0"/>
                <a:cs typeface="Arial" charset="0"/>
              </a:defRPr>
            </a:lvl6pPr>
            <a:lvl7pPr marL="2971800" indent="-228600" eaLnBrk="0" fontAlgn="base" hangingPunct="0">
              <a:spcBef>
                <a:spcPct val="0"/>
              </a:spcBef>
              <a:spcAft>
                <a:spcPct val="0"/>
              </a:spcAft>
              <a:defRPr>
                <a:solidFill>
                  <a:schemeClr val="tx1"/>
                </a:solidFill>
                <a:latin typeface="Palatino Linotype" charset="0"/>
                <a:ea typeface="Arial" charset="0"/>
                <a:cs typeface="Arial" charset="0"/>
              </a:defRPr>
            </a:lvl7pPr>
            <a:lvl8pPr marL="3429000" indent="-228600" eaLnBrk="0" fontAlgn="base" hangingPunct="0">
              <a:spcBef>
                <a:spcPct val="0"/>
              </a:spcBef>
              <a:spcAft>
                <a:spcPct val="0"/>
              </a:spcAft>
              <a:defRPr>
                <a:solidFill>
                  <a:schemeClr val="tx1"/>
                </a:solidFill>
                <a:latin typeface="Palatino Linotype" charset="0"/>
                <a:ea typeface="Arial" charset="0"/>
                <a:cs typeface="Arial" charset="0"/>
              </a:defRPr>
            </a:lvl8pPr>
            <a:lvl9pPr marL="3886200" indent="-228600" eaLnBrk="0" fontAlgn="base" hangingPunct="0">
              <a:spcBef>
                <a:spcPct val="0"/>
              </a:spcBef>
              <a:spcAft>
                <a:spcPct val="0"/>
              </a:spcAft>
              <a:defRPr>
                <a:solidFill>
                  <a:schemeClr val="tx1"/>
                </a:solidFill>
                <a:latin typeface="Palatino Linotype" charset="0"/>
                <a:ea typeface="Arial" charset="0"/>
                <a:cs typeface="Arial" charset="0"/>
              </a:defRPr>
            </a:lvl9pPr>
          </a:lstStyle>
          <a:p>
            <a:pPr>
              <a:buFont typeface="Arial" charset="0"/>
              <a:buChar char="•"/>
            </a:pPr>
            <a:r>
              <a:rPr lang="en-US">
                <a:latin typeface="Century Gothic" charset="0"/>
              </a:rPr>
              <a:t>The Chancellor</a:t>
            </a:r>
            <a:r>
              <a:rPr lang="ja-JP" altLang="en-US">
                <a:latin typeface="Century Gothic" charset="0"/>
              </a:rPr>
              <a:t>’</a:t>
            </a:r>
            <a:r>
              <a:rPr lang="en-US">
                <a:latin typeface="Century Gothic" charset="0"/>
              </a:rPr>
              <a:t>s Office uses the</a:t>
            </a:r>
            <a:r>
              <a:rPr lang="en-US"/>
              <a:t> NACUBO Program code to</a:t>
            </a:r>
            <a:r>
              <a:rPr lang="en-US">
                <a:latin typeface="Century Gothic" charset="0"/>
              </a:rPr>
              <a:t> summarize and report on CSU systemwide data.  Also to compare and report on campus activity within the CSU.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4861</TotalTime>
  <Words>1574</Words>
  <Application>Microsoft Office PowerPoint</Application>
  <PresentationFormat>On-screen Show (4:3)</PresentationFormat>
  <Paragraphs>199</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Courier New</vt:lpstr>
      <vt:lpstr>Palatino Linotype</vt:lpstr>
      <vt:lpstr>Wingdings</vt:lpstr>
      <vt:lpstr>Executive</vt:lpstr>
      <vt:lpstr>Chart of Accounts</vt:lpstr>
      <vt:lpstr>Objectives</vt:lpstr>
      <vt:lpstr>Chartfield string </vt:lpstr>
      <vt:lpstr>Chartfield – Business Unit </vt:lpstr>
      <vt:lpstr>Chartfield – Account 6 digits -- numeric</vt:lpstr>
      <vt:lpstr>Chartfield – Fund 5 characters – alpha/numeric</vt:lpstr>
      <vt:lpstr>Chartfield - Dept ID 5 Characters – alpha/numeric (1/4)</vt:lpstr>
      <vt:lpstr>NACUBO Program Code …hidden!?</vt:lpstr>
      <vt:lpstr> NACUBO Program Code </vt:lpstr>
      <vt:lpstr>Chartfield strings tell a story…</vt:lpstr>
      <vt:lpstr>Chartfield strings tell a story…</vt:lpstr>
      <vt:lpstr>Chartfield strings tell a story… 5 Characters – alpha/numeric</vt:lpstr>
      <vt:lpstr>Chartfield – Project 15 Characters – alpha/numeric</vt:lpstr>
      <vt:lpstr>Chartfield Strings</vt:lpstr>
      <vt:lpstr>Chartfield Strings</vt:lpstr>
      <vt:lpstr>Chartfield Strings</vt:lpstr>
      <vt:lpstr>Chartfield Strings</vt:lpstr>
      <vt:lpstr>Chartfield Strings</vt:lpstr>
      <vt:lpstr>Chart of Accounts</vt:lpstr>
      <vt:lpstr>Chart of Accounts</vt:lpstr>
      <vt:lpstr>Queries</vt:lpstr>
      <vt:lpstr>Queries</vt:lpstr>
      <vt:lpstr>Queries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for non-accountants</dc:title>
  <dc:creator>Matias Farre</dc:creator>
  <cp:lastModifiedBy>Crystal Galvan-Magana</cp:lastModifiedBy>
  <cp:revision>192</cp:revision>
  <dcterms:created xsi:type="dcterms:W3CDTF">2010-10-19T17:06:08Z</dcterms:created>
  <dcterms:modified xsi:type="dcterms:W3CDTF">2024-11-01T23:30:11Z</dcterms:modified>
</cp:coreProperties>
</file>