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691" r:id="rId5"/>
    <p:sldMasterId id="2147483679" r:id="rId6"/>
  </p:sldMasterIdLst>
  <p:notesMasterIdLst>
    <p:notesMasterId r:id="rId59"/>
  </p:notesMasterIdLst>
  <p:sldIdLst>
    <p:sldId id="1232" r:id="rId7"/>
    <p:sldId id="1930" r:id="rId8"/>
    <p:sldId id="1925" r:id="rId9"/>
    <p:sldId id="259" r:id="rId10"/>
    <p:sldId id="1927" r:id="rId11"/>
    <p:sldId id="1751" r:id="rId12"/>
    <p:sldId id="1929" r:id="rId13"/>
    <p:sldId id="1913" r:id="rId14"/>
    <p:sldId id="271" r:id="rId15"/>
    <p:sldId id="1887" r:id="rId16"/>
    <p:sldId id="1926" r:id="rId17"/>
    <p:sldId id="1884" r:id="rId18"/>
    <p:sldId id="1881" r:id="rId19"/>
    <p:sldId id="1931" r:id="rId20"/>
    <p:sldId id="1888" r:id="rId21"/>
    <p:sldId id="1874" r:id="rId22"/>
    <p:sldId id="1899" r:id="rId23"/>
    <p:sldId id="1217" r:id="rId24"/>
    <p:sldId id="1252" r:id="rId25"/>
    <p:sldId id="2069" r:id="rId26"/>
    <p:sldId id="2068" r:id="rId27"/>
    <p:sldId id="2067" r:id="rId28"/>
    <p:sldId id="2036" r:id="rId29"/>
    <p:sldId id="2062" r:id="rId30"/>
    <p:sldId id="2063" r:id="rId31"/>
    <p:sldId id="2159" r:id="rId32"/>
    <p:sldId id="2064" r:id="rId33"/>
    <p:sldId id="2065" r:id="rId34"/>
    <p:sldId id="2066" r:id="rId35"/>
    <p:sldId id="2059" r:id="rId36"/>
    <p:sldId id="1900" r:id="rId37"/>
    <p:sldId id="1915" r:id="rId38"/>
    <p:sldId id="1876" r:id="rId39"/>
    <p:sldId id="283" r:id="rId40"/>
    <p:sldId id="389" r:id="rId41"/>
    <p:sldId id="1890" r:id="rId42"/>
    <p:sldId id="390" r:id="rId43"/>
    <p:sldId id="1891" r:id="rId44"/>
    <p:sldId id="391" r:id="rId45"/>
    <p:sldId id="1892" r:id="rId46"/>
    <p:sldId id="392" r:id="rId47"/>
    <p:sldId id="1893" r:id="rId48"/>
    <p:sldId id="393" r:id="rId49"/>
    <p:sldId id="1894" r:id="rId50"/>
    <p:sldId id="1911" r:id="rId51"/>
    <p:sldId id="1912" r:id="rId52"/>
    <p:sldId id="1897" r:id="rId53"/>
    <p:sldId id="1195" r:id="rId54"/>
    <p:sldId id="2058" r:id="rId55"/>
    <p:sldId id="2158" r:id="rId56"/>
    <p:sldId id="2070" r:id="rId57"/>
    <p:sldId id="1206" r:id="rId58"/>
  </p:sldIdLst>
  <p:sldSz cx="14630400" cy="8229600"/>
  <p:notesSz cx="6973888" cy="9236075"/>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C6FFA7-9DB4-4004-B062-A1BF42BE0F6B}">
          <p14:sldIdLst/>
        </p14:section>
        <p14:section name="Welcome " id="{63CA6687-1048-4AC9-88C8-209C56031A24}">
          <p14:sldIdLst>
            <p14:sldId id="1232"/>
            <p14:sldId id="1930"/>
            <p14:sldId id="1925"/>
            <p14:sldId id="259"/>
            <p14:sldId id="1927"/>
            <p14:sldId id="1751"/>
            <p14:sldId id="1929"/>
          </p14:sldIdLst>
        </p14:section>
        <p14:section name="Process of Change" id="{8194B02B-DE0E-47C2-9296-BA608C83C808}">
          <p14:sldIdLst>
            <p14:sldId id="1913"/>
            <p14:sldId id="271"/>
            <p14:sldId id="1887"/>
            <p14:sldId id="1926"/>
            <p14:sldId id="1884"/>
            <p14:sldId id="1881"/>
            <p14:sldId id="1931"/>
            <p14:sldId id="1888"/>
          </p14:sldIdLst>
        </p14:section>
        <p14:section name="About CHRS" id="{87AA437C-FF41-40BC-80B0-0012FC2E3DC6}">
          <p14:sldIdLst>
            <p14:sldId id="1874"/>
            <p14:sldId id="1899"/>
            <p14:sldId id="1217"/>
            <p14:sldId id="1252"/>
            <p14:sldId id="2069"/>
            <p14:sldId id="2068"/>
          </p14:sldIdLst>
        </p14:section>
        <p14:section name="Impacts " id="{576934D7-A8C8-4251-89A5-221DBB670A01}">
          <p14:sldIdLst>
            <p14:sldId id="2067"/>
            <p14:sldId id="2036"/>
            <p14:sldId id="2062"/>
            <p14:sldId id="2063"/>
            <p14:sldId id="2159"/>
            <p14:sldId id="2064"/>
            <p14:sldId id="2065"/>
            <p14:sldId id="2066"/>
            <p14:sldId id="2059"/>
          </p14:sldIdLst>
        </p14:section>
        <p14:section name="Detailed Impacts" id="{6DF8E3FD-0AAB-4E29-8937-57BDA683838A}">
          <p14:sldIdLst/>
        </p14:section>
        <p14:section name="Rose Bud Thorn" id="{96F2D695-0A59-471D-9258-946F530BBE2E}">
          <p14:sldIdLst>
            <p14:sldId id="1900"/>
          </p14:sldIdLst>
        </p14:section>
        <p14:section name="Adopting CHRS" id="{F6C38D77-5946-4FBD-899A-04E5AF317E53}">
          <p14:sldIdLst>
            <p14:sldId id="1915"/>
            <p14:sldId id="1876"/>
            <p14:sldId id="283"/>
            <p14:sldId id="389"/>
            <p14:sldId id="1890"/>
            <p14:sldId id="390"/>
            <p14:sldId id="1891"/>
            <p14:sldId id="391"/>
            <p14:sldId id="1892"/>
            <p14:sldId id="392"/>
            <p14:sldId id="1893"/>
            <p14:sldId id="393"/>
            <p14:sldId id="1894"/>
            <p14:sldId id="1911"/>
            <p14:sldId id="1912"/>
            <p14:sldId id="1897"/>
            <p14:sldId id="1195"/>
            <p14:sldId id="2058"/>
            <p14:sldId id="2158"/>
            <p14:sldId id="2070"/>
            <p14:sldId id="1206"/>
          </p14:sldIdLst>
        </p14:section>
      </p14:sectionLst>
    </p:ext>
    <p:ext uri="{EFAFB233-063F-42B5-8137-9DF3F51BA10A}">
      <p15:sldGuideLst xmlns:p15="http://schemas.microsoft.com/office/powerpoint/2012/main">
        <p15:guide id="1" orient="horz" pos="2592" userDrawn="1">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93D902-CFB6-1567-A8CA-A4AEA2FA4293}" name="Rocha, Nina" initials="RN" userId="S::nrocha@calstate.edu::19869e43-958f-4a90-8a95-d7617f5e71b7" providerId="AD"/>
  <p188:author id="{B2A37F8E-DA66-4717-A709-B66CFD25B2DD}" name="Hines, Tammy" initials="HT" userId="S::tthines@calstate.edu::ea9b6664-6688-4672-bc81-a5e6d97c4989" providerId="AD"/>
  <p188:author id="{19CEACA1-AEFB-CABF-9AA3-9AEF5D5005D9}" name="Silfies, Samantha" initials="SS" userId="S::ssilfies@calstate.edu::6bff3bd6-4336-4e1a-a112-1663b36d5d3a" providerId="AD"/>
  <p188:author id="{FB4870D5-86B3-90B5-27C4-D4E143B2CDD2}" name="Lewis, Breauna" initials="BL" userId="S::blewis@calstate.edu::0ab9de17-a859-404a-88f9-fc4d66c6fb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ines, Tammy" initials="HT" lastIdx="1" clrIdx="1">
    <p:extLst>
      <p:ext uri="{19B8F6BF-5375-455C-9EA6-DF929625EA0E}">
        <p15:presenceInfo xmlns:p15="http://schemas.microsoft.com/office/powerpoint/2012/main" userId="Hines, Tammy" providerId="None"/>
      </p:ext>
    </p:extLst>
  </p:cmAuthor>
  <p:cmAuthor id="2" name="Collins, Moses" initials="CM" lastIdx="0" clrIdx="2">
    <p:extLst>
      <p:ext uri="{19B8F6BF-5375-455C-9EA6-DF929625EA0E}">
        <p15:presenceInfo xmlns:p15="http://schemas.microsoft.com/office/powerpoint/2012/main" userId="Collins, Moses" providerId="None"/>
      </p:ext>
    </p:extLst>
  </p:cmAuthor>
  <p:cmAuthor id="3" name="McCullough, Katrina" initials="MK" lastIdx="1" clrIdx="3">
    <p:extLst>
      <p:ext uri="{19B8F6BF-5375-455C-9EA6-DF929625EA0E}">
        <p15:presenceInfo xmlns:p15="http://schemas.microsoft.com/office/powerpoint/2012/main" userId="S::kmccullough@calstate.edu::7555ec91-79df-450d-aa56-b81a98e28a41" providerId="AD"/>
      </p:ext>
    </p:extLst>
  </p:cmAuthor>
  <p:cmAuthor id="4" name="DeVine, Judy" initials="DJ" lastIdx="1" clrIdx="4">
    <p:extLst>
      <p:ext uri="{19B8F6BF-5375-455C-9EA6-DF929625EA0E}">
        <p15:presenceInfo xmlns:p15="http://schemas.microsoft.com/office/powerpoint/2012/main" userId="DeVine, Judy" providerId="None"/>
      </p:ext>
    </p:extLst>
  </p:cmAuthor>
  <p:cmAuthor id="5" name="DeVine, Judy" initials="DJ [2]" lastIdx="2" clrIdx="5">
    <p:extLst>
      <p:ext uri="{19B8F6BF-5375-455C-9EA6-DF929625EA0E}">
        <p15:presenceInfo xmlns:p15="http://schemas.microsoft.com/office/powerpoint/2012/main" userId="S::jdeVine@calstate.edu::4d6eea08-177f-44ff-ae10-73158c9cb494" providerId="AD"/>
      </p:ext>
    </p:extLst>
  </p:cmAuthor>
  <p:cmAuthor id="6" name="Lewis, Breauna" initials="LB" lastIdx="1" clrIdx="6">
    <p:extLst>
      <p:ext uri="{19B8F6BF-5375-455C-9EA6-DF929625EA0E}">
        <p15:presenceInfo xmlns:p15="http://schemas.microsoft.com/office/powerpoint/2012/main" userId="S::blewis@calstate.edu::0ab9de17-a859-404a-88f9-fc4d66c6fb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294"/>
    <a:srgbClr val="5B5478"/>
    <a:srgbClr val="EBA900"/>
    <a:srgbClr val="AA5626"/>
    <a:srgbClr val="6A813B"/>
    <a:srgbClr val="767679"/>
    <a:srgbClr val="414042"/>
    <a:srgbClr val="3C8BCC"/>
    <a:srgbClr val="8BBAE1"/>
    <a:srgbClr val="D1D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0" d="100"/>
          <a:sy n="100" d="100"/>
        </p:scale>
        <p:origin x="776" y="168"/>
      </p:cViewPr>
      <p:guideLst>
        <p:guide orient="horz" pos="2592"/>
        <p:guide pos="460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347564112625454E-2"/>
          <c:y val="6.6912896855641057E-2"/>
          <c:w val="0.95865243588737459"/>
          <c:h val="0.77698412834341835"/>
        </c:manualLayout>
      </c:layout>
      <c:barChart>
        <c:barDir val="col"/>
        <c:grouping val="clustered"/>
        <c:varyColors val="0"/>
        <c:ser>
          <c:idx val="0"/>
          <c:order val="0"/>
          <c:tx>
            <c:strRef>
              <c:f>Sheet1!$B$1</c:f>
              <c:strCache>
                <c:ptCount val="1"/>
                <c:pt idx="0">
                  <c:v>Series 1</c:v>
                </c:pt>
              </c:strCache>
            </c:strRef>
          </c:tx>
          <c:spPr>
            <a:noFill/>
            <a:ln w="6350">
              <a:solidFill>
                <a:schemeClr val="accent1"/>
              </a:solidFill>
              <a:prstDash val="dash"/>
            </a:ln>
            <a:effectLst/>
          </c:spPr>
          <c:invertIfNegative val="0"/>
          <c:cat>
            <c:strRef>
              <c:f>Sheet1!$A$2:$A$6</c:f>
              <c:strCache>
                <c:ptCount val="5"/>
                <c:pt idx="0">
                  <c:v>Awareness</c:v>
                </c:pt>
                <c:pt idx="1">
                  <c:v>Desire</c:v>
                </c:pt>
                <c:pt idx="2">
                  <c:v>Knowledge</c:v>
                </c:pt>
                <c:pt idx="3">
                  <c:v>Ability</c:v>
                </c:pt>
                <c:pt idx="4">
                  <c:v>Reinforcement</c:v>
                </c:pt>
              </c:strCache>
            </c:strRef>
          </c:cat>
          <c:val>
            <c:numRef>
              <c:f>Sheet1!$B$2:$B$6</c:f>
              <c:numCache>
                <c:formatCode>General</c:formatCode>
                <c:ptCount val="5"/>
                <c:pt idx="0">
                  <c:v>5</c:v>
                </c:pt>
                <c:pt idx="1">
                  <c:v>5</c:v>
                </c:pt>
                <c:pt idx="2">
                  <c:v>5</c:v>
                </c:pt>
                <c:pt idx="3">
                  <c:v>5</c:v>
                </c:pt>
                <c:pt idx="4">
                  <c:v>5</c:v>
                </c:pt>
              </c:numCache>
            </c:numRef>
          </c:val>
          <c:extLst>
            <c:ext xmlns:c16="http://schemas.microsoft.com/office/drawing/2014/chart" uri="{C3380CC4-5D6E-409C-BE32-E72D297353CC}">
              <c16:uniqueId val="{00000000-0DBB-46D8-B40B-D5D77740CCAE}"/>
            </c:ext>
          </c:extLst>
        </c:ser>
        <c:dLbls>
          <c:showLegendKey val="0"/>
          <c:showVal val="0"/>
          <c:showCatName val="0"/>
          <c:showSerName val="0"/>
          <c:showPercent val="0"/>
          <c:showBubbleSize val="0"/>
        </c:dLbls>
        <c:gapWidth val="135"/>
        <c:axId val="137678336"/>
        <c:axId val="144736832"/>
      </c:barChart>
      <c:catAx>
        <c:axId val="137678336"/>
        <c:scaling>
          <c:orientation val="minMax"/>
        </c:scaling>
        <c:delete val="0"/>
        <c:axPos val="b"/>
        <c:numFmt formatCode="General" sourceLinked="1"/>
        <c:majorTickMark val="none"/>
        <c:minorTickMark val="none"/>
        <c:tickLblPos val="nextTo"/>
        <c:spPr>
          <a:noFill/>
          <a:ln w="6350"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736832"/>
        <c:crosses val="autoZero"/>
        <c:auto val="1"/>
        <c:lblAlgn val="ctr"/>
        <c:lblOffset val="100"/>
        <c:noMultiLvlLbl val="0"/>
      </c:catAx>
      <c:valAx>
        <c:axId val="144736832"/>
        <c:scaling>
          <c:orientation val="minMax"/>
          <c:max val="5"/>
          <c:min val="0"/>
        </c:scaling>
        <c:delete val="0"/>
        <c:axPos val="l"/>
        <c:majorGridlines>
          <c:spPr>
            <a:ln w="9525" cap="flat" cmpd="sng" algn="ctr">
              <a:solidFill>
                <a:schemeClr val="accent5">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6783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347564112625454E-2"/>
          <c:y val="6.6912896855641057E-2"/>
          <c:w val="0.95865243588737459"/>
          <c:h val="0.7769841283434183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2"/>
              </a:solidFill>
            </a:ln>
            <a:effectLst/>
          </c:spPr>
          <c:invertIfNegative val="0"/>
          <c:cat>
            <c:strRef>
              <c:f>Sheet1!$A$2:$A$6</c:f>
              <c:strCache>
                <c:ptCount val="5"/>
                <c:pt idx="0">
                  <c:v>Awareness</c:v>
                </c:pt>
                <c:pt idx="1">
                  <c:v>Desire</c:v>
                </c:pt>
                <c:pt idx="2">
                  <c:v>Knowledge</c:v>
                </c:pt>
                <c:pt idx="3">
                  <c:v>Ability</c:v>
                </c:pt>
                <c:pt idx="4">
                  <c:v>Reinforcement</c:v>
                </c:pt>
              </c:strCache>
            </c:strRef>
          </c:cat>
          <c:val>
            <c:numRef>
              <c:f>Sheet1!$B$2:$B$6</c:f>
              <c:numCache>
                <c:formatCode>General</c:formatCode>
                <c:ptCount val="5"/>
                <c:pt idx="0">
                  <c:v>4</c:v>
                </c:pt>
                <c:pt idx="1">
                  <c:v>5</c:v>
                </c:pt>
                <c:pt idx="2">
                  <c:v>2</c:v>
                </c:pt>
                <c:pt idx="3">
                  <c:v>1</c:v>
                </c:pt>
                <c:pt idx="4">
                  <c:v>4</c:v>
                </c:pt>
              </c:numCache>
            </c:numRef>
          </c:val>
          <c:extLst>
            <c:ext xmlns:c16="http://schemas.microsoft.com/office/drawing/2014/chart" uri="{C3380CC4-5D6E-409C-BE32-E72D297353CC}">
              <c16:uniqueId val="{00000000-0D4C-4412-9F5E-FFB0C11A0A58}"/>
            </c:ext>
          </c:extLst>
        </c:ser>
        <c:dLbls>
          <c:showLegendKey val="0"/>
          <c:showVal val="0"/>
          <c:showCatName val="0"/>
          <c:showSerName val="0"/>
          <c:showPercent val="0"/>
          <c:showBubbleSize val="0"/>
        </c:dLbls>
        <c:gapWidth val="135"/>
        <c:axId val="137870336"/>
        <c:axId val="144739712"/>
      </c:barChart>
      <c:catAx>
        <c:axId val="137870336"/>
        <c:scaling>
          <c:orientation val="minMax"/>
        </c:scaling>
        <c:delete val="0"/>
        <c:axPos val="b"/>
        <c:numFmt formatCode="General" sourceLinked="1"/>
        <c:majorTickMark val="none"/>
        <c:minorTickMark val="none"/>
        <c:tickLblPos val="nextTo"/>
        <c:spPr>
          <a:noFill/>
          <a:ln w="6350"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739712"/>
        <c:crosses val="autoZero"/>
        <c:auto val="1"/>
        <c:lblAlgn val="ctr"/>
        <c:lblOffset val="100"/>
        <c:noMultiLvlLbl val="0"/>
      </c:catAx>
      <c:valAx>
        <c:axId val="144739712"/>
        <c:scaling>
          <c:orientation val="minMax"/>
          <c:max val="5"/>
        </c:scaling>
        <c:delete val="0"/>
        <c:axPos val="l"/>
        <c:majorGridlines>
          <c:spPr>
            <a:ln w="9525" cap="flat" cmpd="sng" algn="ctr">
              <a:solidFill>
                <a:schemeClr val="accent5">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8703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870C2-EFD5-4006-B720-EAAB7183E7AD}"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40610CFD-155F-424F-B3A9-58FAAB2FE2B9}">
      <dgm:prSet phldrT="[Text]" phldr="0"/>
      <dgm:spPr>
        <a:solidFill>
          <a:srgbClr val="C65420"/>
        </a:solidFill>
      </dgm:spPr>
      <dgm:t>
        <a:bodyPr/>
        <a:lstStyle/>
        <a:p>
          <a:pPr rtl="0"/>
          <a:r>
            <a:rPr lang="en-US" b="1">
              <a:latin typeface="Arial"/>
              <a:cs typeface="Arial"/>
            </a:rPr>
            <a:t>Identifying those who are impacted</a:t>
          </a:r>
        </a:p>
      </dgm:t>
    </dgm:pt>
    <dgm:pt modelId="{D84DEE55-6370-4682-9851-1E2D755AEB23}" type="parTrans" cxnId="{6857099E-261B-4925-8EDE-8A4D7093EEA0}">
      <dgm:prSet/>
      <dgm:spPr/>
      <dgm:t>
        <a:bodyPr/>
        <a:lstStyle/>
        <a:p>
          <a:endParaRPr lang="en-US"/>
        </a:p>
      </dgm:t>
    </dgm:pt>
    <dgm:pt modelId="{3096F64E-DB10-40D2-9AE8-C00AC34164DB}" type="sibTrans" cxnId="{6857099E-261B-4925-8EDE-8A4D7093EEA0}">
      <dgm:prSet/>
      <dgm:spPr/>
      <dgm:t>
        <a:bodyPr/>
        <a:lstStyle/>
        <a:p>
          <a:endParaRPr lang="en-US"/>
        </a:p>
      </dgm:t>
    </dgm:pt>
    <dgm:pt modelId="{525CA46D-FAD9-45E4-BDA9-D12A4F2E013B}">
      <dgm:prSet phldrT="[Text]" phldr="0"/>
      <dgm:spPr>
        <a:solidFill>
          <a:srgbClr val="6A813B"/>
        </a:solidFill>
      </dgm:spPr>
      <dgm:t>
        <a:bodyPr/>
        <a:lstStyle/>
        <a:p>
          <a:pPr rtl="0"/>
          <a:r>
            <a:rPr lang="en-US" b="1">
              <a:latin typeface="Arial"/>
              <a:cs typeface="Arial"/>
            </a:rPr>
            <a:t>Communicating to various groups around campus</a:t>
          </a:r>
        </a:p>
      </dgm:t>
    </dgm:pt>
    <dgm:pt modelId="{1365DE84-9C39-4699-8447-82EF64A2B7B2}" type="parTrans" cxnId="{2D035C3A-1FEC-413C-9579-4EFF58C94ED9}">
      <dgm:prSet/>
      <dgm:spPr/>
      <dgm:t>
        <a:bodyPr/>
        <a:lstStyle/>
        <a:p>
          <a:endParaRPr lang="en-US"/>
        </a:p>
      </dgm:t>
    </dgm:pt>
    <dgm:pt modelId="{9D8904F7-7E4C-4C76-87D2-0574E6EA49BB}" type="sibTrans" cxnId="{2D035C3A-1FEC-413C-9579-4EFF58C94ED9}">
      <dgm:prSet/>
      <dgm:spPr/>
      <dgm:t>
        <a:bodyPr/>
        <a:lstStyle/>
        <a:p>
          <a:endParaRPr lang="en-US"/>
        </a:p>
      </dgm:t>
    </dgm:pt>
    <dgm:pt modelId="{DF910D9D-5726-430C-91EC-ADE249DEBB35}">
      <dgm:prSet phldrT="[Text]" phldr="0"/>
      <dgm:spPr>
        <a:solidFill>
          <a:srgbClr val="266294"/>
        </a:solidFill>
      </dgm:spPr>
      <dgm:t>
        <a:bodyPr/>
        <a:lstStyle/>
        <a:p>
          <a:pPr rtl="0"/>
          <a:r>
            <a:rPr lang="en-US" b="1">
              <a:latin typeface="Arial"/>
              <a:cs typeface="Arial"/>
            </a:rPr>
            <a:t>Measuring the success of adoption</a:t>
          </a:r>
        </a:p>
      </dgm:t>
    </dgm:pt>
    <dgm:pt modelId="{20C7FD89-E530-4952-AF96-C9B828D5B843}" type="parTrans" cxnId="{0692C2C1-BA98-4D0A-AC7E-12699935737F}">
      <dgm:prSet/>
      <dgm:spPr/>
      <dgm:t>
        <a:bodyPr/>
        <a:lstStyle/>
        <a:p>
          <a:endParaRPr lang="en-US"/>
        </a:p>
      </dgm:t>
    </dgm:pt>
    <dgm:pt modelId="{1408B71F-D947-4961-99CA-F6B3E8C88F78}" type="sibTrans" cxnId="{0692C2C1-BA98-4D0A-AC7E-12699935737F}">
      <dgm:prSet/>
      <dgm:spPr/>
      <dgm:t>
        <a:bodyPr/>
        <a:lstStyle/>
        <a:p>
          <a:endParaRPr lang="en-US"/>
        </a:p>
      </dgm:t>
    </dgm:pt>
    <dgm:pt modelId="{F1CD62B1-607C-4881-B11F-5EDAA443E58D}">
      <dgm:prSet phldrT="[Text]" phldr="0"/>
      <dgm:spPr>
        <a:solidFill>
          <a:srgbClr val="881C40"/>
        </a:solidFill>
      </dgm:spPr>
      <dgm:t>
        <a:bodyPr/>
        <a:lstStyle/>
        <a:p>
          <a:pPr rtl="0"/>
          <a:r>
            <a:rPr lang="en-US" b="1">
              <a:latin typeface="Arial"/>
              <a:cs typeface="Arial"/>
            </a:rPr>
            <a:t>Sustaining the change through coaching and resistance management </a:t>
          </a:r>
        </a:p>
      </dgm:t>
    </dgm:pt>
    <dgm:pt modelId="{FEB90433-2947-4E31-AA44-5D2C9A6B94AE}" type="parTrans" cxnId="{81034AC1-BD1B-4160-AC3F-D891F89E8B1A}">
      <dgm:prSet/>
      <dgm:spPr/>
      <dgm:t>
        <a:bodyPr/>
        <a:lstStyle/>
        <a:p>
          <a:endParaRPr lang="en-US"/>
        </a:p>
      </dgm:t>
    </dgm:pt>
    <dgm:pt modelId="{D98ECD2F-29B1-45C7-A819-E7FA4E3FBC87}" type="sibTrans" cxnId="{81034AC1-BD1B-4160-AC3F-D891F89E8B1A}">
      <dgm:prSet/>
      <dgm:spPr/>
      <dgm:t>
        <a:bodyPr/>
        <a:lstStyle/>
        <a:p>
          <a:endParaRPr lang="en-US"/>
        </a:p>
      </dgm:t>
    </dgm:pt>
    <dgm:pt modelId="{3FA86258-CB70-4D78-8E0B-4632C9E6B17D}">
      <dgm:prSet phldr="0"/>
      <dgm:spPr>
        <a:solidFill>
          <a:srgbClr val="5B5478"/>
        </a:solidFill>
      </dgm:spPr>
      <dgm:t>
        <a:bodyPr/>
        <a:lstStyle/>
        <a:p>
          <a:pPr rtl="0"/>
          <a:r>
            <a:rPr lang="en-US" b="1">
              <a:latin typeface="Arial"/>
              <a:cs typeface="Arial"/>
            </a:rPr>
            <a:t>Assisting the project sponsor in promoting CHRS</a:t>
          </a:r>
        </a:p>
      </dgm:t>
    </dgm:pt>
    <dgm:pt modelId="{7EE90E4E-64A7-4EC9-82CD-7D1D1CEF28B2}" type="parTrans" cxnId="{6FC6B10A-848D-4C41-AEF2-4DFCC7317A48}">
      <dgm:prSet/>
      <dgm:spPr/>
      <dgm:t>
        <a:bodyPr/>
        <a:lstStyle/>
        <a:p>
          <a:endParaRPr lang="en-US"/>
        </a:p>
      </dgm:t>
    </dgm:pt>
    <dgm:pt modelId="{93897C79-7A1C-4A98-826A-79050BC4AA40}" type="sibTrans" cxnId="{6FC6B10A-848D-4C41-AEF2-4DFCC7317A48}">
      <dgm:prSet/>
      <dgm:spPr/>
      <dgm:t>
        <a:bodyPr/>
        <a:lstStyle/>
        <a:p>
          <a:endParaRPr lang="en-US"/>
        </a:p>
      </dgm:t>
    </dgm:pt>
    <dgm:pt modelId="{032F79DC-9EF7-4E86-B63D-B7ABC30752A9}">
      <dgm:prSet phldr="0"/>
      <dgm:spPr>
        <a:solidFill>
          <a:srgbClr val="EBA900"/>
        </a:solidFill>
      </dgm:spPr>
      <dgm:t>
        <a:bodyPr/>
        <a:lstStyle/>
        <a:p>
          <a:pPr rtl="0"/>
          <a:r>
            <a:rPr lang="en-US" b="1">
              <a:latin typeface="Arial"/>
              <a:cs typeface="Arial"/>
            </a:rPr>
            <a:t>Letting people know how their jobs will be changing </a:t>
          </a:r>
        </a:p>
      </dgm:t>
    </dgm:pt>
    <dgm:pt modelId="{7B144969-9B50-415F-8BF0-84E315DBEF79}" type="parTrans" cxnId="{88C34318-EEEB-4DD7-BEAC-802E53D3B7CC}">
      <dgm:prSet/>
      <dgm:spPr/>
      <dgm:t>
        <a:bodyPr/>
        <a:lstStyle/>
        <a:p>
          <a:endParaRPr lang="en-US"/>
        </a:p>
      </dgm:t>
    </dgm:pt>
    <dgm:pt modelId="{FE53FB26-B59A-4DDE-9487-6BAB83AE496D}" type="sibTrans" cxnId="{88C34318-EEEB-4DD7-BEAC-802E53D3B7CC}">
      <dgm:prSet/>
      <dgm:spPr/>
      <dgm:t>
        <a:bodyPr/>
        <a:lstStyle/>
        <a:p>
          <a:endParaRPr lang="en-US"/>
        </a:p>
      </dgm:t>
    </dgm:pt>
    <dgm:pt modelId="{002AA08C-F41D-47AD-B5B9-9F0E19724942}" type="pres">
      <dgm:prSet presAssocID="{ACB870C2-EFD5-4006-B720-EAAB7183E7AD}" presName="diagram" presStyleCnt="0">
        <dgm:presLayoutVars>
          <dgm:dir/>
          <dgm:resizeHandles val="exact"/>
        </dgm:presLayoutVars>
      </dgm:prSet>
      <dgm:spPr/>
    </dgm:pt>
    <dgm:pt modelId="{DF3BAD57-71CF-443E-B3BA-1990872543B1}" type="pres">
      <dgm:prSet presAssocID="{40610CFD-155F-424F-B3A9-58FAAB2FE2B9}" presName="node" presStyleLbl="node1" presStyleIdx="0" presStyleCnt="6">
        <dgm:presLayoutVars>
          <dgm:bulletEnabled val="1"/>
        </dgm:presLayoutVars>
      </dgm:prSet>
      <dgm:spPr/>
    </dgm:pt>
    <dgm:pt modelId="{78184B67-C5BE-4583-9CA8-4B16A9F61E5F}" type="pres">
      <dgm:prSet presAssocID="{3096F64E-DB10-40D2-9AE8-C00AC34164DB}" presName="sibTrans" presStyleCnt="0"/>
      <dgm:spPr/>
    </dgm:pt>
    <dgm:pt modelId="{31772ED2-F96B-4EEF-A1F3-C680DBE042B9}" type="pres">
      <dgm:prSet presAssocID="{032F79DC-9EF7-4E86-B63D-B7ABC30752A9}" presName="node" presStyleLbl="node1" presStyleIdx="1" presStyleCnt="6">
        <dgm:presLayoutVars>
          <dgm:bulletEnabled val="1"/>
        </dgm:presLayoutVars>
      </dgm:prSet>
      <dgm:spPr/>
    </dgm:pt>
    <dgm:pt modelId="{AA95085D-B91E-451E-B482-D6E2FA9BBF44}" type="pres">
      <dgm:prSet presAssocID="{FE53FB26-B59A-4DDE-9487-6BAB83AE496D}" presName="sibTrans" presStyleCnt="0"/>
      <dgm:spPr/>
    </dgm:pt>
    <dgm:pt modelId="{0A0DC907-E3CA-4207-96D9-20AD5AB67E5B}" type="pres">
      <dgm:prSet presAssocID="{525CA46D-FAD9-45E4-BDA9-D12A4F2E013B}" presName="node" presStyleLbl="node1" presStyleIdx="2" presStyleCnt="6">
        <dgm:presLayoutVars>
          <dgm:bulletEnabled val="1"/>
        </dgm:presLayoutVars>
      </dgm:prSet>
      <dgm:spPr/>
    </dgm:pt>
    <dgm:pt modelId="{D801D14C-F260-4C91-8FB5-4C4611E0915D}" type="pres">
      <dgm:prSet presAssocID="{9D8904F7-7E4C-4C76-87D2-0574E6EA49BB}" presName="sibTrans" presStyleCnt="0"/>
      <dgm:spPr/>
    </dgm:pt>
    <dgm:pt modelId="{0106D775-30BF-42C5-8FAC-6BEF8C3A36B0}" type="pres">
      <dgm:prSet presAssocID="{3FA86258-CB70-4D78-8E0B-4632C9E6B17D}" presName="node" presStyleLbl="node1" presStyleIdx="3" presStyleCnt="6">
        <dgm:presLayoutVars>
          <dgm:bulletEnabled val="1"/>
        </dgm:presLayoutVars>
      </dgm:prSet>
      <dgm:spPr/>
    </dgm:pt>
    <dgm:pt modelId="{53838497-3CD3-4F7E-A332-A2235D4D8980}" type="pres">
      <dgm:prSet presAssocID="{93897C79-7A1C-4A98-826A-79050BC4AA40}" presName="sibTrans" presStyleCnt="0"/>
      <dgm:spPr/>
    </dgm:pt>
    <dgm:pt modelId="{86E6F764-EF71-4CCF-AAB6-3B9ADA46E6BC}" type="pres">
      <dgm:prSet presAssocID="{DF910D9D-5726-430C-91EC-ADE249DEBB35}" presName="node" presStyleLbl="node1" presStyleIdx="4" presStyleCnt="6">
        <dgm:presLayoutVars>
          <dgm:bulletEnabled val="1"/>
        </dgm:presLayoutVars>
      </dgm:prSet>
      <dgm:spPr/>
    </dgm:pt>
    <dgm:pt modelId="{D2863CFA-3E32-4BF0-99BE-7C14C4B9FC58}" type="pres">
      <dgm:prSet presAssocID="{1408B71F-D947-4961-99CA-F6B3E8C88F78}" presName="sibTrans" presStyleCnt="0"/>
      <dgm:spPr/>
    </dgm:pt>
    <dgm:pt modelId="{61AA4A31-BAD1-4A5F-AD83-1D0974109BEE}" type="pres">
      <dgm:prSet presAssocID="{F1CD62B1-607C-4881-B11F-5EDAA443E58D}" presName="node" presStyleLbl="node1" presStyleIdx="5" presStyleCnt="6">
        <dgm:presLayoutVars>
          <dgm:bulletEnabled val="1"/>
        </dgm:presLayoutVars>
      </dgm:prSet>
      <dgm:spPr/>
    </dgm:pt>
  </dgm:ptLst>
  <dgm:cxnLst>
    <dgm:cxn modelId="{6FC6B10A-848D-4C41-AEF2-4DFCC7317A48}" srcId="{ACB870C2-EFD5-4006-B720-EAAB7183E7AD}" destId="{3FA86258-CB70-4D78-8E0B-4632C9E6B17D}" srcOrd="3" destOrd="0" parTransId="{7EE90E4E-64A7-4EC9-82CD-7D1D1CEF28B2}" sibTransId="{93897C79-7A1C-4A98-826A-79050BC4AA40}"/>
    <dgm:cxn modelId="{572BDB17-7AF3-42DE-9CEE-5EFBC09A84B9}" type="presOf" srcId="{032F79DC-9EF7-4E86-B63D-B7ABC30752A9}" destId="{31772ED2-F96B-4EEF-A1F3-C680DBE042B9}" srcOrd="0" destOrd="0" presId="urn:microsoft.com/office/officeart/2005/8/layout/default"/>
    <dgm:cxn modelId="{88C34318-EEEB-4DD7-BEAC-802E53D3B7CC}" srcId="{ACB870C2-EFD5-4006-B720-EAAB7183E7AD}" destId="{032F79DC-9EF7-4E86-B63D-B7ABC30752A9}" srcOrd="1" destOrd="0" parTransId="{7B144969-9B50-415F-8BF0-84E315DBEF79}" sibTransId="{FE53FB26-B59A-4DDE-9487-6BAB83AE496D}"/>
    <dgm:cxn modelId="{F548CA26-CF1F-4510-AF4F-5E24DA064D45}" type="presOf" srcId="{40610CFD-155F-424F-B3A9-58FAAB2FE2B9}" destId="{DF3BAD57-71CF-443E-B3BA-1990872543B1}" srcOrd="0" destOrd="0" presId="urn:microsoft.com/office/officeart/2005/8/layout/default"/>
    <dgm:cxn modelId="{2D035C3A-1FEC-413C-9579-4EFF58C94ED9}" srcId="{ACB870C2-EFD5-4006-B720-EAAB7183E7AD}" destId="{525CA46D-FAD9-45E4-BDA9-D12A4F2E013B}" srcOrd="2" destOrd="0" parTransId="{1365DE84-9C39-4699-8447-82EF64A2B7B2}" sibTransId="{9D8904F7-7E4C-4C76-87D2-0574E6EA49BB}"/>
    <dgm:cxn modelId="{9DD6455D-2086-40CC-A5E4-5670622CA6F5}" type="presOf" srcId="{3FA86258-CB70-4D78-8E0B-4632C9E6B17D}" destId="{0106D775-30BF-42C5-8FAC-6BEF8C3A36B0}" srcOrd="0" destOrd="0" presId="urn:microsoft.com/office/officeart/2005/8/layout/default"/>
    <dgm:cxn modelId="{E5D77D84-9EE1-4474-97EF-B2E450739989}" type="presOf" srcId="{525CA46D-FAD9-45E4-BDA9-D12A4F2E013B}" destId="{0A0DC907-E3CA-4207-96D9-20AD5AB67E5B}" srcOrd="0" destOrd="0" presId="urn:microsoft.com/office/officeart/2005/8/layout/default"/>
    <dgm:cxn modelId="{ECB8B58A-0D2D-4962-9B7F-F811BC5BE0C0}" type="presOf" srcId="{ACB870C2-EFD5-4006-B720-EAAB7183E7AD}" destId="{002AA08C-F41D-47AD-B5B9-9F0E19724942}" srcOrd="0" destOrd="0" presId="urn:microsoft.com/office/officeart/2005/8/layout/default"/>
    <dgm:cxn modelId="{6857099E-261B-4925-8EDE-8A4D7093EEA0}" srcId="{ACB870C2-EFD5-4006-B720-EAAB7183E7AD}" destId="{40610CFD-155F-424F-B3A9-58FAAB2FE2B9}" srcOrd="0" destOrd="0" parTransId="{D84DEE55-6370-4682-9851-1E2D755AEB23}" sibTransId="{3096F64E-DB10-40D2-9AE8-C00AC34164DB}"/>
    <dgm:cxn modelId="{B5C255B9-BF77-46F3-8D3F-3C788921193D}" type="presOf" srcId="{DF910D9D-5726-430C-91EC-ADE249DEBB35}" destId="{86E6F764-EF71-4CCF-AAB6-3B9ADA46E6BC}" srcOrd="0" destOrd="0" presId="urn:microsoft.com/office/officeart/2005/8/layout/default"/>
    <dgm:cxn modelId="{81034AC1-BD1B-4160-AC3F-D891F89E8B1A}" srcId="{ACB870C2-EFD5-4006-B720-EAAB7183E7AD}" destId="{F1CD62B1-607C-4881-B11F-5EDAA443E58D}" srcOrd="5" destOrd="0" parTransId="{FEB90433-2947-4E31-AA44-5D2C9A6B94AE}" sibTransId="{D98ECD2F-29B1-45C7-A819-E7FA4E3FBC87}"/>
    <dgm:cxn modelId="{0692C2C1-BA98-4D0A-AC7E-12699935737F}" srcId="{ACB870C2-EFD5-4006-B720-EAAB7183E7AD}" destId="{DF910D9D-5726-430C-91EC-ADE249DEBB35}" srcOrd="4" destOrd="0" parTransId="{20C7FD89-E530-4952-AF96-C9B828D5B843}" sibTransId="{1408B71F-D947-4961-99CA-F6B3E8C88F78}"/>
    <dgm:cxn modelId="{5FDCCAF7-DDDB-4F92-9D70-651D733557F7}" type="presOf" srcId="{F1CD62B1-607C-4881-B11F-5EDAA443E58D}" destId="{61AA4A31-BAD1-4A5F-AD83-1D0974109BEE}" srcOrd="0" destOrd="0" presId="urn:microsoft.com/office/officeart/2005/8/layout/default"/>
    <dgm:cxn modelId="{1149498E-96BD-4611-A550-46FB9A4F9416}" type="presParOf" srcId="{002AA08C-F41D-47AD-B5B9-9F0E19724942}" destId="{DF3BAD57-71CF-443E-B3BA-1990872543B1}" srcOrd="0" destOrd="0" presId="urn:microsoft.com/office/officeart/2005/8/layout/default"/>
    <dgm:cxn modelId="{7437E4A3-273E-4C60-AFFC-74445D222F9B}" type="presParOf" srcId="{002AA08C-F41D-47AD-B5B9-9F0E19724942}" destId="{78184B67-C5BE-4583-9CA8-4B16A9F61E5F}" srcOrd="1" destOrd="0" presId="urn:microsoft.com/office/officeart/2005/8/layout/default"/>
    <dgm:cxn modelId="{79539358-B703-4AC8-839A-F2A63F3531AC}" type="presParOf" srcId="{002AA08C-F41D-47AD-B5B9-9F0E19724942}" destId="{31772ED2-F96B-4EEF-A1F3-C680DBE042B9}" srcOrd="2" destOrd="0" presId="urn:microsoft.com/office/officeart/2005/8/layout/default"/>
    <dgm:cxn modelId="{E8CCF316-3580-4AAE-BE17-16CF445E4144}" type="presParOf" srcId="{002AA08C-F41D-47AD-B5B9-9F0E19724942}" destId="{AA95085D-B91E-451E-B482-D6E2FA9BBF44}" srcOrd="3" destOrd="0" presId="urn:microsoft.com/office/officeart/2005/8/layout/default"/>
    <dgm:cxn modelId="{F4C75437-8F1D-4605-BEFD-CB9B97886E40}" type="presParOf" srcId="{002AA08C-F41D-47AD-B5B9-9F0E19724942}" destId="{0A0DC907-E3CA-4207-96D9-20AD5AB67E5B}" srcOrd="4" destOrd="0" presId="urn:microsoft.com/office/officeart/2005/8/layout/default"/>
    <dgm:cxn modelId="{2C110F9D-6AEC-4307-A4C9-0215F07FD3C2}" type="presParOf" srcId="{002AA08C-F41D-47AD-B5B9-9F0E19724942}" destId="{D801D14C-F260-4C91-8FB5-4C4611E0915D}" srcOrd="5" destOrd="0" presId="urn:microsoft.com/office/officeart/2005/8/layout/default"/>
    <dgm:cxn modelId="{5A4EB1AE-3118-443A-9DBE-38A8C69B5AE5}" type="presParOf" srcId="{002AA08C-F41D-47AD-B5B9-9F0E19724942}" destId="{0106D775-30BF-42C5-8FAC-6BEF8C3A36B0}" srcOrd="6" destOrd="0" presId="urn:microsoft.com/office/officeart/2005/8/layout/default"/>
    <dgm:cxn modelId="{802D1989-5D3A-4A75-88E1-83D2414A8FD2}" type="presParOf" srcId="{002AA08C-F41D-47AD-B5B9-9F0E19724942}" destId="{53838497-3CD3-4F7E-A332-A2235D4D8980}" srcOrd="7" destOrd="0" presId="urn:microsoft.com/office/officeart/2005/8/layout/default"/>
    <dgm:cxn modelId="{C38B967A-A555-49F3-8D27-A2458A1AD678}" type="presParOf" srcId="{002AA08C-F41D-47AD-B5B9-9F0E19724942}" destId="{86E6F764-EF71-4CCF-AAB6-3B9ADA46E6BC}" srcOrd="8" destOrd="0" presId="urn:microsoft.com/office/officeart/2005/8/layout/default"/>
    <dgm:cxn modelId="{48F572FE-6DCE-4414-ACA0-44F0689AB07A}" type="presParOf" srcId="{002AA08C-F41D-47AD-B5B9-9F0E19724942}" destId="{D2863CFA-3E32-4BF0-99BE-7C14C4B9FC58}" srcOrd="9" destOrd="0" presId="urn:microsoft.com/office/officeart/2005/8/layout/default"/>
    <dgm:cxn modelId="{2B1FBA0E-0A1C-40DC-846D-D17B6C4AC004}" type="presParOf" srcId="{002AA08C-F41D-47AD-B5B9-9F0E19724942}" destId="{61AA4A31-BAD1-4A5F-AD83-1D0974109BEE}"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BAD57-71CF-443E-B3BA-1990872543B1}">
      <dsp:nvSpPr>
        <dsp:cNvPr id="0" name=""/>
        <dsp:cNvSpPr/>
      </dsp:nvSpPr>
      <dsp:spPr>
        <a:xfrm>
          <a:off x="0" y="633893"/>
          <a:ext cx="2933458" cy="1760075"/>
        </a:xfrm>
        <a:prstGeom prst="rect">
          <a:avLst/>
        </a:prstGeom>
        <a:solidFill>
          <a:srgbClr val="C6542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Arial"/>
              <a:cs typeface="Arial"/>
            </a:rPr>
            <a:t>Identifying those who are impacted</a:t>
          </a:r>
        </a:p>
      </dsp:txBody>
      <dsp:txXfrm>
        <a:off x="0" y="633893"/>
        <a:ext cx="2933458" cy="1760075"/>
      </dsp:txXfrm>
    </dsp:sp>
    <dsp:sp modelId="{31772ED2-F96B-4EEF-A1F3-C680DBE042B9}">
      <dsp:nvSpPr>
        <dsp:cNvPr id="0" name=""/>
        <dsp:cNvSpPr/>
      </dsp:nvSpPr>
      <dsp:spPr>
        <a:xfrm>
          <a:off x="3226804" y="633893"/>
          <a:ext cx="2933458" cy="1760075"/>
        </a:xfrm>
        <a:prstGeom prst="rect">
          <a:avLst/>
        </a:prstGeom>
        <a:solidFill>
          <a:srgbClr val="EBA9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Arial"/>
              <a:cs typeface="Arial"/>
            </a:rPr>
            <a:t>Letting people know how their jobs will be changing </a:t>
          </a:r>
        </a:p>
      </dsp:txBody>
      <dsp:txXfrm>
        <a:off x="3226804" y="633893"/>
        <a:ext cx="2933458" cy="1760075"/>
      </dsp:txXfrm>
    </dsp:sp>
    <dsp:sp modelId="{0A0DC907-E3CA-4207-96D9-20AD5AB67E5B}">
      <dsp:nvSpPr>
        <dsp:cNvPr id="0" name=""/>
        <dsp:cNvSpPr/>
      </dsp:nvSpPr>
      <dsp:spPr>
        <a:xfrm>
          <a:off x="6453609" y="633893"/>
          <a:ext cx="2933458" cy="1760075"/>
        </a:xfrm>
        <a:prstGeom prst="rect">
          <a:avLst/>
        </a:prstGeom>
        <a:solidFill>
          <a:srgbClr val="6A813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Arial"/>
              <a:cs typeface="Arial"/>
            </a:rPr>
            <a:t>Communicating to various groups around campus</a:t>
          </a:r>
        </a:p>
      </dsp:txBody>
      <dsp:txXfrm>
        <a:off x="6453609" y="633893"/>
        <a:ext cx="2933458" cy="1760075"/>
      </dsp:txXfrm>
    </dsp:sp>
    <dsp:sp modelId="{0106D775-30BF-42C5-8FAC-6BEF8C3A36B0}">
      <dsp:nvSpPr>
        <dsp:cNvPr id="0" name=""/>
        <dsp:cNvSpPr/>
      </dsp:nvSpPr>
      <dsp:spPr>
        <a:xfrm>
          <a:off x="0" y="2687314"/>
          <a:ext cx="2933458" cy="1760075"/>
        </a:xfrm>
        <a:prstGeom prst="rect">
          <a:avLst/>
        </a:prstGeom>
        <a:solidFill>
          <a:srgbClr val="5B5478"/>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Arial"/>
              <a:cs typeface="Arial"/>
            </a:rPr>
            <a:t>Assisting the project sponsor in promoting CHRS</a:t>
          </a:r>
        </a:p>
      </dsp:txBody>
      <dsp:txXfrm>
        <a:off x="0" y="2687314"/>
        <a:ext cx="2933458" cy="1760075"/>
      </dsp:txXfrm>
    </dsp:sp>
    <dsp:sp modelId="{86E6F764-EF71-4CCF-AAB6-3B9ADA46E6BC}">
      <dsp:nvSpPr>
        <dsp:cNvPr id="0" name=""/>
        <dsp:cNvSpPr/>
      </dsp:nvSpPr>
      <dsp:spPr>
        <a:xfrm>
          <a:off x="3226804" y="2687314"/>
          <a:ext cx="2933458" cy="1760075"/>
        </a:xfrm>
        <a:prstGeom prst="rect">
          <a:avLst/>
        </a:prstGeom>
        <a:solidFill>
          <a:srgbClr val="26629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Arial"/>
              <a:cs typeface="Arial"/>
            </a:rPr>
            <a:t>Measuring the success of adoption</a:t>
          </a:r>
        </a:p>
      </dsp:txBody>
      <dsp:txXfrm>
        <a:off x="3226804" y="2687314"/>
        <a:ext cx="2933458" cy="1760075"/>
      </dsp:txXfrm>
    </dsp:sp>
    <dsp:sp modelId="{61AA4A31-BAD1-4A5F-AD83-1D0974109BEE}">
      <dsp:nvSpPr>
        <dsp:cNvPr id="0" name=""/>
        <dsp:cNvSpPr/>
      </dsp:nvSpPr>
      <dsp:spPr>
        <a:xfrm>
          <a:off x="6453609" y="2687314"/>
          <a:ext cx="2933458" cy="1760075"/>
        </a:xfrm>
        <a:prstGeom prst="rect">
          <a:avLst/>
        </a:prstGeom>
        <a:solidFill>
          <a:srgbClr val="881C4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Arial"/>
              <a:cs typeface="Arial"/>
            </a:rPr>
            <a:t>Sustaining the change through coaching and resistance management </a:t>
          </a:r>
        </a:p>
      </dsp:txBody>
      <dsp:txXfrm>
        <a:off x="6453609" y="2687314"/>
        <a:ext cx="2933458" cy="17600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0.52159</cdr:x>
      <cdr:y>0.09497</cdr:y>
    </cdr:from>
    <cdr:to>
      <cdr:x>0.82392</cdr:x>
      <cdr:y>0.28851</cdr:y>
    </cdr:to>
    <cdr:sp macro="" textlink="">
      <cdr:nvSpPr>
        <cdr:cNvPr id="2" name="Rectangle 1"/>
        <cdr:cNvSpPr/>
      </cdr:nvSpPr>
      <cdr:spPr bwMode="auto">
        <a:xfrm xmlns:a="http://schemas.openxmlformats.org/drawingml/2006/main">
          <a:off x="2990850" y="228079"/>
          <a:ext cx="1733550" cy="464827"/>
        </a:xfrm>
        <a:prstGeom xmlns:a="http://schemas.openxmlformats.org/drawingml/2006/main" prst="rect">
          <a:avLst/>
        </a:prstGeom>
        <a:ln xmlns:a="http://schemas.openxmlformats.org/drawingml/2006/mai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pPr algn="ctr"/>
          <a:r>
            <a:rPr lang="en-US" sz="1000" dirty="0">
              <a:latin typeface="Arial" panose="020B0604020202020204" pitchFamily="34" charset="0"/>
              <a:cs typeface="Arial" panose="020B0604020202020204" pitchFamily="34" charset="0"/>
            </a:rPr>
            <a:t>Barrier Point: first element scoring a 3 or below</a:t>
          </a:r>
          <a:endParaRPr lang="en-US" sz="11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3408"/>
          </a:xfrm>
          <a:prstGeom prst="rect">
            <a:avLst/>
          </a:prstGeom>
        </p:spPr>
        <p:txBody>
          <a:bodyPr vert="horz" lIns="92604" tIns="46303" rIns="92604" bIns="46303" rtlCol="0"/>
          <a:lstStyle>
            <a:lvl1pPr algn="l">
              <a:defRPr sz="1200"/>
            </a:lvl1pPr>
          </a:lstStyle>
          <a:p>
            <a:endParaRPr lang="en-US"/>
          </a:p>
        </p:txBody>
      </p:sp>
      <p:sp>
        <p:nvSpPr>
          <p:cNvPr id="3" name="Date Placeholder 2"/>
          <p:cNvSpPr>
            <a:spLocks noGrp="1"/>
          </p:cNvSpPr>
          <p:nvPr>
            <p:ph type="dt" idx="1"/>
          </p:nvPr>
        </p:nvSpPr>
        <p:spPr>
          <a:xfrm>
            <a:off x="3950256" y="0"/>
            <a:ext cx="3022018" cy="463408"/>
          </a:xfrm>
          <a:prstGeom prst="rect">
            <a:avLst/>
          </a:prstGeom>
        </p:spPr>
        <p:txBody>
          <a:bodyPr vert="horz" lIns="92604" tIns="46303" rIns="92604" bIns="46303" rtlCol="0"/>
          <a:lstStyle>
            <a:lvl1pPr algn="r">
              <a:defRPr sz="1200"/>
            </a:lvl1pPr>
          </a:lstStyle>
          <a:p>
            <a:fld id="{3988F480-CD2F-9841-A6DA-36482410A110}" type="datetimeFigureOut">
              <a:rPr lang="en-US" smtClean="0"/>
              <a:t>2/18/25</a:t>
            </a:fld>
            <a:endParaRPr lang="en-US"/>
          </a:p>
        </p:txBody>
      </p:sp>
      <p:sp>
        <p:nvSpPr>
          <p:cNvPr id="4" name="Slide Image Placeholder 3"/>
          <p:cNvSpPr>
            <a:spLocks noGrp="1" noRot="1" noChangeAspect="1"/>
          </p:cNvSpPr>
          <p:nvPr>
            <p:ph type="sldImg" idx="2"/>
          </p:nvPr>
        </p:nvSpPr>
        <p:spPr>
          <a:xfrm>
            <a:off x="715963" y="1154113"/>
            <a:ext cx="5541962" cy="3117850"/>
          </a:xfrm>
          <a:prstGeom prst="rect">
            <a:avLst/>
          </a:prstGeom>
          <a:noFill/>
          <a:ln w="12700">
            <a:solidFill>
              <a:prstClr val="black"/>
            </a:solidFill>
          </a:ln>
        </p:spPr>
        <p:txBody>
          <a:bodyPr vert="horz" lIns="92604" tIns="46303" rIns="92604" bIns="46303" rtlCol="0" anchor="ctr"/>
          <a:lstStyle/>
          <a:p>
            <a:endParaRPr lang="en-US"/>
          </a:p>
        </p:txBody>
      </p:sp>
      <p:sp>
        <p:nvSpPr>
          <p:cNvPr id="5" name="Notes Placeholder 4"/>
          <p:cNvSpPr>
            <a:spLocks noGrp="1"/>
          </p:cNvSpPr>
          <p:nvPr>
            <p:ph type="body" sz="quarter" idx="3"/>
          </p:nvPr>
        </p:nvSpPr>
        <p:spPr>
          <a:xfrm>
            <a:off x="697389" y="4444862"/>
            <a:ext cx="5579110" cy="3636705"/>
          </a:xfrm>
          <a:prstGeom prst="rect">
            <a:avLst/>
          </a:prstGeom>
        </p:spPr>
        <p:txBody>
          <a:bodyPr vert="horz" lIns="92604" tIns="46303" rIns="92604" bIns="46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22018" cy="463407"/>
          </a:xfrm>
          <a:prstGeom prst="rect">
            <a:avLst/>
          </a:prstGeom>
        </p:spPr>
        <p:txBody>
          <a:bodyPr vert="horz" lIns="92604" tIns="46303" rIns="92604" bIns="46303" rtlCol="0" anchor="b"/>
          <a:lstStyle>
            <a:lvl1pPr algn="l">
              <a:defRPr sz="1200"/>
            </a:lvl1pPr>
          </a:lstStyle>
          <a:p>
            <a:endParaRPr lang="en-US"/>
          </a:p>
        </p:txBody>
      </p:sp>
      <p:sp>
        <p:nvSpPr>
          <p:cNvPr id="7" name="Slide Number Placeholder 6"/>
          <p:cNvSpPr>
            <a:spLocks noGrp="1"/>
          </p:cNvSpPr>
          <p:nvPr>
            <p:ph type="sldNum" sz="quarter" idx="5"/>
          </p:nvPr>
        </p:nvSpPr>
        <p:spPr>
          <a:xfrm>
            <a:off x="3950256" y="8772670"/>
            <a:ext cx="3022018" cy="463407"/>
          </a:xfrm>
          <a:prstGeom prst="rect">
            <a:avLst/>
          </a:prstGeom>
        </p:spPr>
        <p:txBody>
          <a:bodyPr vert="horz" lIns="92604" tIns="46303" rIns="92604" bIns="46303" rtlCol="0" anchor="b"/>
          <a:lstStyle>
            <a:lvl1pPr algn="r">
              <a:defRPr sz="1200"/>
            </a:lvl1pPr>
          </a:lstStyle>
          <a:p>
            <a:fld id="{0E67DF3C-FA32-2A4E-9905-CFE0D96F4279}" type="slidenum">
              <a:rPr lang="en-US" smtClean="0"/>
              <a:t>‹#›</a:t>
            </a:fld>
            <a:endParaRPr lang="en-US"/>
          </a:p>
        </p:txBody>
      </p:sp>
    </p:spTree>
    <p:extLst>
      <p:ext uri="{BB962C8B-B14F-4D97-AF65-F5344CB8AC3E}">
        <p14:creationId xmlns:p14="http://schemas.microsoft.com/office/powerpoint/2010/main" val="108141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and thank you for joining us the Adjusting to CHRS presentation today</a:t>
            </a:r>
          </a:p>
          <a:p>
            <a:endParaRPr lang="en-US">
              <a:ea typeface="Calibri"/>
              <a:cs typeface="Calibri"/>
            </a:endParaRPr>
          </a:p>
          <a:p>
            <a:r>
              <a:rPr lang="en-US">
                <a:ea typeface="Calibri"/>
                <a:cs typeface="Calibri"/>
              </a:rPr>
              <a:t>We are glad to meet with you </a:t>
            </a:r>
            <a:r>
              <a:rPr lang="en-US" b="1">
                <a:ea typeface="Calibri"/>
                <a:cs typeface="Calibri"/>
              </a:rPr>
              <a:t>CAMPUS:</a:t>
            </a:r>
            <a:r>
              <a:rPr lang="en-US">
                <a:ea typeface="Calibri"/>
                <a:cs typeface="Calibri"/>
              </a:rPr>
              <a:t> implementation team</a:t>
            </a:r>
          </a:p>
        </p:txBody>
      </p:sp>
      <p:sp>
        <p:nvSpPr>
          <p:cNvPr id="4" name="Slide Number Placeholder 3"/>
          <p:cNvSpPr>
            <a:spLocks noGrp="1"/>
          </p:cNvSpPr>
          <p:nvPr>
            <p:ph type="sldNum" sz="quarter" idx="5"/>
          </p:nvPr>
        </p:nvSpPr>
        <p:spPr/>
        <p:txBody>
          <a:bodyPr/>
          <a:lstStyle/>
          <a:p>
            <a:fld id="{0E67DF3C-FA32-2A4E-9905-CFE0D96F4279}" type="slidenum">
              <a:rPr lang="en-US" smtClean="0"/>
              <a:t>1</a:t>
            </a:fld>
            <a:endParaRPr lang="en-US"/>
          </a:p>
        </p:txBody>
      </p:sp>
    </p:spTree>
    <p:extLst>
      <p:ext uri="{BB962C8B-B14F-4D97-AF65-F5344CB8AC3E}">
        <p14:creationId xmlns:p14="http://schemas.microsoft.com/office/powerpoint/2010/main" val="316027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Working from home wasn’t an easy change for me to get used to. I spent most of my days at home alone, so as a social creature, it was a difficult transition for me, even though I knew it was for the greater good of society and even for my own safety. However, once I connected with some more personal motivators, I really started to accept and thrive in this change.</a:t>
            </a:r>
          </a:p>
          <a:p>
            <a:endParaRPr lang="en-US"/>
          </a:p>
          <a:p>
            <a:r>
              <a:rPr lang="en-US"/>
              <a:t>Another example CHRS</a:t>
            </a:r>
          </a:p>
          <a:p>
            <a:endParaRPr lang="en-US"/>
          </a:p>
          <a:p>
            <a:pPr marL="171450" indent="-171450">
              <a:buFont typeface="Arial" panose="020B0604020202020204" pitchFamily="34" charset="0"/>
              <a:buChar char="•"/>
            </a:pPr>
            <a:r>
              <a:rPr lang="en-US"/>
              <a:t>Zoom develops and delivers AI notetaking tools.</a:t>
            </a:r>
          </a:p>
          <a:p>
            <a:pPr marL="171450" indent="-171450">
              <a:buFont typeface="Arial" panose="020B0604020202020204" pitchFamily="34" charset="0"/>
              <a:buChar char="•"/>
            </a:pPr>
            <a:r>
              <a:rPr lang="en-US"/>
              <a:t>For me, I’m usually pretty quick to click “download” on updates. But as far as AI goes, I haven’t gotten much further than that because I haven’t taken advantage of the support provided to help me along the change process to the point where I have adopted AI.</a:t>
            </a:r>
          </a:p>
          <a:p>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10</a:t>
            </a:fld>
            <a:endParaRPr lang="en-US"/>
          </a:p>
        </p:txBody>
      </p:sp>
    </p:spTree>
    <p:extLst>
      <p:ext uri="{BB962C8B-B14F-4D97-AF65-F5344CB8AC3E}">
        <p14:creationId xmlns:p14="http://schemas.microsoft.com/office/powerpoint/2010/main" val="144621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rgbClr val="1B393A"/>
                </a:solidFill>
                <a:effectLst/>
                <a:latin typeface="Gilroy"/>
              </a:rPr>
              <a:t>The Kubler Ross change curve is a change method used to understand the process of change and how people respond to it.</a:t>
            </a:r>
          </a:p>
          <a:p>
            <a:endParaRPr lang="en-US" sz="2000" b="0" i="0">
              <a:solidFill>
                <a:srgbClr val="1B393A"/>
              </a:solidFill>
              <a:effectLst/>
              <a:latin typeface="Gilroy"/>
            </a:endParaRPr>
          </a:p>
          <a:p>
            <a:r>
              <a:rPr lang="en-US" sz="2000" b="0" i="0">
                <a:solidFill>
                  <a:srgbClr val="1B393A"/>
                </a:solidFill>
                <a:effectLst/>
                <a:latin typeface="Gilroy"/>
              </a:rPr>
              <a:t>There are 7 stages in Change Curve and its important to note a few things:</a:t>
            </a:r>
            <a:br>
              <a:rPr lang="en-US" sz="2000" b="0" i="0">
                <a:solidFill>
                  <a:srgbClr val="1B393A"/>
                </a:solidFill>
                <a:effectLst/>
                <a:latin typeface="Gilroy"/>
              </a:rPr>
            </a:br>
            <a:br>
              <a:rPr lang="en-US" sz="2000" b="0" i="0">
                <a:solidFill>
                  <a:srgbClr val="1B393A"/>
                </a:solidFill>
                <a:effectLst/>
                <a:latin typeface="Gilroy"/>
              </a:rPr>
            </a:br>
            <a:r>
              <a:rPr lang="en-US" sz="2000" b="0" i="0">
                <a:solidFill>
                  <a:srgbClr val="1B393A"/>
                </a:solidFill>
                <a:effectLst/>
                <a:latin typeface="Gilroy"/>
              </a:rPr>
              <a:t>- individuals go through each stage at different speeds</a:t>
            </a:r>
            <a:br>
              <a:rPr lang="en-US" sz="2000" b="0" i="0">
                <a:solidFill>
                  <a:srgbClr val="1B393A"/>
                </a:solidFill>
                <a:effectLst/>
                <a:latin typeface="Gilroy"/>
              </a:rPr>
            </a:br>
            <a:br>
              <a:rPr lang="en-US" sz="2000" b="0" i="0">
                <a:solidFill>
                  <a:srgbClr val="1B393A"/>
                </a:solidFill>
                <a:effectLst/>
                <a:latin typeface="Gilroy"/>
              </a:rPr>
            </a:br>
            <a:r>
              <a:rPr lang="en-US" sz="2000" b="0" i="0">
                <a:solidFill>
                  <a:srgbClr val="1B393A"/>
                </a:solidFill>
                <a:effectLst/>
                <a:latin typeface="Gilroy"/>
              </a:rPr>
              <a:t>-The stages are not linear and can overlap, with multiple feelings hitting you at once </a:t>
            </a:r>
          </a:p>
          <a:p>
            <a:endParaRPr lang="en-US" sz="2000" b="0" i="0">
              <a:solidFill>
                <a:srgbClr val="1B393A"/>
              </a:solidFill>
              <a:effectLst/>
              <a:latin typeface="Gilro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rgbClr val="1B393A"/>
                </a:solidFill>
                <a:effectLst/>
                <a:latin typeface="Gilroy"/>
              </a:rPr>
              <a:t>-</a:t>
            </a:r>
            <a:r>
              <a:rPr lang="en-US" sz="2000">
                <a:latin typeface="Arial" panose="020B0604020202020204" pitchFamily="34" charset="0"/>
                <a:cs typeface="Arial" panose="020B0604020202020204" pitchFamily="34" charset="0"/>
              </a:rPr>
              <a:t>Facts about the system’s functionality are NOT equal to your perception! Emotions always play a part. For example, you may have an employee who goes to retrieve approvals once a week that may no longer may be needed so there may be some resistance because they’ll miss going to that building every week.  </a:t>
            </a:r>
          </a:p>
        </p:txBody>
      </p:sp>
      <p:sp>
        <p:nvSpPr>
          <p:cNvPr id="4" name="Slide Number Placeholder 3"/>
          <p:cNvSpPr>
            <a:spLocks noGrp="1"/>
          </p:cNvSpPr>
          <p:nvPr>
            <p:ph type="sldNum" sz="quarter" idx="5"/>
          </p:nvPr>
        </p:nvSpPr>
        <p:spPr/>
        <p:txBody>
          <a:bodyPr/>
          <a:lstStyle/>
          <a:p>
            <a:fld id="{0E67DF3C-FA32-2A4E-9905-CFE0D96F4279}" type="slidenum">
              <a:rPr lang="en-US" smtClean="0"/>
              <a:t>12</a:t>
            </a:fld>
            <a:endParaRPr lang="en-US"/>
          </a:p>
        </p:txBody>
      </p:sp>
    </p:spTree>
    <p:extLst>
      <p:ext uri="{BB962C8B-B14F-4D97-AF65-F5344CB8AC3E}">
        <p14:creationId xmlns:p14="http://schemas.microsoft.com/office/powerpoint/2010/main" val="1855097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curve that many of you will go through as you begin to adopt CHRS, which may be a significant change to the way you perform HR tasks now.</a:t>
            </a:r>
          </a:p>
          <a:p>
            <a:endParaRPr lang="en-US"/>
          </a:p>
          <a:p>
            <a:r>
              <a:rPr lang="en-US"/>
              <a:t>I will illustrate this curve by telling you my own story of adapting to a very simple change: </a:t>
            </a:r>
            <a:br>
              <a:rPr lang="en-US"/>
            </a:br>
            <a:endParaRPr lang="en-US"/>
          </a:p>
          <a:p>
            <a:r>
              <a:rPr lang="en-US"/>
              <a:t>My department had been set to move buildings for a few years, but it never happened. So one day while we were in our staff meeting my boss said hey team we finally have a moving date and I was in </a:t>
            </a:r>
            <a:r>
              <a:rPr lang="en-US" b="1">
                <a:solidFill>
                  <a:srgbClr val="FF0000"/>
                </a:solidFill>
              </a:rPr>
              <a:t>shock.</a:t>
            </a:r>
            <a:br>
              <a:rPr lang="en-US"/>
            </a:br>
            <a:br>
              <a:rPr lang="en-US"/>
            </a:br>
            <a:r>
              <a:rPr lang="en-US"/>
              <a:t>Because we had been talking about this for years I was </a:t>
            </a:r>
            <a:r>
              <a:rPr lang="en-US" b="1"/>
              <a:t>in denial </a:t>
            </a:r>
            <a:r>
              <a:rPr lang="en-US"/>
              <a:t>thinking this is never going to happen, they are always saying we are moving from the main building but not my team.</a:t>
            </a:r>
            <a:br>
              <a:rPr lang="en-US"/>
            </a:br>
            <a:br>
              <a:rPr lang="en-US"/>
            </a:br>
            <a:r>
              <a:rPr lang="en-US"/>
              <a:t>Then I received an email with my office floor and number and a date and time to pick up moving materials.</a:t>
            </a:r>
          </a:p>
          <a:p>
            <a:endParaRPr lang="en-US"/>
          </a:p>
          <a:p>
            <a:r>
              <a:rPr lang="en-US"/>
              <a:t>So I went and grabbed them, but Once I started packing and labeling my boxes, I began to </a:t>
            </a:r>
            <a:r>
              <a:rPr lang="en-US" b="1"/>
              <a:t>get frustrated </a:t>
            </a:r>
            <a:r>
              <a:rPr lang="en-US"/>
              <a:t>because I was basically voluntold to move and wasn’t given an option and it was creating more work for me. I now had to walk back and forth in between meetings and park at a further location than I was used to, so yeah I wasn’t the happiest camper. </a:t>
            </a:r>
          </a:p>
          <a:p>
            <a:endParaRPr lang="en-US"/>
          </a:p>
          <a:p>
            <a:r>
              <a:rPr lang="en-US"/>
              <a:t>But then I became </a:t>
            </a:r>
            <a:r>
              <a:rPr lang="en-US" b="1"/>
              <a:t>depressed </a:t>
            </a:r>
            <a:r>
              <a:rPr lang="en-US"/>
              <a:t>because I missed my friends in the main building. I missed the kitchen conversations and just being in the main hub. </a:t>
            </a:r>
          </a:p>
          <a:p>
            <a:endParaRPr lang="en-US"/>
          </a:p>
          <a:p>
            <a:r>
              <a:rPr lang="en-US"/>
              <a:t>But as a CM professional, I began to </a:t>
            </a:r>
            <a:r>
              <a:rPr lang="en-US" b="1"/>
              <a:t>experiment</a:t>
            </a:r>
            <a:r>
              <a:rPr lang="en-US"/>
              <a:t> with the change and focus on the WIIFM and </a:t>
            </a:r>
            <a:r>
              <a:rPr lang="en-US" b="1"/>
              <a:t>decided </a:t>
            </a:r>
            <a:r>
              <a:rPr lang="en-US"/>
              <a:t>that I was going to lead by example and make this move work…then it just naturally became</a:t>
            </a:r>
            <a:r>
              <a:rPr lang="en-US" b="1"/>
              <a:t> integrated </a:t>
            </a:r>
            <a:r>
              <a:rPr lang="en-US"/>
              <a:t>into my day to day life. </a:t>
            </a:r>
          </a:p>
          <a:p>
            <a:br>
              <a:rPr lang="en-US"/>
            </a:br>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13</a:t>
            </a:fld>
            <a:endParaRPr lang="en-US"/>
          </a:p>
        </p:txBody>
      </p:sp>
    </p:spTree>
    <p:extLst>
      <p:ext uri="{BB962C8B-B14F-4D97-AF65-F5344CB8AC3E}">
        <p14:creationId xmlns:p14="http://schemas.microsoft.com/office/powerpoint/2010/main" val="419875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lets talk about how this correlates to CHRS</a:t>
            </a:r>
          </a:p>
          <a:p>
            <a:r>
              <a:rPr lang="en-US">
                <a:ea typeface="Calibri"/>
                <a:cs typeface="Calibri"/>
              </a:rPr>
              <a:t>As a Wave 3 campus, you have been with us for a while</a:t>
            </a:r>
          </a:p>
          <a:p>
            <a:r>
              <a:rPr lang="en-US">
                <a:ea typeface="Calibri"/>
                <a:cs typeface="Calibri"/>
              </a:rPr>
              <a:t>Likely when you first joined the team, and understood CHRS features you were in SHOCK because the system did not meet your expectations.  Perhaps there were gaps...</a:t>
            </a:r>
          </a:p>
          <a:p>
            <a:endParaRPr lang="en-US">
              <a:ea typeface="Calibri"/>
              <a:cs typeface="Calibri"/>
            </a:endParaRPr>
          </a:p>
          <a:p>
            <a:r>
              <a:rPr lang="en-US">
                <a:ea typeface="Calibri"/>
                <a:cs typeface="Calibri"/>
              </a:rPr>
              <a:t>Or you may have had DENIAL – I know this project…it’s been going on for some years..It kicked off, but this isn't going to affect me.  I'll just chug along</a:t>
            </a:r>
          </a:p>
          <a:p>
            <a:r>
              <a:rPr lang="en-US">
                <a:ea typeface="Calibri"/>
                <a:cs typeface="Calibri"/>
              </a:rPr>
              <a:t>Later the project continued…after you got your hands on the system during preview, you noticed bugs /gaps and were even more FRUSTRATED</a:t>
            </a:r>
          </a:p>
          <a:p>
            <a:r>
              <a:rPr lang="en-US">
                <a:ea typeface="Calibri"/>
                <a:cs typeface="Calibri"/>
              </a:rPr>
              <a:t>That lead you to DEPRESSION, because you didn't see how it could work</a:t>
            </a:r>
          </a:p>
          <a:p>
            <a:endParaRPr lang="en-US">
              <a:ea typeface="Calibri"/>
              <a:cs typeface="Calibri"/>
            </a:endParaRPr>
          </a:p>
          <a:p>
            <a:r>
              <a:rPr lang="en-US">
                <a:ea typeface="Calibri"/>
                <a:cs typeface="Calibri"/>
              </a:rPr>
              <a:t>Once you get into testing you may begin to provide feedback to your </a:t>
            </a:r>
            <a:r>
              <a:rPr lang="en-US" b="1">
                <a:ea typeface="Calibri"/>
                <a:cs typeface="Calibri"/>
              </a:rPr>
              <a:t>PM</a:t>
            </a:r>
            <a:r>
              <a:rPr lang="en-US">
                <a:ea typeface="Calibri"/>
                <a:cs typeface="Calibri"/>
              </a:rPr>
              <a:t>,</a:t>
            </a:r>
            <a:r>
              <a:rPr lang="en-US" b="1">
                <a:ea typeface="Calibri"/>
                <a:cs typeface="Calibri"/>
              </a:rPr>
              <a:t> Carly</a:t>
            </a:r>
            <a:r>
              <a:rPr lang="en-US">
                <a:ea typeface="Calibri"/>
                <a:cs typeface="Calibri"/>
              </a:rPr>
              <a:t> and submit a few tickets and change controls (functional enhancements) you begin to think, OK, this eventually could work with a few tweaks...I have a few options…solutions to EXPERIMENT</a:t>
            </a:r>
          </a:p>
          <a:p>
            <a:endParaRPr lang="en-US">
              <a:cs typeface="Calibri"/>
            </a:endParaRPr>
          </a:p>
          <a:p>
            <a:r>
              <a:rPr lang="en-US">
                <a:cs typeface="Calibri"/>
              </a:rPr>
              <a:t>Hopefully that will eventually lead to you DECIDING to continue to stay with the change...and you can imagine yourself INTEGRATING the change now and after go-live</a:t>
            </a:r>
          </a:p>
          <a:p>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14</a:t>
            </a:fld>
            <a:endParaRPr lang="en-US"/>
          </a:p>
        </p:txBody>
      </p:sp>
    </p:spTree>
    <p:extLst>
      <p:ext uri="{BB962C8B-B14F-4D97-AF65-F5344CB8AC3E}">
        <p14:creationId xmlns:p14="http://schemas.microsoft.com/office/powerpoint/2010/main" val="2052169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now let’s apply this to CHRS. WHERE DO YOU FEEL YOU ARE IN THE CHANGE CURVE</a:t>
            </a:r>
          </a:p>
          <a:p>
            <a:endParaRPr lang="en-US">
              <a:cs typeface="Calibri"/>
            </a:endParaRPr>
          </a:p>
          <a:p>
            <a:r>
              <a:rPr lang="en-US" err="1">
                <a:cs typeface="Calibri"/>
              </a:rPr>
              <a:t>Discusss</a:t>
            </a:r>
            <a:r>
              <a:rPr lang="en-US">
                <a:cs typeface="Calibri"/>
              </a:rPr>
              <a:t> results</a:t>
            </a:r>
          </a:p>
          <a:p>
            <a:endParaRPr lang="en-US"/>
          </a:p>
          <a:p>
            <a:r>
              <a:rPr lang="en-US"/>
              <a:t>Polls are anonymous</a:t>
            </a:r>
          </a:p>
          <a:p>
            <a:endParaRPr lang="en-US">
              <a:cs typeface="Calibri"/>
            </a:endParaRPr>
          </a:p>
          <a:p>
            <a:r>
              <a:rPr lang="en-US">
                <a:cs typeface="Calibri"/>
              </a:rPr>
              <a:t>Everyone is on their own change journey, you’re going to move on your own speed</a:t>
            </a:r>
          </a:p>
        </p:txBody>
      </p:sp>
      <p:sp>
        <p:nvSpPr>
          <p:cNvPr id="4" name="Slide Number Placeholder 3"/>
          <p:cNvSpPr>
            <a:spLocks noGrp="1"/>
          </p:cNvSpPr>
          <p:nvPr>
            <p:ph type="sldNum" sz="quarter" idx="5"/>
          </p:nvPr>
        </p:nvSpPr>
        <p:spPr/>
        <p:txBody>
          <a:bodyPr/>
          <a:lstStyle/>
          <a:p>
            <a:fld id="{0E67DF3C-FA32-2A4E-9905-CFE0D96F4279}" type="slidenum">
              <a:rPr lang="en-US" smtClean="0"/>
              <a:t>15</a:t>
            </a:fld>
            <a:endParaRPr lang="en-US"/>
          </a:p>
        </p:txBody>
      </p:sp>
    </p:spTree>
    <p:extLst>
      <p:ext uri="{BB962C8B-B14F-4D97-AF65-F5344CB8AC3E}">
        <p14:creationId xmlns:p14="http://schemas.microsoft.com/office/powerpoint/2010/main" val="380043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little bit about CHRS WHY are we doing it...</a:t>
            </a:r>
          </a:p>
          <a:p>
            <a:endParaRPr lang="en-US">
              <a:cs typeface="Calibri"/>
            </a:endParaRPr>
          </a:p>
          <a:p>
            <a:r>
              <a:rPr lang="en-US">
                <a:cs typeface="Calibri"/>
              </a:rPr>
              <a:t>Who's involved</a:t>
            </a:r>
          </a:p>
        </p:txBody>
      </p:sp>
      <p:sp>
        <p:nvSpPr>
          <p:cNvPr id="4" name="Slide Number Placeholder 3"/>
          <p:cNvSpPr>
            <a:spLocks noGrp="1"/>
          </p:cNvSpPr>
          <p:nvPr>
            <p:ph type="sldNum" sz="quarter" idx="5"/>
          </p:nvPr>
        </p:nvSpPr>
        <p:spPr/>
        <p:txBody>
          <a:bodyPr/>
          <a:lstStyle/>
          <a:p>
            <a:fld id="{0E67DF3C-FA32-2A4E-9905-CFE0D96F4279}" type="slidenum">
              <a:rPr lang="en-US" smtClean="0"/>
              <a:t>16</a:t>
            </a:fld>
            <a:endParaRPr lang="en-US"/>
          </a:p>
        </p:txBody>
      </p:sp>
    </p:spTree>
    <p:extLst>
      <p:ext uri="{BB962C8B-B14F-4D97-AF65-F5344CB8AC3E}">
        <p14:creationId xmlns:p14="http://schemas.microsoft.com/office/powerpoint/2010/main" val="690094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19</a:t>
            </a:fld>
            <a:endParaRPr lang="en-US"/>
          </a:p>
        </p:txBody>
      </p:sp>
    </p:spTree>
    <p:extLst>
      <p:ext uri="{BB962C8B-B14F-4D97-AF65-F5344CB8AC3E}">
        <p14:creationId xmlns:p14="http://schemas.microsoft.com/office/powerpoint/2010/main" val="2169512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20</a:t>
            </a:fld>
            <a:endParaRPr lang="en-US"/>
          </a:p>
        </p:txBody>
      </p:sp>
    </p:spTree>
    <p:extLst>
      <p:ext uri="{BB962C8B-B14F-4D97-AF65-F5344CB8AC3E}">
        <p14:creationId xmlns:p14="http://schemas.microsoft.com/office/powerpoint/2010/main" val="301502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WHO is backing CHRS – The entire CSU system...</a:t>
            </a:r>
            <a:endParaRPr lang="en-US"/>
          </a:p>
          <a:p>
            <a:endParaRPr lang="en-US">
              <a:ea typeface="Calibri"/>
              <a:cs typeface="Calibri"/>
            </a:endParaRPr>
          </a:p>
          <a:p>
            <a:r>
              <a:rPr lang="en-US">
                <a:ea typeface="Calibri"/>
                <a:cs typeface="Calibri"/>
              </a:rPr>
              <a:t>The CHRS system was designed, developed, and implement for and by the CSU</a:t>
            </a:r>
            <a:endParaRPr lang="en-US"/>
          </a:p>
          <a:p>
            <a:r>
              <a:rPr lang="en-US">
                <a:ea typeface="Calibri"/>
                <a:cs typeface="Calibri"/>
              </a:rPr>
              <a:t>We designed with CSU experts, developed in house with CMS and now are implementing – with all of YOU, the campus implementation team </a:t>
            </a:r>
          </a:p>
          <a:p>
            <a:endParaRPr lang="en-US">
              <a:ea typeface="Calibri"/>
              <a:cs typeface="Calibri"/>
            </a:endParaRPr>
          </a:p>
          <a:p>
            <a:r>
              <a:rPr lang="en-US">
                <a:ea typeface="Calibri"/>
                <a:cs typeface="Calibri"/>
              </a:rPr>
              <a:t>And let's not forget – Your campus leaders: REFERENCE SPONSORS</a:t>
            </a:r>
          </a:p>
          <a:p>
            <a:endParaRPr lang="en-US">
              <a:ea typeface="Calibri"/>
              <a:cs typeface="Calibri"/>
            </a:endParaRPr>
          </a:p>
          <a:p>
            <a:r>
              <a:rPr lang="en-US">
                <a:ea typeface="Calibri"/>
                <a:cs typeface="Calibri"/>
              </a:rPr>
              <a:t>AND the CSU Execute leadership including the Chancellor</a:t>
            </a:r>
          </a:p>
          <a:p>
            <a:endParaRPr lang="en-US">
              <a:ea typeface="Calibri"/>
              <a:cs typeface="Calibri"/>
            </a:endParaRPr>
          </a:p>
          <a:p>
            <a:r>
              <a:rPr lang="en-US">
                <a:ea typeface="Calibri"/>
                <a:cs typeface="Calibri"/>
              </a:rPr>
              <a:t>To reiterate, Steve Relyea said CHRS was # for cost saving efficiencies</a:t>
            </a:r>
            <a:endParaRPr lang="en-US"/>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E67DF3C-FA32-2A4E-9905-CFE0D96F4279}" type="slidenum">
              <a:rPr lang="en-US" smtClean="0"/>
              <a:t>21</a:t>
            </a:fld>
            <a:endParaRPr lang="en-US"/>
          </a:p>
        </p:txBody>
      </p:sp>
    </p:spTree>
    <p:extLst>
      <p:ext uri="{BB962C8B-B14F-4D97-AF65-F5344CB8AC3E}">
        <p14:creationId xmlns:p14="http://schemas.microsoft.com/office/powerpoint/2010/main" val="34907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54D79-0564-A766-F9F4-7E1F6DFDF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8CF696-FE19-9397-6C98-608D019FB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D9353-D9F8-ACEA-C326-BB990D80C375}"/>
              </a:ext>
            </a:extLst>
          </p:cNvPr>
          <p:cNvSpPr>
            <a:spLocks noGrp="1"/>
          </p:cNvSpPr>
          <p:nvPr>
            <p:ph type="body" idx="1"/>
          </p:nvPr>
        </p:nvSpPr>
        <p:spPr/>
        <p:txBody>
          <a:bodyPr/>
          <a:lstStyle/>
          <a:p>
            <a:r>
              <a:rPr lang="en-US"/>
              <a:t>Welcome and thank you for joining us the Adjusting to CHRS presentation today</a:t>
            </a:r>
          </a:p>
          <a:p>
            <a:endParaRPr lang="en-US">
              <a:ea typeface="Calibri"/>
              <a:cs typeface="Calibri"/>
            </a:endParaRPr>
          </a:p>
          <a:p>
            <a:r>
              <a:rPr lang="en-US">
                <a:ea typeface="Calibri"/>
                <a:cs typeface="Calibri"/>
              </a:rPr>
              <a:t>We are glad to meet with you </a:t>
            </a:r>
            <a:r>
              <a:rPr lang="en-US" b="1">
                <a:ea typeface="Calibri"/>
                <a:cs typeface="Calibri"/>
              </a:rPr>
              <a:t>CAMPUS:</a:t>
            </a:r>
            <a:r>
              <a:rPr lang="en-US">
                <a:ea typeface="Calibri"/>
                <a:cs typeface="Calibri"/>
              </a:rPr>
              <a:t> implementation team</a:t>
            </a:r>
          </a:p>
        </p:txBody>
      </p:sp>
      <p:sp>
        <p:nvSpPr>
          <p:cNvPr id="4" name="Slide Number Placeholder 3">
            <a:extLst>
              <a:ext uri="{FF2B5EF4-FFF2-40B4-BE49-F238E27FC236}">
                <a16:creationId xmlns:a16="http://schemas.microsoft.com/office/drawing/2014/main" id="{842D363C-5B28-22B9-89AD-ACA97ACC4A87}"/>
              </a:ext>
            </a:extLst>
          </p:cNvPr>
          <p:cNvSpPr>
            <a:spLocks noGrp="1"/>
          </p:cNvSpPr>
          <p:nvPr>
            <p:ph type="sldNum" sz="quarter" idx="5"/>
          </p:nvPr>
        </p:nvSpPr>
        <p:spPr/>
        <p:txBody>
          <a:bodyPr/>
          <a:lstStyle/>
          <a:p>
            <a:fld id="{0E67DF3C-FA32-2A4E-9905-CFE0D96F4279}" type="slidenum">
              <a:rPr lang="en-US" smtClean="0"/>
              <a:t>22</a:t>
            </a:fld>
            <a:endParaRPr lang="en-US"/>
          </a:p>
        </p:txBody>
      </p:sp>
    </p:spTree>
    <p:extLst>
      <p:ext uri="{BB962C8B-B14F-4D97-AF65-F5344CB8AC3E}">
        <p14:creationId xmlns:p14="http://schemas.microsoft.com/office/powerpoint/2010/main" val="39079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Who are we?</a:t>
            </a:r>
            <a:endParaRPr lang="en-US"/>
          </a:p>
          <a:p>
            <a:endParaRPr lang="en-US">
              <a:ea typeface="Calibri"/>
              <a:cs typeface="Calibri"/>
            </a:endParaRPr>
          </a:p>
          <a:p>
            <a:r>
              <a:rPr lang="en-US">
                <a:ea typeface="Calibri"/>
                <a:cs typeface="Calibri"/>
              </a:rPr>
              <a:t>We are a team of cross-functional, certified Prosci change experts</a:t>
            </a:r>
          </a:p>
          <a:p>
            <a:endParaRPr lang="en-US">
              <a:ea typeface="Calibri"/>
              <a:cs typeface="Calibri"/>
            </a:endParaRPr>
          </a:p>
          <a:p>
            <a:r>
              <a:rPr lang="en-US">
                <a:ea typeface="Calibri"/>
                <a:cs typeface="Calibri"/>
              </a:rPr>
              <a:t>We are change ADVISORS – for your </a:t>
            </a:r>
            <a:r>
              <a:rPr lang="en-US" b="1">
                <a:ea typeface="Calibri"/>
                <a:cs typeface="Calibri"/>
              </a:rPr>
              <a:t>CAMPUS</a:t>
            </a:r>
            <a:r>
              <a:rPr lang="en-US">
                <a:ea typeface="Calibri"/>
                <a:cs typeface="Calibri"/>
              </a:rPr>
              <a:t> </a:t>
            </a:r>
            <a:r>
              <a:rPr lang="en-US" b="1">
                <a:ea typeface="Calibri"/>
                <a:cs typeface="Calibri"/>
              </a:rPr>
              <a:t>Change Manager, Chris Bradney</a:t>
            </a:r>
            <a:br>
              <a:rPr lang="en-US" b="1">
                <a:ea typeface="Calibri"/>
                <a:cs typeface="+mn-lt"/>
              </a:rPr>
            </a:br>
            <a:endParaRPr lang="en-US" b="1">
              <a:ea typeface="Calibri"/>
              <a:cs typeface="Calibri"/>
            </a:endParaRPr>
          </a:p>
          <a:p>
            <a:r>
              <a:rPr lang="en-US">
                <a:ea typeface="Calibri"/>
                <a:cs typeface="Calibri"/>
              </a:rPr>
              <a:t>We partner with her on change management efforts and adoption of CHRS...</a:t>
            </a:r>
          </a:p>
          <a:p>
            <a:endParaRPr lang="en-US">
              <a:ea typeface="Calibri"/>
              <a:cs typeface="Calibri"/>
            </a:endParaRPr>
          </a:p>
          <a:p>
            <a:r>
              <a:rPr lang="en-US">
                <a:ea typeface="Calibri"/>
                <a:cs typeface="Calibri"/>
              </a:rPr>
              <a:t>OUR TEAM - Mention first name of team members</a:t>
            </a:r>
          </a:p>
          <a:p>
            <a:endParaRPr lang="en-US" b="1">
              <a:ea typeface="Calibri"/>
              <a:cs typeface="Calibri"/>
            </a:endParaRPr>
          </a:p>
        </p:txBody>
      </p:sp>
      <p:sp>
        <p:nvSpPr>
          <p:cNvPr id="4" name="Slide Number Placeholder 3"/>
          <p:cNvSpPr>
            <a:spLocks noGrp="1"/>
          </p:cNvSpPr>
          <p:nvPr>
            <p:ph type="sldNum" sz="quarter" idx="5"/>
          </p:nvPr>
        </p:nvSpPr>
        <p:spPr/>
        <p:txBody>
          <a:bodyPr/>
          <a:lstStyle/>
          <a:p>
            <a:fld id="{0E67DF3C-FA32-2A4E-9905-CFE0D96F4279}" type="slidenum">
              <a:rPr lang="en-US" smtClean="0"/>
              <a:t>2</a:t>
            </a:fld>
            <a:endParaRPr lang="en-US"/>
          </a:p>
        </p:txBody>
      </p:sp>
    </p:spTree>
    <p:extLst>
      <p:ext uri="{BB962C8B-B14F-4D97-AF65-F5344CB8AC3E}">
        <p14:creationId xmlns:p14="http://schemas.microsoft.com/office/powerpoint/2010/main" val="3715542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Encourage questions</a:t>
            </a:r>
          </a:p>
        </p:txBody>
      </p:sp>
      <p:sp>
        <p:nvSpPr>
          <p:cNvPr id="4" name="Slide Number Placeholder 3"/>
          <p:cNvSpPr>
            <a:spLocks noGrp="1"/>
          </p:cNvSpPr>
          <p:nvPr>
            <p:ph type="sldNum" sz="quarter" idx="5"/>
          </p:nvPr>
        </p:nvSpPr>
        <p:spPr/>
        <p:txBody>
          <a:bodyPr/>
          <a:lstStyle/>
          <a:p>
            <a:fld id="{0E67DF3C-FA32-2A4E-9905-CFE0D96F4279}" type="slidenum">
              <a:rPr lang="en-US" smtClean="0"/>
              <a:t>23</a:t>
            </a:fld>
            <a:endParaRPr lang="en-US"/>
          </a:p>
        </p:txBody>
      </p:sp>
    </p:spTree>
    <p:extLst>
      <p:ext uri="{BB962C8B-B14F-4D97-AF65-F5344CB8AC3E}">
        <p14:creationId xmlns:p14="http://schemas.microsoft.com/office/powerpoint/2010/main" val="4028547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 Jose </a:t>
            </a:r>
            <a:br>
              <a:rPr lang="en-US"/>
            </a:br>
            <a:r>
              <a:rPr lang="en-US"/>
              <a:t>Green: CMS</a:t>
            </a:r>
          </a:p>
        </p:txBody>
      </p:sp>
      <p:sp>
        <p:nvSpPr>
          <p:cNvPr id="4" name="Slide Number Placeholder 3"/>
          <p:cNvSpPr>
            <a:spLocks noGrp="1"/>
          </p:cNvSpPr>
          <p:nvPr>
            <p:ph type="sldNum" sz="quarter" idx="10"/>
          </p:nvPr>
        </p:nvSpPr>
        <p:spPr/>
        <p:txBody>
          <a:bodyPr/>
          <a:lstStyle/>
          <a:p>
            <a:pPr defTabSz="928071">
              <a:defRPr/>
            </a:pPr>
            <a:fld id="{0E67DF3C-FA32-2A4E-9905-CFE0D96F4279}" type="slidenum">
              <a:rPr lang="en-US">
                <a:solidFill>
                  <a:prstClr val="black"/>
                </a:solidFill>
                <a:latin typeface="Calibri" panose="020F0502020204030204"/>
              </a:rPr>
              <a:pPr defTabSz="928071">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2279490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 Jose </a:t>
            </a:r>
            <a:br>
              <a:rPr lang="en-US"/>
            </a:br>
            <a:r>
              <a:rPr lang="en-US"/>
              <a:t>Green: CMS</a:t>
            </a:r>
          </a:p>
        </p:txBody>
      </p:sp>
      <p:sp>
        <p:nvSpPr>
          <p:cNvPr id="4" name="Slide Number Placeholder 3"/>
          <p:cNvSpPr>
            <a:spLocks noGrp="1"/>
          </p:cNvSpPr>
          <p:nvPr>
            <p:ph type="sldNum" sz="quarter" idx="10"/>
          </p:nvPr>
        </p:nvSpPr>
        <p:spPr/>
        <p:txBody>
          <a:bodyPr/>
          <a:lstStyle/>
          <a:p>
            <a:pPr defTabSz="928071">
              <a:defRPr/>
            </a:pPr>
            <a:fld id="{0E67DF3C-FA32-2A4E-9905-CFE0D96F4279}" type="slidenum">
              <a:rPr lang="en-US">
                <a:solidFill>
                  <a:prstClr val="black"/>
                </a:solidFill>
                <a:latin typeface="Calibri" panose="020F0502020204030204"/>
              </a:rPr>
              <a:pPr defTabSz="928071">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943308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4E675-CA8B-9B9E-351B-3DB841ECF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BC8B3-0AA0-F7F4-BEC6-A9D59E742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758C9-48F5-5670-6C6E-3F0F3296FEC9}"/>
              </a:ext>
            </a:extLst>
          </p:cNvPr>
          <p:cNvSpPr>
            <a:spLocks noGrp="1"/>
          </p:cNvSpPr>
          <p:nvPr>
            <p:ph type="body" idx="1"/>
          </p:nvPr>
        </p:nvSpPr>
        <p:spPr/>
        <p:txBody>
          <a:bodyPr/>
          <a:lstStyle/>
          <a:p>
            <a:r>
              <a:rPr lang="en-US"/>
              <a:t>San Jose </a:t>
            </a:r>
            <a:br>
              <a:rPr lang="en-US"/>
            </a:br>
            <a:r>
              <a:rPr lang="en-US"/>
              <a:t>Green: CMS</a:t>
            </a:r>
          </a:p>
        </p:txBody>
      </p:sp>
      <p:sp>
        <p:nvSpPr>
          <p:cNvPr id="4" name="Slide Number Placeholder 3">
            <a:extLst>
              <a:ext uri="{FF2B5EF4-FFF2-40B4-BE49-F238E27FC236}">
                <a16:creationId xmlns:a16="http://schemas.microsoft.com/office/drawing/2014/main" id="{23F47012-6B5F-A4AB-88A1-7ED37EB1C980}"/>
              </a:ext>
            </a:extLst>
          </p:cNvPr>
          <p:cNvSpPr>
            <a:spLocks noGrp="1"/>
          </p:cNvSpPr>
          <p:nvPr>
            <p:ph type="sldNum" sz="quarter" idx="10"/>
          </p:nvPr>
        </p:nvSpPr>
        <p:spPr/>
        <p:txBody>
          <a:bodyPr/>
          <a:lstStyle/>
          <a:p>
            <a:pPr defTabSz="928071">
              <a:defRPr/>
            </a:pPr>
            <a:fld id="{0E67DF3C-FA32-2A4E-9905-CFE0D96F4279}" type="slidenum">
              <a:rPr lang="en-US">
                <a:solidFill>
                  <a:prstClr val="black"/>
                </a:solidFill>
                <a:latin typeface="Calibri" panose="020F0502020204030204"/>
              </a:rPr>
              <a:pPr defTabSz="928071">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40566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 Jose </a:t>
            </a:r>
            <a:br>
              <a:rPr lang="en-US"/>
            </a:br>
            <a:r>
              <a:rPr lang="en-US"/>
              <a:t>Green: CMS</a:t>
            </a:r>
          </a:p>
        </p:txBody>
      </p:sp>
      <p:sp>
        <p:nvSpPr>
          <p:cNvPr id="4" name="Slide Number Placeholder 3"/>
          <p:cNvSpPr>
            <a:spLocks noGrp="1"/>
          </p:cNvSpPr>
          <p:nvPr>
            <p:ph type="sldNum" sz="quarter" idx="10"/>
          </p:nvPr>
        </p:nvSpPr>
        <p:spPr/>
        <p:txBody>
          <a:bodyPr/>
          <a:lstStyle/>
          <a:p>
            <a:pPr defTabSz="928071">
              <a:defRPr/>
            </a:pPr>
            <a:fld id="{0E67DF3C-FA32-2A4E-9905-CFE0D96F4279}" type="slidenum">
              <a:rPr lang="en-US">
                <a:solidFill>
                  <a:prstClr val="black"/>
                </a:solidFill>
                <a:latin typeface="Calibri" panose="020F0502020204030204"/>
              </a:rPr>
              <a:pPr defTabSz="928071">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980126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071">
              <a:defRPr/>
            </a:pPr>
            <a:r>
              <a:rPr lang="en-US"/>
              <a:t>In addition to lecturers, TAs, GAs, ISAs, and some additional employment, employment types have been expanded to include </a:t>
            </a:r>
            <a:r>
              <a:rPr lang="en-US">
                <a:solidFill>
                  <a:srgbClr val="000000"/>
                </a:solidFill>
                <a:latin typeface="Arial"/>
                <a:cs typeface="Arial"/>
              </a:rPr>
              <a:t>faculty additional employment for full and part-time faculty, substitute appts, special session, winter and summer.</a:t>
            </a:r>
          </a:p>
          <a:p>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28</a:t>
            </a:fld>
            <a:endParaRPr lang="en-US"/>
          </a:p>
        </p:txBody>
      </p:sp>
    </p:spTree>
    <p:extLst>
      <p:ext uri="{BB962C8B-B14F-4D97-AF65-F5344CB8AC3E}">
        <p14:creationId xmlns:p14="http://schemas.microsoft.com/office/powerpoint/2010/main" val="2885465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*Pause recording*</a:t>
            </a:r>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30</a:t>
            </a:fld>
            <a:endParaRPr lang="en-US"/>
          </a:p>
        </p:txBody>
      </p:sp>
    </p:spTree>
    <p:extLst>
      <p:ext uri="{BB962C8B-B14F-4D97-AF65-F5344CB8AC3E}">
        <p14:creationId xmlns:p14="http://schemas.microsoft.com/office/powerpoint/2010/main" val="3919588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p:txBody>
      </p:sp>
      <p:sp>
        <p:nvSpPr>
          <p:cNvPr id="4" name="Slide Number Placeholder 3"/>
          <p:cNvSpPr>
            <a:spLocks noGrp="1"/>
          </p:cNvSpPr>
          <p:nvPr>
            <p:ph type="sldNum" sz="quarter" idx="5"/>
          </p:nvPr>
        </p:nvSpPr>
        <p:spPr/>
        <p:txBody>
          <a:bodyPr/>
          <a:lstStyle/>
          <a:p>
            <a:fld id="{0E67DF3C-FA32-2A4E-9905-CFE0D96F4279}" type="slidenum">
              <a:rPr lang="en-US" smtClean="0"/>
              <a:t>32</a:t>
            </a:fld>
            <a:endParaRPr lang="en-US"/>
          </a:p>
        </p:txBody>
      </p:sp>
    </p:spTree>
    <p:extLst>
      <p:ext uri="{BB962C8B-B14F-4D97-AF65-F5344CB8AC3E}">
        <p14:creationId xmlns:p14="http://schemas.microsoft.com/office/powerpoint/2010/main" val="676349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Change Management methodology that we primarily use at the CO is </a:t>
            </a:r>
            <a:r>
              <a:rPr lang="en-US" err="1"/>
              <a:t>Prosci</a:t>
            </a:r>
            <a:r>
              <a:rPr lang="en-US"/>
              <a:t>, which stands for Professional science research. </a:t>
            </a:r>
            <a:br>
              <a:rPr lang="en-US"/>
            </a:br>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33</a:t>
            </a:fld>
            <a:endParaRPr lang="en-US"/>
          </a:p>
        </p:txBody>
      </p:sp>
    </p:spTree>
    <p:extLst>
      <p:ext uri="{BB962C8B-B14F-4D97-AF65-F5344CB8AC3E}">
        <p14:creationId xmlns:p14="http://schemas.microsoft.com/office/powerpoint/2010/main" val="880639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ADKAR model provides sequential steps to the change process to get individuals from current state to future state</a:t>
            </a:r>
            <a:br>
              <a:rPr lang="en-US"/>
            </a:br>
            <a:br>
              <a:rPr lang="en-US"/>
            </a:br>
            <a:r>
              <a:rPr lang="en-US"/>
              <a:t>The plan for the portion of the presentation is to walk you  through each step and apply it to the adoption of CHRS. </a:t>
            </a:r>
          </a:p>
          <a:p>
            <a:endParaRPr lang="en-US"/>
          </a:p>
          <a:p>
            <a:r>
              <a:rPr lang="en-US"/>
              <a:t>Before we start I have an Announcement: </a:t>
            </a:r>
            <a:br>
              <a:rPr lang="en-US"/>
            </a:br>
            <a:br>
              <a:rPr lang="en-US"/>
            </a:br>
            <a:r>
              <a:rPr lang="en-US"/>
              <a:t>We are going to engage you with a number of polls so I would like to grab a piece of paper, open up the notes section of your phone and/or computer and write down the letters ADKAR and I will tell you what to from there...</a:t>
            </a:r>
            <a:br>
              <a:rPr lang="en-US"/>
            </a:br>
            <a:br>
              <a:rPr lang="en-US"/>
            </a:br>
            <a:endParaRPr lang="en-US"/>
          </a:p>
          <a:p>
            <a:endParaRPr lang="en-US"/>
          </a:p>
        </p:txBody>
      </p:sp>
      <p:sp>
        <p:nvSpPr>
          <p:cNvPr id="4" name="Slide Number Placeholder 3"/>
          <p:cNvSpPr>
            <a:spLocks noGrp="1"/>
          </p:cNvSpPr>
          <p:nvPr>
            <p:ph type="sldNum" sz="quarter" idx="5"/>
          </p:nvPr>
        </p:nvSpPr>
        <p:spPr/>
        <p:txBody>
          <a:bodyPr/>
          <a:lstStyle/>
          <a:p>
            <a:fld id="{218FB030-A5C2-4439-932C-2AE5301694E1}" type="slidenum">
              <a:rPr lang="en-US" smtClean="0"/>
              <a:t>34</a:t>
            </a:fld>
            <a:endParaRPr lang="en-US"/>
          </a:p>
        </p:txBody>
      </p:sp>
    </p:spTree>
    <p:extLst>
      <p:ext uri="{BB962C8B-B14F-4D97-AF65-F5344CB8AC3E}">
        <p14:creationId xmlns:p14="http://schemas.microsoft.com/office/powerpoint/2010/main" val="115515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Christine</a:t>
            </a:r>
          </a:p>
        </p:txBody>
      </p:sp>
      <p:sp>
        <p:nvSpPr>
          <p:cNvPr id="4" name="Slide Number Placeholder 3"/>
          <p:cNvSpPr>
            <a:spLocks noGrp="1"/>
          </p:cNvSpPr>
          <p:nvPr>
            <p:ph type="sldNum" sz="quarter" idx="5"/>
          </p:nvPr>
        </p:nvSpPr>
        <p:spPr/>
        <p:txBody>
          <a:bodyPr/>
          <a:lstStyle/>
          <a:p>
            <a:fld id="{0E67DF3C-FA32-2A4E-9905-CFE0D96F4279}" type="slidenum">
              <a:rPr lang="en-US" smtClean="0"/>
              <a:t>3</a:t>
            </a:fld>
            <a:endParaRPr lang="en-US"/>
          </a:p>
        </p:txBody>
      </p:sp>
    </p:spTree>
    <p:extLst>
      <p:ext uri="{BB962C8B-B14F-4D97-AF65-F5344CB8AC3E}">
        <p14:creationId xmlns:p14="http://schemas.microsoft.com/office/powerpoint/2010/main" val="209285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2850"/>
            <a:ext cx="5816600" cy="3271838"/>
          </a:xfrm>
        </p:spPr>
      </p:sp>
      <p:sp>
        <p:nvSpPr>
          <p:cNvPr id="3" name="Notes Placeholder 2"/>
          <p:cNvSpPr>
            <a:spLocks noGrp="1"/>
          </p:cNvSpPr>
          <p:nvPr>
            <p:ph type="body" idx="1"/>
          </p:nvPr>
        </p:nvSpPr>
        <p:spPr/>
        <p:txBody>
          <a:bodyPr/>
          <a:lstStyle/>
          <a:p>
            <a:r>
              <a:rPr lang="en-US"/>
              <a:t>A is Awareness</a:t>
            </a:r>
          </a:p>
          <a:p>
            <a:endParaRPr lang="en-US"/>
          </a:p>
          <a:p>
            <a:r>
              <a:rPr lang="en-US"/>
              <a:t>Awareness is more than being aware of the change, it is understanding the WHY behind the change.</a:t>
            </a:r>
          </a:p>
          <a:p>
            <a:r>
              <a:rPr lang="en-US"/>
              <a:t>For example, if you’ve ever been around little kids, and you tell them to do something, what’s the first they ALWAYS say? WHY?</a:t>
            </a:r>
            <a:br>
              <a:rPr lang="en-US"/>
            </a:br>
            <a:endParaRPr lang="en-US"/>
          </a:p>
          <a:p>
            <a:r>
              <a:rPr lang="en-US" baseline="0"/>
              <a:t>It is human nature to want to know the underlying reason for why any change is occurring. In </a:t>
            </a:r>
            <a:r>
              <a:rPr lang="en-US"/>
              <a:t>the book, Start with the Why, the author stresses the importance of communicating “WHY” we are changing, “Why Now” and “What happens if we don’t change early on in the project to create stakeholder awareness early in the change process</a:t>
            </a:r>
            <a:br>
              <a:rPr lang="en-US"/>
            </a:br>
            <a:br>
              <a:rPr lang="en-US"/>
            </a:br>
            <a:r>
              <a:rPr lang="en-US"/>
              <a:t>…and this should be delivered by the executive sponsor.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aseline="0"/>
            </a:br>
            <a:r>
              <a:rPr lang="en-US" baseline="0"/>
              <a:t>Unfortunately, many messages about a change are heavy on the WHAT or HOW and skip the why.  And that lack of awareness is a primary reason employees resist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 now, I want you to pull out that piece of paper or open you notes. Samantha is going to launch a poll asking you these three questions and  I want you to write down your responses, either 1-5 for each question under that first A. </a:t>
            </a:r>
            <a:br>
              <a:rPr lang="en-US" baseline="0"/>
            </a:br>
            <a:br>
              <a:rPr lang="en-US" baseline="0"/>
            </a:br>
            <a:r>
              <a:rPr lang="en-US" baseline="0"/>
              <a:t>If you score a 3 or below for any of these questions…I want you to circle the letter A because this is considered your barrier and is the </a:t>
            </a:r>
            <a:r>
              <a:rPr lang="en-US"/>
              <a:t>area that needs to be focused on in order for you to successfully adopt CHRS.  </a:t>
            </a:r>
            <a:endParaRPr lang="en-US" baseline="0"/>
          </a:p>
          <a:p>
            <a:endParaRPr lang="en-US" baseline="0"/>
          </a:p>
          <a:p>
            <a:endParaRPr lang="en-US"/>
          </a:p>
          <a:p>
            <a:endParaRPr lang="en-US"/>
          </a:p>
        </p:txBody>
      </p:sp>
    </p:spTree>
    <p:extLst>
      <p:ext uri="{BB962C8B-B14F-4D97-AF65-F5344CB8AC3E}">
        <p14:creationId xmlns:p14="http://schemas.microsoft.com/office/powerpoint/2010/main" val="1313617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scored a 3 or below for any of the questions, here are some strategies to help with awareness. </a:t>
            </a:r>
            <a:br>
              <a:rPr lang="en-US"/>
            </a:br>
            <a:br>
              <a:rPr lang="en-US"/>
            </a:br>
            <a:r>
              <a:rPr lang="en-US"/>
              <a:t>This may require a bit of homework/research on your end such as reviewing past content or even talking to your boss or colleagues about how your job will change. </a:t>
            </a:r>
          </a:p>
        </p:txBody>
      </p:sp>
      <p:sp>
        <p:nvSpPr>
          <p:cNvPr id="4" name="Slide Number Placeholder 3"/>
          <p:cNvSpPr>
            <a:spLocks noGrp="1"/>
          </p:cNvSpPr>
          <p:nvPr>
            <p:ph type="sldNum" sz="quarter" idx="5"/>
          </p:nvPr>
        </p:nvSpPr>
        <p:spPr/>
        <p:txBody>
          <a:bodyPr/>
          <a:lstStyle/>
          <a:p>
            <a:fld id="{0E67DF3C-FA32-2A4E-9905-CFE0D96F4279}" type="slidenum">
              <a:rPr lang="en-US" smtClean="0"/>
              <a:t>36</a:t>
            </a:fld>
            <a:endParaRPr lang="en-US"/>
          </a:p>
        </p:txBody>
      </p:sp>
    </p:spTree>
    <p:extLst>
      <p:ext uri="{BB962C8B-B14F-4D97-AF65-F5344CB8AC3E}">
        <p14:creationId xmlns:p14="http://schemas.microsoft.com/office/powerpoint/2010/main" val="506414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2850"/>
            <a:ext cx="5816600" cy="3271838"/>
          </a:xfrm>
        </p:spPr>
      </p:sp>
      <p:sp>
        <p:nvSpPr>
          <p:cNvPr id="3" name="Notes Placeholder 2"/>
          <p:cNvSpPr>
            <a:spLocks noGrp="1"/>
          </p:cNvSpPr>
          <p:nvPr>
            <p:ph type="body" idx="1"/>
          </p:nvPr>
        </p:nvSpPr>
        <p:spPr/>
        <p:txBody>
          <a:bodyPr/>
          <a:lstStyle/>
          <a:p>
            <a:pPr algn="l"/>
            <a:r>
              <a:rPr lang="en-US" b="0" i="0">
                <a:solidFill>
                  <a:srgbClr val="3F484F"/>
                </a:solidFill>
                <a:effectLst/>
                <a:latin typeface="Open Sans" panose="020B0606030504020204" pitchFamily="34" charset="0"/>
              </a:rPr>
              <a:t>Desire is typically one of the most difficult phases because it requires individuals to make their own, personal decision: “I am going to make this change.” In this case, I am going to adopt CHRS.</a:t>
            </a:r>
          </a:p>
          <a:p>
            <a:pPr algn="l"/>
            <a:endParaRPr lang="en-US" b="0" i="0">
              <a:solidFill>
                <a:srgbClr val="3F484F"/>
              </a:solidFill>
              <a:effectLst/>
              <a:latin typeface="Open Sans" panose="020B0606030504020204" pitchFamily="34" charset="0"/>
            </a:endParaRPr>
          </a:p>
          <a:p>
            <a:pPr algn="l"/>
            <a:r>
              <a:rPr lang="en-US" b="0" i="0">
                <a:solidFill>
                  <a:srgbClr val="3F484F"/>
                </a:solidFill>
                <a:effectLst/>
                <a:latin typeface="Open Sans" panose="020B0606030504020204" pitchFamily="34" charset="0"/>
              </a:rPr>
              <a:t>When building Desire, employees ask:</a:t>
            </a:r>
          </a:p>
          <a:p>
            <a:pPr algn="l"/>
            <a:r>
              <a:rPr lang="en-US" b="0" i="1">
                <a:solidFill>
                  <a:srgbClr val="3F484F"/>
                </a:solidFill>
                <a:effectLst/>
                <a:latin typeface="Open Sans" panose="020B0606030504020204" pitchFamily="34" charset="0"/>
              </a:rPr>
              <a:t>"What's in it for me (WIIFM)?" </a:t>
            </a:r>
            <a:br>
              <a:rPr lang="en-US" b="0" i="0">
                <a:solidFill>
                  <a:srgbClr val="3F484F"/>
                </a:solidFill>
                <a:effectLst/>
                <a:latin typeface="Open Sans" panose="020B0606030504020204" pitchFamily="34" charset="0"/>
              </a:rPr>
            </a:br>
            <a:r>
              <a:rPr lang="en-US" b="0" i="1">
                <a:solidFill>
                  <a:srgbClr val="3F484F"/>
                </a:solidFill>
                <a:effectLst/>
                <a:latin typeface="Open Sans" panose="020B0606030504020204" pitchFamily="34" charset="0"/>
              </a:rPr>
              <a:t>"What are the benefits of change management for the organization?"</a:t>
            </a:r>
            <a:br>
              <a:rPr lang="en-US" b="0" i="0">
                <a:solidFill>
                  <a:srgbClr val="3F484F"/>
                </a:solidFill>
                <a:effectLst/>
                <a:latin typeface="Open Sans" panose="020B0606030504020204" pitchFamily="34" charset="0"/>
              </a:rPr>
            </a:br>
            <a:r>
              <a:rPr lang="en-US" b="0" i="1">
                <a:solidFill>
                  <a:srgbClr val="3F484F"/>
                </a:solidFill>
                <a:effectLst/>
                <a:latin typeface="Open Sans" panose="020B0606030504020204" pitchFamily="34" charset="0"/>
              </a:rPr>
              <a:t>"Why should I get on board?“</a:t>
            </a:r>
          </a:p>
          <a:p>
            <a:pPr algn="l"/>
            <a:endParaRPr lang="en-US" b="0" i="1">
              <a:solidFill>
                <a:srgbClr val="3F484F"/>
              </a:solidFill>
              <a:effectLst/>
              <a:latin typeface="Open Sans" panose="020B0606030504020204" pitchFamily="34" charset="0"/>
            </a:endParaRPr>
          </a:p>
          <a:p>
            <a:pPr marL="0" indent="0" algn="l">
              <a:buFont typeface="Arial" panose="020B0604020202020204" pitchFamily="34" charset="0"/>
              <a:buNone/>
            </a:pPr>
            <a:r>
              <a:rPr lang="en-US" b="0" i="0">
                <a:solidFill>
                  <a:srgbClr val="3F484F"/>
                </a:solidFill>
                <a:effectLst/>
                <a:latin typeface="Open Sans" panose="020B0606030504020204" pitchFamily="34" charset="0"/>
              </a:rPr>
              <a:t>We already reviewed the benefits for the CSU and your campus, but the organization can’t make this transition without YOU. So ask yourself: What is in it for ME?</a:t>
            </a:r>
          </a:p>
          <a:p>
            <a:pPr marL="0" indent="0" algn="l">
              <a:buFont typeface="Arial" panose="020B0604020202020204" pitchFamily="34" charset="0"/>
              <a:buNone/>
            </a:pPr>
            <a:endParaRPr lang="en-US" b="0" i="0">
              <a:solidFill>
                <a:srgbClr val="3F484F"/>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3F484F"/>
                </a:solidFill>
                <a:effectLst/>
                <a:latin typeface="Open Sans" panose="020B0606030504020204" pitchFamily="34" charset="0"/>
              </a:rPr>
              <a:t>What does being a part of the core implementation team mean to you?</a:t>
            </a:r>
          </a:p>
          <a:p>
            <a:pPr marL="171450" indent="-171450" algn="l">
              <a:buFont typeface="Arial" panose="020B0604020202020204" pitchFamily="34" charset="0"/>
              <a:buChar char="•"/>
            </a:pPr>
            <a:r>
              <a:rPr lang="en-US" b="0" i="0">
                <a:solidFill>
                  <a:srgbClr val="3F484F"/>
                </a:solidFill>
                <a:effectLst/>
                <a:latin typeface="Open Sans" panose="020B0606030504020204" pitchFamily="34" charset="0"/>
              </a:rPr>
              <a:t>What efficiencies will this bring to your day-to-day?</a:t>
            </a:r>
          </a:p>
          <a:p>
            <a:pPr marL="171450" indent="-171450" algn="l">
              <a:buFont typeface="Arial" panose="020B0604020202020204" pitchFamily="34" charset="0"/>
              <a:buChar char="•"/>
            </a:pPr>
            <a:r>
              <a:rPr lang="en-US" b="0" i="0">
                <a:solidFill>
                  <a:srgbClr val="3F484F"/>
                </a:solidFill>
                <a:effectLst/>
                <a:latin typeface="Open Sans" panose="020B0606030504020204" pitchFamily="34" charset="0"/>
              </a:rPr>
              <a:t>How does your leadership make you feel about this change?</a:t>
            </a:r>
          </a:p>
          <a:p>
            <a:endParaRPr lang="en-US"/>
          </a:p>
        </p:txBody>
      </p:sp>
    </p:spTree>
    <p:extLst>
      <p:ext uri="{BB962C8B-B14F-4D97-AF65-F5344CB8AC3E}">
        <p14:creationId xmlns:p14="http://schemas.microsoft.com/office/powerpoint/2010/main" val="389809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38</a:t>
            </a:fld>
            <a:endParaRPr lang="en-US"/>
          </a:p>
        </p:txBody>
      </p:sp>
    </p:spTree>
    <p:extLst>
      <p:ext uri="{BB962C8B-B14F-4D97-AF65-F5344CB8AC3E}">
        <p14:creationId xmlns:p14="http://schemas.microsoft.com/office/powerpoint/2010/main" val="3260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2850"/>
            <a:ext cx="5816600" cy="3271838"/>
          </a:xfrm>
        </p:spPr>
      </p:sp>
      <p:sp>
        <p:nvSpPr>
          <p:cNvPr id="3" name="Notes Placeholder 2"/>
          <p:cNvSpPr>
            <a:spLocks noGrp="1"/>
          </p:cNvSpPr>
          <p:nvPr>
            <p:ph type="body" idx="1"/>
          </p:nvPr>
        </p:nvSpPr>
        <p:spPr/>
        <p:txBody>
          <a:bodyPr/>
          <a:lstStyle/>
          <a:p>
            <a:r>
              <a:rPr lang="en-US">
                <a:cs typeface="Calibri"/>
              </a:rPr>
              <a:t>Change requires the KNOW how</a:t>
            </a:r>
          </a:p>
          <a:p>
            <a:endParaRPr lang="en-US">
              <a:cs typeface="Calibri"/>
            </a:endParaRPr>
          </a:p>
          <a:p>
            <a:r>
              <a:rPr lang="en-US">
                <a:cs typeface="Calibri"/>
              </a:rPr>
              <a:t>You might say </a:t>
            </a:r>
          </a:p>
          <a:p>
            <a:endParaRPr lang="en-US">
              <a:cs typeface="Calibri"/>
            </a:endParaRPr>
          </a:p>
          <a:p>
            <a:r>
              <a:rPr lang="en-US">
                <a:cs typeface="Calibri"/>
              </a:rPr>
              <a:t>I received the training I need</a:t>
            </a:r>
          </a:p>
          <a:p>
            <a:endParaRPr lang="en-US">
              <a:cs typeface="Calibri"/>
            </a:endParaRPr>
          </a:p>
          <a:p>
            <a:r>
              <a:rPr lang="en-US"/>
              <a:t>Or, you know where to look for information - I know how to refer to the training resources in the Campus Training Page/CHRS Library if I need them</a:t>
            </a:r>
            <a:endParaRPr lang="en-US">
              <a:cs typeface="Calibri"/>
            </a:endParaRPr>
          </a:p>
          <a:p>
            <a:endParaRPr lang="en-US">
              <a:cs typeface="Calibri"/>
            </a:endParaRPr>
          </a:p>
          <a:p>
            <a:r>
              <a:rPr lang="en-US"/>
              <a:t>Or you may feel like an expert - I understand how the system works</a:t>
            </a:r>
          </a:p>
          <a:p>
            <a:endParaRPr lang="en-US">
              <a:cs typeface="Calibri"/>
            </a:endParaRPr>
          </a:p>
        </p:txBody>
      </p:sp>
    </p:spTree>
    <p:extLst>
      <p:ext uri="{BB962C8B-B14F-4D97-AF65-F5344CB8AC3E}">
        <p14:creationId xmlns:p14="http://schemas.microsoft.com/office/powerpoint/2010/main" val="990441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you scored a 3 or below - KNOWLEDGE is a barrier for you</a:t>
            </a:r>
          </a:p>
          <a:p>
            <a:endParaRPr lang="en-US">
              <a:cs typeface="Calibri"/>
            </a:endParaRPr>
          </a:p>
          <a:p>
            <a:r>
              <a:rPr lang="en-US">
                <a:cs typeface="Calibri"/>
              </a:rPr>
              <a:t>What can you do to help with adoption? SEEK OUT INFORMATION</a:t>
            </a:r>
          </a:p>
          <a:p>
            <a:endParaRPr lang="en-US">
              <a:cs typeface="Calibri"/>
            </a:endParaRPr>
          </a:p>
          <a:p>
            <a:pPr marL="342900" indent="-342900">
              <a:buFont typeface="Arial,Sans-Serif"/>
              <a:buChar char="•"/>
            </a:pPr>
            <a:r>
              <a:rPr lang="en-US"/>
              <a:t>Take advantage of all the training materials on the Campus Training Page/CHRS Library</a:t>
            </a:r>
            <a:br>
              <a:rPr lang="en-US">
                <a:cs typeface="+mn-lt"/>
              </a:rPr>
            </a:br>
            <a:endParaRPr lang="en-US">
              <a:cs typeface="Calibri"/>
            </a:endParaRPr>
          </a:p>
          <a:p>
            <a:pPr marL="342900" indent="-342900">
              <a:buFont typeface="Arial,Sans-Serif"/>
              <a:buChar char="•"/>
            </a:pPr>
            <a:r>
              <a:rPr lang="en-US"/>
              <a:t>Attend campus-based training sessions and ask questions – details will be shared soon</a:t>
            </a:r>
            <a:br>
              <a:rPr lang="en-US">
                <a:cs typeface="+mn-lt"/>
              </a:rPr>
            </a:br>
            <a:endParaRPr lang="en-US">
              <a:cs typeface="Calibri"/>
            </a:endParaRPr>
          </a:p>
          <a:p>
            <a:pPr marL="342900" indent="-342900">
              <a:buFont typeface="Arial,Sans-Serif"/>
              <a:buChar char="•"/>
            </a:pPr>
            <a:r>
              <a:rPr lang="en-US"/>
              <a:t>Take the time to practice and get to know the system</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E67DF3C-FA32-2A4E-9905-CFE0D96F4279}" type="slidenum">
              <a:rPr lang="en-US" smtClean="0"/>
              <a:t>40</a:t>
            </a:fld>
            <a:endParaRPr lang="en-US"/>
          </a:p>
        </p:txBody>
      </p:sp>
    </p:spTree>
    <p:extLst>
      <p:ext uri="{BB962C8B-B14F-4D97-AF65-F5344CB8AC3E}">
        <p14:creationId xmlns:p14="http://schemas.microsoft.com/office/powerpoint/2010/main" val="3985168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2850"/>
            <a:ext cx="5816600" cy="3271838"/>
          </a:xfrm>
        </p:spPr>
      </p:sp>
      <p:sp>
        <p:nvSpPr>
          <p:cNvPr id="3" name="Notes Placeholder 2"/>
          <p:cNvSpPr>
            <a:spLocks noGrp="1"/>
          </p:cNvSpPr>
          <p:nvPr>
            <p:ph type="body" idx="1"/>
          </p:nvPr>
        </p:nvSpPr>
        <p:spPr/>
        <p:txBody>
          <a:bodyPr/>
          <a:lstStyle/>
          <a:p>
            <a:r>
              <a:rPr lang="en-US"/>
              <a:t>Describe how this is different from knowledge</a:t>
            </a:r>
            <a:r>
              <a:rPr lang="en-US" baseline="0"/>
              <a:t> </a:t>
            </a:r>
            <a:endParaRPr lang="en-US"/>
          </a:p>
        </p:txBody>
      </p:sp>
    </p:spTree>
    <p:extLst>
      <p:ext uri="{BB962C8B-B14F-4D97-AF65-F5344CB8AC3E}">
        <p14:creationId xmlns:p14="http://schemas.microsoft.com/office/powerpoint/2010/main" val="1999879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42</a:t>
            </a:fld>
            <a:endParaRPr lang="en-US"/>
          </a:p>
        </p:txBody>
      </p:sp>
    </p:spTree>
    <p:extLst>
      <p:ext uri="{BB962C8B-B14F-4D97-AF65-F5344CB8AC3E}">
        <p14:creationId xmlns:p14="http://schemas.microsoft.com/office/powerpoint/2010/main" val="3363607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2850"/>
            <a:ext cx="5816600" cy="32718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a:t>And the last stage is Reinforcement. You can’t simply implement a change, and then assume it’s going to stick. You need to reinforce that change in some way to ensure its integrated into folks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Ask yourself: what steps can I take to ensure I will continue with this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Celebrate the wins! Keep engaging with CHRS</a:t>
            </a:r>
          </a:p>
        </p:txBody>
      </p:sp>
    </p:spTree>
    <p:extLst>
      <p:ext uri="{BB962C8B-B14F-4D97-AF65-F5344CB8AC3E}">
        <p14:creationId xmlns:p14="http://schemas.microsoft.com/office/powerpoint/2010/main" val="1469432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44</a:t>
            </a:fld>
            <a:endParaRPr lang="en-US"/>
          </a:p>
        </p:txBody>
      </p:sp>
    </p:spTree>
    <p:extLst>
      <p:ext uri="{BB962C8B-B14F-4D97-AF65-F5344CB8AC3E}">
        <p14:creationId xmlns:p14="http://schemas.microsoft.com/office/powerpoint/2010/main" val="176527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Martin Luther King quote could not be more relevant than what the entire world has been facing since March 2020. </a:t>
            </a:r>
          </a:p>
          <a:p>
            <a:r>
              <a:rPr lang="en-US"/>
              <a:t>Our world has changed in significant ways, and the ability to adapt is key. </a:t>
            </a:r>
            <a:endParaRPr lang="en-US">
              <a:ea typeface="Calibri"/>
              <a:cs typeface="Calibri"/>
            </a:endParaRPr>
          </a:p>
          <a:p>
            <a:endParaRPr lang="en-US"/>
          </a:p>
          <a:p>
            <a:r>
              <a:rPr lang="en-US"/>
              <a:t>Change management was and continues to be, a big, important topic at the CSU: given New leadership, new technology solutions, process improvements, etc. </a:t>
            </a:r>
            <a:endParaRPr lang="en-US">
              <a:ea typeface="Calibri"/>
              <a:cs typeface="Calibri"/>
            </a:endParaRPr>
          </a:p>
          <a:p>
            <a:endParaRPr lang="en-US"/>
          </a:p>
          <a:p>
            <a:r>
              <a:rPr lang="en-US"/>
              <a:t>One thing for sure, </a:t>
            </a:r>
            <a:r>
              <a:rPr lang="en-US" b="1"/>
              <a:t>Change is constant</a:t>
            </a:r>
            <a:r>
              <a:rPr lang="en-US"/>
              <a:t> and our ability to adapt will become more of a priority in the days/months/and even years to come as we seek to be more responsive, adaptable, and agile in our approach.</a:t>
            </a:r>
            <a:endParaRPr lang="en-US">
              <a:ea typeface="Calibri"/>
              <a:cs typeface="Calibri"/>
            </a:endParaRPr>
          </a:p>
          <a:p>
            <a:endParaRPr lang="en-US"/>
          </a:p>
          <a:p>
            <a:r>
              <a:rPr lang="en-US"/>
              <a:t>BUT How do you DO change management? What are the steps, activities, tools, resources, expected outcomes? </a:t>
            </a:r>
            <a:endParaRPr lang="en-US">
              <a:ea typeface="Calibri" panose="020F0502020204030204"/>
              <a:cs typeface="Calibri" panose="020F0502020204030204"/>
            </a:endParaRPr>
          </a:p>
          <a:p>
            <a:endParaRPr lang="en-US"/>
          </a:p>
          <a:p>
            <a:r>
              <a:rPr lang="en-US"/>
              <a:t>Successful change requires many roles from Sponsor of the change to employees who jobs are changing because of the change.</a:t>
            </a:r>
            <a:endParaRPr lang="en-US">
              <a:ea typeface="Calibri" panose="020F0502020204030204"/>
              <a:cs typeface="Calibri" panose="020F0502020204030204"/>
            </a:endParaRPr>
          </a:p>
          <a:p>
            <a:endParaRPr lang="en-US"/>
          </a:p>
          <a:p>
            <a:r>
              <a:rPr lang="en-US"/>
              <a:t> In today’s workshop we are going focus on </a:t>
            </a:r>
            <a:r>
              <a:rPr lang="en-US" baseline="0"/>
              <a:t>the</a:t>
            </a:r>
            <a:r>
              <a:rPr lang="en-US"/>
              <a:t> </a:t>
            </a:r>
            <a:r>
              <a:rPr lang="en-US" baseline="0"/>
              <a:t> </a:t>
            </a:r>
            <a:r>
              <a:rPr lang="en-US"/>
              <a:t>IMPLEMENTATION TEAM'S </a:t>
            </a:r>
            <a:r>
              <a:rPr lang="en-US" baseline="0"/>
              <a:t>role during change.</a:t>
            </a:r>
            <a:endParaRPr lang="en-US">
              <a:ea typeface="Calibri" panose="020F0502020204030204"/>
              <a:cs typeface="Calibri" panose="020F0502020204030204"/>
            </a:endParaRPr>
          </a:p>
          <a:p>
            <a:endParaRPr lang="en-US"/>
          </a:p>
          <a:p>
            <a:endParaRPr lang="en-US" baseline="0"/>
          </a:p>
        </p:txBody>
      </p:sp>
      <p:sp>
        <p:nvSpPr>
          <p:cNvPr id="4" name="Slide Number Placeholder 3"/>
          <p:cNvSpPr>
            <a:spLocks noGrp="1"/>
          </p:cNvSpPr>
          <p:nvPr>
            <p:ph type="sldNum" sz="quarter" idx="5"/>
          </p:nvPr>
        </p:nvSpPr>
        <p:spPr/>
        <p:txBody>
          <a:bodyPr/>
          <a:lstStyle/>
          <a:p>
            <a:fld id="{218FB030-A5C2-4439-932C-2AE5301694E1}" type="slidenum">
              <a:rPr lang="en-US" smtClean="0"/>
              <a:t>4</a:t>
            </a:fld>
            <a:endParaRPr lang="en-US"/>
          </a:p>
        </p:txBody>
      </p:sp>
    </p:spTree>
    <p:extLst>
      <p:ext uri="{BB962C8B-B14F-4D97-AF65-F5344CB8AC3E}">
        <p14:creationId xmlns:p14="http://schemas.microsoft.com/office/powerpoint/2010/main" val="960605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ADKAR model is sequential</a:t>
            </a:r>
            <a:r>
              <a:rPr lang="en-US" baseline="0"/>
              <a:t> … but not always linear </a:t>
            </a:r>
          </a:p>
          <a:p>
            <a:endParaRPr lang="en-US" baseline="0"/>
          </a:p>
          <a:p>
            <a:r>
              <a:rPr lang="en-US"/>
              <a:t>In my Office Move example, since our team  was all familiar with the ADKAR model, My boss was able to meet with us individually and ask where we were at ADKAR wise. </a:t>
            </a:r>
            <a:br>
              <a:rPr lang="en-US"/>
            </a:br>
            <a:br>
              <a:rPr lang="en-US"/>
            </a:br>
            <a:r>
              <a:rPr lang="en-US"/>
              <a:t>The first area that has a score of 3 or less…is considered the barrier point and the area that you should focus on with that employee. </a:t>
            </a:r>
          </a:p>
          <a:p>
            <a:endParaRPr lang="en-US"/>
          </a:p>
          <a:p>
            <a:r>
              <a:rPr lang="en-US"/>
              <a:t>Most of out team had a 3 or less on Desire which told her that we were all aware of the WHY for the move… but she needed to help us be okay with it. However, that often takes time and sometimes it takes a personal appeal from the manager, asking the employee to be an advocate for the change for the good of the organization. </a:t>
            </a:r>
          </a:p>
          <a:p>
            <a:endParaRPr lang="en-US"/>
          </a:p>
          <a:p>
            <a:endParaRPr lang="en-US"/>
          </a:p>
          <a:p>
            <a:r>
              <a:rPr lang="en-US"/>
              <a:t>Now that we’ve taken all the polls, lets pull out your paper/or your phones and identify what your barrier point is……what element did you FIRST score a 3 or below at. </a:t>
            </a:r>
          </a:p>
          <a:p>
            <a:endParaRPr lang="en-US">
              <a:cs typeface="+mn-lt"/>
            </a:endParaRPr>
          </a:p>
          <a:p>
            <a:r>
              <a:rPr lang="en-US">
                <a:cs typeface="+mn-lt"/>
              </a:rPr>
              <a:t>Poll text: "</a:t>
            </a:r>
            <a:r>
              <a:rPr lang="en-US"/>
              <a:t>What is the area that you first scored 3 or less in (your barrier point)?"</a:t>
            </a:r>
            <a:br>
              <a:rPr lang="en-US">
                <a:cs typeface="+mn-lt"/>
              </a:rPr>
            </a:br>
            <a:br>
              <a:rPr lang="en-US">
                <a:cs typeface="+mn-lt"/>
              </a:rPr>
            </a:br>
            <a:endParaRPr lang="en-US">
              <a:ea typeface="Calibri"/>
              <a:cs typeface="Calibri"/>
            </a:endParaRPr>
          </a:p>
        </p:txBody>
      </p:sp>
      <p:sp>
        <p:nvSpPr>
          <p:cNvPr id="4" name="Slide Number Placeholder 3"/>
          <p:cNvSpPr>
            <a:spLocks noGrp="1"/>
          </p:cNvSpPr>
          <p:nvPr>
            <p:ph type="sldNum" sz="quarter" idx="5"/>
          </p:nvPr>
        </p:nvSpPr>
        <p:spPr/>
        <p:txBody>
          <a:bodyPr/>
          <a:lstStyle/>
          <a:p>
            <a:fld id="{0E67DF3C-FA32-2A4E-9905-CFE0D96F4279}" type="slidenum">
              <a:rPr lang="en-US" smtClean="0"/>
              <a:t>45</a:t>
            </a:fld>
            <a:endParaRPr lang="en-US"/>
          </a:p>
        </p:txBody>
      </p:sp>
    </p:spTree>
    <p:extLst>
      <p:ext uri="{BB962C8B-B14F-4D97-AF65-F5344CB8AC3E}">
        <p14:creationId xmlns:p14="http://schemas.microsoft.com/office/powerpoint/2010/main" val="3192144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exercise really illustrates an important point: that people go through the change process at different paces for various reasons. </a:t>
            </a:r>
            <a:br>
              <a:rPr lang="en-US"/>
            </a:br>
            <a:br>
              <a:rPr lang="en-US"/>
            </a:br>
            <a:r>
              <a:rPr lang="en-US"/>
              <a:t>This is </a:t>
            </a:r>
            <a:r>
              <a:rPr lang="en-US" b="1"/>
              <a:t>YOUR CHANGE JOURNEY</a:t>
            </a:r>
            <a:r>
              <a:rPr lang="en-US"/>
              <a:t>, and it won’t look like anyone else’s …but fear not, you have the fabulous Shannon to help you get through this change. </a:t>
            </a:r>
          </a:p>
          <a:p>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46</a:t>
            </a:fld>
            <a:endParaRPr lang="en-US"/>
          </a:p>
        </p:txBody>
      </p:sp>
    </p:spTree>
    <p:extLst>
      <p:ext uri="{BB962C8B-B14F-4D97-AF65-F5344CB8AC3E}">
        <p14:creationId xmlns:p14="http://schemas.microsoft.com/office/powerpoint/2010/main" val="35313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 has plans and tools to make your journey to CHRS less painful. Your Change Manager is partnering with the CO to deliver these items</a:t>
            </a:r>
          </a:p>
          <a:p>
            <a:endParaRPr lang="en-US"/>
          </a:p>
          <a:p>
            <a:r>
              <a:rPr lang="en-US"/>
              <a:t>List plans and tools here</a:t>
            </a:r>
          </a:p>
          <a:p>
            <a:endParaRPr lang="en-US"/>
          </a:p>
          <a:p>
            <a:r>
              <a:rPr lang="en-US"/>
              <a:t>Not just hanging you out to dry</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0E67DF3C-FA32-2A4E-9905-CFE0D96F4279}" type="slidenum">
              <a:rPr lang="en-US" smtClean="0"/>
              <a:t>47</a:t>
            </a:fld>
            <a:endParaRPr lang="en-US"/>
          </a:p>
        </p:txBody>
      </p:sp>
    </p:spTree>
    <p:extLst>
      <p:ext uri="{BB962C8B-B14F-4D97-AF65-F5344CB8AC3E}">
        <p14:creationId xmlns:p14="http://schemas.microsoft.com/office/powerpoint/2010/main" val="920851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1768FC-FB16-4A35-A97F-EC02C7A8F2E4}" type="slidenum">
              <a:rPr lang="en-US" smtClean="0"/>
              <a:t>49</a:t>
            </a:fld>
            <a:endParaRPr lang="en-US"/>
          </a:p>
        </p:txBody>
      </p:sp>
    </p:spTree>
    <p:extLst>
      <p:ext uri="{BB962C8B-B14F-4D97-AF65-F5344CB8AC3E}">
        <p14:creationId xmlns:p14="http://schemas.microsoft.com/office/powerpoint/2010/main" val="2074069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QR code will generate a blank email. Just send to subscribe</a:t>
            </a:r>
          </a:p>
        </p:txBody>
      </p:sp>
      <p:sp>
        <p:nvSpPr>
          <p:cNvPr id="4" name="Slide Number Placeholder 3"/>
          <p:cNvSpPr>
            <a:spLocks noGrp="1"/>
          </p:cNvSpPr>
          <p:nvPr>
            <p:ph type="sldNum" sz="quarter" idx="5"/>
          </p:nvPr>
        </p:nvSpPr>
        <p:spPr/>
        <p:txBody>
          <a:bodyPr/>
          <a:lstStyle/>
          <a:p>
            <a:fld id="{0E67DF3C-FA32-2A4E-9905-CFE0D96F4279}" type="slidenum">
              <a:rPr lang="en-US" smtClean="0"/>
              <a:t>50</a:t>
            </a:fld>
            <a:endParaRPr lang="en-US"/>
          </a:p>
        </p:txBody>
      </p:sp>
    </p:spTree>
    <p:extLst>
      <p:ext uri="{BB962C8B-B14F-4D97-AF65-F5344CB8AC3E}">
        <p14:creationId xmlns:p14="http://schemas.microsoft.com/office/powerpoint/2010/main" val="2480096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BF445-FE53-2DF0-8F02-55CB6023C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0E93C-0B95-1E55-89ED-24ACE1A72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C6DC5-5375-DA3C-9875-35805D087E6E}"/>
              </a:ext>
            </a:extLst>
          </p:cNvPr>
          <p:cNvSpPr>
            <a:spLocks noGrp="1"/>
          </p:cNvSpPr>
          <p:nvPr>
            <p:ph type="body" idx="1"/>
          </p:nvPr>
        </p:nvSpPr>
        <p:spPr/>
        <p:txBody>
          <a:bodyPr/>
          <a:lstStyle/>
          <a:p>
            <a:r>
              <a:rPr lang="en-US">
                <a:ea typeface="Calibri"/>
                <a:cs typeface="Calibri"/>
              </a:rPr>
              <a:t>*Pause recording*</a:t>
            </a:r>
            <a:endParaRPr lang="en-US"/>
          </a:p>
        </p:txBody>
      </p:sp>
      <p:sp>
        <p:nvSpPr>
          <p:cNvPr id="4" name="Slide Number Placeholder 3">
            <a:extLst>
              <a:ext uri="{FF2B5EF4-FFF2-40B4-BE49-F238E27FC236}">
                <a16:creationId xmlns:a16="http://schemas.microsoft.com/office/drawing/2014/main" id="{268E55D6-0583-C965-DA26-A6BF19159149}"/>
              </a:ext>
            </a:extLst>
          </p:cNvPr>
          <p:cNvSpPr>
            <a:spLocks noGrp="1"/>
          </p:cNvSpPr>
          <p:nvPr>
            <p:ph type="sldNum" sz="quarter" idx="5"/>
          </p:nvPr>
        </p:nvSpPr>
        <p:spPr/>
        <p:txBody>
          <a:bodyPr/>
          <a:lstStyle/>
          <a:p>
            <a:fld id="{0E67DF3C-FA32-2A4E-9905-CFE0D96F4279}" type="slidenum">
              <a:rPr lang="en-US" smtClean="0"/>
              <a:t>51</a:t>
            </a:fld>
            <a:endParaRPr lang="en-US"/>
          </a:p>
        </p:txBody>
      </p:sp>
    </p:spTree>
    <p:extLst>
      <p:ext uri="{BB962C8B-B14F-4D97-AF65-F5344CB8AC3E}">
        <p14:creationId xmlns:p14="http://schemas.microsoft.com/office/powerpoint/2010/main" val="178129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52</a:t>
            </a:fld>
            <a:endParaRPr lang="en-US"/>
          </a:p>
        </p:txBody>
      </p:sp>
    </p:spTree>
    <p:extLst>
      <p:ext uri="{BB962C8B-B14F-4D97-AF65-F5344CB8AC3E}">
        <p14:creationId xmlns:p14="http://schemas.microsoft.com/office/powerpoint/2010/main" val="40037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Goals</a:t>
            </a:r>
            <a:endParaRPr lang="en-US"/>
          </a:p>
          <a:p>
            <a:endParaRPr lang="en-US"/>
          </a:p>
          <a:p>
            <a:r>
              <a:rPr lang="en-US"/>
              <a:t>This program has been designed to help THE IMPLEMENTATION TEAM understand the change process and the concepts of  change management and the methodology – FOCUS ON ADOPTION</a:t>
            </a:r>
            <a:endParaRPr lang="en-US">
              <a:ea typeface="Calibri"/>
              <a:cs typeface="Calibri"/>
            </a:endParaRPr>
          </a:p>
          <a:p>
            <a:endParaRPr lang="en-US">
              <a:cs typeface="Calibri"/>
            </a:endParaRPr>
          </a:p>
          <a:p>
            <a:r>
              <a:rPr lang="en-US"/>
              <a:t>Normally, we discuss the background but many of you have been with us from beginning and so we wont focus on that today...</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218FB030-A5C2-4439-932C-2AE5301694E1}" type="slidenum">
              <a:rPr lang="en-US" smtClean="0"/>
              <a:t>5</a:t>
            </a:fld>
            <a:endParaRPr lang="en-US"/>
          </a:p>
        </p:txBody>
      </p:sp>
    </p:spTree>
    <p:extLst>
      <p:ext uri="{BB962C8B-B14F-4D97-AF65-F5344CB8AC3E}">
        <p14:creationId xmlns:p14="http://schemas.microsoft.com/office/powerpoint/2010/main" val="14922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will NOT cover</a:t>
            </a:r>
          </a:p>
          <a:p>
            <a:endParaRPr lang="en-US">
              <a:ea typeface="Calibri"/>
              <a:cs typeface="Calibri"/>
            </a:endParaRPr>
          </a:p>
          <a:p>
            <a:r>
              <a:rPr lang="en-US">
                <a:ea typeface="Calibri"/>
                <a:cs typeface="Calibri"/>
              </a:rPr>
              <a:t>The system features and functions</a:t>
            </a:r>
          </a:p>
          <a:p>
            <a:endParaRPr lang="en-US">
              <a:ea typeface="Calibri"/>
              <a:cs typeface="Calibri"/>
            </a:endParaRPr>
          </a:p>
          <a:p>
            <a:r>
              <a:rPr lang="en-US">
                <a:ea typeface="Calibri"/>
                <a:cs typeface="Calibri"/>
              </a:rPr>
              <a:t>Training</a:t>
            </a:r>
          </a:p>
          <a:p>
            <a:endParaRPr lang="en-US">
              <a:ea typeface="Calibri"/>
              <a:cs typeface="Calibri"/>
            </a:endParaRPr>
          </a:p>
          <a:p>
            <a:r>
              <a:rPr lang="en-US">
                <a:ea typeface="Calibri"/>
                <a:cs typeface="Calibri"/>
              </a:rPr>
              <a:t>Technical questions on how to use the system</a:t>
            </a:r>
          </a:p>
        </p:txBody>
      </p:sp>
      <p:sp>
        <p:nvSpPr>
          <p:cNvPr id="4" name="Slide Number Placeholder 3"/>
          <p:cNvSpPr>
            <a:spLocks noGrp="1"/>
          </p:cNvSpPr>
          <p:nvPr>
            <p:ph type="sldNum" sz="quarter" idx="5"/>
          </p:nvPr>
        </p:nvSpPr>
        <p:spPr/>
        <p:txBody>
          <a:bodyPr/>
          <a:lstStyle/>
          <a:p>
            <a:fld id="{0E67DF3C-FA32-2A4E-9905-CFE0D96F4279}" type="slidenum">
              <a:rPr lang="en-US" smtClean="0"/>
              <a:t>6</a:t>
            </a:fld>
            <a:endParaRPr lang="en-US"/>
          </a:p>
        </p:txBody>
      </p:sp>
    </p:spTree>
    <p:extLst>
      <p:ext uri="{BB962C8B-B14F-4D97-AF65-F5344CB8AC3E}">
        <p14:creationId xmlns:p14="http://schemas.microsoft.com/office/powerpoint/2010/main" val="3737060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Before we get started, a few things to note:</a:t>
            </a:r>
          </a:p>
          <a:p>
            <a:endParaRPr lang="en-US">
              <a:ea typeface="Calibri"/>
              <a:cs typeface="Calibri"/>
            </a:endParaRPr>
          </a:p>
          <a:p>
            <a:r>
              <a:rPr lang="en-US">
                <a:ea typeface="Calibri"/>
                <a:cs typeface="Calibri"/>
              </a:rPr>
              <a:t>We want to hear from you – feel free to ask questions throughout the presentation – you can type them into chat</a:t>
            </a:r>
          </a:p>
          <a:p>
            <a:endParaRPr lang="en-US">
              <a:ea typeface="Calibri"/>
              <a:cs typeface="Calibri"/>
            </a:endParaRPr>
          </a:p>
          <a:p>
            <a:r>
              <a:rPr lang="en-US">
                <a:ea typeface="Calibri"/>
                <a:cs typeface="Calibri"/>
              </a:rPr>
              <a:t>We want your feedback so we will have poll questions for you – be ready with Zoom on your computer or phone</a:t>
            </a:r>
          </a:p>
        </p:txBody>
      </p:sp>
      <p:sp>
        <p:nvSpPr>
          <p:cNvPr id="4" name="Slide Number Placeholder 3"/>
          <p:cNvSpPr>
            <a:spLocks noGrp="1"/>
          </p:cNvSpPr>
          <p:nvPr>
            <p:ph type="sldNum" sz="quarter" idx="5"/>
          </p:nvPr>
        </p:nvSpPr>
        <p:spPr/>
        <p:txBody>
          <a:bodyPr/>
          <a:lstStyle/>
          <a:p>
            <a:fld id="{0E67DF3C-FA32-2A4E-9905-CFE0D96F4279}" type="slidenum">
              <a:rPr lang="en-US" smtClean="0"/>
              <a:t>7</a:t>
            </a:fld>
            <a:endParaRPr lang="en-US"/>
          </a:p>
        </p:txBody>
      </p:sp>
    </p:spTree>
    <p:extLst>
      <p:ext uri="{BB962C8B-B14F-4D97-AF65-F5344CB8AC3E}">
        <p14:creationId xmlns:p14="http://schemas.microsoft.com/office/powerpoint/2010/main" val="365386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67DF3C-FA32-2A4E-9905-CFE0D96F4279}" type="slidenum">
              <a:rPr lang="en-US" smtClean="0"/>
              <a:t>8</a:t>
            </a:fld>
            <a:endParaRPr lang="en-US"/>
          </a:p>
        </p:txBody>
      </p:sp>
    </p:spTree>
    <p:extLst>
      <p:ext uri="{BB962C8B-B14F-4D97-AF65-F5344CB8AC3E}">
        <p14:creationId xmlns:p14="http://schemas.microsoft.com/office/powerpoint/2010/main" val="2858083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unified goal that requires support from both the technical and people sides of change.</a:t>
            </a:r>
          </a:p>
          <a:p>
            <a:endParaRPr lang="en-US"/>
          </a:p>
          <a:p>
            <a:r>
              <a:rPr lang="en-US"/>
              <a:t>No matter what the change is, planned or unplanned, our goal is to transition from our current state and arrive at the future state, achieving the results and outcomes intended.  </a:t>
            </a:r>
          </a:p>
          <a:p>
            <a:endParaRPr lang="en-US"/>
          </a:p>
          <a:p>
            <a:r>
              <a:rPr lang="en-US"/>
              <a:t>So for any type of change, there is a technical component that designs, develops and delivers the mechanics of the change. Think project management side of the coin. </a:t>
            </a:r>
          </a:p>
          <a:p>
            <a:pPr marL="171450" indent="-171450">
              <a:buFont typeface="Arial" panose="020B0604020202020204" pitchFamily="34" charset="0"/>
              <a:buChar char="•"/>
            </a:pPr>
            <a:r>
              <a:rPr lang="en-US"/>
              <a:t>For example, developing a Covid-19 response strategy/plan and implementing at the campus is an example of the technical side of the change journey. </a:t>
            </a:r>
          </a:p>
          <a:p>
            <a:endParaRPr lang="en-US"/>
          </a:p>
          <a:p>
            <a:r>
              <a:rPr lang="en-US"/>
              <a:t>For successful change results and outcomes, concurrent and integrated with the technical side, the people side focuses on activities that enable and support people to embrace, adopt and use the change. This is the change management side of the coin.</a:t>
            </a:r>
          </a:p>
          <a:p>
            <a:pPr marL="171450" indent="-171450">
              <a:buFont typeface="Arial" panose="020B0604020202020204" pitchFamily="34" charset="0"/>
              <a:buChar char="•"/>
            </a:pPr>
            <a:r>
              <a:rPr lang="en-US"/>
              <a:t>Working from home wasn’t an easy change for me to get used to. I spent most of my days at home alone, so as a social creature, it was a difficult transition for me, even though I knew it was for the greater good of society and even for my own safety. However, once I connected with some more personal motivators, I really started to accept and thrive in this change.</a:t>
            </a:r>
          </a:p>
          <a:p>
            <a:endParaRPr lang="en-US"/>
          </a:p>
          <a:p>
            <a:r>
              <a:rPr lang="en-US"/>
              <a:t>Another example CHRS</a:t>
            </a:r>
          </a:p>
          <a:p>
            <a:endParaRPr lang="en-US"/>
          </a:p>
          <a:p>
            <a:pPr marL="171450" indent="-171450">
              <a:buFont typeface="Arial" panose="020B0604020202020204" pitchFamily="34" charset="0"/>
              <a:buChar char="•"/>
            </a:pPr>
            <a:r>
              <a:rPr lang="en-US"/>
              <a:t>Zoom develops and delivers AI notetaking tools.</a:t>
            </a:r>
          </a:p>
          <a:p>
            <a:pPr marL="171450" indent="-171450">
              <a:buFont typeface="Arial" panose="020B0604020202020204" pitchFamily="34" charset="0"/>
              <a:buChar char="•"/>
            </a:pPr>
            <a:r>
              <a:rPr lang="en-US"/>
              <a:t>For me, I’m usually pretty quick to click “download” on updates. But as far as AI goes, I haven’t gotten much further than that because I haven’t taken advantage of the support provided to help me along the change process to the point where I have adopted AI.</a:t>
            </a:r>
          </a:p>
          <a:p>
            <a:endParaRPr lang="en-US"/>
          </a:p>
        </p:txBody>
      </p:sp>
      <p:sp>
        <p:nvSpPr>
          <p:cNvPr id="4" name="Slide Number Placeholder 3"/>
          <p:cNvSpPr>
            <a:spLocks noGrp="1"/>
          </p:cNvSpPr>
          <p:nvPr>
            <p:ph type="sldNum" sz="quarter" idx="5"/>
          </p:nvPr>
        </p:nvSpPr>
        <p:spPr/>
        <p:txBody>
          <a:bodyPr/>
          <a:lstStyle/>
          <a:p>
            <a:fld id="{218FB030-A5C2-4439-932C-2AE5301694E1}" type="slidenum">
              <a:rPr lang="en-US" smtClean="0"/>
              <a:t>9</a:t>
            </a:fld>
            <a:endParaRPr lang="en-US"/>
          </a:p>
        </p:txBody>
      </p:sp>
    </p:spTree>
    <p:extLst>
      <p:ext uri="{BB962C8B-B14F-4D97-AF65-F5344CB8AC3E}">
        <p14:creationId xmlns:p14="http://schemas.microsoft.com/office/powerpoint/2010/main" val="198570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4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ole of Manager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18736B-3FA0-6B9E-AFBE-63F9B6E113E7}"/>
              </a:ext>
            </a:extLst>
          </p:cNvPr>
          <p:cNvSpPr txBox="1">
            <a:spLocks/>
          </p:cNvSpPr>
          <p:nvPr userDrawn="1"/>
        </p:nvSpPr>
        <p:spPr>
          <a:xfrm>
            <a:off x="2012950" y="95250"/>
            <a:ext cx="12617450" cy="774123"/>
          </a:xfrm>
          <a:prstGeom prst="rect">
            <a:avLst/>
          </a:prstGeom>
        </p:spPr>
        <p:txBody>
          <a:bodyPr/>
          <a:lstStyle>
            <a:lvl1pPr algn="r" defTabSz="914400" rtl="0" eaLnBrk="1" latinLnBrk="0" hangingPunct="1">
              <a:lnSpc>
                <a:spcPct val="90000"/>
              </a:lnSpc>
              <a:spcBef>
                <a:spcPct val="0"/>
              </a:spcBef>
              <a:buNone/>
              <a:defRPr sz="2800" b="1" kern="1200" baseline="0">
                <a:solidFill>
                  <a:schemeClr val="tx1"/>
                </a:solidFill>
                <a:latin typeface="Arial" panose="020B0604020202020204" pitchFamily="34" charset="0"/>
                <a:ea typeface="+mj-ea"/>
                <a:cs typeface="Arial" panose="020B0604020202020204" pitchFamily="34" charset="0"/>
              </a:defRPr>
            </a:lvl1pPr>
          </a:lstStyle>
          <a:p>
            <a:r>
              <a:rPr lang="en-US" sz="2800"/>
              <a:t>\</a:t>
            </a:r>
          </a:p>
          <a:p>
            <a:r>
              <a:rPr lang="en-US" sz="2800"/>
              <a:t>The Role of Managers</a:t>
            </a:r>
          </a:p>
        </p:txBody>
      </p:sp>
    </p:spTree>
    <p:extLst>
      <p:ext uri="{BB962C8B-B14F-4D97-AF65-F5344CB8AC3E}">
        <p14:creationId xmlns:p14="http://schemas.microsoft.com/office/powerpoint/2010/main" val="241297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09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595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909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88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1"/>
          <p:cNvSpPr txBox="1">
            <a:spLocks/>
          </p:cNvSpPr>
          <p:nvPr userDrawn="1"/>
        </p:nvSpPr>
        <p:spPr>
          <a:xfrm>
            <a:off x="1920875" y="209550"/>
            <a:ext cx="12617450" cy="774123"/>
          </a:xfrm>
          <a:prstGeom prst="rect">
            <a:avLst/>
          </a:prstGeom>
        </p:spPr>
        <p:txBody>
          <a:bodyPr/>
          <a:lstStyle>
            <a:lvl1pPr algn="r" defTabSz="914400" rtl="0" eaLnBrk="1" latinLnBrk="0" hangingPunct="1">
              <a:lnSpc>
                <a:spcPct val="90000"/>
              </a:lnSpc>
              <a:spcBef>
                <a:spcPct val="0"/>
              </a:spcBef>
              <a:buNone/>
              <a:defRPr sz="2800" b="1" kern="1200" baseline="0">
                <a:solidFill>
                  <a:schemeClr val="tx1"/>
                </a:solidFill>
                <a:latin typeface="Arial" panose="020B0604020202020204" pitchFamily="34" charset="0"/>
                <a:ea typeface="+mj-ea"/>
                <a:cs typeface="Arial" panose="020B0604020202020204" pitchFamily="34" charset="0"/>
              </a:defRPr>
            </a:lvl1pPr>
          </a:lstStyle>
          <a:p>
            <a:endParaRPr lang="en-US"/>
          </a:p>
          <a:p>
            <a:r>
              <a:rPr lang="en-US"/>
              <a:t>CHRS Staff</a:t>
            </a:r>
            <a:r>
              <a:rPr lang="en-US" baseline="0"/>
              <a:t> Meeting</a:t>
            </a:r>
            <a:endParaRPr lang="en-US"/>
          </a:p>
        </p:txBody>
      </p:sp>
    </p:spTree>
    <p:extLst>
      <p:ext uri="{BB962C8B-B14F-4D97-AF65-F5344CB8AC3E}">
        <p14:creationId xmlns:p14="http://schemas.microsoft.com/office/powerpoint/2010/main" val="403962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588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31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CHR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ADF2CF-ECB9-F78A-9FEC-45407E46D32D}"/>
              </a:ext>
            </a:extLst>
          </p:cNvPr>
          <p:cNvSpPr txBox="1">
            <a:spLocks/>
          </p:cNvSpPr>
          <p:nvPr userDrawn="1"/>
        </p:nvSpPr>
        <p:spPr>
          <a:xfrm>
            <a:off x="10407192" y="87001"/>
            <a:ext cx="4223208" cy="459754"/>
          </a:xfrm>
          <a:prstGeom prst="rect">
            <a:avLst/>
          </a:prstGeom>
        </p:spPr>
        <p:txBody>
          <a:bodyPr/>
          <a:lstStyle>
            <a:lvl1pPr algn="r" defTabSz="914400" rtl="0" eaLnBrk="1" latinLnBrk="0" hangingPunct="1">
              <a:lnSpc>
                <a:spcPct val="90000"/>
              </a:lnSpc>
              <a:spcBef>
                <a:spcPct val="0"/>
              </a:spcBef>
              <a:buNone/>
              <a:defRPr sz="2800" b="1" kern="1200" baseline="0">
                <a:solidFill>
                  <a:schemeClr val="tx1"/>
                </a:solidFill>
                <a:latin typeface="Arial" panose="020B0604020202020204" pitchFamily="34" charset="0"/>
                <a:ea typeface="+mj-ea"/>
                <a:cs typeface="Arial" panose="020B0604020202020204" pitchFamily="34" charset="0"/>
              </a:defRPr>
            </a:lvl1pPr>
          </a:lstStyle>
          <a:p>
            <a:endParaRPr lang="en-US" sz="2800"/>
          </a:p>
          <a:p>
            <a:r>
              <a:rPr lang="en-US" sz="2800"/>
              <a:t>About CHRS</a:t>
            </a:r>
          </a:p>
        </p:txBody>
      </p:sp>
    </p:spTree>
    <p:extLst>
      <p:ext uri="{BB962C8B-B14F-4D97-AF65-F5344CB8AC3E}">
        <p14:creationId xmlns:p14="http://schemas.microsoft.com/office/powerpoint/2010/main" val="391689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nge Proces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ADF2CF-ECB9-F78A-9FEC-45407E46D32D}"/>
              </a:ext>
            </a:extLst>
          </p:cNvPr>
          <p:cNvSpPr txBox="1">
            <a:spLocks/>
          </p:cNvSpPr>
          <p:nvPr userDrawn="1"/>
        </p:nvSpPr>
        <p:spPr>
          <a:xfrm>
            <a:off x="10407192" y="87001"/>
            <a:ext cx="4223208" cy="459754"/>
          </a:xfrm>
          <a:prstGeom prst="rect">
            <a:avLst/>
          </a:prstGeom>
        </p:spPr>
        <p:txBody>
          <a:bodyPr/>
          <a:lstStyle>
            <a:lvl1pPr algn="r" defTabSz="914400" rtl="0" eaLnBrk="1" latinLnBrk="0" hangingPunct="1">
              <a:lnSpc>
                <a:spcPct val="90000"/>
              </a:lnSpc>
              <a:spcBef>
                <a:spcPct val="0"/>
              </a:spcBef>
              <a:buNone/>
              <a:defRPr sz="2800" b="1" kern="1200" baseline="0">
                <a:solidFill>
                  <a:schemeClr val="tx1"/>
                </a:solidFill>
                <a:latin typeface="Arial" panose="020B0604020202020204" pitchFamily="34" charset="0"/>
                <a:ea typeface="+mj-ea"/>
                <a:cs typeface="Arial" panose="020B0604020202020204" pitchFamily="34" charset="0"/>
              </a:defRPr>
            </a:lvl1pPr>
          </a:lstStyle>
          <a:p>
            <a:endParaRPr lang="en-US" sz="2800"/>
          </a:p>
          <a:p>
            <a:pPr algn="r"/>
            <a:r>
              <a:rPr lang="en-US" sz="2800" b="1">
                <a:latin typeface="Arial" panose="020B0604020202020204" pitchFamily="34" charset="0"/>
                <a:cs typeface="Arial" panose="020B0604020202020204" pitchFamily="34" charset="0"/>
              </a:rPr>
              <a:t>Change Process</a:t>
            </a:r>
          </a:p>
        </p:txBody>
      </p:sp>
    </p:spTree>
    <p:extLst>
      <p:ext uri="{BB962C8B-B14F-4D97-AF65-F5344CB8AC3E}">
        <p14:creationId xmlns:p14="http://schemas.microsoft.com/office/powerpoint/2010/main" val="385800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RS Ado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ADF2CF-ECB9-F78A-9FEC-45407E46D32D}"/>
              </a:ext>
            </a:extLst>
          </p:cNvPr>
          <p:cNvSpPr txBox="1">
            <a:spLocks/>
          </p:cNvSpPr>
          <p:nvPr userDrawn="1"/>
        </p:nvSpPr>
        <p:spPr>
          <a:xfrm>
            <a:off x="10407192" y="87001"/>
            <a:ext cx="4223208" cy="459754"/>
          </a:xfrm>
          <a:prstGeom prst="rect">
            <a:avLst/>
          </a:prstGeom>
        </p:spPr>
        <p:txBody>
          <a:bodyPr/>
          <a:lstStyle>
            <a:lvl1pPr algn="r" defTabSz="914400" rtl="0" eaLnBrk="1" latinLnBrk="0" hangingPunct="1">
              <a:lnSpc>
                <a:spcPct val="90000"/>
              </a:lnSpc>
              <a:spcBef>
                <a:spcPct val="0"/>
              </a:spcBef>
              <a:buNone/>
              <a:defRPr sz="2800" b="1" kern="1200" baseline="0">
                <a:solidFill>
                  <a:schemeClr val="tx1"/>
                </a:solidFill>
                <a:latin typeface="Arial" panose="020B0604020202020204" pitchFamily="34" charset="0"/>
                <a:ea typeface="+mj-ea"/>
                <a:cs typeface="Arial" panose="020B0604020202020204" pitchFamily="34" charset="0"/>
              </a:defRPr>
            </a:lvl1pPr>
          </a:lstStyle>
          <a:p>
            <a:endParaRPr lang="en-US" sz="2800"/>
          </a:p>
          <a:p>
            <a:pPr algn="r"/>
            <a:r>
              <a:rPr lang="en-US" sz="2800" b="1">
                <a:solidFill>
                  <a:schemeClr val="tx1">
                    <a:lumMod val="95000"/>
                    <a:lumOff val="5000"/>
                  </a:schemeClr>
                </a:solidFill>
                <a:latin typeface="Arial"/>
                <a:cs typeface="Calibri"/>
              </a:rPr>
              <a:t>CHRS Adoption</a:t>
            </a:r>
            <a:endParaRPr lang="en-US" sz="28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122296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EAA365-888F-81DE-21E5-3A84128B185B}"/>
              </a:ext>
            </a:extLst>
          </p:cNvPr>
          <p:cNvSpPr>
            <a:spLocks noGrp="1"/>
          </p:cNvSpPr>
          <p:nvPr>
            <p:ph sz="quarter" idx="10" hasCustomPrompt="1"/>
          </p:nvPr>
        </p:nvSpPr>
        <p:spPr>
          <a:xfrm>
            <a:off x="1176338" y="3492500"/>
            <a:ext cx="2443162" cy="1349375"/>
          </a:xfrm>
          <a:prstGeom prst="rect">
            <a:avLst/>
          </a:prstGeom>
        </p:spPr>
        <p:txBody>
          <a:bodyPr anchor="ctr"/>
          <a:lstStyle>
            <a:lvl1pPr marL="0" indent="0" algn="ctr">
              <a:buNone/>
              <a:defRPr sz="3100">
                <a:solidFill>
                  <a:schemeClr val="bg1"/>
                </a:solidFill>
                <a:latin typeface="Calibri Light" panose="020F0302020204030204" pitchFamily="34" charset="0"/>
                <a:cs typeface="Calibri Light" panose="020F0302020204030204" pitchFamily="34" charset="0"/>
              </a:defRPr>
            </a:lvl1pPr>
            <a:lvl2pPr marL="457200" indent="0">
              <a:buNone/>
              <a:defRPr sz="3100">
                <a:latin typeface="Calibri Light" panose="020F0302020204030204" pitchFamily="34" charset="0"/>
                <a:cs typeface="Calibri Light" panose="020F0302020204030204" pitchFamily="34" charset="0"/>
              </a:defRPr>
            </a:lvl2pPr>
            <a:lvl3pPr marL="914400" indent="0">
              <a:buNone/>
              <a:defRPr sz="3100">
                <a:latin typeface="Calibri Light" panose="020F0302020204030204" pitchFamily="34" charset="0"/>
                <a:cs typeface="Calibri Light" panose="020F0302020204030204" pitchFamily="34" charset="0"/>
              </a:defRPr>
            </a:lvl3pPr>
            <a:lvl4pPr marL="1371600" indent="0">
              <a:buNone/>
              <a:defRPr sz="3100">
                <a:latin typeface="Calibri Light" panose="020F0302020204030204" pitchFamily="34" charset="0"/>
                <a:cs typeface="Calibri Light" panose="020F0302020204030204" pitchFamily="34" charset="0"/>
              </a:defRPr>
            </a:lvl4pPr>
            <a:lvl5pPr marL="1828800" indent="0">
              <a:buNone/>
              <a:defRPr sz="3100">
                <a:latin typeface="Calibri Light" panose="020F0302020204030204" pitchFamily="34" charset="0"/>
                <a:cs typeface="Calibri Light" panose="020F030202020403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100" b="1" kern="1200">
                <a:solidFill>
                  <a:srgbClr val="FFFFFF"/>
                </a:solidFill>
                <a:latin typeface="Calibri Light" panose="020F0302020204030204" pitchFamily="34" charset="0"/>
                <a:ea typeface="+mj-ea"/>
                <a:cs typeface="Calibri Light" panose="020F0302020204030204" pitchFamily="34" charset="0"/>
              </a:rPr>
              <a:t>Insert Section Title Here</a:t>
            </a:r>
          </a:p>
        </p:txBody>
      </p:sp>
    </p:spTree>
    <p:extLst>
      <p:ext uri="{BB962C8B-B14F-4D97-AF65-F5344CB8AC3E}">
        <p14:creationId xmlns:p14="http://schemas.microsoft.com/office/powerpoint/2010/main" val="173631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s Overview">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F60238-DF0C-5EB4-ACB9-D74DC3B45940}"/>
              </a:ext>
            </a:extLst>
          </p:cNvPr>
          <p:cNvSpPr txBox="1">
            <a:spLocks/>
          </p:cNvSpPr>
          <p:nvPr userDrawn="1"/>
        </p:nvSpPr>
        <p:spPr>
          <a:xfrm>
            <a:off x="2012950" y="95250"/>
            <a:ext cx="12617450" cy="774123"/>
          </a:xfrm>
          <a:prstGeom prst="rect">
            <a:avLst/>
          </a:prstGeom>
        </p:spPr>
        <p:txBody>
          <a:bodyPr/>
          <a:lstStyle>
            <a:lvl1pPr algn="r" defTabSz="914400" rtl="0" eaLnBrk="1" latinLnBrk="0" hangingPunct="1">
              <a:lnSpc>
                <a:spcPct val="90000"/>
              </a:lnSpc>
              <a:spcBef>
                <a:spcPct val="0"/>
              </a:spcBef>
              <a:buNone/>
              <a:defRPr sz="2800" b="1" kern="1200" baseline="0">
                <a:solidFill>
                  <a:schemeClr val="tx1"/>
                </a:solidFill>
                <a:latin typeface="Arial" panose="020B0604020202020204" pitchFamily="34" charset="0"/>
                <a:ea typeface="+mj-ea"/>
                <a:cs typeface="Arial" panose="020B0604020202020204" pitchFamily="34" charset="0"/>
              </a:defRPr>
            </a:lvl1pPr>
          </a:lstStyle>
          <a:p>
            <a:endParaRPr lang="en-US" sz="2800"/>
          </a:p>
          <a:p>
            <a:r>
              <a:rPr lang="en-US" sz="2800"/>
              <a:t>CHRS Impacts Overview</a:t>
            </a:r>
          </a:p>
        </p:txBody>
      </p:sp>
    </p:spTree>
    <p:extLst>
      <p:ext uri="{BB962C8B-B14F-4D97-AF65-F5344CB8AC3E}">
        <p14:creationId xmlns:p14="http://schemas.microsoft.com/office/powerpoint/2010/main" val="6407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8.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6887" y="7494948"/>
            <a:ext cx="1965960" cy="192024"/>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0439" y="7494948"/>
            <a:ext cx="10670227" cy="192024"/>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20171" y="6516860"/>
            <a:ext cx="812878" cy="812878"/>
          </a:xfrm>
          <a:prstGeom prst="rect">
            <a:avLst/>
          </a:prstGeom>
        </p:spPr>
      </p:pic>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03974" y="6516860"/>
            <a:ext cx="812878" cy="812878"/>
          </a:xfrm>
          <a:prstGeom prst="rect">
            <a:avLst/>
          </a:prstGeom>
        </p:spPr>
      </p:pic>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26010" y="6494558"/>
            <a:ext cx="812878" cy="812878"/>
          </a:xfrm>
          <a:prstGeom prst="rect">
            <a:avLst/>
          </a:prstGeom>
        </p:spPr>
      </p:pic>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05830" y="6485469"/>
            <a:ext cx="812878" cy="812878"/>
          </a:xfrm>
          <a:prstGeom prst="rect">
            <a:avLst/>
          </a:prstGeom>
        </p:spPr>
      </p:pic>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085650" y="6494558"/>
            <a:ext cx="812878" cy="812878"/>
          </a:xfrm>
          <a:prstGeom prst="rect">
            <a:avLst/>
          </a:prstGeom>
        </p:spPr>
      </p:pic>
      <p:sp>
        <p:nvSpPr>
          <p:cNvPr id="11" name="TextBox 10"/>
          <p:cNvSpPr txBox="1"/>
          <p:nvPr userDrawn="1"/>
        </p:nvSpPr>
        <p:spPr>
          <a:xfrm>
            <a:off x="4941260" y="7800850"/>
            <a:ext cx="3574697" cy="292388"/>
          </a:xfrm>
          <a:prstGeom prst="rect">
            <a:avLst/>
          </a:prstGeom>
          <a:noFill/>
        </p:spPr>
        <p:txBody>
          <a:bodyPr wrap="none" rtlCol="0">
            <a:spAutoFit/>
          </a:bodyPr>
          <a:lstStyle/>
          <a:p>
            <a:r>
              <a:rPr lang="en-US" sz="1300">
                <a:solidFill>
                  <a:schemeClr val="tx1">
                    <a:lumMod val="50000"/>
                    <a:lumOff val="50000"/>
                  </a:schemeClr>
                </a:solidFill>
                <a:latin typeface="Arial" charset="0"/>
                <a:ea typeface="Arial" charset="0"/>
                <a:cs typeface="Arial" charset="0"/>
              </a:rPr>
              <a:t>CONFIDENTIAL TO THE CSU   •    April 2021</a:t>
            </a:r>
          </a:p>
        </p:txBody>
      </p:sp>
      <p:sp>
        <p:nvSpPr>
          <p:cNvPr id="12" name="TextBox 11"/>
          <p:cNvSpPr txBox="1"/>
          <p:nvPr userDrawn="1"/>
        </p:nvSpPr>
        <p:spPr>
          <a:xfrm>
            <a:off x="13945605" y="7822042"/>
            <a:ext cx="587020" cy="292388"/>
          </a:xfrm>
          <a:prstGeom prst="rect">
            <a:avLst/>
          </a:prstGeom>
          <a:noFill/>
        </p:spPr>
        <p:txBody>
          <a:bodyPr wrap="none" rtlCol="0">
            <a:spAutoFit/>
          </a:bodyPr>
          <a:lstStyle/>
          <a:p>
            <a:r>
              <a:rPr lang="en-US" sz="1300">
                <a:solidFill>
                  <a:schemeClr val="tx1">
                    <a:lumMod val="50000"/>
                    <a:lumOff val="50000"/>
                  </a:schemeClr>
                </a:solidFill>
                <a:latin typeface="Arial" charset="0"/>
                <a:ea typeface="Arial" charset="0"/>
                <a:cs typeface="Arial" charset="0"/>
              </a:rPr>
              <a:t>•  </a:t>
            </a:r>
            <a:fld id="{1AA420E6-EDB6-42C5-A781-24B8EBDA28EB}" type="slidenum">
              <a:rPr lang="en-US" sz="1300" smtClean="0">
                <a:solidFill>
                  <a:schemeClr val="tx1">
                    <a:lumMod val="50000"/>
                    <a:lumOff val="50000"/>
                  </a:schemeClr>
                </a:solidFill>
                <a:latin typeface="Arial" charset="0"/>
                <a:ea typeface="Arial" charset="0"/>
                <a:cs typeface="Arial" charset="0"/>
              </a:rPr>
              <a:t>‹#›</a:t>
            </a:fld>
            <a:r>
              <a:rPr lang="en-US" sz="1300">
                <a:solidFill>
                  <a:schemeClr val="tx1">
                    <a:lumMod val="50000"/>
                    <a:lumOff val="50000"/>
                  </a:schemeClr>
                </a:solidFill>
                <a:latin typeface="Arial" charset="0"/>
                <a:ea typeface="Arial" charset="0"/>
                <a:cs typeface="Arial" charset="0"/>
              </a:rPr>
              <a:t> </a:t>
            </a:r>
          </a:p>
        </p:txBody>
      </p:sp>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16677" y="171790"/>
            <a:ext cx="1909788" cy="1514135"/>
          </a:xfrm>
          <a:prstGeom prst="rect">
            <a:avLst/>
          </a:prstGeom>
        </p:spPr>
      </p:pic>
    </p:spTree>
    <p:extLst>
      <p:ext uri="{BB962C8B-B14F-4D97-AF65-F5344CB8AC3E}">
        <p14:creationId xmlns:p14="http://schemas.microsoft.com/office/powerpoint/2010/main" val="1553108460"/>
      </p:ext>
    </p:extLst>
  </p:cSld>
  <p:clrMap bg1="lt1" tx1="dk1" bg2="lt2" tx2="dk2" accent1="accent1" accent2="accent2" accent3="accent3" accent4="accent4" accent5="accent5" accent6="accent6" hlink="hlink" folHlink="folHlink"/>
  <p:sldLayoutIdLst>
    <p:sldLayoutId id="2147483690"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6887" y="7494948"/>
            <a:ext cx="1965960" cy="192024"/>
          </a:xfrm>
          <a:prstGeom prst="rect">
            <a:avLst/>
          </a:prstGeom>
        </p:spPr>
      </p:pic>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0439" y="7494948"/>
            <a:ext cx="10670227" cy="192024"/>
          </a:xfrm>
          <a:prstGeom prst="rect">
            <a:avLst/>
          </a:prstGeom>
        </p:spPr>
      </p:pic>
      <p:sp>
        <p:nvSpPr>
          <p:cNvPr id="12" name="TextBox 11"/>
          <p:cNvSpPr txBox="1"/>
          <p:nvPr userDrawn="1"/>
        </p:nvSpPr>
        <p:spPr>
          <a:xfrm>
            <a:off x="6138248" y="7812049"/>
            <a:ext cx="2448940" cy="292388"/>
          </a:xfrm>
          <a:prstGeom prst="rect">
            <a:avLst/>
          </a:prstGeom>
          <a:noFill/>
        </p:spPr>
        <p:txBody>
          <a:bodyPr wrap="none" rtlCol="0">
            <a:spAutoFit/>
          </a:bodyPr>
          <a:lstStyle/>
          <a:p>
            <a:r>
              <a:rPr lang="en-US" sz="1300">
                <a:solidFill>
                  <a:schemeClr val="tx1">
                    <a:lumMod val="50000"/>
                    <a:lumOff val="50000"/>
                  </a:schemeClr>
                </a:solidFill>
                <a:latin typeface="Arial" charset="0"/>
                <a:ea typeface="Arial" charset="0"/>
                <a:cs typeface="Arial" charset="0"/>
              </a:rPr>
              <a:t>CONFIDENTIAL TO THE CSU</a:t>
            </a:r>
          </a:p>
        </p:txBody>
      </p:sp>
      <p:sp>
        <p:nvSpPr>
          <p:cNvPr id="13" name="Line 37"/>
          <p:cNvSpPr>
            <a:spLocks noChangeShapeType="1"/>
          </p:cNvSpPr>
          <p:nvPr userDrawn="1"/>
        </p:nvSpPr>
        <p:spPr bwMode="auto">
          <a:xfrm>
            <a:off x="0" y="1088783"/>
            <a:ext cx="1463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TextBox 13"/>
          <p:cNvSpPr txBox="1"/>
          <p:nvPr userDrawn="1"/>
        </p:nvSpPr>
        <p:spPr>
          <a:xfrm>
            <a:off x="13945605" y="7822042"/>
            <a:ext cx="587020" cy="292388"/>
          </a:xfrm>
          <a:prstGeom prst="rect">
            <a:avLst/>
          </a:prstGeom>
          <a:noFill/>
        </p:spPr>
        <p:txBody>
          <a:bodyPr wrap="none" rtlCol="0">
            <a:spAutoFit/>
          </a:bodyPr>
          <a:lstStyle/>
          <a:p>
            <a:r>
              <a:rPr lang="en-US" sz="1300">
                <a:solidFill>
                  <a:schemeClr val="tx1">
                    <a:lumMod val="50000"/>
                    <a:lumOff val="50000"/>
                  </a:schemeClr>
                </a:solidFill>
                <a:latin typeface="Arial" charset="0"/>
                <a:ea typeface="Arial" charset="0"/>
                <a:cs typeface="Arial" charset="0"/>
              </a:rPr>
              <a:t>•  </a:t>
            </a:r>
            <a:fld id="{1AA420E6-EDB6-42C5-A781-24B8EBDA28EB}" type="slidenum">
              <a:rPr lang="en-US" sz="1300" smtClean="0">
                <a:solidFill>
                  <a:schemeClr val="tx1">
                    <a:lumMod val="50000"/>
                    <a:lumOff val="50000"/>
                  </a:schemeClr>
                </a:solidFill>
                <a:latin typeface="Arial" charset="0"/>
                <a:ea typeface="Arial" charset="0"/>
                <a:cs typeface="Arial" charset="0"/>
              </a:rPr>
              <a:t>‹#›</a:t>
            </a:fld>
            <a:r>
              <a:rPr lang="en-US" sz="1300">
                <a:solidFill>
                  <a:schemeClr val="tx1">
                    <a:lumMod val="50000"/>
                    <a:lumOff val="50000"/>
                  </a:schemeClr>
                </a:solidFill>
                <a:latin typeface="Arial" charset="0"/>
                <a:ea typeface="Arial" charset="0"/>
                <a:cs typeface="Arial" charset="0"/>
              </a:rPr>
              <a:t> </a:t>
            </a:r>
          </a:p>
        </p:txBody>
      </p:sp>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2631" y="33230"/>
            <a:ext cx="1283320" cy="1017453"/>
          </a:xfrm>
          <a:prstGeom prst="rect">
            <a:avLst/>
          </a:prstGeom>
        </p:spPr>
      </p:pic>
      <p:sp>
        <p:nvSpPr>
          <p:cNvPr id="8" name="Title 1"/>
          <p:cNvSpPr txBox="1">
            <a:spLocks/>
          </p:cNvSpPr>
          <p:nvPr userDrawn="1"/>
        </p:nvSpPr>
        <p:spPr>
          <a:xfrm>
            <a:off x="10407192" y="87001"/>
            <a:ext cx="4223208" cy="459754"/>
          </a:xfrm>
          <a:prstGeom prst="rect">
            <a:avLst/>
          </a:prstGeom>
        </p:spPr>
        <p:txBody>
          <a:bodyPr/>
          <a:lstStyle>
            <a:lvl1pPr algn="r" defTabSz="914400" rtl="0" eaLnBrk="1" latinLnBrk="0" hangingPunct="1">
              <a:lnSpc>
                <a:spcPct val="90000"/>
              </a:lnSpc>
              <a:spcBef>
                <a:spcPct val="0"/>
              </a:spcBef>
              <a:buNone/>
              <a:defRPr sz="2800" b="1" kern="1200" baseline="0">
                <a:solidFill>
                  <a:schemeClr val="tx1"/>
                </a:solidFill>
                <a:latin typeface="Arial" panose="020B0604020202020204" pitchFamily="34" charset="0"/>
                <a:ea typeface="+mj-ea"/>
                <a:cs typeface="Arial" panose="020B0604020202020204" pitchFamily="34" charset="0"/>
              </a:defRPr>
            </a:lvl1pPr>
          </a:lstStyle>
          <a:p>
            <a:r>
              <a:rPr lang="en-US" sz="2800"/>
              <a:t>Adjusting to CHRS</a:t>
            </a:r>
          </a:p>
        </p:txBody>
      </p:sp>
    </p:spTree>
    <p:extLst>
      <p:ext uri="{BB962C8B-B14F-4D97-AF65-F5344CB8AC3E}">
        <p14:creationId xmlns:p14="http://schemas.microsoft.com/office/powerpoint/2010/main" val="1843703037"/>
      </p:ext>
    </p:extLst>
  </p:cSld>
  <p:clrMap bg1="lt1" tx1="dk1" bg2="lt2" tx2="dk2" accent1="accent1" accent2="accent2" accent3="accent3" accent4="accent4" accent5="accent5" accent6="accent6" hlink="hlink" folHlink="folHlink"/>
  <p:sldLayoutIdLst>
    <p:sldLayoutId id="2147483692" r:id="rId1"/>
    <p:sldLayoutId id="2147483675"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Box 13"/>
          <p:cNvSpPr txBox="1"/>
          <p:nvPr userDrawn="1"/>
        </p:nvSpPr>
        <p:spPr>
          <a:xfrm>
            <a:off x="13945605" y="7822042"/>
            <a:ext cx="587020" cy="292388"/>
          </a:xfrm>
          <a:prstGeom prst="rect">
            <a:avLst/>
          </a:prstGeom>
          <a:noFill/>
        </p:spPr>
        <p:txBody>
          <a:bodyPr wrap="none" rtlCol="0">
            <a:spAutoFit/>
          </a:bodyPr>
          <a:lstStyle/>
          <a:p>
            <a:r>
              <a:rPr lang="en-US" sz="1300">
                <a:solidFill>
                  <a:schemeClr val="tx1">
                    <a:lumMod val="50000"/>
                    <a:lumOff val="50000"/>
                  </a:schemeClr>
                </a:solidFill>
                <a:latin typeface="Arial" charset="0"/>
                <a:ea typeface="Arial" charset="0"/>
                <a:cs typeface="Arial" charset="0"/>
              </a:rPr>
              <a:t>•  </a:t>
            </a:r>
            <a:fld id="{1AA420E6-EDB6-42C5-A781-24B8EBDA28EB}" type="slidenum">
              <a:rPr lang="en-US" sz="1300" smtClean="0">
                <a:solidFill>
                  <a:schemeClr val="tx1">
                    <a:lumMod val="50000"/>
                    <a:lumOff val="50000"/>
                  </a:schemeClr>
                </a:solidFill>
                <a:latin typeface="Arial" charset="0"/>
                <a:ea typeface="Arial" charset="0"/>
                <a:cs typeface="Arial" charset="0"/>
              </a:rPr>
              <a:t>‹#›</a:t>
            </a:fld>
            <a:endParaRPr lang="en-US" sz="1300">
              <a:solidFill>
                <a:schemeClr val="tx1">
                  <a:lumMod val="50000"/>
                  <a:lumOff val="50000"/>
                </a:schemeClr>
              </a:solidFill>
              <a:latin typeface="Arial" charset="0"/>
              <a:ea typeface="Arial" charset="0"/>
              <a:cs typeface="Arial" charset="0"/>
            </a:endParaRPr>
          </a:p>
        </p:txBody>
      </p:sp>
    </p:spTree>
    <p:extLst>
      <p:ext uri="{BB962C8B-B14F-4D97-AF65-F5344CB8AC3E}">
        <p14:creationId xmlns:p14="http://schemas.microsoft.com/office/powerpoint/2010/main" val="1843703037"/>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0.png"/><Relationship Id="rId7" Type="http://schemas.openxmlformats.org/officeDocument/2006/relationships/diagramColors" Target="../diagrams/colors1.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8.xml.rels><?xml version="1.0" encoding="UTF-8" standalone="yes"?>
<Relationships xmlns="http://schemas.openxmlformats.org/package/2006/relationships"><Relationship Id="rId3" Type="http://schemas.openxmlformats.org/officeDocument/2006/relationships/hyperlink" Target="https://csyou.calstate.edu/projects-initiatives/chrs-completion/Pages/default.aspx" TargetMode="External"/><Relationship Id="rId2" Type="http://schemas.openxmlformats.org/officeDocument/2006/relationships/hyperlink" Target="http://www.csusb.edu/chrs" TargetMode="External"/><Relationship Id="rId1" Type="http://schemas.openxmlformats.org/officeDocument/2006/relationships/slideLayout" Target="../slideLayouts/slideLayout7.xml"/><Relationship Id="rId4" Type="http://schemas.openxmlformats.org/officeDocument/2006/relationships/hyperlink" Target="https://csuchrs.screenstepslive.co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9.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6268" cy="8229600"/>
          </a:xfrm>
          <a:prstGeom prst="rect">
            <a:avLst/>
          </a:prstGeom>
          <a:solidFill>
            <a:srgbClr val="545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55754D-EDB3-4541-A500-236598A6CE82}"/>
              </a:ext>
            </a:extLst>
          </p:cNvPr>
          <p:cNvSpPr txBox="1"/>
          <p:nvPr/>
        </p:nvSpPr>
        <p:spPr>
          <a:xfrm>
            <a:off x="768096" y="2489235"/>
            <a:ext cx="3302824" cy="325113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3100" b="1" kern="1200">
                <a:solidFill>
                  <a:srgbClr val="FFFFFF"/>
                </a:solidFill>
                <a:latin typeface="Arial" panose="020B0604020202020204" pitchFamily="34" charset="0"/>
                <a:ea typeface="+mj-ea"/>
                <a:cs typeface="Arial" panose="020B0604020202020204" pitchFamily="34" charset="0"/>
              </a:rPr>
              <a:t>Adjusting to CHRS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0" y="3325658"/>
            <a:ext cx="8625838" cy="1574215"/>
          </a:xfrm>
          <a:prstGeom prst="rect">
            <a:avLst/>
          </a:prstGeom>
        </p:spPr>
      </p:pic>
    </p:spTree>
    <p:extLst>
      <p:ext uri="{BB962C8B-B14F-4D97-AF65-F5344CB8AC3E}">
        <p14:creationId xmlns:p14="http://schemas.microsoft.com/office/powerpoint/2010/main" val="355864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4D182-5C40-E3F4-C846-71D98F172265}"/>
              </a:ext>
            </a:extLst>
          </p:cNvPr>
          <p:cNvSpPr txBox="1"/>
          <p:nvPr/>
        </p:nvSpPr>
        <p:spPr>
          <a:xfrm>
            <a:off x="519732" y="1863311"/>
            <a:ext cx="7490412" cy="4450449"/>
          </a:xfrm>
          <a:prstGeom prst="rect">
            <a:avLst/>
          </a:prstGeom>
          <a:noFill/>
        </p:spPr>
        <p:txBody>
          <a:bodyPr wrap="square" lIns="91440" tIns="45720" rIns="91440" bIns="45720" rtlCol="0" anchor="t">
            <a:spAutoFit/>
          </a:bodyPr>
          <a:lstStyle/>
          <a:p>
            <a:r>
              <a:rPr lang="en-US" sz="3200" b="1">
                <a:latin typeface="Arial"/>
                <a:cs typeface="Arial"/>
              </a:rPr>
              <a:t>Journey to Adoption</a:t>
            </a:r>
            <a:endParaRPr lang="en-US" sz="3200" b="1">
              <a:latin typeface="Arial" panose="020B0604020202020204" pitchFamily="34" charset="0"/>
              <a:cs typeface="Arial" panose="020B0604020202020204" pitchFamily="34" charset="0"/>
            </a:endParaRPr>
          </a:p>
          <a:p>
            <a:endParaRPr lang="en-US" sz="2800" b="1">
              <a:latin typeface="Arial"/>
              <a:cs typeface="Arial"/>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Whether the change is welcomed or not…</a:t>
            </a:r>
          </a:p>
          <a:p>
            <a:pPr marL="342900" indent="-342900">
              <a:buFont typeface="Arial" panose="020B0604020202020204" pitchFamily="34" charset="0"/>
              <a:buChar char="•"/>
            </a:pPr>
            <a:r>
              <a:rPr lang="en-US" sz="2400">
                <a:latin typeface="Arial"/>
                <a:cs typeface="Arial"/>
              </a:rPr>
              <a:t>Whether it is related to work, home or personal…</a:t>
            </a:r>
          </a:p>
          <a:p>
            <a:pPr marL="342900" indent="-342900">
              <a:buFont typeface="Arial" panose="020B0604020202020204" pitchFamily="34" charset="0"/>
              <a:buChar char="•"/>
            </a:pPr>
            <a:r>
              <a:rPr lang="en-US" sz="2400">
                <a:latin typeface="Arial"/>
                <a:cs typeface="Arial"/>
              </a:rPr>
              <a:t>Whether it’s large or small…</a:t>
            </a:r>
          </a:p>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a:p>
            <a:endParaRPr lang="en-US"/>
          </a:p>
        </p:txBody>
      </p:sp>
      <p:pic>
        <p:nvPicPr>
          <p:cNvPr id="1028" name="Picture 4" descr="5,424 Caterpillar To Butterfly Stock Vector Illustration and Royalty Free  Caterpillar To Butterfly Clipart">
            <a:extLst>
              <a:ext uri="{FF2B5EF4-FFF2-40B4-BE49-F238E27FC236}">
                <a16:creationId xmlns:a16="http://schemas.microsoft.com/office/drawing/2014/main" id="{48F53455-8B7A-702A-2A61-CCB86554D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634" y="1445406"/>
            <a:ext cx="4906200" cy="44135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9CFCC3-632C-A892-6AAE-0B5E6E4FD882}"/>
              </a:ext>
            </a:extLst>
          </p:cNvPr>
          <p:cNvSpPr txBox="1"/>
          <p:nvPr/>
        </p:nvSpPr>
        <p:spPr>
          <a:xfrm>
            <a:off x="942717" y="5164001"/>
            <a:ext cx="14143407" cy="179126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sz="2400" b="1">
                <a:latin typeface="Arial"/>
                <a:cs typeface="Arial"/>
              </a:rPr>
              <a:t>People generally go through the SAME PROCESS to accept and adapt to a change.</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goal of Change Management is to help them go through this process faster.</a:t>
            </a:r>
          </a:p>
        </p:txBody>
      </p:sp>
    </p:spTree>
    <p:extLst>
      <p:ext uri="{BB962C8B-B14F-4D97-AF65-F5344CB8AC3E}">
        <p14:creationId xmlns:p14="http://schemas.microsoft.com/office/powerpoint/2010/main" val="393617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466933A5-4CEF-4C2D-B805-E20DC888AF21}"/>
              </a:ext>
            </a:extLst>
          </p:cNvPr>
          <p:cNvPicPr>
            <a:picLocks noChangeAspect="1"/>
          </p:cNvPicPr>
          <p:nvPr/>
        </p:nvPicPr>
        <p:blipFill>
          <a:blip r:embed="rId2"/>
          <a:stretch>
            <a:fillRect/>
          </a:stretch>
        </p:blipFill>
        <p:spPr>
          <a:xfrm>
            <a:off x="4317830" y="2150840"/>
            <a:ext cx="6939784" cy="4579743"/>
          </a:xfrm>
          <a:prstGeom prst="rect">
            <a:avLst/>
          </a:prstGeom>
        </p:spPr>
      </p:pic>
      <p:sp>
        <p:nvSpPr>
          <p:cNvPr id="4" name="TextBox 3">
            <a:extLst>
              <a:ext uri="{FF2B5EF4-FFF2-40B4-BE49-F238E27FC236}">
                <a16:creationId xmlns:a16="http://schemas.microsoft.com/office/drawing/2014/main" id="{56B62B99-C557-4396-8AC9-8D3EBD16AC8B}"/>
              </a:ext>
            </a:extLst>
          </p:cNvPr>
          <p:cNvSpPr txBox="1"/>
          <p:nvPr/>
        </p:nvSpPr>
        <p:spPr>
          <a:xfrm>
            <a:off x="644577" y="1439056"/>
            <a:ext cx="5876144"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Questions? </a:t>
            </a:r>
          </a:p>
        </p:txBody>
      </p:sp>
    </p:spTree>
    <p:extLst>
      <p:ext uri="{BB962C8B-B14F-4D97-AF65-F5344CB8AC3E}">
        <p14:creationId xmlns:p14="http://schemas.microsoft.com/office/powerpoint/2010/main" val="128970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nking Woman Character Stock Illustration - Download Image Now -  Contemplation, Uncertainty, Problems - iStock">
            <a:extLst>
              <a:ext uri="{FF2B5EF4-FFF2-40B4-BE49-F238E27FC236}">
                <a16:creationId xmlns:a16="http://schemas.microsoft.com/office/drawing/2014/main" id="{7CE7E773-2F4D-4C16-1094-DE3E995C5F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71"/>
          <a:stretch/>
        </p:blipFill>
        <p:spPr bwMode="auto">
          <a:xfrm>
            <a:off x="10397665" y="3403627"/>
            <a:ext cx="3570513" cy="33680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B0510B5-CC8F-4969-942C-D0ABDCD230F7}"/>
              </a:ext>
            </a:extLst>
          </p:cNvPr>
          <p:cNvSpPr txBox="1"/>
          <p:nvPr/>
        </p:nvSpPr>
        <p:spPr>
          <a:xfrm>
            <a:off x="546980" y="1440991"/>
            <a:ext cx="10141772" cy="5347618"/>
          </a:xfrm>
          <a:prstGeom prst="rect">
            <a:avLst/>
          </a:prstGeom>
          <a:noFill/>
        </p:spPr>
        <p:txBody>
          <a:bodyPr wrap="square" lIns="91440" tIns="45720" rIns="91440" bIns="45720" rtlCol="0" anchor="t">
            <a:spAutoFit/>
          </a:bodyPr>
          <a:lstStyle/>
          <a:p>
            <a:r>
              <a:rPr lang="en-US" sz="3200" b="1">
                <a:latin typeface="Arial"/>
                <a:cs typeface="Arial"/>
              </a:rPr>
              <a:t>The Change Curve</a:t>
            </a:r>
            <a:endParaRPr lang="en-US" sz="3200" b="1">
              <a:latin typeface="Arial" panose="020B0604020202020204" pitchFamily="34" charset="0"/>
              <a:cs typeface="Arial" panose="020B0604020202020204" pitchFamily="34" charset="0"/>
            </a:endParaRPr>
          </a:p>
          <a:p>
            <a:endParaRPr lang="en-US" sz="2150">
              <a:latin typeface="Arial"/>
              <a:cs typeface="Arial"/>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Focuses on people’s natural reactions to change – they can be mild or intense </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Acknowledges that reactions are not necessarily positive or negative, just part of the process </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People will go through the phases at different speeds</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Stages are not necessarily sequential – you may go back and forth</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Facts about the system’s functionality are NOT equal to your perception! Emotions always play a part </a:t>
            </a:r>
          </a:p>
        </p:txBody>
      </p:sp>
      <p:sp>
        <p:nvSpPr>
          <p:cNvPr id="3" name="TextBox 2">
            <a:extLst>
              <a:ext uri="{FF2B5EF4-FFF2-40B4-BE49-F238E27FC236}">
                <a16:creationId xmlns:a16="http://schemas.microsoft.com/office/drawing/2014/main" id="{6C93D131-FCAA-0F7D-6D5F-9EE34DAC1C31}"/>
              </a:ext>
            </a:extLst>
          </p:cNvPr>
          <p:cNvSpPr txBox="1"/>
          <p:nvPr/>
        </p:nvSpPr>
        <p:spPr>
          <a:xfrm>
            <a:off x="8701623" y="6519331"/>
            <a:ext cx="5072743" cy="757130"/>
          </a:xfrm>
          <a:prstGeom prst="rect">
            <a:avLst/>
          </a:prstGeom>
          <a:noFill/>
        </p:spPr>
        <p:txBody>
          <a:bodyPr wrap="square" rtlCol="0">
            <a:spAutoFit/>
          </a:bodyPr>
          <a:lstStyle/>
          <a:p>
            <a:endParaRPr lang="en-US"/>
          </a:p>
          <a:p>
            <a:r>
              <a:rPr lang="en-US" b="1">
                <a:latin typeface="Arial" panose="020B0604020202020204" pitchFamily="34" charset="0"/>
                <a:cs typeface="Arial" panose="020B0604020202020204" pitchFamily="34" charset="0"/>
              </a:rPr>
              <a:t>Facts + Emotions = Your Perception </a:t>
            </a:r>
          </a:p>
        </p:txBody>
      </p:sp>
    </p:spTree>
    <p:extLst>
      <p:ext uri="{BB962C8B-B14F-4D97-AF65-F5344CB8AC3E}">
        <p14:creationId xmlns:p14="http://schemas.microsoft.com/office/powerpoint/2010/main" val="32933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ubble chart&#10;&#10;Description automatically generated">
            <a:extLst>
              <a:ext uri="{FF2B5EF4-FFF2-40B4-BE49-F238E27FC236}">
                <a16:creationId xmlns:a16="http://schemas.microsoft.com/office/drawing/2014/main" id="{E2869381-76CC-4BE2-B905-680FD47156BA}"/>
              </a:ext>
            </a:extLst>
          </p:cNvPr>
          <p:cNvPicPr>
            <a:picLocks noChangeAspect="1"/>
          </p:cNvPicPr>
          <p:nvPr/>
        </p:nvPicPr>
        <p:blipFill>
          <a:blip r:embed="rId3"/>
          <a:stretch>
            <a:fillRect/>
          </a:stretch>
        </p:blipFill>
        <p:spPr>
          <a:xfrm>
            <a:off x="2023670" y="1244184"/>
            <a:ext cx="11377536" cy="6205680"/>
          </a:xfrm>
          <a:prstGeom prst="rect">
            <a:avLst/>
          </a:prstGeom>
        </p:spPr>
      </p:pic>
      <p:sp>
        <p:nvSpPr>
          <p:cNvPr id="5" name="Rectangle 4">
            <a:extLst>
              <a:ext uri="{FF2B5EF4-FFF2-40B4-BE49-F238E27FC236}">
                <a16:creationId xmlns:a16="http://schemas.microsoft.com/office/drawing/2014/main" id="{1D1AEA90-E41A-494A-8AA4-4AF4E164BFE0}"/>
              </a:ext>
            </a:extLst>
          </p:cNvPr>
          <p:cNvSpPr/>
          <p:nvPr/>
        </p:nvSpPr>
        <p:spPr>
          <a:xfrm>
            <a:off x="5351489" y="1744394"/>
            <a:ext cx="4242677" cy="369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00A807D-D778-49A0-BC4B-9061BB09B209}"/>
              </a:ext>
            </a:extLst>
          </p:cNvPr>
          <p:cNvSpPr txBox="1"/>
          <p:nvPr/>
        </p:nvSpPr>
        <p:spPr>
          <a:xfrm>
            <a:off x="3871609" y="1217738"/>
            <a:ext cx="6931571"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Kübler-Ross Change Curve Model</a:t>
            </a:r>
          </a:p>
        </p:txBody>
      </p:sp>
    </p:spTree>
    <p:extLst>
      <p:ext uri="{BB962C8B-B14F-4D97-AF65-F5344CB8AC3E}">
        <p14:creationId xmlns:p14="http://schemas.microsoft.com/office/powerpoint/2010/main" val="199708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2CC6BAB-01DA-4E94-818F-CB82407BE467}"/>
              </a:ext>
            </a:extLst>
          </p:cNvPr>
          <p:cNvSpPr/>
          <p:nvPr/>
        </p:nvSpPr>
        <p:spPr>
          <a:xfrm rot="16200000">
            <a:off x="-1619923" y="4006433"/>
            <a:ext cx="4232416" cy="6346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extBox 7"/>
          <p:cNvSpPr txBox="1"/>
          <p:nvPr/>
        </p:nvSpPr>
        <p:spPr>
          <a:xfrm>
            <a:off x="1615084" y="1238495"/>
            <a:ext cx="8860758"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With CHRS, when the system goes live…</a:t>
            </a:r>
          </a:p>
        </p:txBody>
      </p:sp>
      <p:sp>
        <p:nvSpPr>
          <p:cNvPr id="32" name="TextBox 31"/>
          <p:cNvSpPr txBox="1"/>
          <p:nvPr/>
        </p:nvSpPr>
        <p:spPr>
          <a:xfrm>
            <a:off x="1344440" y="1819777"/>
            <a:ext cx="1231377" cy="535531"/>
          </a:xfrm>
          <a:prstGeom prst="rect">
            <a:avLst/>
          </a:prstGeom>
          <a:noFill/>
        </p:spPr>
        <p:txBody>
          <a:bodyPr wrap="square" rtlCol="0">
            <a:spAutoFit/>
          </a:bodyPr>
          <a:lstStyle/>
          <a:p>
            <a:r>
              <a:rPr lang="en-US" sz="2880" b="1">
                <a:latin typeface="+mj-lt"/>
              </a:rPr>
              <a:t>Shock</a:t>
            </a:r>
          </a:p>
        </p:txBody>
      </p:sp>
      <p:sp>
        <p:nvSpPr>
          <p:cNvPr id="4" name="Isosceles Triangle 3">
            <a:extLst>
              <a:ext uri="{FF2B5EF4-FFF2-40B4-BE49-F238E27FC236}">
                <a16:creationId xmlns:a16="http://schemas.microsoft.com/office/drawing/2014/main" id="{D37C63D1-6343-4322-84EC-D7EE5D3F2F85}"/>
              </a:ext>
            </a:extLst>
          </p:cNvPr>
          <p:cNvSpPr/>
          <p:nvPr/>
        </p:nvSpPr>
        <p:spPr>
          <a:xfrm rot="5400000">
            <a:off x="13481500" y="6719510"/>
            <a:ext cx="386595" cy="30362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grpSp>
        <p:nvGrpSpPr>
          <p:cNvPr id="2" name="Group 1">
            <a:extLst>
              <a:ext uri="{FF2B5EF4-FFF2-40B4-BE49-F238E27FC236}">
                <a16:creationId xmlns:a16="http://schemas.microsoft.com/office/drawing/2014/main" id="{A283284D-1F95-43B4-A272-7380EE05ED60}"/>
              </a:ext>
            </a:extLst>
          </p:cNvPr>
          <p:cNvGrpSpPr/>
          <p:nvPr/>
        </p:nvGrpSpPr>
        <p:grpSpPr>
          <a:xfrm>
            <a:off x="161131" y="1139857"/>
            <a:ext cx="13517421" cy="6304884"/>
            <a:chOff x="134275" y="949880"/>
            <a:chExt cx="11600525" cy="5722838"/>
          </a:xfrm>
        </p:grpSpPr>
        <p:sp>
          <p:nvSpPr>
            <p:cNvPr id="6" name="Up Arrow 5"/>
            <p:cNvSpPr/>
            <p:nvPr/>
          </p:nvSpPr>
          <p:spPr>
            <a:xfrm>
              <a:off x="588799" y="949880"/>
              <a:ext cx="389710" cy="5255088"/>
            </a:xfrm>
            <a:prstGeom prst="up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92"/>
            </a:p>
          </p:txBody>
        </p:sp>
        <p:sp>
          <p:nvSpPr>
            <p:cNvPr id="7" name="Right Arrow 6"/>
            <p:cNvSpPr/>
            <p:nvPr/>
          </p:nvSpPr>
          <p:spPr>
            <a:xfrm>
              <a:off x="685799" y="6085065"/>
              <a:ext cx="11049001" cy="134343"/>
            </a:xfrm>
            <a:prstGeom prst="rightArrow">
              <a:avLst>
                <a:gd name="adj1" fmla="val 84723"/>
                <a:gd name="adj2" fmla="val 50000"/>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92"/>
            </a:p>
          </p:txBody>
        </p:sp>
        <p:sp>
          <p:nvSpPr>
            <p:cNvPr id="10" name="TextBox 9"/>
            <p:cNvSpPr txBox="1"/>
            <p:nvPr/>
          </p:nvSpPr>
          <p:spPr>
            <a:xfrm>
              <a:off x="134275" y="1269787"/>
              <a:ext cx="523220" cy="4134445"/>
            </a:xfrm>
            <a:prstGeom prst="rect">
              <a:avLst/>
            </a:prstGeom>
            <a:noFill/>
          </p:spPr>
          <p:txBody>
            <a:bodyPr vert="vert270" wrap="square" rtlCol="0" anchor="t">
              <a:spAutoFit/>
            </a:bodyPr>
            <a:lstStyle/>
            <a:p>
              <a:r>
                <a:rPr lang="en-US" sz="2880" b="1">
                  <a:solidFill>
                    <a:schemeClr val="bg1"/>
                  </a:solidFill>
                  <a:latin typeface="+mj-lt"/>
                </a:rPr>
                <a:t>Morale and Competency</a:t>
              </a:r>
            </a:p>
          </p:txBody>
        </p:sp>
        <p:sp>
          <p:nvSpPr>
            <p:cNvPr id="11" name="TextBox 10"/>
            <p:cNvSpPr txBox="1"/>
            <p:nvPr/>
          </p:nvSpPr>
          <p:spPr>
            <a:xfrm>
              <a:off x="5354270" y="6226442"/>
              <a:ext cx="1381102" cy="446276"/>
            </a:xfrm>
            <a:prstGeom prst="rect">
              <a:avLst/>
            </a:prstGeom>
            <a:solidFill>
              <a:srgbClr val="0070C0"/>
            </a:solidFill>
          </p:spPr>
          <p:txBody>
            <a:bodyPr wrap="square" rtlCol="0" anchor="t">
              <a:spAutoFit/>
            </a:bodyPr>
            <a:lstStyle/>
            <a:p>
              <a:pPr algn="ctr"/>
              <a:r>
                <a:rPr lang="en-US" sz="2880" b="1">
                  <a:solidFill>
                    <a:schemeClr val="bg1"/>
                  </a:solidFill>
                  <a:latin typeface="+mj-lt"/>
                </a:rPr>
                <a:t>Time</a:t>
              </a:r>
            </a:p>
          </p:txBody>
        </p:sp>
        <p:sp>
          <p:nvSpPr>
            <p:cNvPr id="15" name="Freeform 14"/>
            <p:cNvSpPr/>
            <p:nvPr/>
          </p:nvSpPr>
          <p:spPr>
            <a:xfrm>
              <a:off x="977130" y="1678355"/>
              <a:ext cx="9701267" cy="2990710"/>
            </a:xfrm>
            <a:custGeom>
              <a:avLst/>
              <a:gdLst>
                <a:gd name="connsiteX0" fmla="*/ 0 w 8382000"/>
                <a:gd name="connsiteY0" fmla="*/ 500743 h 3042660"/>
                <a:gd name="connsiteX1" fmla="*/ 1317171 w 8382000"/>
                <a:gd name="connsiteY1" fmla="*/ 468085 h 3042660"/>
                <a:gd name="connsiteX2" fmla="*/ 1828800 w 8382000"/>
                <a:gd name="connsiteY2" fmla="*/ 990600 h 3042660"/>
                <a:gd name="connsiteX3" fmla="*/ 2786743 w 8382000"/>
                <a:gd name="connsiteY3" fmla="*/ 2133600 h 3042660"/>
                <a:gd name="connsiteX4" fmla="*/ 3929743 w 8382000"/>
                <a:gd name="connsiteY4" fmla="*/ 3037114 h 3042660"/>
                <a:gd name="connsiteX5" fmla="*/ 5649685 w 8382000"/>
                <a:gd name="connsiteY5" fmla="*/ 2460171 h 3042660"/>
                <a:gd name="connsiteX6" fmla="*/ 6607628 w 8382000"/>
                <a:gd name="connsiteY6" fmla="*/ 1393371 h 3042660"/>
                <a:gd name="connsiteX7" fmla="*/ 7652657 w 8382000"/>
                <a:gd name="connsiteY7" fmla="*/ 446314 h 3042660"/>
                <a:gd name="connsiteX8" fmla="*/ 8382000 w 8382000"/>
                <a:gd name="connsiteY8" fmla="*/ 0 h 304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0" h="3042660">
                  <a:moveTo>
                    <a:pt x="0" y="500743"/>
                  </a:moveTo>
                  <a:cubicBezTo>
                    <a:pt x="506185" y="443592"/>
                    <a:pt x="1012371" y="386442"/>
                    <a:pt x="1317171" y="468085"/>
                  </a:cubicBezTo>
                  <a:cubicBezTo>
                    <a:pt x="1621971" y="549728"/>
                    <a:pt x="1583871" y="713014"/>
                    <a:pt x="1828800" y="990600"/>
                  </a:cubicBezTo>
                  <a:cubicBezTo>
                    <a:pt x="2073729" y="1268186"/>
                    <a:pt x="2436586" y="1792514"/>
                    <a:pt x="2786743" y="2133600"/>
                  </a:cubicBezTo>
                  <a:cubicBezTo>
                    <a:pt x="3136900" y="2474686"/>
                    <a:pt x="3452586" y="2982686"/>
                    <a:pt x="3929743" y="3037114"/>
                  </a:cubicBezTo>
                  <a:cubicBezTo>
                    <a:pt x="4406900" y="3091542"/>
                    <a:pt x="5203371" y="2734128"/>
                    <a:pt x="5649685" y="2460171"/>
                  </a:cubicBezTo>
                  <a:cubicBezTo>
                    <a:pt x="6095999" y="2186214"/>
                    <a:pt x="6273799" y="1729014"/>
                    <a:pt x="6607628" y="1393371"/>
                  </a:cubicBezTo>
                  <a:cubicBezTo>
                    <a:pt x="6941457" y="1057728"/>
                    <a:pt x="7356928" y="678542"/>
                    <a:pt x="7652657" y="446314"/>
                  </a:cubicBezTo>
                  <a:cubicBezTo>
                    <a:pt x="7948386" y="214086"/>
                    <a:pt x="8165193" y="107043"/>
                    <a:pt x="83820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16" name="Isosceles Triangle 15"/>
            <p:cNvSpPr/>
            <p:nvPr/>
          </p:nvSpPr>
          <p:spPr>
            <a:xfrm rot="3895950">
              <a:off x="10551321" y="1454385"/>
              <a:ext cx="370114" cy="32657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92"/>
            </a:p>
          </p:txBody>
        </p:sp>
        <p:sp>
          <p:nvSpPr>
            <p:cNvPr id="34" name="TextBox 33"/>
            <p:cNvSpPr txBox="1"/>
            <p:nvPr/>
          </p:nvSpPr>
          <p:spPr>
            <a:xfrm>
              <a:off x="2792700" y="1912021"/>
              <a:ext cx="1056757" cy="446276"/>
            </a:xfrm>
            <a:prstGeom prst="rect">
              <a:avLst/>
            </a:prstGeom>
            <a:noFill/>
          </p:spPr>
          <p:txBody>
            <a:bodyPr wrap="square" rtlCol="0">
              <a:spAutoFit/>
            </a:bodyPr>
            <a:lstStyle/>
            <a:p>
              <a:r>
                <a:rPr lang="en-US" sz="2880" b="1">
                  <a:latin typeface="+mj-lt"/>
                </a:rPr>
                <a:t>Denial</a:t>
              </a:r>
            </a:p>
          </p:txBody>
        </p:sp>
        <p:sp>
          <p:nvSpPr>
            <p:cNvPr id="35" name="TextBox 34"/>
            <p:cNvSpPr txBox="1"/>
            <p:nvPr/>
          </p:nvSpPr>
          <p:spPr>
            <a:xfrm>
              <a:off x="4159242" y="3411244"/>
              <a:ext cx="1668521" cy="446276"/>
            </a:xfrm>
            <a:prstGeom prst="rect">
              <a:avLst/>
            </a:prstGeom>
            <a:noFill/>
          </p:spPr>
          <p:txBody>
            <a:bodyPr wrap="square" rtlCol="0">
              <a:spAutoFit/>
            </a:bodyPr>
            <a:lstStyle/>
            <a:p>
              <a:r>
                <a:rPr lang="en-US" sz="2880" b="1">
                  <a:latin typeface="+mj-lt"/>
                </a:rPr>
                <a:t>Frustration</a:t>
              </a:r>
            </a:p>
          </p:txBody>
        </p:sp>
        <p:sp>
          <p:nvSpPr>
            <p:cNvPr id="36" name="TextBox 35"/>
            <p:cNvSpPr txBox="1"/>
            <p:nvPr/>
          </p:nvSpPr>
          <p:spPr>
            <a:xfrm>
              <a:off x="5181830" y="4755982"/>
              <a:ext cx="1681716" cy="446276"/>
            </a:xfrm>
            <a:prstGeom prst="rect">
              <a:avLst/>
            </a:prstGeom>
            <a:noFill/>
          </p:spPr>
          <p:txBody>
            <a:bodyPr wrap="square" rtlCol="0">
              <a:spAutoFit/>
            </a:bodyPr>
            <a:lstStyle/>
            <a:p>
              <a:r>
                <a:rPr lang="en-US" sz="2880" b="1">
                  <a:latin typeface="+mj-lt"/>
                </a:rPr>
                <a:t>Depression</a:t>
              </a:r>
            </a:p>
          </p:txBody>
        </p:sp>
        <p:sp>
          <p:nvSpPr>
            <p:cNvPr id="38" name="TextBox 37"/>
            <p:cNvSpPr txBox="1"/>
            <p:nvPr/>
          </p:nvSpPr>
          <p:spPr>
            <a:xfrm>
              <a:off x="9785506" y="2085653"/>
              <a:ext cx="1695390" cy="446276"/>
            </a:xfrm>
            <a:prstGeom prst="rect">
              <a:avLst/>
            </a:prstGeom>
            <a:noFill/>
          </p:spPr>
          <p:txBody>
            <a:bodyPr wrap="square" rtlCol="0">
              <a:spAutoFit/>
            </a:bodyPr>
            <a:lstStyle/>
            <a:p>
              <a:r>
                <a:rPr lang="en-US" sz="2880" b="1">
                  <a:latin typeface="+mj-lt"/>
                </a:rPr>
                <a:t>Integration</a:t>
              </a:r>
            </a:p>
          </p:txBody>
        </p:sp>
        <p:sp>
          <p:nvSpPr>
            <p:cNvPr id="39" name="TextBox 38"/>
            <p:cNvSpPr txBox="1"/>
            <p:nvPr/>
          </p:nvSpPr>
          <p:spPr>
            <a:xfrm>
              <a:off x="7674372" y="1925288"/>
              <a:ext cx="1425525" cy="446276"/>
            </a:xfrm>
            <a:prstGeom prst="rect">
              <a:avLst/>
            </a:prstGeom>
            <a:noFill/>
          </p:spPr>
          <p:txBody>
            <a:bodyPr wrap="square" rtlCol="0">
              <a:spAutoFit/>
            </a:bodyPr>
            <a:lstStyle/>
            <a:p>
              <a:r>
                <a:rPr lang="en-US" sz="2880" b="1">
                  <a:latin typeface="+mj-lt"/>
                </a:rPr>
                <a:t>Decision</a:t>
              </a:r>
            </a:p>
          </p:txBody>
        </p:sp>
        <p:sp>
          <p:nvSpPr>
            <p:cNvPr id="40" name="TextBox 39"/>
            <p:cNvSpPr txBox="1"/>
            <p:nvPr/>
          </p:nvSpPr>
          <p:spPr>
            <a:xfrm>
              <a:off x="6392440" y="3399026"/>
              <a:ext cx="2008973" cy="446276"/>
            </a:xfrm>
            <a:prstGeom prst="rect">
              <a:avLst/>
            </a:prstGeom>
            <a:noFill/>
          </p:spPr>
          <p:txBody>
            <a:bodyPr wrap="square" rtlCol="0">
              <a:spAutoFit/>
            </a:bodyPr>
            <a:lstStyle/>
            <a:p>
              <a:r>
                <a:rPr lang="en-US" sz="2880" b="1">
                  <a:latin typeface="+mj-lt"/>
                </a:rPr>
                <a:t>Experiment</a:t>
              </a:r>
            </a:p>
          </p:txBody>
        </p:sp>
        <p:pic>
          <p:nvPicPr>
            <p:cNvPr id="2060" name="Picture 12" descr="https://media-public.canva.com/MAB60Zuwy4E/1/thumbnail_large.png">
              <a:extLst>
                <a:ext uri="{FF2B5EF4-FFF2-40B4-BE49-F238E27FC236}">
                  <a16:creationId xmlns:a16="http://schemas.microsoft.com/office/drawing/2014/main" id="{05A79E95-AF73-4166-AEE9-FA7071BB2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661" y="1918994"/>
              <a:ext cx="633441" cy="633441"/>
            </a:xfrm>
            <a:prstGeom prst="rect">
              <a:avLst/>
            </a:prstGeom>
            <a:extLst>
              <a:ext uri="{909E8E84-426E-40DD-AFC4-6F175D3DCCD1}">
                <a14:hiddenFill xmlns:a14="http://schemas.microsoft.com/office/drawing/2010/main">
                  <a:solidFill>
                    <a:srgbClr val="FFFFFF"/>
                  </a:solidFill>
                </a14:hiddenFill>
              </a:ext>
            </a:extLst>
          </p:spPr>
        </p:pic>
        <p:pic>
          <p:nvPicPr>
            <p:cNvPr id="2062" name="Picture 14" descr="https://media-public.canva.com/MAB60TzdNGg/1/thumbnail_large.png">
              <a:extLst>
                <a:ext uri="{FF2B5EF4-FFF2-40B4-BE49-F238E27FC236}">
                  <a16:creationId xmlns:a16="http://schemas.microsoft.com/office/drawing/2014/main" id="{FC731EE3-27FB-4703-86DA-EBBA1FBA9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277" y="4187753"/>
              <a:ext cx="675395" cy="675395"/>
            </a:xfrm>
            <a:prstGeom prst="rect">
              <a:avLst/>
            </a:prstGeom>
            <a:extLst>
              <a:ext uri="{909E8E84-426E-40DD-AFC4-6F175D3DCCD1}">
                <a14:hiddenFill xmlns:a14="http://schemas.microsoft.com/office/drawing/2010/main">
                  <a:solidFill>
                    <a:srgbClr val="FFFFFF"/>
                  </a:solidFill>
                </a14:hiddenFill>
              </a:ext>
            </a:extLst>
          </p:spPr>
        </p:pic>
        <p:pic>
          <p:nvPicPr>
            <p:cNvPr id="2066" name="Picture 18" descr="https://media-public.canva.com/MACGEyXqrXU/2/thumbnail_large.png">
              <a:extLst>
                <a:ext uri="{FF2B5EF4-FFF2-40B4-BE49-F238E27FC236}">
                  <a16:creationId xmlns:a16="http://schemas.microsoft.com/office/drawing/2014/main" id="{5FDA5C76-8AAF-440A-8F82-318F6AF9E7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8858" y="3796570"/>
              <a:ext cx="657272" cy="668645"/>
            </a:xfrm>
            <a:prstGeom prst="rect">
              <a:avLst/>
            </a:prstGeom>
            <a:extLst>
              <a:ext uri="{909E8E84-426E-40DD-AFC4-6F175D3DCCD1}">
                <a14:hiddenFill xmlns:a14="http://schemas.microsoft.com/office/drawing/2010/main">
                  <a:solidFill>
                    <a:srgbClr val="FFFFFF"/>
                  </a:solidFill>
                </a14:hiddenFill>
              </a:ext>
            </a:extLst>
          </p:spPr>
        </p:pic>
        <p:pic>
          <p:nvPicPr>
            <p:cNvPr id="2068" name="Picture 20" descr="https://media-public.canva.com/MACy991LcoU/5/thumbnail_large.png">
              <a:extLst>
                <a:ext uri="{FF2B5EF4-FFF2-40B4-BE49-F238E27FC236}">
                  <a16:creationId xmlns:a16="http://schemas.microsoft.com/office/drawing/2014/main" id="{4922FDCB-CB56-4E3C-AC77-7C23911562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2245" y="3869699"/>
              <a:ext cx="622356" cy="622356"/>
            </a:xfrm>
            <a:prstGeom prst="rect">
              <a:avLst/>
            </a:prstGeom>
            <a:extLst>
              <a:ext uri="{909E8E84-426E-40DD-AFC4-6F175D3DCCD1}">
                <a14:hiddenFill xmlns:a14="http://schemas.microsoft.com/office/drawing/2010/main">
                  <a:solidFill>
                    <a:srgbClr val="FFFFFF"/>
                  </a:solidFill>
                </a14:hiddenFill>
              </a:ext>
            </a:extLst>
          </p:spPr>
        </p:pic>
        <p:pic>
          <p:nvPicPr>
            <p:cNvPr id="2072" name="Picture 24" descr="https://media-public.canva.com/MADVm9lfc3M/3/thumbnail_large.png">
              <a:extLst>
                <a:ext uri="{FF2B5EF4-FFF2-40B4-BE49-F238E27FC236}">
                  <a16:creationId xmlns:a16="http://schemas.microsoft.com/office/drawing/2014/main" id="{B1FD5142-6F76-4B26-8120-FDEA19EB1A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0199" y="2172161"/>
              <a:ext cx="817668" cy="817668"/>
            </a:xfrm>
            <a:prstGeom prst="rect">
              <a:avLst/>
            </a:prstGeom>
            <a:extLst>
              <a:ext uri="{909E8E84-426E-40DD-AFC4-6F175D3DCCD1}">
                <a14:hiddenFill xmlns:a14="http://schemas.microsoft.com/office/drawing/2010/main">
                  <a:solidFill>
                    <a:srgbClr val="FFFFFF"/>
                  </a:solidFill>
                </a14:hiddenFill>
              </a:ext>
            </a:extLst>
          </p:spPr>
        </p:pic>
        <p:pic>
          <p:nvPicPr>
            <p:cNvPr id="2078" name="Picture 30" descr="https://media-public.canva.com/MAB9WwqNRY4/1/thumbnail_large.png">
              <a:extLst>
                <a:ext uri="{FF2B5EF4-FFF2-40B4-BE49-F238E27FC236}">
                  <a16:creationId xmlns:a16="http://schemas.microsoft.com/office/drawing/2014/main" id="{CAD1020D-6F4D-4F63-8334-6790C7666D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48658" y="1458638"/>
              <a:ext cx="789058" cy="789058"/>
            </a:xfrm>
            <a:prstGeom prst="rect">
              <a:avLst/>
            </a:prstGeom>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965B3E54-C0DE-41CF-A0D0-5F6F186F0A4D}"/>
                </a:ext>
              </a:extLst>
            </p:cNvPr>
            <p:cNvSpPr txBox="1"/>
            <p:nvPr/>
          </p:nvSpPr>
          <p:spPr>
            <a:xfrm>
              <a:off x="1024013" y="2423986"/>
              <a:ext cx="1321058" cy="1170010"/>
            </a:xfrm>
            <a:prstGeom prst="rect">
              <a:avLst/>
            </a:prstGeom>
            <a:noFill/>
          </p:spPr>
          <p:txBody>
            <a:bodyPr wrap="square" rtlCol="0">
              <a:spAutoFit/>
            </a:bodyPr>
            <a:lstStyle/>
            <a:p>
              <a:pPr algn="ctr"/>
              <a:r>
                <a:rPr lang="en-US" sz="2592" i="1">
                  <a:latin typeface="+mj-lt"/>
                </a:rPr>
                <a:t>Why does it look different? </a:t>
              </a:r>
            </a:p>
          </p:txBody>
        </p:sp>
        <p:sp>
          <p:nvSpPr>
            <p:cNvPr id="45" name="TextBox 44">
              <a:extLst>
                <a:ext uri="{FF2B5EF4-FFF2-40B4-BE49-F238E27FC236}">
                  <a16:creationId xmlns:a16="http://schemas.microsoft.com/office/drawing/2014/main" id="{6143B5CF-152B-4836-A54D-488FF58944C5}"/>
                </a:ext>
              </a:extLst>
            </p:cNvPr>
            <p:cNvSpPr txBox="1"/>
            <p:nvPr/>
          </p:nvSpPr>
          <p:spPr>
            <a:xfrm>
              <a:off x="3275094" y="2285527"/>
              <a:ext cx="2270572" cy="807943"/>
            </a:xfrm>
            <a:prstGeom prst="rect">
              <a:avLst/>
            </a:prstGeom>
            <a:noFill/>
          </p:spPr>
          <p:txBody>
            <a:bodyPr wrap="square" rtlCol="0">
              <a:spAutoFit/>
            </a:bodyPr>
            <a:lstStyle/>
            <a:p>
              <a:pPr algn="ctr"/>
              <a:r>
                <a:rPr lang="en-US" sz="2592" i="1">
                  <a:latin typeface="+mj-lt"/>
                </a:rPr>
                <a:t>This isn’t going to affect me! </a:t>
              </a:r>
            </a:p>
          </p:txBody>
        </p:sp>
        <p:sp>
          <p:nvSpPr>
            <p:cNvPr id="46" name="TextBox 45">
              <a:extLst>
                <a:ext uri="{FF2B5EF4-FFF2-40B4-BE49-F238E27FC236}">
                  <a16:creationId xmlns:a16="http://schemas.microsoft.com/office/drawing/2014/main" id="{80596D52-9936-4D0D-8968-7694FFB84E38}"/>
                </a:ext>
              </a:extLst>
            </p:cNvPr>
            <p:cNvSpPr txBox="1"/>
            <p:nvPr/>
          </p:nvSpPr>
          <p:spPr>
            <a:xfrm>
              <a:off x="3220342" y="4363029"/>
              <a:ext cx="1817416" cy="807943"/>
            </a:xfrm>
            <a:prstGeom prst="rect">
              <a:avLst/>
            </a:prstGeom>
            <a:noFill/>
          </p:spPr>
          <p:txBody>
            <a:bodyPr wrap="square" rtlCol="0">
              <a:spAutoFit/>
            </a:bodyPr>
            <a:lstStyle/>
            <a:p>
              <a:pPr algn="ctr"/>
              <a:r>
                <a:rPr lang="en-US" sz="2592" i="1">
                  <a:latin typeface="+mj-lt"/>
                </a:rPr>
                <a:t>This is making my life harder! </a:t>
              </a:r>
            </a:p>
          </p:txBody>
        </p:sp>
        <p:sp>
          <p:nvSpPr>
            <p:cNvPr id="47" name="TextBox 46">
              <a:extLst>
                <a:ext uri="{FF2B5EF4-FFF2-40B4-BE49-F238E27FC236}">
                  <a16:creationId xmlns:a16="http://schemas.microsoft.com/office/drawing/2014/main" id="{3719FCB2-6B43-43EB-95F8-0AD8569C8A2B}"/>
                </a:ext>
              </a:extLst>
            </p:cNvPr>
            <p:cNvSpPr txBox="1"/>
            <p:nvPr/>
          </p:nvSpPr>
          <p:spPr>
            <a:xfrm>
              <a:off x="5046130" y="5142937"/>
              <a:ext cx="1817416" cy="807943"/>
            </a:xfrm>
            <a:prstGeom prst="rect">
              <a:avLst/>
            </a:prstGeom>
            <a:noFill/>
          </p:spPr>
          <p:txBody>
            <a:bodyPr wrap="square" rtlCol="0">
              <a:spAutoFit/>
            </a:bodyPr>
            <a:lstStyle/>
            <a:p>
              <a:pPr algn="ctr"/>
              <a:r>
                <a:rPr lang="en-US" sz="2592" i="1">
                  <a:latin typeface="+mj-lt"/>
                </a:rPr>
                <a:t>This is never going to work. </a:t>
              </a:r>
            </a:p>
          </p:txBody>
        </p:sp>
        <p:sp>
          <p:nvSpPr>
            <p:cNvPr id="49" name="TextBox 48">
              <a:extLst>
                <a:ext uri="{FF2B5EF4-FFF2-40B4-BE49-F238E27FC236}">
                  <a16:creationId xmlns:a16="http://schemas.microsoft.com/office/drawing/2014/main" id="{5DEFDEEA-D0B5-4D3E-9D7E-E139D7B181ED}"/>
                </a:ext>
              </a:extLst>
            </p:cNvPr>
            <p:cNvSpPr txBox="1"/>
            <p:nvPr/>
          </p:nvSpPr>
          <p:spPr>
            <a:xfrm>
              <a:off x="6735372" y="2331770"/>
              <a:ext cx="2008973" cy="807943"/>
            </a:xfrm>
            <a:prstGeom prst="rect">
              <a:avLst/>
            </a:prstGeom>
            <a:noFill/>
          </p:spPr>
          <p:txBody>
            <a:bodyPr wrap="square" rtlCol="0">
              <a:spAutoFit/>
            </a:bodyPr>
            <a:lstStyle/>
            <a:p>
              <a:pPr algn="ctr"/>
              <a:r>
                <a:rPr lang="en-US" sz="2592" i="1">
                  <a:latin typeface="+mj-lt"/>
                </a:rPr>
                <a:t>I can continue to do it this way</a:t>
              </a:r>
            </a:p>
          </p:txBody>
        </p:sp>
        <p:sp>
          <p:nvSpPr>
            <p:cNvPr id="50" name="TextBox 49">
              <a:extLst>
                <a:ext uri="{FF2B5EF4-FFF2-40B4-BE49-F238E27FC236}">
                  <a16:creationId xmlns:a16="http://schemas.microsoft.com/office/drawing/2014/main" id="{F8B2DAE1-A32B-4D35-9080-F7ABEBAB2638}"/>
                </a:ext>
              </a:extLst>
            </p:cNvPr>
            <p:cNvSpPr txBox="1"/>
            <p:nvPr/>
          </p:nvSpPr>
          <p:spPr>
            <a:xfrm>
              <a:off x="9603149" y="2484921"/>
              <a:ext cx="1820248" cy="1170010"/>
            </a:xfrm>
            <a:prstGeom prst="rect">
              <a:avLst/>
            </a:prstGeom>
            <a:noFill/>
          </p:spPr>
          <p:txBody>
            <a:bodyPr wrap="square" rtlCol="0">
              <a:spAutoFit/>
            </a:bodyPr>
            <a:lstStyle/>
            <a:p>
              <a:pPr algn="ctr"/>
              <a:r>
                <a:rPr lang="en-US" sz="2592" i="1">
                  <a:latin typeface="+mj-lt"/>
                </a:rPr>
                <a:t>This is actually easier than the old way!</a:t>
              </a:r>
            </a:p>
          </p:txBody>
        </p:sp>
        <p:sp>
          <p:nvSpPr>
            <p:cNvPr id="3" name="TextBox 2">
              <a:extLst>
                <a:ext uri="{FF2B5EF4-FFF2-40B4-BE49-F238E27FC236}">
                  <a16:creationId xmlns:a16="http://schemas.microsoft.com/office/drawing/2014/main" id="{79EFB7C3-687E-47CA-9A57-7B162B70FEC7}"/>
                </a:ext>
              </a:extLst>
            </p:cNvPr>
            <p:cNvSpPr txBox="1"/>
            <p:nvPr/>
          </p:nvSpPr>
          <p:spPr>
            <a:xfrm>
              <a:off x="6962245" y="4431747"/>
              <a:ext cx="2212632" cy="807943"/>
            </a:xfrm>
            <a:prstGeom prst="rect">
              <a:avLst/>
            </a:prstGeom>
            <a:noFill/>
          </p:spPr>
          <p:txBody>
            <a:bodyPr wrap="square" rtlCol="0" anchor="t">
              <a:spAutoFit/>
            </a:bodyPr>
            <a:lstStyle/>
            <a:p>
              <a:pPr algn="ctr"/>
              <a:r>
                <a:rPr lang="en-US" sz="2592" i="1">
                  <a:latin typeface="+mj-lt"/>
                </a:rPr>
                <a:t>Maybe I can try it this way…</a:t>
              </a:r>
            </a:p>
          </p:txBody>
        </p:sp>
        <p:pic>
          <p:nvPicPr>
            <p:cNvPr id="1032" name="Picture 8" descr="https://media-public.canva.com/MAB9W8_iOBI/1/thumbnail_large.png">
              <a:extLst>
                <a:ext uri="{FF2B5EF4-FFF2-40B4-BE49-F238E27FC236}">
                  <a16:creationId xmlns:a16="http://schemas.microsoft.com/office/drawing/2014/main" id="{D89BEC0D-9D65-4320-9767-AFCEEF9C39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6616" y="2242273"/>
              <a:ext cx="801588" cy="8015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4866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ubble chart&#10;&#10;Description automatically generated">
            <a:extLst>
              <a:ext uri="{FF2B5EF4-FFF2-40B4-BE49-F238E27FC236}">
                <a16:creationId xmlns:a16="http://schemas.microsoft.com/office/drawing/2014/main" id="{E2869381-76CC-4BE2-B905-680FD47156BA}"/>
              </a:ext>
            </a:extLst>
          </p:cNvPr>
          <p:cNvPicPr>
            <a:picLocks noChangeAspect="1"/>
          </p:cNvPicPr>
          <p:nvPr/>
        </p:nvPicPr>
        <p:blipFill rotWithShape="1">
          <a:blip r:embed="rId3"/>
          <a:srcRect b="1965"/>
          <a:stretch/>
        </p:blipFill>
        <p:spPr>
          <a:xfrm>
            <a:off x="2518970" y="1345784"/>
            <a:ext cx="11377536" cy="6083716"/>
          </a:xfrm>
          <a:prstGeom prst="rect">
            <a:avLst/>
          </a:prstGeom>
        </p:spPr>
      </p:pic>
      <p:pic>
        <p:nvPicPr>
          <p:cNvPr id="3076" name="Picture 4" descr="Grunge textured take a poll stamp seal Royalty Free Vector">
            <a:extLst>
              <a:ext uri="{FF2B5EF4-FFF2-40B4-BE49-F238E27FC236}">
                <a16:creationId xmlns:a16="http://schemas.microsoft.com/office/drawing/2014/main" id="{B86BA03A-DC94-D4CA-7665-F78FE273C2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728"/>
          <a:stretch/>
        </p:blipFill>
        <p:spPr bwMode="auto">
          <a:xfrm>
            <a:off x="88879" y="1164986"/>
            <a:ext cx="2555177" cy="21696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D1AEA90-E41A-494A-8AA4-4AF4E164BFE0}"/>
              </a:ext>
            </a:extLst>
          </p:cNvPr>
          <p:cNvSpPr/>
          <p:nvPr/>
        </p:nvSpPr>
        <p:spPr>
          <a:xfrm>
            <a:off x="5719789" y="1815718"/>
            <a:ext cx="4242677" cy="369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00A807D-D778-49A0-BC4B-9061BB09B209}"/>
              </a:ext>
            </a:extLst>
          </p:cNvPr>
          <p:cNvSpPr txBox="1"/>
          <p:nvPr/>
        </p:nvSpPr>
        <p:spPr>
          <a:xfrm>
            <a:off x="3628233" y="1122886"/>
            <a:ext cx="7917787" cy="1015663"/>
          </a:xfrm>
          <a:prstGeom prst="rect">
            <a:avLst/>
          </a:prstGeom>
          <a:noFill/>
        </p:spPr>
        <p:txBody>
          <a:bodyPr wrap="square" lIns="91440" tIns="45720" rIns="91440" bIns="45720" rtlCol="0" anchor="t">
            <a:spAutoFit/>
          </a:bodyPr>
          <a:lstStyle/>
          <a:p>
            <a:r>
              <a:rPr lang="en-US" sz="2800" b="1">
                <a:solidFill>
                  <a:srgbClr val="266294"/>
                </a:solidFill>
                <a:latin typeface="Arial"/>
                <a:cs typeface="Arial"/>
              </a:rPr>
              <a:t>Where do YOU feel you are at on this change curve right now in regards to CHRS?</a:t>
            </a:r>
            <a:r>
              <a:rPr lang="en-US" sz="3200" b="1">
                <a:solidFill>
                  <a:srgbClr val="266294"/>
                </a:solidFill>
                <a:latin typeface="Arial"/>
                <a:cs typeface="Arial"/>
              </a:rPr>
              <a:t> </a:t>
            </a:r>
            <a:endParaRPr lang="en-US" sz="3200" b="1">
              <a:solidFill>
                <a:srgbClr val="2662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849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6268" cy="8229600"/>
          </a:xfrm>
          <a:prstGeom prst="rect">
            <a:avLst/>
          </a:prstGeom>
          <a:solidFill>
            <a:srgbClr val="545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39E381-0AD5-85C0-A244-5C112C85B23E}"/>
              </a:ext>
            </a:extLst>
          </p:cNvPr>
          <p:cNvSpPr/>
          <p:nvPr/>
        </p:nvSpPr>
        <p:spPr>
          <a:xfrm>
            <a:off x="-1" y="0"/>
            <a:ext cx="2418735" cy="8229599"/>
          </a:xfrm>
          <a:prstGeom prst="rect">
            <a:avLst/>
          </a:prstGeom>
          <a:solidFill>
            <a:srgbClr val="2662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1CDB60-0519-4DA2-8CCE-200097C81ED3}"/>
              </a:ext>
            </a:extLst>
          </p:cNvPr>
          <p:cNvSpPr txBox="1"/>
          <p:nvPr/>
        </p:nvSpPr>
        <p:spPr>
          <a:xfrm>
            <a:off x="768096" y="2489235"/>
            <a:ext cx="3302824" cy="325113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3100" b="1" kern="1200">
                <a:solidFill>
                  <a:srgbClr val="FFFFFF"/>
                </a:solidFill>
                <a:latin typeface="Arial" panose="020B0604020202020204" pitchFamily="34" charset="0"/>
                <a:ea typeface="+mj-ea"/>
                <a:cs typeface="Arial" panose="020B0604020202020204" pitchFamily="34" charset="0"/>
              </a:rPr>
              <a:t>About CHRS</a:t>
            </a:r>
          </a:p>
        </p:txBody>
      </p:sp>
      <p:pic>
        <p:nvPicPr>
          <p:cNvPr id="3" name="Picture 2">
            <a:extLst>
              <a:ext uri="{FF2B5EF4-FFF2-40B4-BE49-F238E27FC236}">
                <a16:creationId xmlns:a16="http://schemas.microsoft.com/office/drawing/2014/main" id="{28937E33-3F5B-4C52-96E2-36FE168DD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0" y="3325658"/>
            <a:ext cx="8625838" cy="1574215"/>
          </a:xfrm>
          <a:prstGeom prst="rect">
            <a:avLst/>
          </a:prstGeom>
        </p:spPr>
      </p:pic>
    </p:spTree>
    <p:extLst>
      <p:ext uri="{BB962C8B-B14F-4D97-AF65-F5344CB8AC3E}">
        <p14:creationId xmlns:p14="http://schemas.microsoft.com/office/powerpoint/2010/main" val="1321780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909FBE-2CB7-D8E3-D698-610FB81ED15A}"/>
              </a:ext>
            </a:extLst>
          </p:cNvPr>
          <p:cNvSpPr txBox="1"/>
          <p:nvPr/>
        </p:nvSpPr>
        <p:spPr>
          <a:xfrm>
            <a:off x="1164069" y="2656114"/>
            <a:ext cx="5221983" cy="2308324"/>
          </a:xfrm>
          <a:prstGeom prst="rect">
            <a:avLst/>
          </a:prstGeom>
          <a:noFill/>
        </p:spPr>
        <p:txBody>
          <a:bodyPr wrap="square" lIns="91440" tIns="45720" rIns="91440" bIns="45720" rtlCol="0" anchor="t">
            <a:spAutoFit/>
          </a:bodyPr>
          <a:lstStyle/>
          <a:p>
            <a:endParaRPr lang="en-US" sz="2400">
              <a:latin typeface="Wingdings"/>
              <a:sym typeface="Wingdings"/>
            </a:endParaRPr>
          </a:p>
          <a:p>
            <a:pPr marL="342900" indent="-342900">
              <a:buFont typeface="Wingdings" panose="05000000000000000000" pitchFamily="2" charset="2"/>
              <a:buChar char="q"/>
            </a:pPr>
            <a:r>
              <a:rPr lang="en-US" sz="2400">
                <a:latin typeface="Arial"/>
                <a:cs typeface="Arial"/>
              </a:rPr>
              <a:t>A fresh face to CHRS</a:t>
            </a:r>
            <a:endParaRPr lang="en-US" sz="2150">
              <a:cs typeface="Calibri"/>
            </a:endParaRPr>
          </a:p>
          <a:p>
            <a:pPr marL="342900" indent="-342900">
              <a:buFont typeface="Wingdings" panose="05000000000000000000" pitchFamily="2" charset="2"/>
              <a:buChar char="q"/>
            </a:pPr>
            <a:r>
              <a:rPr lang="en-US" sz="2400">
                <a:latin typeface="Arial"/>
                <a:cs typeface="Arial"/>
              </a:rPr>
              <a:t>A little familiar</a:t>
            </a:r>
            <a:endParaRPr lang="en-US"/>
          </a:p>
          <a:p>
            <a:pPr marL="342900" indent="-342900">
              <a:buFont typeface="Wingdings" panose="05000000000000000000" pitchFamily="2" charset="2"/>
              <a:buChar char="q"/>
            </a:pPr>
            <a:r>
              <a:rPr lang="en-US" sz="2400">
                <a:latin typeface="Arial"/>
                <a:cs typeface="Arial"/>
              </a:rPr>
              <a:t>Somewhat in the know</a:t>
            </a:r>
            <a:endParaRPr lang="en-US"/>
          </a:p>
          <a:p>
            <a:pPr marL="342900" indent="-342900">
              <a:buFont typeface="Wingdings" panose="05000000000000000000" pitchFamily="2" charset="2"/>
              <a:buChar char="q"/>
            </a:pPr>
            <a:r>
              <a:rPr lang="en-US" sz="2400">
                <a:latin typeface="Arial"/>
                <a:cs typeface="Arial"/>
              </a:rPr>
              <a:t>Fluent in CHRS</a:t>
            </a:r>
            <a:endParaRPr lang="en-US"/>
          </a:p>
          <a:p>
            <a:pPr marL="342900" indent="-342900">
              <a:buFont typeface="Wingdings" panose="05000000000000000000" pitchFamily="2" charset="2"/>
              <a:buChar char="q"/>
            </a:pPr>
            <a:r>
              <a:rPr lang="en-US" sz="2400">
                <a:latin typeface="Arial"/>
                <a:cs typeface="Arial"/>
              </a:rPr>
              <a:t>Capable of teaching a class</a:t>
            </a:r>
            <a:endParaRPr lang="en-US"/>
          </a:p>
        </p:txBody>
      </p:sp>
      <p:sp>
        <p:nvSpPr>
          <p:cNvPr id="3" name="TextBox 2">
            <a:extLst>
              <a:ext uri="{FF2B5EF4-FFF2-40B4-BE49-F238E27FC236}">
                <a16:creationId xmlns:a16="http://schemas.microsoft.com/office/drawing/2014/main" id="{B49EC2BD-81CC-5F01-0A75-944BE282AFBB}"/>
              </a:ext>
            </a:extLst>
          </p:cNvPr>
          <p:cNvSpPr txBox="1"/>
          <p:nvPr/>
        </p:nvSpPr>
        <p:spPr>
          <a:xfrm>
            <a:off x="1106129" y="1460089"/>
            <a:ext cx="948729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Arial"/>
                <a:cs typeface="Calibri"/>
              </a:rPr>
              <a:t>Poll: How much do you know about CHRS? </a:t>
            </a:r>
          </a:p>
          <a:p>
            <a:endParaRPr lang="en-US" sz="2400" b="1">
              <a:latin typeface="Arial"/>
              <a:cs typeface="Calibri"/>
            </a:endParaRPr>
          </a:p>
          <a:p>
            <a:r>
              <a:rPr lang="en-US" sz="2800" b="1">
                <a:latin typeface="Arial"/>
                <a:cs typeface="Calibri"/>
              </a:rPr>
              <a:t>I am: </a:t>
            </a:r>
          </a:p>
        </p:txBody>
      </p:sp>
      <p:grpSp>
        <p:nvGrpSpPr>
          <p:cNvPr id="6" name="Group 5">
            <a:extLst>
              <a:ext uri="{FF2B5EF4-FFF2-40B4-BE49-F238E27FC236}">
                <a16:creationId xmlns:a16="http://schemas.microsoft.com/office/drawing/2014/main" id="{731DEF8E-A44D-2DB7-F151-03AAC1381E11}"/>
              </a:ext>
            </a:extLst>
          </p:cNvPr>
          <p:cNvGrpSpPr/>
          <p:nvPr/>
        </p:nvGrpSpPr>
        <p:grpSpPr>
          <a:xfrm>
            <a:off x="7521679" y="2783528"/>
            <a:ext cx="6002592" cy="3760261"/>
            <a:chOff x="7093974" y="2190424"/>
            <a:chExt cx="6002592" cy="3760261"/>
          </a:xfrm>
        </p:grpSpPr>
        <p:pic>
          <p:nvPicPr>
            <p:cNvPr id="4" name="Picture 4" descr="Logo&#10;&#10;Description automatically generated">
              <a:extLst>
                <a:ext uri="{FF2B5EF4-FFF2-40B4-BE49-F238E27FC236}">
                  <a16:creationId xmlns:a16="http://schemas.microsoft.com/office/drawing/2014/main" id="{7329B9DD-BE90-4D0E-B4E3-E56B7F535337}"/>
                </a:ext>
              </a:extLst>
            </p:cNvPr>
            <p:cNvPicPr>
              <a:picLocks noChangeAspect="1"/>
            </p:cNvPicPr>
            <p:nvPr/>
          </p:nvPicPr>
          <p:blipFill>
            <a:blip r:embed="rId2"/>
            <a:stretch>
              <a:fillRect/>
            </a:stretch>
          </p:blipFill>
          <p:spPr>
            <a:xfrm>
              <a:off x="7093974" y="2190424"/>
              <a:ext cx="5294670" cy="37602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F262FA77-5648-D280-183D-1ADB3E12A994}"/>
                </a:ext>
              </a:extLst>
            </p:cNvPr>
            <p:cNvSpPr txBox="1"/>
            <p:nvPr/>
          </p:nvSpPr>
          <p:spPr>
            <a:xfrm>
              <a:off x="8259096" y="3849328"/>
              <a:ext cx="483747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0" i="1">
                  <a:latin typeface="Bradley Hand ITC"/>
                  <a:cs typeface="Calibri"/>
                </a:rPr>
                <a:t>CHRS</a:t>
              </a:r>
              <a:endParaRPr lang="en-US" sz="8000" i="1">
                <a:latin typeface="Bradley Hand ITC"/>
              </a:endParaRPr>
            </a:p>
          </p:txBody>
        </p:sp>
      </p:grpSp>
    </p:spTree>
    <p:extLst>
      <p:ext uri="{BB962C8B-B14F-4D97-AF65-F5344CB8AC3E}">
        <p14:creationId xmlns:p14="http://schemas.microsoft.com/office/powerpoint/2010/main" val="2039706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quation to show CHRS equals PeopleSoft 9.2 application plus CSU specific modications to the system.PNG">
            <a:extLst>
              <a:ext uri="{FF2B5EF4-FFF2-40B4-BE49-F238E27FC236}">
                <a16:creationId xmlns:a16="http://schemas.microsoft.com/office/drawing/2014/main" id="{8CD6E2DB-0186-49D3-B68D-18AFB5A86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884" y="4327818"/>
            <a:ext cx="10788786" cy="17136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FBF023-0201-4980-AD56-8A30F890805C}"/>
              </a:ext>
            </a:extLst>
          </p:cNvPr>
          <p:cNvSpPr txBox="1"/>
          <p:nvPr/>
        </p:nvSpPr>
        <p:spPr>
          <a:xfrm>
            <a:off x="622299" y="1262380"/>
            <a:ext cx="13150851" cy="2062103"/>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b="1">
                <a:solidFill>
                  <a:srgbClr val="555555"/>
                </a:solidFill>
                <a:latin typeface="Arial" panose="020B0604020202020204" pitchFamily="34" charset="0"/>
                <a:cs typeface="Arial" panose="020B0604020202020204" pitchFamily="34" charset="0"/>
              </a:rPr>
              <a:t>What is CHRS?</a:t>
            </a:r>
          </a:p>
          <a:p>
            <a:pPr lvl="0" defTabSz="914400" eaLnBrk="0" fontAlgn="base" hangingPunct="0">
              <a:spcBef>
                <a:spcPct val="0"/>
              </a:spcBef>
              <a:spcAft>
                <a:spcPct val="0"/>
              </a:spcAft>
            </a:pPr>
            <a:endParaRPr lang="en-US" altLang="en-US" sz="2400">
              <a:solidFill>
                <a:srgbClr val="555555"/>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altLang="en-US" sz="2400">
                <a:solidFill>
                  <a:srgbClr val="555555"/>
                </a:solidFill>
                <a:latin typeface="Arial" panose="020B0604020202020204" pitchFamily="34" charset="0"/>
                <a:cs typeface="Arial" panose="020B0604020202020204" pitchFamily="34" charset="0"/>
              </a:rPr>
              <a:t>The Common Human Resources System (CHRS) is a project to move all campuses in the CSU system to a standard HR platform. The core HR system is based on PeopleSoft 9.2 with modifications to make it work for campuses in the CSU system. </a:t>
            </a:r>
            <a:endParaRPr lang="en-US" altLang="en-US" sz="2400">
              <a:solidFill>
                <a:srgbClr val="555555"/>
              </a:solidFill>
              <a:cs typeface="Arial" panose="020B0604020202020204" pitchFamily="34" charset="0"/>
            </a:endParaRPr>
          </a:p>
        </p:txBody>
      </p:sp>
      <p:sp>
        <p:nvSpPr>
          <p:cNvPr id="5" name="Rectangle 4">
            <a:extLst>
              <a:ext uri="{FF2B5EF4-FFF2-40B4-BE49-F238E27FC236}">
                <a16:creationId xmlns:a16="http://schemas.microsoft.com/office/drawing/2014/main" id="{1C07ADE8-B16E-4687-AADC-3494B5E294E3}"/>
              </a:ext>
            </a:extLst>
          </p:cNvPr>
          <p:cNvSpPr/>
          <p:nvPr/>
        </p:nvSpPr>
        <p:spPr>
          <a:xfrm>
            <a:off x="651751" y="6284068"/>
            <a:ext cx="12889149" cy="622570"/>
          </a:xfrm>
          <a:prstGeom prst="rect">
            <a:avLst/>
          </a:prstGeom>
          <a:solidFill>
            <a:srgbClr val="EBA900"/>
          </a:solidFill>
          <a:ln>
            <a:solidFill>
              <a:srgbClr val="EB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C9A1B7-C713-483B-A7B4-2CCC061592FB}"/>
              </a:ext>
            </a:extLst>
          </p:cNvPr>
          <p:cNvSpPr txBox="1"/>
          <p:nvPr/>
        </p:nvSpPr>
        <p:spPr>
          <a:xfrm>
            <a:off x="885217" y="6410528"/>
            <a:ext cx="12684868" cy="424732"/>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If you do any HR tasks at all – even entering your time off – you will be doing things a different way in CHRS</a:t>
            </a:r>
            <a:r>
              <a:rPr lang="en-US"/>
              <a:t>.</a:t>
            </a:r>
          </a:p>
        </p:txBody>
      </p:sp>
    </p:spTree>
    <p:extLst>
      <p:ext uri="{BB962C8B-B14F-4D97-AF65-F5344CB8AC3E}">
        <p14:creationId xmlns:p14="http://schemas.microsoft.com/office/powerpoint/2010/main" val="3757373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5EABA1A-2BE8-4206-BDF9-43A17EA4B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34" y="2567672"/>
            <a:ext cx="3555977" cy="3949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A04AF8-A753-4802-A619-535D19F0CD49}"/>
              </a:ext>
            </a:extLst>
          </p:cNvPr>
          <p:cNvSpPr txBox="1"/>
          <p:nvPr/>
        </p:nvSpPr>
        <p:spPr>
          <a:xfrm>
            <a:off x="4334650" y="2344459"/>
            <a:ext cx="2566116" cy="4524315"/>
          </a:xfrm>
          <a:prstGeom prst="rect">
            <a:avLst/>
          </a:prstGeom>
          <a:noFill/>
        </p:spPr>
        <p:txBody>
          <a:bodyPr wrap="square">
            <a:spAutoFit/>
          </a:bodyPr>
          <a:lstStyle/>
          <a:p>
            <a:pPr algn="l">
              <a:buFont typeface="Arial" panose="020B0604020202020204" pitchFamily="34" charset="0"/>
              <a:buChar char="•"/>
            </a:pPr>
            <a:r>
              <a:rPr lang="en-US" sz="1600" b="0" i="0">
                <a:solidFill>
                  <a:srgbClr val="555555"/>
                </a:solidFill>
                <a:effectLst/>
                <a:latin typeface="Arial" panose="020B0604020202020204" pitchFamily="34" charset="0"/>
                <a:cs typeface="Arial" panose="020B0604020202020204" pitchFamily="34" charset="0"/>
              </a:rPr>
              <a:t> 23 different versions of software across the CSU system, which is difficult and costly to maintain</a:t>
            </a:r>
          </a:p>
          <a:p>
            <a:pPr algn="l">
              <a:buFont typeface="Arial" panose="020B0604020202020204" pitchFamily="34" charset="0"/>
              <a:buChar char="•"/>
            </a:pPr>
            <a:endParaRPr lang="en-US" sz="1600" b="0" i="0">
              <a:solidFill>
                <a:srgbClr val="555555"/>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0" i="0">
                <a:solidFill>
                  <a:srgbClr val="555555"/>
                </a:solidFill>
                <a:effectLst/>
                <a:latin typeface="Arial" panose="020B0604020202020204" pitchFamily="34" charset="0"/>
                <a:cs typeface="Arial" panose="020B0604020202020204" pitchFamily="34" charset="0"/>
              </a:rPr>
              <a:t> Campuses using different HR processes</a:t>
            </a:r>
          </a:p>
          <a:p>
            <a:pPr algn="l">
              <a:buFont typeface="Arial" panose="020B0604020202020204" pitchFamily="34" charset="0"/>
              <a:buChar char="•"/>
            </a:pPr>
            <a:endParaRPr lang="en-US" sz="1600" b="0" i="0">
              <a:solidFill>
                <a:srgbClr val="555555"/>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0" i="0">
                <a:solidFill>
                  <a:srgbClr val="555555"/>
                </a:solidFill>
                <a:effectLst/>
                <a:latin typeface="Arial" panose="020B0604020202020204" pitchFamily="34" charset="0"/>
                <a:cs typeface="Arial" panose="020B0604020202020204" pitchFamily="34" charset="0"/>
              </a:rPr>
              <a:t> No ​common way of doing business or sharing of resources</a:t>
            </a:r>
          </a:p>
          <a:p>
            <a:pPr algn="l">
              <a:buFont typeface="Arial" panose="020B0604020202020204" pitchFamily="34" charset="0"/>
              <a:buChar char="•"/>
            </a:pPr>
            <a:endParaRPr lang="en-US" sz="1600">
              <a:solidFill>
                <a:srgbClr val="555555"/>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0" i="0">
                <a:solidFill>
                  <a:srgbClr val="555555"/>
                </a:solidFill>
                <a:effectLst/>
                <a:latin typeface="Arial" panose="020B0604020202020204" pitchFamily="34" charset="0"/>
                <a:cs typeface="Arial" panose="020B0604020202020204" pitchFamily="34" charset="0"/>
              </a:rPr>
              <a:t>Some campuses had much better “cake” than others</a:t>
            </a:r>
          </a:p>
          <a:p>
            <a:pPr algn="l">
              <a:buFont typeface="Arial" panose="020B0604020202020204" pitchFamily="34" charset="0"/>
              <a:buChar char="•"/>
            </a:pPr>
            <a:endParaRPr lang="en-US" sz="1600" b="0" i="0">
              <a:solidFill>
                <a:srgbClr val="555555"/>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0" i="0">
                <a:solidFill>
                  <a:srgbClr val="555555"/>
                </a:solidFill>
                <a:effectLst/>
                <a:latin typeface="Arial" panose="020B0604020202020204" pitchFamily="34" charset="0"/>
                <a:cs typeface="Arial" panose="020B0604020202020204" pitchFamily="34" charset="0"/>
              </a:rPr>
              <a:t> PeopleSoft 9.0 is not supported any​more</a:t>
            </a:r>
          </a:p>
        </p:txBody>
      </p:sp>
      <p:pic>
        <p:nvPicPr>
          <p:cNvPr id="1028" name="Picture 4">
            <a:extLst>
              <a:ext uri="{FF2B5EF4-FFF2-40B4-BE49-F238E27FC236}">
                <a16:creationId xmlns:a16="http://schemas.microsoft.com/office/drawing/2014/main" id="{D8D85BFC-B463-408E-A291-07D1A855B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346" y="2616862"/>
            <a:ext cx="2984030" cy="34208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1AB4A1E-BA1C-4410-81CC-FE396DA736AB}"/>
              </a:ext>
            </a:extLst>
          </p:cNvPr>
          <p:cNvSpPr txBox="1"/>
          <p:nvPr/>
        </p:nvSpPr>
        <p:spPr>
          <a:xfrm>
            <a:off x="10961018" y="2561497"/>
            <a:ext cx="2626403" cy="3785652"/>
          </a:xfrm>
          <a:prstGeom prst="rect">
            <a:avLst/>
          </a:prstGeom>
          <a:noFill/>
        </p:spPr>
        <p:txBody>
          <a:bodyPr wrap="square">
            <a:spAutoFit/>
          </a:bodyPr>
          <a:lstStyle/>
          <a:p>
            <a:pPr algn="l">
              <a:buFont typeface="Arial" panose="020B0604020202020204" pitchFamily="34" charset="0"/>
              <a:buChar char="•"/>
            </a:pPr>
            <a:r>
              <a:rPr lang="en-US" sz="1600" b="0" i="0">
                <a:solidFill>
                  <a:srgbClr val="555555"/>
                </a:solidFill>
                <a:effectLst/>
                <a:latin typeface="Arial" panose="020B0604020202020204" pitchFamily="34" charset="0"/>
                <a:cs typeface="Arial" panose="020B0604020202020204" pitchFamily="34" charset="0"/>
              </a:rPr>
              <a:t> All campuses on one common system​</a:t>
            </a:r>
          </a:p>
          <a:p>
            <a:pPr algn="l">
              <a:buFont typeface="Arial" panose="020B0604020202020204" pitchFamily="34" charset="0"/>
              <a:buChar char="•"/>
            </a:pPr>
            <a:endParaRPr lang="en-US" sz="1600" b="0" i="0">
              <a:solidFill>
                <a:srgbClr val="555555"/>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0" i="0">
                <a:solidFill>
                  <a:srgbClr val="555555"/>
                </a:solidFill>
                <a:effectLst/>
                <a:latin typeface="Arial" panose="020B0604020202020204" pitchFamily="34" charset="0"/>
                <a:cs typeface="Arial" panose="020B0604020202020204" pitchFamily="34" charset="0"/>
              </a:rPr>
              <a:t> Efficient a​</a:t>
            </a:r>
            <a:r>
              <a:rPr lang="en-US" sz="1600" b="0" i="0" err="1">
                <a:solidFill>
                  <a:srgbClr val="555555"/>
                </a:solidFill>
                <a:effectLst/>
                <a:latin typeface="Arial" panose="020B0604020202020204" pitchFamily="34" charset="0"/>
                <a:cs typeface="Arial" panose="020B0604020202020204" pitchFamily="34" charset="0"/>
              </a:rPr>
              <a:t>nd</a:t>
            </a:r>
            <a:r>
              <a:rPr lang="en-US" sz="1600" b="0" i="0">
                <a:solidFill>
                  <a:srgbClr val="555555"/>
                </a:solidFill>
                <a:effectLst/>
                <a:latin typeface="Arial" panose="020B0604020202020204" pitchFamily="34" charset="0"/>
                <a:cs typeface="Arial" panose="020B0604020202020204" pitchFamily="34" charset="0"/>
              </a:rPr>
              <a:t> more cost-effective</a:t>
            </a:r>
          </a:p>
          <a:p>
            <a:pPr algn="l">
              <a:buFont typeface="Arial" panose="020B0604020202020204" pitchFamily="34" charset="0"/>
              <a:buChar char="•"/>
            </a:pPr>
            <a:endParaRPr lang="en-US" sz="1600" b="0" i="0">
              <a:solidFill>
                <a:srgbClr val="555555"/>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0" i="0">
                <a:solidFill>
                  <a:srgbClr val="555555"/>
                </a:solidFill>
                <a:effectLst/>
                <a:latin typeface="Arial" panose="020B0604020202020204" pitchFamily="34" charset="0"/>
                <a:cs typeface="Arial" panose="020B0604020202020204" pitchFamily="34" charset="0"/>
              </a:rPr>
              <a:t> Perform HR processes in a common way and can support other campuses</a:t>
            </a:r>
          </a:p>
          <a:p>
            <a:pPr algn="l">
              <a:buFont typeface="Arial" panose="020B0604020202020204" pitchFamily="34" charset="0"/>
              <a:buChar char="•"/>
            </a:pPr>
            <a:endParaRPr lang="en-US" sz="1600" b="0" i="0">
              <a:solidFill>
                <a:srgbClr val="555555"/>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0" i="0">
                <a:solidFill>
                  <a:srgbClr val="555555"/>
                </a:solidFill>
                <a:effectLst/>
                <a:latin typeface="Arial" panose="020B0604020202020204" pitchFamily="34" charset="0"/>
                <a:cs typeface="Arial" panose="020B0604020202020204" pitchFamily="34" charset="0"/>
              </a:rPr>
              <a:t> All campuses on PeopleSoft 9.2​​​</a:t>
            </a:r>
          </a:p>
          <a:p>
            <a:pPr algn="l">
              <a:buFont typeface="Arial" panose="020B0604020202020204" pitchFamily="34" charset="0"/>
              <a:buChar char="•"/>
            </a:pPr>
            <a:endParaRPr lang="en-US" sz="1600">
              <a:solidFill>
                <a:srgbClr val="555555"/>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0" i="0">
                <a:solidFill>
                  <a:srgbClr val="555555"/>
                </a:solidFill>
                <a:effectLst/>
                <a:latin typeface="Arial" panose="020B0604020202020204" pitchFamily="34" charset="0"/>
                <a:cs typeface="Arial" panose="020B0604020202020204" pitchFamily="34" charset="0"/>
              </a:rPr>
              <a:t>When new features come out, everyone gets them </a:t>
            </a:r>
          </a:p>
        </p:txBody>
      </p:sp>
      <p:sp>
        <p:nvSpPr>
          <p:cNvPr id="6" name="TextBox 5">
            <a:extLst>
              <a:ext uri="{FF2B5EF4-FFF2-40B4-BE49-F238E27FC236}">
                <a16:creationId xmlns:a16="http://schemas.microsoft.com/office/drawing/2014/main" id="{91AAA475-D6C0-4BD5-AB7F-B8D7A604A8A8}"/>
              </a:ext>
            </a:extLst>
          </p:cNvPr>
          <p:cNvSpPr txBox="1"/>
          <p:nvPr/>
        </p:nvSpPr>
        <p:spPr>
          <a:xfrm>
            <a:off x="940034" y="1634456"/>
            <a:ext cx="4560529"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Before CHRS</a:t>
            </a:r>
          </a:p>
        </p:txBody>
      </p:sp>
      <p:sp>
        <p:nvSpPr>
          <p:cNvPr id="10" name="TextBox 9">
            <a:extLst>
              <a:ext uri="{FF2B5EF4-FFF2-40B4-BE49-F238E27FC236}">
                <a16:creationId xmlns:a16="http://schemas.microsoft.com/office/drawing/2014/main" id="{8406BA31-29EF-4807-973F-7F18C3D1AF22}"/>
              </a:ext>
            </a:extLst>
          </p:cNvPr>
          <p:cNvSpPr txBox="1"/>
          <p:nvPr/>
        </p:nvSpPr>
        <p:spPr>
          <a:xfrm>
            <a:off x="8147255" y="1634457"/>
            <a:ext cx="4560529"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After CHRS</a:t>
            </a:r>
          </a:p>
        </p:txBody>
      </p:sp>
    </p:spTree>
    <p:extLst>
      <p:ext uri="{BB962C8B-B14F-4D97-AF65-F5344CB8AC3E}">
        <p14:creationId xmlns:p14="http://schemas.microsoft.com/office/powerpoint/2010/main" val="110515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A97F70-408D-A17B-D847-B7CB7E100670}"/>
              </a:ext>
            </a:extLst>
          </p:cNvPr>
          <p:cNvSpPr txBox="1"/>
          <p:nvPr/>
        </p:nvSpPr>
        <p:spPr>
          <a:xfrm>
            <a:off x="491828" y="984712"/>
            <a:ext cx="13804230" cy="2973122"/>
          </a:xfrm>
          <a:prstGeom prst="rect">
            <a:avLst/>
          </a:prstGeom>
          <a:noFill/>
        </p:spPr>
        <p:txBody>
          <a:bodyPr wrap="square" lIns="91440" tIns="45720" rIns="91440" bIns="45720" rtlCol="0" anchor="t">
            <a:spAutoFit/>
          </a:bodyPr>
          <a:lstStyle/>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sz="2400">
                <a:latin typeface="Arial"/>
                <a:cs typeface="Arial"/>
              </a:rPr>
              <a:t>We are CMCT, the Change Management and Communications Team for CHRS. </a:t>
            </a:r>
          </a:p>
          <a:p>
            <a:endParaRPr lang="en-US" sz="2400">
              <a:latin typeface="Arial" panose="020B0604020202020204" pitchFamily="34" charset="0"/>
              <a:cs typeface="Arial" panose="020B0604020202020204" pitchFamily="34" charset="0"/>
            </a:endParaRPr>
          </a:p>
          <a:p>
            <a:r>
              <a:rPr lang="en-US" sz="2400">
                <a:latin typeface="Arial"/>
                <a:cs typeface="Arial"/>
              </a:rPr>
              <a:t>We are a cross-functional team of</a:t>
            </a:r>
            <a:r>
              <a:rPr lang="en-US" sz="2400">
                <a:solidFill>
                  <a:srgbClr val="FF0000"/>
                </a:solidFill>
                <a:latin typeface="Arial"/>
                <a:cs typeface="Arial"/>
              </a:rPr>
              <a:t> </a:t>
            </a:r>
            <a:r>
              <a:rPr lang="en-US" sz="2400">
                <a:latin typeface="Arial"/>
                <a:cs typeface="Arial"/>
              </a:rPr>
              <a:t>certified Prosci Change experts who work with campuses to lead change management efforts for CHRS adoption.</a:t>
            </a:r>
            <a:endParaRPr lang="en-US" sz="2400" strike="sngStrike">
              <a:solidFill>
                <a:srgbClr val="FF0000"/>
              </a:solidFill>
              <a:latin typeface="Arial" panose="020B0604020202020204" pitchFamily="34" charset="0"/>
              <a:cs typeface="Arial" panose="020B0604020202020204" pitchFamily="34" charset="0"/>
            </a:endParaRPr>
          </a:p>
          <a:p>
            <a:endParaRPr lang="en-US" sz="2400">
              <a:latin typeface="Arial"/>
              <a:cs typeface="Arial"/>
            </a:endParaRPr>
          </a:p>
          <a:p>
            <a:r>
              <a:rPr lang="en-US" sz="2400">
                <a:latin typeface="Arial"/>
                <a:cs typeface="Arial"/>
              </a:rPr>
              <a:t>We work closely with your campus CHRS Change Manager,</a:t>
            </a:r>
            <a:r>
              <a:rPr lang="en-US" sz="2400" b="1">
                <a:latin typeface="Arial"/>
                <a:cs typeface="Arial"/>
              </a:rPr>
              <a:t> Chris Bradney</a:t>
            </a:r>
            <a:r>
              <a:rPr lang="en-US" sz="2400">
                <a:latin typeface="Arial"/>
                <a:cs typeface="Arial"/>
              </a:rPr>
              <a:t>.</a:t>
            </a:r>
          </a:p>
        </p:txBody>
      </p:sp>
      <p:sp>
        <p:nvSpPr>
          <p:cNvPr id="8" name="TextBox 7">
            <a:extLst>
              <a:ext uri="{FF2B5EF4-FFF2-40B4-BE49-F238E27FC236}">
                <a16:creationId xmlns:a16="http://schemas.microsoft.com/office/drawing/2014/main" id="{5EE265A7-28CD-F352-7F8C-F338FDEC5F70}"/>
              </a:ext>
            </a:extLst>
          </p:cNvPr>
          <p:cNvSpPr txBox="1"/>
          <p:nvPr/>
        </p:nvSpPr>
        <p:spPr>
          <a:xfrm>
            <a:off x="1424571" y="4576420"/>
            <a:ext cx="13263281" cy="2462213"/>
          </a:xfrm>
          <a:prstGeom prst="rect">
            <a:avLst/>
          </a:prstGeom>
          <a:noFill/>
        </p:spPr>
        <p:txBody>
          <a:bodyPr wrap="square" lIns="91440" tIns="45720" rIns="91440" bIns="45720" anchor="t">
            <a:spAutoFit/>
          </a:bodyPr>
          <a:lstStyle/>
          <a:p>
            <a:pPr marL="342900" indent="-342900">
              <a:spcAft>
                <a:spcPts val="600"/>
              </a:spcAft>
              <a:buFont typeface="Arial" panose="020B0604020202020204" pitchFamily="34" charset="0"/>
              <a:buChar char="•"/>
            </a:pPr>
            <a:r>
              <a:rPr lang="en-US" sz="2400">
                <a:latin typeface="Arial"/>
                <a:cs typeface="Arial"/>
              </a:rPr>
              <a:t>Breauna Lewis, Assistant Director of CHRS Change Initiatives</a:t>
            </a:r>
            <a:br>
              <a:rPr lang="en-US" sz="2400">
                <a:latin typeface="Arial" panose="020B0604020202020204" pitchFamily="34" charset="0"/>
                <a:cs typeface="Arial" panose="020B0604020202020204" pitchFamily="34" charset="0"/>
              </a:rPr>
            </a:br>
            <a:endParaRPr lang="en-US" sz="240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Samantha Silfies, Wave 3 Change Manager -  Manager of CHRS Communications and Change Management</a:t>
            </a:r>
            <a:br>
              <a:rPr lang="en-US" sz="2400">
                <a:latin typeface="Arial" panose="020B0604020202020204" pitchFamily="34" charset="0"/>
                <a:cs typeface="Arial" panose="020B0604020202020204" pitchFamily="34" charset="0"/>
              </a:rPr>
            </a:br>
            <a:endParaRPr lang="en-US" sz="240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Tammy Hines, Wave 1 &amp; 2 Change Manager - Director, HRIS and CHRS Program Lead </a:t>
            </a:r>
          </a:p>
        </p:txBody>
      </p:sp>
      <p:pic>
        <p:nvPicPr>
          <p:cNvPr id="1026" name="Picture 2" descr="hey">
            <a:extLst>
              <a:ext uri="{FF2B5EF4-FFF2-40B4-BE49-F238E27FC236}">
                <a16:creationId xmlns:a16="http://schemas.microsoft.com/office/drawing/2014/main" id="{27A75951-EE34-FD18-1F91-A26F04ECCE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428"/>
          <a:stretch/>
        </p:blipFill>
        <p:spPr bwMode="auto">
          <a:xfrm>
            <a:off x="796416" y="4115742"/>
            <a:ext cx="629410" cy="10391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A picture containing icon&#10;&#10;Description automatically generated">
            <a:extLst>
              <a:ext uri="{FF2B5EF4-FFF2-40B4-BE49-F238E27FC236}">
                <a16:creationId xmlns:a16="http://schemas.microsoft.com/office/drawing/2014/main" id="{5192CF4A-1471-5234-53AB-F7BD88907B56}"/>
              </a:ext>
            </a:extLst>
          </p:cNvPr>
          <p:cNvPicPr>
            <a:picLocks noChangeAspect="1"/>
          </p:cNvPicPr>
          <p:nvPr/>
        </p:nvPicPr>
        <p:blipFill>
          <a:blip r:embed="rId4"/>
          <a:stretch>
            <a:fillRect/>
          </a:stretch>
        </p:blipFill>
        <p:spPr>
          <a:xfrm>
            <a:off x="625448" y="6365815"/>
            <a:ext cx="786384" cy="804407"/>
          </a:xfrm>
          <a:prstGeom prst="rect">
            <a:avLst/>
          </a:prstGeom>
        </p:spPr>
      </p:pic>
      <p:pic>
        <p:nvPicPr>
          <p:cNvPr id="3" name="Picture 2" descr="hi">
            <a:extLst>
              <a:ext uri="{FF2B5EF4-FFF2-40B4-BE49-F238E27FC236}">
                <a16:creationId xmlns:a16="http://schemas.microsoft.com/office/drawing/2014/main" id="{6C87179B-51A2-18E7-DF08-731BA39C61CB}"/>
              </a:ext>
            </a:extLst>
          </p:cNvPr>
          <p:cNvPicPr>
            <a:picLocks noChangeAspect="1"/>
          </p:cNvPicPr>
          <p:nvPr/>
        </p:nvPicPr>
        <p:blipFill>
          <a:blip r:embed="rId5"/>
          <a:stretch>
            <a:fillRect/>
          </a:stretch>
        </p:blipFill>
        <p:spPr>
          <a:xfrm>
            <a:off x="539536" y="5254338"/>
            <a:ext cx="849600" cy="842400"/>
          </a:xfrm>
          <a:prstGeom prst="rect">
            <a:avLst/>
          </a:prstGeom>
        </p:spPr>
      </p:pic>
    </p:spTree>
    <p:extLst>
      <p:ext uri="{BB962C8B-B14F-4D97-AF65-F5344CB8AC3E}">
        <p14:creationId xmlns:p14="http://schemas.microsoft.com/office/powerpoint/2010/main" val="1510564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CD011-3A34-46A7-91E9-AC6CCE1F1F2F}"/>
              </a:ext>
            </a:extLst>
          </p:cNvPr>
          <p:cNvPicPr>
            <a:picLocks noChangeAspect="1"/>
          </p:cNvPicPr>
          <p:nvPr/>
        </p:nvPicPr>
        <p:blipFill rotWithShape="1">
          <a:blip r:embed="rId3"/>
          <a:srcRect b="79379"/>
          <a:stretch/>
        </p:blipFill>
        <p:spPr>
          <a:xfrm>
            <a:off x="709971" y="1148410"/>
            <a:ext cx="8775693" cy="1250576"/>
          </a:xfrm>
          <a:prstGeom prst="rect">
            <a:avLst/>
          </a:prstGeom>
        </p:spPr>
      </p:pic>
      <p:sp>
        <p:nvSpPr>
          <p:cNvPr id="3" name="TextBox 2">
            <a:extLst>
              <a:ext uri="{FF2B5EF4-FFF2-40B4-BE49-F238E27FC236}">
                <a16:creationId xmlns:a16="http://schemas.microsoft.com/office/drawing/2014/main" id="{0167A33F-2F19-43B9-9A6A-F3294F55C280}"/>
              </a:ext>
            </a:extLst>
          </p:cNvPr>
          <p:cNvSpPr txBox="1"/>
          <p:nvPr/>
        </p:nvSpPr>
        <p:spPr>
          <a:xfrm>
            <a:off x="845249" y="2171874"/>
            <a:ext cx="12820745" cy="3655616"/>
          </a:xfrm>
          <a:prstGeom prst="rect">
            <a:avLst/>
          </a:prstGeom>
          <a:noFill/>
        </p:spPr>
        <p:txBody>
          <a:bodyPr wrap="square" lIns="91440" tIns="45720" rIns="91440" bIns="45720" rtlCol="0" anchor="t">
            <a:spAutoFit/>
          </a:bodyPr>
          <a:lstStyle/>
          <a:p>
            <a:endParaRPr lang="en-US" sz="200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400" b="1">
                <a:latin typeface="Arial"/>
                <a:cs typeface="Arial"/>
              </a:rPr>
              <a:t>Streamline</a:t>
            </a:r>
            <a:r>
              <a:rPr lang="en-US" sz="2400">
                <a:latin typeface="Arial"/>
                <a:cs typeface="Arial"/>
              </a:rPr>
              <a:t> HR business processes and </a:t>
            </a:r>
            <a:r>
              <a:rPr lang="en-US" sz="2400" b="1">
                <a:latin typeface="Arial"/>
                <a:cs typeface="Arial"/>
              </a:rPr>
              <a:t>standardize</a:t>
            </a:r>
            <a:r>
              <a:rPr lang="en-US" sz="2400">
                <a:latin typeface="Arial"/>
                <a:cs typeface="Arial"/>
              </a:rPr>
              <a:t> best practices</a:t>
            </a:r>
          </a:p>
          <a:p>
            <a:pPr marL="457200" indent="-457200">
              <a:lnSpc>
                <a:spcPct val="150000"/>
              </a:lnSpc>
              <a:buFont typeface="Arial" panose="020B0604020202020204" pitchFamily="34" charset="0"/>
              <a:buChar char="•"/>
            </a:pPr>
            <a:r>
              <a:rPr lang="en-US" sz="2400">
                <a:latin typeface="Arial"/>
                <a:cs typeface="Arial"/>
              </a:rPr>
              <a:t>Relieve the training burden from campuses by </a:t>
            </a:r>
            <a:r>
              <a:rPr lang="en-US" sz="2400" b="1">
                <a:latin typeface="Arial"/>
                <a:cs typeface="Arial"/>
              </a:rPr>
              <a:t>delivering systemwide training </a:t>
            </a:r>
            <a:r>
              <a:rPr lang="en-US" sz="2400">
                <a:latin typeface="Arial"/>
                <a:cs typeface="Arial"/>
              </a:rPr>
              <a:t>materials</a:t>
            </a:r>
          </a:p>
          <a:p>
            <a:pPr marL="457200" indent="-457200">
              <a:lnSpc>
                <a:spcPct val="150000"/>
              </a:lnSpc>
              <a:buFont typeface="Arial" panose="020B0604020202020204" pitchFamily="34" charset="0"/>
              <a:buChar char="•"/>
            </a:pPr>
            <a:r>
              <a:rPr lang="en-US" sz="2400">
                <a:latin typeface="Arial"/>
                <a:cs typeface="Arial"/>
              </a:rPr>
              <a:t>Facilitate </a:t>
            </a:r>
            <a:r>
              <a:rPr lang="en-US" sz="2400" b="1">
                <a:latin typeface="Arial"/>
                <a:cs typeface="Arial"/>
              </a:rPr>
              <a:t>collaboration among HR personnel </a:t>
            </a:r>
            <a:r>
              <a:rPr lang="en-US" sz="2400">
                <a:latin typeface="Arial"/>
                <a:cs typeface="Arial"/>
              </a:rPr>
              <a:t>between campuses</a:t>
            </a:r>
          </a:p>
          <a:p>
            <a:pPr marL="457200" indent="-457200">
              <a:lnSpc>
                <a:spcPct val="150000"/>
              </a:lnSpc>
              <a:buFont typeface="Arial" panose="020B0604020202020204" pitchFamily="34" charset="0"/>
              <a:buChar char="•"/>
            </a:pPr>
            <a:r>
              <a:rPr lang="en-US" sz="2400">
                <a:latin typeface="Arial"/>
                <a:cs typeface="Arial"/>
              </a:rPr>
              <a:t>Provide an </a:t>
            </a:r>
            <a:r>
              <a:rPr lang="en-US" sz="2400" b="1">
                <a:latin typeface="Arial"/>
                <a:cs typeface="Arial"/>
              </a:rPr>
              <a:t>improved user experience </a:t>
            </a:r>
            <a:r>
              <a:rPr lang="en-US" sz="2400">
                <a:latin typeface="Arial"/>
                <a:cs typeface="Arial"/>
              </a:rPr>
              <a:t>in HR applications, including future mobile access to HR services</a:t>
            </a:r>
          </a:p>
          <a:p>
            <a:pPr marL="457200" indent="-457200">
              <a:lnSpc>
                <a:spcPct val="150000"/>
              </a:lnSpc>
              <a:buFont typeface="Arial" panose="020B0604020202020204" pitchFamily="34" charset="0"/>
              <a:buChar char="•"/>
            </a:pPr>
            <a:r>
              <a:rPr lang="en-US" sz="2400">
                <a:latin typeface="Arial"/>
                <a:cs typeface="Arial"/>
              </a:rPr>
              <a:t>Provide </a:t>
            </a:r>
            <a:r>
              <a:rPr lang="en-US" sz="2400" b="1">
                <a:latin typeface="Arial"/>
                <a:cs typeface="Arial"/>
              </a:rPr>
              <a:t>enhanced reporting </a:t>
            </a:r>
            <a:r>
              <a:rPr lang="en-US" sz="2400">
                <a:latin typeface="Arial"/>
                <a:cs typeface="Arial"/>
              </a:rPr>
              <a:t>with standardized data to assist decision-making</a:t>
            </a:r>
          </a:p>
        </p:txBody>
      </p:sp>
      <p:sp>
        <p:nvSpPr>
          <p:cNvPr id="2" name="TextBox 1">
            <a:extLst>
              <a:ext uri="{FF2B5EF4-FFF2-40B4-BE49-F238E27FC236}">
                <a16:creationId xmlns:a16="http://schemas.microsoft.com/office/drawing/2014/main" id="{FB5350FA-58AA-C052-DF79-3C8B9A8FA159}"/>
              </a:ext>
            </a:extLst>
          </p:cNvPr>
          <p:cNvSpPr txBox="1"/>
          <p:nvPr/>
        </p:nvSpPr>
        <p:spPr>
          <a:xfrm>
            <a:off x="9675658" y="1857538"/>
            <a:ext cx="4373444" cy="4231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BE3734F3-8344-1EC2-8CF8-0E242780E844}"/>
              </a:ext>
            </a:extLst>
          </p:cNvPr>
          <p:cNvSpPr txBox="1"/>
          <p:nvPr/>
        </p:nvSpPr>
        <p:spPr>
          <a:xfrm>
            <a:off x="10533567" y="611524"/>
            <a:ext cx="3924300" cy="461665"/>
          </a:xfrm>
          <a:prstGeom prst="rect">
            <a:avLst/>
          </a:prstGeom>
          <a:noFill/>
        </p:spPr>
        <p:txBody>
          <a:bodyPr wrap="square" lIns="91440" tIns="45720" rIns="91440" bIns="45720" rtlCol="0" anchor="t">
            <a:spAutoFit/>
          </a:bodyPr>
          <a:lstStyle/>
          <a:p>
            <a:pPr algn="r"/>
            <a:r>
              <a:rPr lang="en-US" sz="2400" b="1">
                <a:latin typeface="Arial"/>
                <a:cs typeface="Arial"/>
              </a:rPr>
              <a:t>About CHRS</a:t>
            </a:r>
            <a:endParaRPr lang="en-US" sz="2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44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2529CD-BF5E-41D1-866F-915F1763791D}"/>
              </a:ext>
            </a:extLst>
          </p:cNvPr>
          <p:cNvSpPr/>
          <p:nvPr/>
        </p:nvSpPr>
        <p:spPr>
          <a:xfrm>
            <a:off x="772160" y="1414942"/>
            <a:ext cx="8485018" cy="731631"/>
          </a:xfrm>
          <a:prstGeom prst="rect">
            <a:avLst/>
          </a:prstGeom>
          <a:solidFill>
            <a:srgbClr val="D1D2D4"/>
          </a:solidFill>
          <a:ln>
            <a:solidFill>
              <a:srgbClr val="D1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67A33F-2F19-43B9-9A6A-F3294F55C280}"/>
              </a:ext>
            </a:extLst>
          </p:cNvPr>
          <p:cNvSpPr txBox="1"/>
          <p:nvPr/>
        </p:nvSpPr>
        <p:spPr>
          <a:xfrm>
            <a:off x="839210" y="1991766"/>
            <a:ext cx="13019029" cy="3461717"/>
          </a:xfrm>
          <a:prstGeom prst="rect">
            <a:avLst/>
          </a:prstGeom>
          <a:noFill/>
        </p:spPr>
        <p:txBody>
          <a:bodyPr wrap="square" rtlCol="0">
            <a:spAutoFit/>
          </a:bodyPr>
          <a:lstStyle/>
          <a:p>
            <a:pPr defTabSz="1064362">
              <a:spcAft>
                <a:spcPts val="600"/>
              </a:spcAft>
            </a:pPr>
            <a:endParaRPr lang="en-US" sz="1940" kern="1200">
              <a:solidFill>
                <a:schemeClr val="tx1"/>
              </a:solidFill>
              <a:latin typeface="Arial" panose="020B0604020202020204" pitchFamily="34" charset="0"/>
              <a:ea typeface="+mn-ea"/>
              <a:cs typeface="Arial" panose="020B0604020202020204" pitchFamily="34" charset="0"/>
            </a:endParaRPr>
          </a:p>
          <a:p>
            <a:pPr marL="277178" indent="-277178" defTabSz="1064362">
              <a:lnSpc>
                <a:spcPct val="150000"/>
              </a:lnSpc>
              <a:spcAft>
                <a:spcPts val="600"/>
              </a:spcAft>
              <a:buFont typeface="Arial" panose="020B0604020202020204" pitchFamily="34" charset="0"/>
              <a:buChar char="•"/>
            </a:pPr>
            <a:r>
              <a:rPr lang="en-US" sz="1940" kern="1200">
                <a:solidFill>
                  <a:schemeClr val="tx1"/>
                </a:solidFill>
                <a:latin typeface="Arial" panose="020B0604020202020204" pitchFamily="34" charset="0"/>
                <a:ea typeface="+mn-ea"/>
                <a:cs typeface="Arial" panose="020B0604020202020204" pitchFamily="34" charset="0"/>
              </a:rPr>
              <a:t>The system was designed by HR experts from all 23 CSU campuses who came together to collaborate on best practices over a two-year period</a:t>
            </a:r>
          </a:p>
          <a:p>
            <a:pPr marL="277178" indent="-277178" defTabSz="1064362">
              <a:lnSpc>
                <a:spcPct val="150000"/>
              </a:lnSpc>
              <a:spcAft>
                <a:spcPts val="600"/>
              </a:spcAft>
              <a:buFont typeface="Arial" panose="020B0604020202020204" pitchFamily="34" charset="0"/>
              <a:buChar char="•"/>
            </a:pPr>
            <a:r>
              <a:rPr lang="en-US" sz="1940" kern="1200">
                <a:solidFill>
                  <a:schemeClr val="tx1"/>
                </a:solidFill>
                <a:latin typeface="Arial" panose="020B0604020202020204" pitchFamily="34" charset="0"/>
                <a:ea typeface="+mn-ea"/>
                <a:cs typeface="Arial" panose="020B0604020202020204" pitchFamily="34" charset="0"/>
              </a:rPr>
              <a:t>The software modifications were written by the Chancellor’s Office CMS team</a:t>
            </a:r>
          </a:p>
          <a:p>
            <a:pPr marL="277178" indent="-277178" defTabSz="1064362">
              <a:lnSpc>
                <a:spcPct val="150000"/>
              </a:lnSpc>
              <a:spcAft>
                <a:spcPts val="600"/>
              </a:spcAft>
              <a:buFont typeface="Arial" panose="020B0604020202020204" pitchFamily="34" charset="0"/>
              <a:buChar char="•"/>
            </a:pPr>
            <a:r>
              <a:rPr lang="en-US" sz="1940" kern="1200">
                <a:solidFill>
                  <a:schemeClr val="tx1"/>
                </a:solidFill>
                <a:latin typeface="Arial" panose="020B0604020202020204" pitchFamily="34" charset="0"/>
                <a:ea typeface="+mn-ea"/>
                <a:cs typeface="Arial" panose="020B0604020202020204" pitchFamily="34" charset="0"/>
              </a:rPr>
              <a:t>The CHRS Project Team at the Chancellor’s Office is working with an Implementation Team on each campus</a:t>
            </a:r>
          </a:p>
          <a:p>
            <a:pPr marL="277178" indent="-277178" defTabSz="1064362">
              <a:lnSpc>
                <a:spcPct val="150000"/>
              </a:lnSpc>
              <a:spcAft>
                <a:spcPts val="600"/>
              </a:spcAft>
              <a:buFont typeface="Arial" panose="020B0604020202020204" pitchFamily="34" charset="0"/>
              <a:buChar char="•"/>
            </a:pPr>
            <a:r>
              <a:rPr lang="en-US" sz="1940" kern="1200">
                <a:solidFill>
                  <a:schemeClr val="tx1"/>
                </a:solidFill>
                <a:latin typeface="Arial" panose="020B0604020202020204" pitchFamily="34" charset="0"/>
                <a:ea typeface="+mn-ea"/>
                <a:cs typeface="Arial" panose="020B0604020202020204" pitchFamily="34" charset="0"/>
              </a:rPr>
              <a:t>CHRS is sponsored by executive leaders at the Chancellor’s Office and at your campus</a:t>
            </a:r>
          </a:p>
          <a:p>
            <a:pPr marL="285750" indent="-285750">
              <a:lnSpc>
                <a:spcPct val="150000"/>
              </a:lnSpc>
              <a:spcAft>
                <a:spcPts val="600"/>
              </a:spcAft>
              <a:buFont typeface="Arial" panose="020B0604020202020204" pitchFamily="34" charset="0"/>
              <a:buChar char="•"/>
            </a:pPr>
            <a:endParaRPr lang="en-US"/>
          </a:p>
        </p:txBody>
      </p:sp>
      <p:sp>
        <p:nvSpPr>
          <p:cNvPr id="2" name="TextBox 1">
            <a:extLst>
              <a:ext uri="{FF2B5EF4-FFF2-40B4-BE49-F238E27FC236}">
                <a16:creationId xmlns:a16="http://schemas.microsoft.com/office/drawing/2014/main" id="{81E8DC26-66CB-419D-8341-7C863C73364C}"/>
              </a:ext>
            </a:extLst>
          </p:cNvPr>
          <p:cNvSpPr txBox="1"/>
          <p:nvPr/>
        </p:nvSpPr>
        <p:spPr>
          <a:xfrm>
            <a:off x="905184" y="871028"/>
            <a:ext cx="3886196" cy="1743639"/>
          </a:xfrm>
          <a:prstGeom prst="rect">
            <a:avLst/>
          </a:prstGeom>
          <a:noFill/>
        </p:spPr>
        <p:txBody>
          <a:bodyPr wrap="square" rtlCol="0">
            <a:spAutoFit/>
          </a:bodyPr>
          <a:lstStyle/>
          <a:p>
            <a:pPr defTabSz="1064362">
              <a:spcAft>
                <a:spcPts val="600"/>
              </a:spcAft>
            </a:pPr>
            <a:r>
              <a:rPr lang="en-US" sz="10670" b="1" kern="1200">
                <a:solidFill>
                  <a:srgbClr val="677E38"/>
                </a:solidFill>
                <a:latin typeface="Arial" panose="020B0604020202020204" pitchFamily="34" charset="0"/>
                <a:ea typeface="+mn-ea"/>
                <a:cs typeface="Arial" panose="020B0604020202020204" pitchFamily="34" charset="0"/>
              </a:rPr>
              <a:t>WHO</a:t>
            </a:r>
            <a:r>
              <a:rPr lang="en-US" sz="2095" kern="1200">
                <a:solidFill>
                  <a:schemeClr val="tx1"/>
                </a:solidFill>
                <a:latin typeface="+mn-lt"/>
                <a:ea typeface="+mn-ea"/>
                <a:cs typeface="+mn-cs"/>
              </a:rPr>
              <a:t> </a:t>
            </a:r>
            <a:endParaRPr lang="en-US"/>
          </a:p>
        </p:txBody>
      </p:sp>
      <p:sp>
        <p:nvSpPr>
          <p:cNvPr id="7" name="TextBox 6">
            <a:extLst>
              <a:ext uri="{FF2B5EF4-FFF2-40B4-BE49-F238E27FC236}">
                <a16:creationId xmlns:a16="http://schemas.microsoft.com/office/drawing/2014/main" id="{6F862A43-8310-4DBA-9A53-F1EDA0D9E4FD}"/>
              </a:ext>
            </a:extLst>
          </p:cNvPr>
          <p:cNvSpPr txBox="1"/>
          <p:nvPr/>
        </p:nvSpPr>
        <p:spPr>
          <a:xfrm>
            <a:off x="4325797" y="1509961"/>
            <a:ext cx="4608325" cy="511066"/>
          </a:xfrm>
          <a:prstGeom prst="rect">
            <a:avLst/>
          </a:prstGeom>
          <a:noFill/>
        </p:spPr>
        <p:txBody>
          <a:bodyPr wrap="square" rtlCol="0">
            <a:spAutoFit/>
          </a:bodyPr>
          <a:lstStyle/>
          <a:p>
            <a:pPr defTabSz="1064362">
              <a:spcAft>
                <a:spcPts val="600"/>
              </a:spcAft>
            </a:pPr>
            <a:r>
              <a:rPr lang="en-US" sz="2716" b="1" kern="1200">
                <a:solidFill>
                  <a:srgbClr val="266294"/>
                </a:solidFill>
                <a:latin typeface="Arial" panose="020B0604020202020204" pitchFamily="34" charset="0"/>
                <a:ea typeface="+mn-ea"/>
                <a:cs typeface="Arial" panose="020B0604020202020204" pitchFamily="34" charset="0"/>
              </a:rPr>
              <a:t>is behind CHRS? </a:t>
            </a:r>
            <a:endParaRPr lang="en-US" sz="2800" b="1">
              <a:solidFill>
                <a:srgbClr val="26629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E95F998-C958-BE96-B6F5-708F20E2108B}"/>
              </a:ext>
            </a:extLst>
          </p:cNvPr>
          <p:cNvSpPr txBox="1"/>
          <p:nvPr/>
        </p:nvSpPr>
        <p:spPr>
          <a:xfrm>
            <a:off x="1632989" y="6088697"/>
            <a:ext cx="11364422"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1064362"/>
            <a:r>
              <a:rPr lang="en-US" sz="1900" b="1">
                <a:latin typeface="Arial"/>
                <a:cs typeface="Arial"/>
              </a:rPr>
              <a:t>Robin Phillips </a:t>
            </a:r>
            <a:r>
              <a:rPr lang="en-US" sz="1900">
                <a:latin typeface="Arial"/>
                <a:cs typeface="Arial"/>
              </a:rPr>
              <a:t>- Vice President, Human Resources and Co-Chief Diversity Officer</a:t>
            </a:r>
            <a:endParaRPr lang="en-US" sz="1900">
              <a:latin typeface="Arial"/>
              <a:ea typeface="Calibri"/>
              <a:cs typeface="Calibri"/>
            </a:endParaRPr>
          </a:p>
          <a:p>
            <a:pPr defTabSz="1064362"/>
            <a:r>
              <a:rPr lang="en-US" sz="1900" b="1">
                <a:latin typeface="Arial"/>
                <a:cs typeface="Arial"/>
              </a:rPr>
              <a:t>Sam Sudhakar Ph.D</a:t>
            </a:r>
            <a:r>
              <a:rPr lang="en-US" sz="1900">
                <a:latin typeface="Arial"/>
                <a:cs typeface="Arial"/>
              </a:rPr>
              <a:t>. - Chief Financial Officer and Vice President, Finance, Technology, and Operations</a:t>
            </a:r>
            <a:endParaRPr lang="en-US" sz="1900">
              <a:latin typeface="Arial"/>
              <a:ea typeface="Calibri"/>
              <a:cs typeface="Calibri"/>
            </a:endParaRPr>
          </a:p>
          <a:p>
            <a:pPr defTabSz="1064362"/>
            <a:r>
              <a:rPr lang="en-US" sz="1900" b="1">
                <a:latin typeface="Arial"/>
                <a:cs typeface="Arial"/>
              </a:rPr>
              <a:t>Ted Young Ph.D.</a:t>
            </a:r>
            <a:r>
              <a:rPr lang="en-US" sz="1900">
                <a:latin typeface="Arial"/>
                <a:cs typeface="Arial"/>
              </a:rPr>
              <a:t> - Associate Provost for Faculty Affairs and Development</a:t>
            </a:r>
            <a:endParaRPr lang="en-US" sz="1900">
              <a:latin typeface="Arial"/>
              <a:ea typeface="Calibri"/>
              <a:cs typeface="Calibri"/>
            </a:endParaRPr>
          </a:p>
          <a:p>
            <a:pPr defTabSz="1064362"/>
            <a:r>
              <a:rPr lang="en-US" sz="1900" b="1">
                <a:latin typeface="Arial"/>
                <a:cs typeface="Arial"/>
              </a:rPr>
              <a:t>Gerard Au</a:t>
            </a:r>
            <a:r>
              <a:rPr lang="en-US" sz="1900">
                <a:latin typeface="Arial"/>
                <a:cs typeface="Arial"/>
              </a:rPr>
              <a:t> - Chief Information Officer</a:t>
            </a:r>
            <a:endParaRPr lang="en-US" sz="1600" b="1" kern="1200">
              <a:solidFill>
                <a:srgbClr val="000000"/>
              </a:solidFill>
              <a:latin typeface="Arial"/>
              <a:cs typeface="Arial"/>
            </a:endParaRPr>
          </a:p>
        </p:txBody>
      </p:sp>
      <p:pic>
        <p:nvPicPr>
          <p:cNvPr id="1026" name="Picture 2">
            <a:extLst>
              <a:ext uri="{FF2B5EF4-FFF2-40B4-BE49-F238E27FC236}">
                <a16:creationId xmlns:a16="http://schemas.microsoft.com/office/drawing/2014/main" id="{BB5D0146-0E11-C9A1-5D14-4FDAE16AB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427" y="4819965"/>
            <a:ext cx="3615546" cy="141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777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6C1AE0-9676-70D9-6493-D230C473C68F}"/>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3AFD2914-0DBF-71C0-F483-2881FED27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B10785-4C7B-A26D-00D7-9FFE554B3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6268" cy="8229600"/>
          </a:xfrm>
          <a:prstGeom prst="rect">
            <a:avLst/>
          </a:prstGeom>
          <a:solidFill>
            <a:srgbClr val="545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5DB4FE6-26A2-9B4C-16F7-66E01AFDDB1B}"/>
              </a:ext>
            </a:extLst>
          </p:cNvPr>
          <p:cNvSpPr txBox="1"/>
          <p:nvPr/>
        </p:nvSpPr>
        <p:spPr>
          <a:xfrm>
            <a:off x="768096" y="2489235"/>
            <a:ext cx="3302824" cy="325113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3100" b="1">
                <a:solidFill>
                  <a:srgbClr val="FFFFFF"/>
                </a:solidFill>
                <a:latin typeface="Arial"/>
                <a:ea typeface="+mj-ea"/>
                <a:cs typeface="Arial"/>
              </a:rPr>
              <a:t>Impacts</a:t>
            </a:r>
            <a:endParaRPr lang="en-US" sz="3100" b="1" kern="1200">
              <a:solidFill>
                <a:srgbClr val="FFFFFF"/>
              </a:solidFill>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1DCA90C4-3AC3-E20B-443E-63144D52B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0" y="3325658"/>
            <a:ext cx="8625838" cy="1574215"/>
          </a:xfrm>
          <a:prstGeom prst="rect">
            <a:avLst/>
          </a:prstGeom>
        </p:spPr>
      </p:pic>
    </p:spTree>
    <p:extLst>
      <p:ext uri="{BB962C8B-B14F-4D97-AF65-F5344CB8AC3E}">
        <p14:creationId xmlns:p14="http://schemas.microsoft.com/office/powerpoint/2010/main" val="152381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n With Question Mark Vector Art &amp; Graphics | freevector.com">
            <a:extLst>
              <a:ext uri="{FF2B5EF4-FFF2-40B4-BE49-F238E27FC236}">
                <a16:creationId xmlns:a16="http://schemas.microsoft.com/office/drawing/2014/main" id="{9B42A7CF-0FA4-3B72-6CA8-8A801660E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436" y="1815550"/>
            <a:ext cx="6517645" cy="48691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821EBE-9157-5406-F77C-A390BBDA12E9}"/>
              </a:ext>
            </a:extLst>
          </p:cNvPr>
          <p:cNvSpPr txBox="1"/>
          <p:nvPr/>
        </p:nvSpPr>
        <p:spPr>
          <a:xfrm>
            <a:off x="623746" y="1647618"/>
            <a:ext cx="6334540" cy="4524315"/>
          </a:xfrm>
          <a:prstGeom prst="rect">
            <a:avLst/>
          </a:prstGeom>
          <a:noFill/>
        </p:spPr>
        <p:txBody>
          <a:bodyPr wrap="square" lIns="91440" tIns="45720" rIns="91440" bIns="45720" rtlCol="0" anchor="t">
            <a:spAutoFit/>
          </a:bodyPr>
          <a:lstStyle/>
          <a:p>
            <a:pPr algn="ctr"/>
            <a:r>
              <a:rPr lang="en-US" sz="3200" b="1">
                <a:latin typeface="Arial"/>
                <a:cs typeface="Arial"/>
              </a:rPr>
              <a:t>How will you be impacted</a:t>
            </a:r>
          </a:p>
          <a:p>
            <a:pPr algn="ctr"/>
            <a:r>
              <a:rPr lang="en-US" sz="3200" b="1">
                <a:latin typeface="Arial"/>
                <a:cs typeface="Arial"/>
              </a:rPr>
              <a:t> by CHRS?</a:t>
            </a:r>
          </a:p>
          <a:p>
            <a:endParaRPr lang="en-US" sz="3200" b="1">
              <a:solidFill>
                <a:srgbClr val="FF0000"/>
              </a:solidFill>
              <a:latin typeface="Arial" panose="020B0604020202020204" pitchFamily="34" charset="0"/>
              <a:cs typeface="Arial" panose="020B0604020202020204" pitchFamily="34" charset="0"/>
            </a:endParaRPr>
          </a:p>
          <a:p>
            <a:pPr marL="342887" indent="-342887">
              <a:buFont typeface="Arial" panose="020B0604020202020204" pitchFamily="34" charset="0"/>
              <a:buChar char="•"/>
            </a:pPr>
            <a:r>
              <a:rPr lang="en-US" sz="2400">
                <a:latin typeface="Arial"/>
                <a:cs typeface="Arial"/>
              </a:rPr>
              <a:t>The system will look and feel different</a:t>
            </a:r>
          </a:p>
          <a:p>
            <a:pPr marL="342887" indent="-342887">
              <a:buFont typeface="Arial" panose="020B0604020202020204" pitchFamily="34" charset="0"/>
              <a:buChar char="•"/>
            </a:pPr>
            <a:r>
              <a:rPr lang="en-US" sz="2400">
                <a:latin typeface="Arial"/>
                <a:cs typeface="Arial"/>
              </a:rPr>
              <a:t>CHRS will bring changes in the way you do some facets of your job</a:t>
            </a:r>
          </a:p>
          <a:p>
            <a:pPr marL="342887" indent="-342887">
              <a:buFont typeface="Arial" panose="020B0604020202020204" pitchFamily="34" charset="0"/>
              <a:buChar char="•"/>
            </a:pPr>
            <a:r>
              <a:rPr lang="en-US" sz="2400">
                <a:latin typeface="Arial"/>
                <a:cs typeface="Arial"/>
              </a:rPr>
              <a:t>Processes and procedures are changing</a:t>
            </a:r>
          </a:p>
          <a:p>
            <a:pPr marL="342887" indent="-342887">
              <a:buFont typeface="Arial" panose="020B0604020202020204" pitchFamily="34" charset="0"/>
              <a:buChar char="•"/>
            </a:pPr>
            <a:r>
              <a:rPr lang="en-US" sz="2400">
                <a:latin typeface="Arial"/>
                <a:cs typeface="Arial"/>
              </a:rPr>
              <a:t>Training materials will be provided by the campus and</a:t>
            </a:r>
            <a:r>
              <a:rPr lang="en-US" sz="2400">
                <a:solidFill>
                  <a:srgbClr val="FF0000"/>
                </a:solidFill>
                <a:latin typeface="Arial"/>
                <a:cs typeface="Arial"/>
              </a:rPr>
              <a:t> </a:t>
            </a:r>
            <a:r>
              <a:rPr lang="en-US" sz="2400">
                <a:latin typeface="Arial"/>
                <a:cs typeface="Arial"/>
              </a:rPr>
              <a:t>CO</a:t>
            </a:r>
          </a:p>
          <a:p>
            <a:pPr marL="342887" indent="-342887">
              <a:buFont typeface="Arial" panose="020B0604020202020204" pitchFamily="34" charset="0"/>
              <a:buChar char="•"/>
            </a:pPr>
            <a:r>
              <a:rPr lang="en-US" sz="2400">
                <a:latin typeface="Arial"/>
                <a:cs typeface="Arial"/>
              </a:rPr>
              <a:t>Communication will take place throughout the process so you know what to expect </a:t>
            </a:r>
          </a:p>
        </p:txBody>
      </p:sp>
    </p:spTree>
    <p:extLst>
      <p:ext uri="{BB962C8B-B14F-4D97-AF65-F5344CB8AC3E}">
        <p14:creationId xmlns:p14="http://schemas.microsoft.com/office/powerpoint/2010/main" val="447437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634CFA5B-D953-4896-9B9E-B090D44C2E3D}"/>
              </a:ext>
            </a:extLst>
          </p:cNvPr>
          <p:cNvSpPr txBox="1">
            <a:spLocks/>
          </p:cNvSpPr>
          <p:nvPr/>
        </p:nvSpPr>
        <p:spPr>
          <a:xfrm>
            <a:off x="1026461" y="445199"/>
            <a:ext cx="12617450" cy="774124"/>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097280">
              <a:defRPr/>
            </a:pPr>
            <a:br>
              <a:rPr lang="en-US" sz="2800" b="1">
                <a:solidFill>
                  <a:prstClr val="black"/>
                </a:solidFill>
                <a:latin typeface="Arial" panose="020B0604020202020204" pitchFamily="34" charset="0"/>
                <a:cs typeface="Arial" panose="020B0604020202020204" pitchFamily="34" charset="0"/>
              </a:rPr>
            </a:br>
            <a:r>
              <a:rPr lang="en-US" sz="2400" b="1">
                <a:solidFill>
                  <a:prstClr val="black"/>
                </a:solidFill>
                <a:latin typeface="Arial" panose="020B0604020202020204" pitchFamily="34" charset="0"/>
                <a:cs typeface="Arial" panose="020B0604020202020204" pitchFamily="34" charset="0"/>
              </a:rPr>
              <a:t> </a:t>
            </a:r>
            <a:endParaRPr lang="en-US" sz="2800" b="1">
              <a:solidFill>
                <a:prstClr val="black"/>
              </a:solidFill>
              <a:latin typeface="Arial" panose="020B0604020202020204" pitchFamily="34" charset="0"/>
              <a:cs typeface="Arial" panose="020B0604020202020204" pitchFamily="34" charset="0"/>
            </a:endParaRPr>
          </a:p>
        </p:txBody>
      </p:sp>
      <p:sp>
        <p:nvSpPr>
          <p:cNvPr id="41" name="TextBox 40" descr="Enter a Presentation Title">
            <a:extLst>
              <a:ext uri="{FF2B5EF4-FFF2-40B4-BE49-F238E27FC236}">
                <a16:creationId xmlns:a16="http://schemas.microsoft.com/office/drawing/2014/main" id="{C7BCCE42-8D84-480B-889C-D5DA42278B1B}"/>
              </a:ext>
            </a:extLst>
          </p:cNvPr>
          <p:cNvSpPr txBox="1"/>
          <p:nvPr/>
        </p:nvSpPr>
        <p:spPr>
          <a:xfrm>
            <a:off x="150610" y="1301188"/>
            <a:ext cx="9999148" cy="1126462"/>
          </a:xfrm>
          <a:prstGeom prst="rect">
            <a:avLst/>
          </a:prstGeom>
          <a:noFill/>
        </p:spPr>
        <p:txBody>
          <a:bodyPr wrap="square" rtlCol="0">
            <a:spAutoFit/>
          </a:bodyPr>
          <a:lstStyle/>
          <a:p>
            <a:pPr defTabSz="1097236">
              <a:defRPr/>
            </a:pPr>
            <a:r>
              <a:rPr lang="en-US" sz="3200" b="1">
                <a:latin typeface="Arial" charset="0"/>
                <a:ea typeface="Arial" charset="0"/>
                <a:cs typeface="Arial" charset="0"/>
              </a:rPr>
              <a:t>Self Service – All Employees</a:t>
            </a:r>
            <a:br>
              <a:rPr lang="en-US" sz="3360" b="1">
                <a:solidFill>
                  <a:srgbClr val="FF0000"/>
                </a:solidFill>
                <a:latin typeface="Arial" charset="0"/>
                <a:ea typeface="Arial" charset="0"/>
                <a:cs typeface="Arial" charset="0"/>
              </a:rPr>
            </a:br>
            <a:endParaRPr lang="en-US" sz="3360" b="1">
              <a:solidFill>
                <a:srgbClr val="FF0000"/>
              </a:solidFill>
            </a:endParaRPr>
          </a:p>
        </p:txBody>
      </p:sp>
      <p:sp>
        <p:nvSpPr>
          <p:cNvPr id="2" name="TextBox 1">
            <a:extLst>
              <a:ext uri="{FF2B5EF4-FFF2-40B4-BE49-F238E27FC236}">
                <a16:creationId xmlns:a16="http://schemas.microsoft.com/office/drawing/2014/main" id="{E774D0CC-CDC4-30E8-5408-8D24DA15E4CF}"/>
              </a:ext>
            </a:extLst>
          </p:cNvPr>
          <p:cNvSpPr txBox="1"/>
          <p:nvPr/>
        </p:nvSpPr>
        <p:spPr>
          <a:xfrm>
            <a:off x="324452" y="1951764"/>
            <a:ext cx="13197539" cy="5613268"/>
          </a:xfrm>
          <a:prstGeom prst="rect">
            <a:avLst/>
          </a:prstGeom>
          <a:noFill/>
        </p:spPr>
        <p:txBody>
          <a:bodyPr wrap="square" lIns="91440" tIns="45720" rIns="91440" bIns="45720" rtlCol="0" anchor="t">
            <a:spAutoFit/>
          </a:bodyPr>
          <a:lstStyle/>
          <a:p>
            <a:pPr>
              <a:spcAft>
                <a:spcPts val="600"/>
              </a:spcAft>
            </a:pPr>
            <a:r>
              <a:rPr lang="en-US" sz="2400" b="1">
                <a:latin typeface="Arial"/>
                <a:cs typeface="Arial"/>
              </a:rPr>
              <a:t>Personal Data Changes</a:t>
            </a:r>
          </a:p>
          <a:p>
            <a:pPr marL="285750" indent="-285750">
              <a:buFont typeface="Arial,Sans-Serif" panose="020B0604020202020204" pitchFamily="34" charset="0"/>
              <a:buChar char="•"/>
            </a:pPr>
            <a:r>
              <a:rPr lang="en-US" sz="2200">
                <a:latin typeface="Arial"/>
                <a:cs typeface="Arial"/>
              </a:rPr>
              <a:t>Standardized Employee ID numbers will replace CSUSB CWID in CHRS only.</a:t>
            </a:r>
          </a:p>
          <a:p>
            <a:pPr marL="285750" indent="-285750">
              <a:buFont typeface="Arial,Sans-Serif" panose="020B0604020202020204" pitchFamily="34" charset="0"/>
              <a:buChar char="•"/>
            </a:pPr>
            <a:r>
              <a:rPr lang="en-US" sz="2200">
                <a:latin typeface="Arial"/>
                <a:cs typeface="Arial"/>
              </a:rPr>
              <a:t>Changes to personal data will be made in CHRS. This includes address, phone number, emergency contacts, and preferred name for display in campus systems except where legal name is required.</a:t>
            </a:r>
            <a:endParaRPr lang="en-US"/>
          </a:p>
          <a:p>
            <a:pPr>
              <a:spcAft>
                <a:spcPts val="600"/>
              </a:spcAft>
            </a:pPr>
            <a:r>
              <a:rPr lang="en-US" sz="2400" b="1">
                <a:latin typeface="Arial"/>
                <a:cs typeface="Arial"/>
              </a:rPr>
              <a:t>Benefits</a:t>
            </a:r>
          </a:p>
          <a:p>
            <a:pPr marL="342900" indent="-342900">
              <a:spcAft>
                <a:spcPts val="600"/>
              </a:spcAft>
              <a:buFont typeface="Arial" panose="020B0604020202020204" pitchFamily="34" charset="0"/>
              <a:buChar char="•"/>
            </a:pPr>
            <a:r>
              <a:rPr lang="en-US" sz="2200">
                <a:latin typeface="Arial"/>
                <a:cs typeface="Arial"/>
              </a:rPr>
              <a:t>New self service look and feel for benefits</a:t>
            </a:r>
          </a:p>
          <a:p>
            <a:pPr marL="342900" indent="-342900">
              <a:spcAft>
                <a:spcPts val="600"/>
              </a:spcAft>
              <a:buFont typeface="Arial" panose="020B0604020202020204" pitchFamily="34" charset="0"/>
              <a:buChar char="•"/>
            </a:pPr>
            <a:r>
              <a:rPr lang="en-US" sz="2200">
                <a:latin typeface="Arial"/>
                <a:cs typeface="Arial"/>
              </a:rPr>
              <a:t>View historic, current and future-dated benefit enrollments</a:t>
            </a:r>
            <a:endParaRPr lang="en-US"/>
          </a:p>
          <a:p>
            <a:pPr marL="342900" indent="-342900">
              <a:spcAft>
                <a:spcPts val="600"/>
              </a:spcAft>
              <a:buFont typeface="Arial" panose="020B0604020202020204" pitchFamily="34" charset="0"/>
              <a:buChar char="•"/>
            </a:pPr>
            <a:r>
              <a:rPr lang="en-US" sz="2200">
                <a:latin typeface="Arial"/>
                <a:cs typeface="Arial"/>
              </a:rPr>
              <a:t>View your dependents</a:t>
            </a:r>
          </a:p>
          <a:p>
            <a:pPr marL="342900" indent="-342900">
              <a:spcAft>
                <a:spcPts val="600"/>
              </a:spcAft>
              <a:buFont typeface="Arial" panose="020B0604020202020204" pitchFamily="34" charset="0"/>
              <a:buChar char="•"/>
            </a:pPr>
            <a:r>
              <a:rPr lang="en-US" sz="2200">
                <a:latin typeface="Arial"/>
                <a:ea typeface="+mn-lt"/>
                <a:cs typeface="+mn-lt"/>
              </a:rPr>
              <a:t>Employees </a:t>
            </a:r>
            <a:r>
              <a:rPr lang="en-US" sz="2200">
                <a:latin typeface="Arial"/>
                <a:cs typeface="Arial"/>
              </a:rPr>
              <a:t>can perform new hire/newly benefit-eligible enrollment online. They can update, </a:t>
            </a:r>
            <a:r>
              <a:rPr lang="en-US" sz="2200">
                <a:latin typeface="Arial"/>
                <a:ea typeface="+mn-lt"/>
                <a:cs typeface="+mn-lt"/>
              </a:rPr>
              <a:t>enroll and make changes to their benefits for themselves and dependents for specific life events</a:t>
            </a:r>
            <a:endParaRPr lang="en-US" sz="2200">
              <a:latin typeface="Arial"/>
              <a:cs typeface="Arial"/>
            </a:endParaRPr>
          </a:p>
          <a:p>
            <a:pPr marL="342900" indent="-342900">
              <a:spcAft>
                <a:spcPts val="600"/>
              </a:spcAft>
              <a:buFont typeface="Arial" panose="020B0604020202020204" pitchFamily="34" charset="0"/>
              <a:buChar char="•"/>
            </a:pPr>
            <a:r>
              <a:rPr lang="en-US" sz="2200">
                <a:latin typeface="Arial"/>
                <a:cs typeface="Arial"/>
              </a:rPr>
              <a:t>Generate the Dependent Re-Verification Affidavit​</a:t>
            </a:r>
          </a:p>
          <a:p>
            <a:endParaRPr lang="en-US" sz="2592" strike="sngStrike">
              <a:solidFill>
                <a:srgbClr val="FF0000"/>
              </a:solidFill>
              <a:latin typeface="Arial" panose="020B0604020202020204" pitchFamily="34" charset="0"/>
              <a:cs typeface="Arial" panose="020B0604020202020204" pitchFamily="34" charset="0"/>
            </a:endParaRPr>
          </a:p>
          <a:p>
            <a:endParaRPr lang="en-US" sz="2592">
              <a:solidFill>
                <a:srgbClr val="333333"/>
              </a:solidFill>
              <a:latin typeface="Arial" panose="020B0604020202020204" pitchFamily="34" charset="0"/>
              <a:cs typeface="Arial" panose="020B0604020202020204" pitchFamily="34" charset="0"/>
            </a:endParaRPr>
          </a:p>
          <a:p>
            <a:endParaRPr lang="en-US" sz="2592">
              <a:solidFill>
                <a:srgbClr val="000000"/>
              </a:solidFill>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D3210FDB-4D4A-02D3-C6E9-F22D72D77AB3}"/>
              </a:ext>
            </a:extLst>
          </p:cNvPr>
          <p:cNvSpPr/>
          <p:nvPr/>
        </p:nvSpPr>
        <p:spPr>
          <a:xfrm>
            <a:off x="9407668" y="5745568"/>
            <a:ext cx="3295290" cy="1596058"/>
          </a:xfrm>
          <a:prstGeom prst="horizontalScroll">
            <a:avLst/>
          </a:prstGeom>
          <a:solidFill>
            <a:schemeClr val="accent1">
              <a:lumMod val="40000"/>
              <a:lumOff val="6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0000"/>
                </a:solidFill>
                <a:ea typeface="Calibri"/>
                <a:cs typeface="Calibri"/>
              </a:rPr>
              <a:t>Training Dates to be announced soon!</a:t>
            </a:r>
            <a:endParaRPr lang="en-US" b="1"/>
          </a:p>
        </p:txBody>
      </p:sp>
    </p:spTree>
    <p:extLst>
      <p:ext uri="{BB962C8B-B14F-4D97-AF65-F5344CB8AC3E}">
        <p14:creationId xmlns:p14="http://schemas.microsoft.com/office/powerpoint/2010/main" val="128217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634CFA5B-D953-4896-9B9E-B090D44C2E3D}"/>
              </a:ext>
            </a:extLst>
          </p:cNvPr>
          <p:cNvSpPr txBox="1">
            <a:spLocks/>
          </p:cNvSpPr>
          <p:nvPr/>
        </p:nvSpPr>
        <p:spPr>
          <a:xfrm>
            <a:off x="1026461" y="445199"/>
            <a:ext cx="12617450" cy="774124"/>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097280">
              <a:defRPr/>
            </a:pPr>
            <a:br>
              <a:rPr lang="en-US" sz="2800" b="1">
                <a:solidFill>
                  <a:prstClr val="black"/>
                </a:solidFill>
                <a:latin typeface="Arial" panose="020B0604020202020204" pitchFamily="34" charset="0"/>
                <a:cs typeface="Arial" panose="020B0604020202020204" pitchFamily="34" charset="0"/>
              </a:rPr>
            </a:br>
            <a:r>
              <a:rPr lang="en-US" sz="2400" b="1">
                <a:solidFill>
                  <a:prstClr val="black"/>
                </a:solidFill>
                <a:latin typeface="Arial" panose="020B0604020202020204" pitchFamily="34" charset="0"/>
                <a:cs typeface="Arial" panose="020B0604020202020204" pitchFamily="34" charset="0"/>
              </a:rPr>
              <a:t> </a:t>
            </a:r>
            <a:endParaRPr lang="en-US" sz="2800" b="1">
              <a:solidFill>
                <a:prstClr val="black"/>
              </a:solidFill>
              <a:latin typeface="Arial" panose="020B0604020202020204" pitchFamily="34" charset="0"/>
              <a:cs typeface="Arial" panose="020B0604020202020204" pitchFamily="34" charset="0"/>
            </a:endParaRPr>
          </a:p>
        </p:txBody>
      </p:sp>
      <p:sp>
        <p:nvSpPr>
          <p:cNvPr id="41" name="TextBox 40" descr="Enter a Presentation Title">
            <a:extLst>
              <a:ext uri="{FF2B5EF4-FFF2-40B4-BE49-F238E27FC236}">
                <a16:creationId xmlns:a16="http://schemas.microsoft.com/office/drawing/2014/main" id="{C7BCCE42-8D84-480B-889C-D5DA42278B1B}"/>
              </a:ext>
            </a:extLst>
          </p:cNvPr>
          <p:cNvSpPr txBox="1"/>
          <p:nvPr/>
        </p:nvSpPr>
        <p:spPr>
          <a:xfrm>
            <a:off x="164546" y="1295064"/>
            <a:ext cx="9999148" cy="1126462"/>
          </a:xfrm>
          <a:prstGeom prst="rect">
            <a:avLst/>
          </a:prstGeom>
          <a:noFill/>
        </p:spPr>
        <p:txBody>
          <a:bodyPr wrap="square" rtlCol="0">
            <a:spAutoFit/>
          </a:bodyPr>
          <a:lstStyle/>
          <a:p>
            <a:pPr defTabSz="1097236">
              <a:defRPr/>
            </a:pPr>
            <a:r>
              <a:rPr lang="en-US" sz="3200" b="1">
                <a:latin typeface="Arial" charset="0"/>
                <a:ea typeface="Arial" charset="0"/>
                <a:cs typeface="Arial" charset="0"/>
              </a:rPr>
              <a:t>Self Service – All Employees</a:t>
            </a:r>
            <a:br>
              <a:rPr lang="en-US" sz="3360" b="1">
                <a:solidFill>
                  <a:srgbClr val="FF0000"/>
                </a:solidFill>
                <a:latin typeface="Arial" charset="0"/>
                <a:ea typeface="Arial" charset="0"/>
                <a:cs typeface="Arial" charset="0"/>
              </a:rPr>
            </a:br>
            <a:endParaRPr lang="en-US" sz="3360" b="1">
              <a:solidFill>
                <a:srgbClr val="FF0000"/>
              </a:solidFill>
            </a:endParaRPr>
          </a:p>
        </p:txBody>
      </p:sp>
      <p:sp>
        <p:nvSpPr>
          <p:cNvPr id="2" name="TextBox 1">
            <a:extLst>
              <a:ext uri="{FF2B5EF4-FFF2-40B4-BE49-F238E27FC236}">
                <a16:creationId xmlns:a16="http://schemas.microsoft.com/office/drawing/2014/main" id="{E774D0CC-CDC4-30E8-5408-8D24DA15E4CF}"/>
              </a:ext>
            </a:extLst>
          </p:cNvPr>
          <p:cNvSpPr txBox="1"/>
          <p:nvPr/>
        </p:nvSpPr>
        <p:spPr>
          <a:xfrm>
            <a:off x="446372" y="1811373"/>
            <a:ext cx="13197539" cy="6060762"/>
          </a:xfrm>
          <a:prstGeom prst="rect">
            <a:avLst/>
          </a:prstGeom>
          <a:noFill/>
        </p:spPr>
        <p:txBody>
          <a:bodyPr wrap="square" lIns="91440" tIns="45720" rIns="91440" bIns="45720" rtlCol="0" anchor="t">
            <a:spAutoFit/>
          </a:bodyPr>
          <a:lstStyle/>
          <a:p>
            <a:r>
              <a:rPr lang="en-US" sz="2400" b="1">
                <a:latin typeface="Arial"/>
                <a:cs typeface="Arial"/>
              </a:rPr>
              <a:t>Absence Management</a:t>
            </a:r>
          </a:p>
          <a:p>
            <a:pPr marL="285750" lvl="0" indent="-285750" defTabSz="914400">
              <a:buFont typeface="Arial" panose="020B0604020202020204" pitchFamily="34" charset="0"/>
              <a:buChar char="•"/>
            </a:pPr>
            <a:r>
              <a:rPr lang="en-US" sz="2200">
                <a:latin typeface="Arial"/>
                <a:cs typeface="Arial"/>
              </a:rPr>
              <a:t>Absence Management will now be a “request system”</a:t>
            </a:r>
          </a:p>
          <a:p>
            <a:pPr marL="285750" indent="-285750" defTabSz="914400">
              <a:buFont typeface="Arial" panose="020B0604020202020204" pitchFamily="34" charset="0"/>
              <a:buChar char="•"/>
            </a:pPr>
            <a:r>
              <a:rPr lang="en-US" sz="2200">
                <a:latin typeface="Arial"/>
                <a:cs typeface="Arial"/>
              </a:rPr>
              <a:t>All employees can enter their own absences, including faculty in academic-year classifications during academic work periods</a:t>
            </a:r>
          </a:p>
          <a:p>
            <a:pPr marL="285750" indent="-285750" defTabSz="914400">
              <a:buFont typeface="Arial" panose="020B0604020202020204" pitchFamily="34" charset="0"/>
              <a:buChar char="•"/>
            </a:pPr>
            <a:r>
              <a:rPr lang="en-US" sz="2200">
                <a:latin typeface="Arial"/>
                <a:cs typeface="Arial"/>
              </a:rPr>
              <a:t>Student Employees will enter time directly into PeopleSoft </a:t>
            </a:r>
          </a:p>
          <a:p>
            <a:pPr marL="285750" indent="-285750" defTabSz="914400">
              <a:buFont typeface="Arial" panose="020B0604020202020204" pitchFamily="34" charset="0"/>
              <a:buChar char="•"/>
            </a:pPr>
            <a:r>
              <a:rPr lang="en-US" sz="2200">
                <a:latin typeface="Arial"/>
                <a:cs typeface="Arial"/>
              </a:rPr>
              <a:t>Employees can key absences up to 12 months in advance and 12 months prior</a:t>
            </a:r>
          </a:p>
          <a:p>
            <a:pPr marL="285750" lvl="0" indent="-285750" defTabSz="914400">
              <a:buFont typeface="Arial" panose="020B0604020202020204" pitchFamily="34" charset="0"/>
              <a:buChar char="•"/>
            </a:pPr>
            <a:r>
              <a:rPr lang="en-US" sz="2200">
                <a:latin typeface="Arial"/>
                <a:cs typeface="Arial"/>
              </a:rPr>
              <a:t>Forecasting will be implemented to support leave planning based on projected balances</a:t>
            </a:r>
          </a:p>
          <a:p>
            <a:pPr marL="285750" lvl="0" indent="-285750" defTabSz="914400">
              <a:buFont typeface="Arial" panose="020B0604020202020204" pitchFamily="34" charset="0"/>
              <a:buChar char="•"/>
            </a:pPr>
            <a:r>
              <a:rPr lang="en-US" sz="2200">
                <a:latin typeface="Arial"/>
                <a:cs typeface="Arial"/>
              </a:rPr>
              <a:t>No Leave Taken will be entered on its own page</a:t>
            </a:r>
          </a:p>
          <a:p>
            <a:pPr marL="285750" indent="-285750" defTabSz="914400">
              <a:buFont typeface="Arial" panose="020B0604020202020204" pitchFamily="34" charset="0"/>
              <a:buChar char="•"/>
            </a:pPr>
            <a:r>
              <a:rPr lang="en-US" sz="2200">
                <a:latin typeface="Arial"/>
                <a:cs typeface="Arial"/>
              </a:rPr>
              <a:t>Manager approvals must occur by the 3</a:t>
            </a:r>
            <a:r>
              <a:rPr lang="en-US" sz="2200" baseline="30000">
                <a:latin typeface="Arial"/>
                <a:cs typeface="Arial"/>
              </a:rPr>
              <a:t>rd</a:t>
            </a:r>
            <a:r>
              <a:rPr lang="en-US" sz="2200">
                <a:latin typeface="Arial"/>
                <a:cs typeface="Arial"/>
              </a:rPr>
              <a:t> calendar day of each month (systemwide standard).</a:t>
            </a:r>
            <a:endParaRPr lang="en-US" sz="2400" b="1">
              <a:latin typeface="Arial"/>
              <a:ea typeface="Calibri" panose="020F0502020204030204"/>
              <a:cs typeface="Arial"/>
            </a:endParaRPr>
          </a:p>
          <a:p>
            <a:pPr defTabSz="914400"/>
            <a:r>
              <a:rPr lang="en-US" sz="2400" b="1">
                <a:latin typeface="Arial"/>
                <a:cs typeface="Arial"/>
              </a:rPr>
              <a:t>Timekeepers </a:t>
            </a:r>
            <a:endParaRPr lang="en-US" sz="2400" b="1">
              <a:latin typeface="Arial"/>
              <a:ea typeface="Calibri" panose="020F0502020204030204"/>
              <a:cs typeface="Arial"/>
            </a:endParaRPr>
          </a:p>
          <a:p>
            <a:pPr marL="285750" indent="-285750">
              <a:buFont typeface="Arial,Sans-Serif"/>
              <a:buChar char="•"/>
            </a:pPr>
            <a:r>
              <a:rPr lang="en-US" sz="2200">
                <a:latin typeface="Arial"/>
                <a:cs typeface="Arial"/>
              </a:rPr>
              <a:t>Will be able to modify non-finalized absences</a:t>
            </a:r>
            <a:endParaRPr lang="en-US" sz="2400" b="1">
              <a:latin typeface="Arial"/>
              <a:ea typeface="Calibri"/>
              <a:cs typeface="Arial"/>
            </a:endParaRPr>
          </a:p>
          <a:p>
            <a:pPr marL="285750" indent="-285750">
              <a:buFont typeface="Arial,Sans-Serif"/>
              <a:buChar char="•"/>
            </a:pPr>
            <a:r>
              <a:rPr lang="en-US" sz="2200">
                <a:latin typeface="Arial"/>
                <a:cs typeface="Arial"/>
              </a:rPr>
              <a:t>New page for Timekeeper to modify absences </a:t>
            </a:r>
            <a:endParaRPr lang="en-US" sz="2400" b="1">
              <a:latin typeface="Arial"/>
              <a:ea typeface="Calibri"/>
              <a:cs typeface="Arial"/>
            </a:endParaRPr>
          </a:p>
          <a:p>
            <a:r>
              <a:rPr lang="en-US" sz="2400" b="1">
                <a:latin typeface="Arial"/>
                <a:cs typeface="Arial"/>
              </a:rPr>
              <a:t>Approvers</a:t>
            </a:r>
          </a:p>
          <a:p>
            <a:pPr marL="285750" indent="-285750">
              <a:buFont typeface="Arial,Sans-Serif"/>
              <a:buChar char="•"/>
            </a:pPr>
            <a:r>
              <a:rPr lang="en-US" sz="2200">
                <a:latin typeface="Arial"/>
                <a:cs typeface="Arial"/>
              </a:rPr>
              <a:t>Approvers will be able to enter comments on the adjustments</a:t>
            </a:r>
            <a:endParaRPr lang="en-US" sz="2400" b="1">
              <a:latin typeface="Arial"/>
              <a:cs typeface="Arial"/>
            </a:endParaRPr>
          </a:p>
          <a:p>
            <a:pPr marL="285750" indent="-285750">
              <a:buFont typeface="Arial,Sans-Serif"/>
              <a:buChar char="•"/>
            </a:pPr>
            <a:r>
              <a:rPr lang="en-US" sz="2200">
                <a:latin typeface="Arial"/>
                <a:cs typeface="Arial"/>
              </a:rPr>
              <a:t>Absence cancellation process for non-finalized absences </a:t>
            </a:r>
            <a:endParaRPr lang="en-US" sz="2400" b="1">
              <a:latin typeface="Arial"/>
              <a:cs typeface="Arial"/>
            </a:endParaRPr>
          </a:p>
          <a:p>
            <a:endParaRPr lang="en-US" sz="2592">
              <a:solidFill>
                <a:srgbClr val="333333"/>
              </a:solidFill>
              <a:latin typeface="Arial" panose="020B0604020202020204" pitchFamily="34" charset="0"/>
              <a:cs typeface="Arial" panose="020B0604020202020204" pitchFamily="34" charset="0"/>
            </a:endParaRPr>
          </a:p>
          <a:p>
            <a:endParaRPr lang="en-US" sz="2592">
              <a:solidFill>
                <a:srgbClr val="000000"/>
              </a:solidFill>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08A1FCE7-665F-8CFE-BCDF-F1FFC67E7960}"/>
              </a:ext>
            </a:extLst>
          </p:cNvPr>
          <p:cNvSpPr/>
          <p:nvPr/>
        </p:nvSpPr>
        <p:spPr>
          <a:xfrm>
            <a:off x="8993600" y="4934685"/>
            <a:ext cx="3295290" cy="1596058"/>
          </a:xfrm>
          <a:prstGeom prst="horizontalScroll">
            <a:avLst/>
          </a:prstGeom>
          <a:solidFill>
            <a:schemeClr val="accent1">
              <a:lumMod val="40000"/>
              <a:lumOff val="6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0000"/>
                </a:solidFill>
                <a:ea typeface="Calibri"/>
                <a:cs typeface="Calibri"/>
              </a:rPr>
              <a:t>Training Dates to be announced soon!</a:t>
            </a:r>
            <a:endParaRPr lang="en-US" b="1"/>
          </a:p>
        </p:txBody>
      </p:sp>
    </p:spTree>
    <p:extLst>
      <p:ext uri="{BB962C8B-B14F-4D97-AF65-F5344CB8AC3E}">
        <p14:creationId xmlns:p14="http://schemas.microsoft.com/office/powerpoint/2010/main" val="3533136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133C3-14D0-8BE2-EAD1-74446299A8E7}"/>
            </a:ext>
          </a:extLst>
        </p:cNvPr>
        <p:cNvGrpSpPr/>
        <p:nvPr/>
      </p:nvGrpSpPr>
      <p:grpSpPr>
        <a:xfrm>
          <a:off x="0" y="0"/>
          <a:ext cx="0" cy="0"/>
          <a:chOff x="0" y="0"/>
          <a:chExt cx="0" cy="0"/>
        </a:xfrm>
      </p:grpSpPr>
      <p:sp>
        <p:nvSpPr>
          <p:cNvPr id="13" name="Title 4">
            <a:extLst>
              <a:ext uri="{FF2B5EF4-FFF2-40B4-BE49-F238E27FC236}">
                <a16:creationId xmlns:a16="http://schemas.microsoft.com/office/drawing/2014/main" id="{FB6F6291-7FE4-53E6-30D3-5F7F74A9E00E}"/>
              </a:ext>
            </a:extLst>
          </p:cNvPr>
          <p:cNvSpPr txBox="1">
            <a:spLocks/>
          </p:cNvSpPr>
          <p:nvPr/>
        </p:nvSpPr>
        <p:spPr>
          <a:xfrm>
            <a:off x="1026461" y="445199"/>
            <a:ext cx="12617450" cy="774124"/>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097280">
              <a:defRPr/>
            </a:pPr>
            <a:br>
              <a:rPr lang="en-US" sz="2800" b="1">
                <a:solidFill>
                  <a:prstClr val="black"/>
                </a:solidFill>
                <a:latin typeface="Arial" panose="020B0604020202020204" pitchFamily="34" charset="0"/>
                <a:cs typeface="Arial" panose="020B0604020202020204" pitchFamily="34" charset="0"/>
              </a:rPr>
            </a:br>
            <a:r>
              <a:rPr lang="en-US" sz="2400" b="1">
                <a:solidFill>
                  <a:prstClr val="black"/>
                </a:solidFill>
                <a:latin typeface="Arial" panose="020B0604020202020204" pitchFamily="34" charset="0"/>
                <a:cs typeface="Arial" panose="020B0604020202020204" pitchFamily="34" charset="0"/>
              </a:rPr>
              <a:t> </a:t>
            </a:r>
            <a:endParaRPr lang="en-US" sz="2800" b="1">
              <a:solidFill>
                <a:prstClr val="black"/>
              </a:solidFill>
              <a:latin typeface="Arial" panose="020B0604020202020204" pitchFamily="34" charset="0"/>
              <a:cs typeface="Arial" panose="020B0604020202020204" pitchFamily="34" charset="0"/>
            </a:endParaRPr>
          </a:p>
        </p:txBody>
      </p:sp>
      <p:sp>
        <p:nvSpPr>
          <p:cNvPr id="41" name="TextBox 40" descr="Enter a Presentation Title">
            <a:extLst>
              <a:ext uri="{FF2B5EF4-FFF2-40B4-BE49-F238E27FC236}">
                <a16:creationId xmlns:a16="http://schemas.microsoft.com/office/drawing/2014/main" id="{C5D4AF2F-5CEA-1FB2-E6CB-ACC521818765}"/>
              </a:ext>
            </a:extLst>
          </p:cNvPr>
          <p:cNvSpPr txBox="1"/>
          <p:nvPr/>
        </p:nvSpPr>
        <p:spPr>
          <a:xfrm>
            <a:off x="164546" y="1295064"/>
            <a:ext cx="9999148" cy="1126462"/>
          </a:xfrm>
          <a:prstGeom prst="rect">
            <a:avLst/>
          </a:prstGeom>
          <a:noFill/>
        </p:spPr>
        <p:txBody>
          <a:bodyPr wrap="square" rtlCol="0">
            <a:spAutoFit/>
          </a:bodyPr>
          <a:lstStyle/>
          <a:p>
            <a:pPr defTabSz="1097236">
              <a:defRPr/>
            </a:pPr>
            <a:r>
              <a:rPr lang="en-US" sz="3200" b="1">
                <a:latin typeface="Arial" charset="0"/>
                <a:ea typeface="Arial" charset="0"/>
                <a:cs typeface="Arial" charset="0"/>
              </a:rPr>
              <a:t>Self Service – All Employees</a:t>
            </a:r>
            <a:br>
              <a:rPr lang="en-US" sz="3360" b="1">
                <a:solidFill>
                  <a:srgbClr val="FF0000"/>
                </a:solidFill>
                <a:latin typeface="Arial" charset="0"/>
                <a:ea typeface="Arial" charset="0"/>
                <a:cs typeface="Arial" charset="0"/>
              </a:rPr>
            </a:br>
            <a:endParaRPr lang="en-US" sz="3360" b="1">
              <a:solidFill>
                <a:srgbClr val="FF0000"/>
              </a:solidFill>
            </a:endParaRPr>
          </a:p>
        </p:txBody>
      </p:sp>
      <p:sp>
        <p:nvSpPr>
          <p:cNvPr id="2" name="TextBox 1">
            <a:extLst>
              <a:ext uri="{FF2B5EF4-FFF2-40B4-BE49-F238E27FC236}">
                <a16:creationId xmlns:a16="http://schemas.microsoft.com/office/drawing/2014/main" id="{9AAC8B5C-C609-E727-C906-9FE3F2D44E3D}"/>
              </a:ext>
            </a:extLst>
          </p:cNvPr>
          <p:cNvSpPr txBox="1"/>
          <p:nvPr/>
        </p:nvSpPr>
        <p:spPr>
          <a:xfrm>
            <a:off x="446372" y="1811373"/>
            <a:ext cx="13197539" cy="4752711"/>
          </a:xfrm>
          <a:prstGeom prst="rect">
            <a:avLst/>
          </a:prstGeom>
          <a:noFill/>
        </p:spPr>
        <p:txBody>
          <a:bodyPr wrap="square" lIns="91440" tIns="45720" rIns="91440" bIns="45720" rtlCol="0" anchor="t">
            <a:spAutoFit/>
          </a:bodyPr>
          <a:lstStyle/>
          <a:p>
            <a:r>
              <a:rPr lang="en-US" sz="2400" b="1">
                <a:latin typeface="Arial"/>
                <a:cs typeface="Arial"/>
              </a:rPr>
              <a:t>Time &amp; Labor</a:t>
            </a:r>
            <a:endParaRPr lang="en-US"/>
          </a:p>
          <a:p>
            <a:pPr marL="342900" indent="-342900">
              <a:buFont typeface="Arial" panose="020B0604020202020204" pitchFamily="34" charset="0"/>
              <a:buChar char="•"/>
            </a:pPr>
            <a:r>
              <a:rPr lang="en-US" sz="2200">
                <a:latin typeface="Arial"/>
                <a:cs typeface="Arial"/>
              </a:rPr>
              <a:t>Enter time worked. Can enter time via mobile device.</a:t>
            </a:r>
          </a:p>
          <a:p>
            <a:pPr marL="342900" indent="-342900">
              <a:buFont typeface="Arial" panose="020B0604020202020204" pitchFamily="34" charset="0"/>
              <a:buChar char="•"/>
            </a:pPr>
            <a:r>
              <a:rPr lang="en-US" sz="2200">
                <a:latin typeface="Arial"/>
                <a:cs typeface="Arial"/>
              </a:rPr>
              <a:t>Enter earn and take of Compensatory Time Off (CTO)</a:t>
            </a:r>
          </a:p>
          <a:p>
            <a:pPr marL="342900" indent="-342900">
              <a:buFont typeface="Arial" panose="020B0604020202020204" pitchFamily="34" charset="0"/>
              <a:buChar char="•"/>
            </a:pPr>
            <a:endParaRPr lang="en-US" sz="2200">
              <a:solidFill>
                <a:srgbClr val="000000"/>
              </a:solidFill>
              <a:latin typeface="Arial"/>
              <a:cs typeface="Arial"/>
            </a:endParaRPr>
          </a:p>
          <a:p>
            <a:pPr marL="342900" indent="-342900">
              <a:buFont typeface="Arial" panose="020B0604020202020204" pitchFamily="34" charset="0"/>
              <a:buChar char="•"/>
            </a:pPr>
            <a:endParaRPr lang="en-US" sz="2200">
              <a:solidFill>
                <a:srgbClr val="000000"/>
              </a:solidFill>
              <a:latin typeface="Arial"/>
              <a:cs typeface="Arial"/>
            </a:endParaRPr>
          </a:p>
          <a:p>
            <a:pPr marL="342900" indent="-342900">
              <a:buFont typeface="Arial" panose="020B0604020202020204" pitchFamily="34" charset="0"/>
              <a:buChar char="•"/>
            </a:pPr>
            <a:endParaRPr lang="en-US" sz="2200">
              <a:solidFill>
                <a:srgbClr val="000000"/>
              </a:solidFill>
              <a:latin typeface="Arial"/>
              <a:cs typeface="Arial"/>
            </a:endParaRPr>
          </a:p>
          <a:p>
            <a:endParaRPr lang="en-US" sz="2200">
              <a:solidFill>
                <a:srgbClr val="000000"/>
              </a:solidFill>
              <a:latin typeface="Arial"/>
              <a:cs typeface="Arial"/>
            </a:endParaRPr>
          </a:p>
          <a:p>
            <a:pPr>
              <a:spcAft>
                <a:spcPts val="600"/>
              </a:spcAft>
            </a:pPr>
            <a:r>
              <a:rPr lang="en-US" sz="2400" b="1">
                <a:solidFill>
                  <a:srgbClr val="000000"/>
                </a:solidFill>
                <a:latin typeface="Arial"/>
                <a:cs typeface="Arial"/>
              </a:rPr>
              <a:t>Temporary Academic Employment </a:t>
            </a:r>
            <a:r>
              <a:rPr lang="en-US" sz="2200">
                <a:solidFill>
                  <a:srgbClr val="000000"/>
                </a:solidFill>
                <a:latin typeface="Arial"/>
                <a:cs typeface="Arial"/>
              </a:rPr>
              <a:t>(for temporary faculty, TA, GA, and ISA appointments)</a:t>
            </a:r>
          </a:p>
          <a:p>
            <a:pPr marL="342900" indent="-342900">
              <a:buFont typeface="Arial,Sans-Serif"/>
              <a:buChar char="•"/>
            </a:pPr>
            <a:r>
              <a:rPr lang="en-US" sz="2200">
                <a:latin typeface="Arial"/>
                <a:cs typeface="Arial"/>
              </a:rPr>
              <a:t>Appointment notifications are automatically generated. The review and acknowledgement will be performed electronically and stored in the appointee's self-service page. No signature required.</a:t>
            </a:r>
          </a:p>
          <a:p>
            <a:pPr marL="342900" indent="-342900">
              <a:buFont typeface="Arial,Sans-Serif"/>
              <a:buChar char="•"/>
            </a:pPr>
            <a:r>
              <a:rPr lang="en-US" sz="2200">
                <a:latin typeface="Arial"/>
                <a:cs typeface="Arial"/>
              </a:rPr>
              <a:t>View list of courses assigned</a:t>
            </a:r>
          </a:p>
          <a:p>
            <a:endParaRPr lang="en-US" sz="2592">
              <a:solidFill>
                <a:srgbClr val="333333"/>
              </a:solidFill>
              <a:latin typeface="Arial" panose="020B0604020202020204" pitchFamily="34" charset="0"/>
              <a:cs typeface="Arial" panose="020B0604020202020204" pitchFamily="34" charset="0"/>
            </a:endParaRPr>
          </a:p>
          <a:p>
            <a:endParaRPr lang="en-US" sz="2592">
              <a:solidFill>
                <a:srgbClr val="000000"/>
              </a:solidFill>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460D6C01-969E-30C5-7197-2927FBFF504F}"/>
              </a:ext>
            </a:extLst>
          </p:cNvPr>
          <p:cNvSpPr/>
          <p:nvPr/>
        </p:nvSpPr>
        <p:spPr>
          <a:xfrm>
            <a:off x="8510521" y="2053462"/>
            <a:ext cx="3295290" cy="1596058"/>
          </a:xfrm>
          <a:prstGeom prst="horizontalScroll">
            <a:avLst/>
          </a:prstGeom>
          <a:solidFill>
            <a:schemeClr val="accent1">
              <a:lumMod val="40000"/>
              <a:lumOff val="6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0000"/>
                </a:solidFill>
                <a:ea typeface="Calibri"/>
                <a:cs typeface="Calibri"/>
              </a:rPr>
              <a:t>Training Dates to be announced soon!</a:t>
            </a:r>
            <a:endParaRPr lang="en-US" b="1"/>
          </a:p>
        </p:txBody>
      </p:sp>
    </p:spTree>
    <p:extLst>
      <p:ext uri="{BB962C8B-B14F-4D97-AF65-F5344CB8AC3E}">
        <p14:creationId xmlns:p14="http://schemas.microsoft.com/office/powerpoint/2010/main" val="992721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634CFA5B-D953-4896-9B9E-B090D44C2E3D}"/>
              </a:ext>
            </a:extLst>
          </p:cNvPr>
          <p:cNvSpPr txBox="1">
            <a:spLocks/>
          </p:cNvSpPr>
          <p:nvPr/>
        </p:nvSpPr>
        <p:spPr>
          <a:xfrm>
            <a:off x="1026461" y="445199"/>
            <a:ext cx="12617450" cy="774124"/>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097280">
              <a:defRPr/>
            </a:pPr>
            <a:br>
              <a:rPr lang="en-US" sz="2800" b="1">
                <a:solidFill>
                  <a:prstClr val="black"/>
                </a:solidFill>
                <a:latin typeface="Arial" panose="020B0604020202020204" pitchFamily="34" charset="0"/>
                <a:cs typeface="Arial" panose="020B0604020202020204" pitchFamily="34" charset="0"/>
              </a:rPr>
            </a:br>
            <a:r>
              <a:rPr lang="en-US" sz="2400" b="1">
                <a:solidFill>
                  <a:prstClr val="black"/>
                </a:solidFill>
                <a:latin typeface="Arial" panose="020B0604020202020204" pitchFamily="34" charset="0"/>
                <a:cs typeface="Arial" panose="020B0604020202020204" pitchFamily="34" charset="0"/>
              </a:rPr>
              <a:t> </a:t>
            </a:r>
            <a:endParaRPr lang="en-US" sz="2800" b="1">
              <a:solidFill>
                <a:prstClr val="black"/>
              </a:solidFill>
              <a:latin typeface="Arial" panose="020B0604020202020204" pitchFamily="34" charset="0"/>
              <a:cs typeface="Arial" panose="020B0604020202020204" pitchFamily="34" charset="0"/>
            </a:endParaRPr>
          </a:p>
        </p:txBody>
      </p:sp>
      <p:sp>
        <p:nvSpPr>
          <p:cNvPr id="41" name="TextBox 40" descr="Enter a Presentation Title">
            <a:extLst>
              <a:ext uri="{FF2B5EF4-FFF2-40B4-BE49-F238E27FC236}">
                <a16:creationId xmlns:a16="http://schemas.microsoft.com/office/drawing/2014/main" id="{C7BCCE42-8D84-480B-889C-D5DA42278B1B}"/>
              </a:ext>
            </a:extLst>
          </p:cNvPr>
          <p:cNvSpPr txBox="1"/>
          <p:nvPr/>
        </p:nvSpPr>
        <p:spPr>
          <a:xfrm>
            <a:off x="266146" y="1424935"/>
            <a:ext cx="9999148" cy="1077218"/>
          </a:xfrm>
          <a:prstGeom prst="rect">
            <a:avLst/>
          </a:prstGeom>
          <a:noFill/>
        </p:spPr>
        <p:txBody>
          <a:bodyPr wrap="square" rtlCol="0">
            <a:spAutoFit/>
          </a:bodyPr>
          <a:lstStyle/>
          <a:p>
            <a:pPr defTabSz="1097236">
              <a:defRPr/>
            </a:pPr>
            <a:r>
              <a:rPr lang="en-US" sz="3200" b="1">
                <a:latin typeface="Arial" charset="0"/>
                <a:ea typeface="Arial" charset="0"/>
                <a:cs typeface="Arial" charset="0"/>
              </a:rPr>
              <a:t>Workforce Administration</a:t>
            </a:r>
            <a:br>
              <a:rPr lang="en-US" sz="3200" b="1">
                <a:solidFill>
                  <a:srgbClr val="FF0000"/>
                </a:solidFill>
                <a:latin typeface="Arial" charset="0"/>
                <a:ea typeface="Arial" charset="0"/>
                <a:cs typeface="Arial" charset="0"/>
              </a:rPr>
            </a:br>
            <a:endParaRPr lang="en-US" sz="3200" b="1">
              <a:solidFill>
                <a:srgbClr val="FF0000"/>
              </a:solidFill>
            </a:endParaRPr>
          </a:p>
        </p:txBody>
      </p:sp>
      <p:sp>
        <p:nvSpPr>
          <p:cNvPr id="2" name="TextBox 1">
            <a:extLst>
              <a:ext uri="{FF2B5EF4-FFF2-40B4-BE49-F238E27FC236}">
                <a16:creationId xmlns:a16="http://schemas.microsoft.com/office/drawing/2014/main" id="{E774D0CC-CDC4-30E8-5408-8D24DA15E4CF}"/>
              </a:ext>
            </a:extLst>
          </p:cNvPr>
          <p:cNvSpPr txBox="1"/>
          <p:nvPr/>
        </p:nvSpPr>
        <p:spPr>
          <a:xfrm>
            <a:off x="354932" y="2372282"/>
            <a:ext cx="14275468" cy="5229765"/>
          </a:xfrm>
          <a:prstGeom prst="rect">
            <a:avLst/>
          </a:prstGeom>
          <a:noFill/>
        </p:spPr>
        <p:txBody>
          <a:bodyPr wrap="square" lIns="91440" tIns="45720" rIns="91440" bIns="45720" rtlCol="0" anchor="t">
            <a:spAutoFit/>
          </a:bodyPr>
          <a:lstStyle/>
          <a:p>
            <a:r>
              <a:rPr lang="en-US" sz="2800" b="1">
                <a:latin typeface="Arial"/>
                <a:cs typeface="Arial"/>
              </a:rPr>
              <a:t>Position Management</a:t>
            </a:r>
          </a:p>
          <a:p>
            <a:pPr marL="285750" indent="-285750" defTabSz="914400">
              <a:buFont typeface="Arial" panose="020B0604020202020204" pitchFamily="34" charset="0"/>
              <a:buChar char="•"/>
            </a:pPr>
            <a:r>
              <a:rPr lang="en-US" sz="2400">
                <a:latin typeface="Arial"/>
                <a:cs typeface="Arial"/>
              </a:rPr>
              <a:t>Implementation of standardized position management practices will maintain integrity of position history and improve reporting capability.</a:t>
            </a:r>
          </a:p>
          <a:p>
            <a:pPr marL="285750" indent="-285750">
              <a:buFont typeface="Arial" panose="020B0604020202020204" pitchFamily="34" charset="0"/>
              <a:buChar char="•"/>
            </a:pPr>
            <a:r>
              <a:rPr lang="en-US" sz="2400">
                <a:latin typeface="Arial"/>
                <a:cs typeface="Arial"/>
              </a:rPr>
              <a:t>Standardized position numbers will replace CSUSB position numbers (renumerated).</a:t>
            </a:r>
          </a:p>
          <a:p>
            <a:pPr>
              <a:spcBef>
                <a:spcPts val="1200"/>
              </a:spcBef>
            </a:pPr>
            <a:r>
              <a:rPr lang="en-US" sz="2800" b="1">
                <a:latin typeface="Arial"/>
                <a:cs typeface="Arial"/>
              </a:rPr>
              <a:t>Student Processes</a:t>
            </a:r>
          </a:p>
          <a:p>
            <a:pPr marL="342900" indent="-342900">
              <a:buFont typeface="Arial" panose="020B0604020202020204" pitchFamily="34" charset="0"/>
              <a:buChar char="•"/>
            </a:pPr>
            <a:r>
              <a:rPr lang="en-US" sz="2400">
                <a:latin typeface="Arial"/>
                <a:cs typeface="Arial"/>
              </a:rPr>
              <a:t>Used to concurrently appoint and reappoint non-represented student employees</a:t>
            </a:r>
          </a:p>
          <a:p>
            <a:pPr marL="891540" lvl="1" indent="-342900">
              <a:buFont typeface="Arial" panose="020B0604020202020204" pitchFamily="34" charset="0"/>
              <a:buChar char="•"/>
            </a:pPr>
            <a:r>
              <a:rPr lang="en-US" sz="2400">
                <a:latin typeface="Arial"/>
                <a:cs typeface="Arial"/>
              </a:rPr>
              <a:t>Newly appointed non-represented student employees will continue to be hired via CSU Recruit.</a:t>
            </a:r>
          </a:p>
          <a:p>
            <a:pPr marL="342900" indent="-342900">
              <a:buFont typeface="Arial" panose="020B0604020202020204" pitchFamily="34" charset="0"/>
              <a:buChar char="•"/>
            </a:pPr>
            <a:r>
              <a:rPr lang="en-US" sz="2400">
                <a:latin typeface="Arial"/>
                <a:cs typeface="Arial"/>
              </a:rPr>
              <a:t>Paperless </a:t>
            </a:r>
          </a:p>
          <a:p>
            <a:pPr marL="342900" indent="-342900">
              <a:buFont typeface="Arial" panose="020B0604020202020204" pitchFamily="34" charset="0"/>
              <a:buChar char="•"/>
            </a:pPr>
            <a:r>
              <a:rPr lang="en-US" sz="2400">
                <a:latin typeface="Arial"/>
                <a:cs typeface="Arial"/>
              </a:rPr>
              <a:t>Student assistants will be able to start working sooner</a:t>
            </a:r>
          </a:p>
          <a:p>
            <a:pPr marL="342900" indent="-342900">
              <a:buFont typeface="Arial" panose="020B0604020202020204" pitchFamily="34" charset="0"/>
              <a:buChar char="•"/>
            </a:pPr>
            <a:r>
              <a:rPr lang="en-US" sz="2400">
                <a:latin typeface="Arial"/>
                <a:cs typeface="Arial"/>
              </a:rPr>
              <a:t>More data will be available to support this work</a:t>
            </a:r>
          </a:p>
          <a:p>
            <a:pPr marL="342900" indent="-342900">
              <a:buFont typeface="Arial" panose="020B0604020202020204" pitchFamily="34" charset="0"/>
              <a:buChar char="•"/>
            </a:pPr>
            <a:r>
              <a:rPr lang="en-US" sz="2400">
                <a:latin typeface="Arial"/>
                <a:cs typeface="Arial"/>
              </a:rPr>
              <a:t>MPP approvals for these appointments will be tracked outside the module</a:t>
            </a:r>
          </a:p>
          <a:p>
            <a:endParaRPr lang="en-US" sz="2592">
              <a:solidFill>
                <a:srgbClr val="333333"/>
              </a:solidFill>
              <a:latin typeface="Arial" panose="020B0604020202020204" pitchFamily="34" charset="0"/>
              <a:cs typeface="Arial" panose="020B0604020202020204" pitchFamily="34" charset="0"/>
            </a:endParaRPr>
          </a:p>
          <a:p>
            <a:endParaRPr lang="en-US" sz="2592">
              <a:latin typeface="Arial" panose="020B0604020202020204" pitchFamily="34" charset="0"/>
              <a:cs typeface="Arial" panose="020B0604020202020204" pitchFamily="34" charset="0"/>
            </a:endParaRPr>
          </a:p>
        </p:txBody>
      </p:sp>
      <p:pic>
        <p:nvPicPr>
          <p:cNvPr id="4" name="Picture 4" descr="A picture containing logo&#10;&#10;Description automatically generated">
            <a:extLst>
              <a:ext uri="{FF2B5EF4-FFF2-40B4-BE49-F238E27FC236}">
                <a16:creationId xmlns:a16="http://schemas.microsoft.com/office/drawing/2014/main" id="{042E8F41-05B2-47DB-B67C-BA70738C4E46}"/>
              </a:ext>
            </a:extLst>
          </p:cNvPr>
          <p:cNvPicPr>
            <a:picLocks noChangeAspect="1"/>
          </p:cNvPicPr>
          <p:nvPr/>
        </p:nvPicPr>
        <p:blipFill>
          <a:blip r:embed="rId3"/>
          <a:stretch>
            <a:fillRect/>
          </a:stretch>
        </p:blipFill>
        <p:spPr>
          <a:xfrm>
            <a:off x="8386145" y="1303949"/>
            <a:ext cx="5352908" cy="983706"/>
          </a:xfrm>
          <a:prstGeom prst="rect">
            <a:avLst/>
          </a:prstGeom>
        </p:spPr>
      </p:pic>
    </p:spTree>
    <p:extLst>
      <p:ext uri="{BB962C8B-B14F-4D97-AF65-F5344CB8AC3E}">
        <p14:creationId xmlns:p14="http://schemas.microsoft.com/office/powerpoint/2010/main" val="3747865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A2B0DB-00D1-A175-6B7E-7FDF30B695B9}"/>
              </a:ext>
            </a:extLst>
          </p:cNvPr>
          <p:cNvSpPr txBox="1"/>
          <p:nvPr/>
        </p:nvSpPr>
        <p:spPr>
          <a:xfrm>
            <a:off x="563479" y="2706797"/>
            <a:ext cx="13503441" cy="4628960"/>
          </a:xfrm>
          <a:prstGeom prst="rect">
            <a:avLst/>
          </a:prstGeom>
          <a:noFill/>
        </p:spPr>
        <p:txBody>
          <a:bodyPr wrap="square" lIns="91440" tIns="45720" rIns="91440" bIns="45720" rtlCol="0" anchor="t">
            <a:spAutoFit/>
          </a:bodyPr>
          <a:lstStyle/>
          <a:p>
            <a:pPr marL="342265" indent="-342265" fontAlgn="base">
              <a:buFont typeface="Arial" panose="020B0604020202020204" pitchFamily="34" charset="0"/>
              <a:buChar char="•"/>
            </a:pPr>
            <a:r>
              <a:rPr lang="en-US" sz="2600">
                <a:latin typeface="Arial"/>
                <a:cs typeface="Arial"/>
              </a:rPr>
              <a:t>This module manages appointment data and notifications for more employment types</a:t>
            </a:r>
          </a:p>
          <a:p>
            <a:pPr marL="342265" indent="-342265" fontAlgn="base">
              <a:buFont typeface="Arial" panose="020B0604020202020204" pitchFamily="34" charset="0"/>
              <a:buChar char="•"/>
            </a:pPr>
            <a:r>
              <a:rPr lang="en-US" sz="2600">
                <a:latin typeface="Arial"/>
                <a:cs typeface="Arial"/>
              </a:rPr>
              <a:t>Mass Processing allows hiring departments and approvers the ability to process multiple appointments on a single page </a:t>
            </a:r>
          </a:p>
          <a:p>
            <a:pPr marL="342265" indent="-342265" fontAlgn="base">
              <a:buFont typeface="Arial" panose="020B0604020202020204" pitchFamily="34" charset="0"/>
              <a:buChar char="•"/>
            </a:pPr>
            <a:r>
              <a:rPr lang="en-US" sz="2600">
                <a:latin typeface="Arial"/>
                <a:cs typeface="Arial"/>
              </a:rPr>
              <a:t>Departments receive notification when entering appointment data if an employee might exceed 125% limit in all positions in CHRS, including other campuses using CHRS (excludes auxiliary) </a:t>
            </a:r>
          </a:p>
          <a:p>
            <a:pPr marL="342265" indent="-342265" fontAlgn="base">
              <a:buFont typeface="Arial" panose="020B0604020202020204" pitchFamily="34" charset="0"/>
              <a:buChar char="•"/>
            </a:pPr>
            <a:r>
              <a:rPr lang="en-US" sz="2600">
                <a:latin typeface="Arial"/>
                <a:cs typeface="Arial"/>
              </a:rPr>
              <a:t>Appointment notifications are automatically generated and sent to appointee’s self-service page.</a:t>
            </a:r>
          </a:p>
          <a:p>
            <a:pPr marL="342265" indent="-342265" fontAlgn="base">
              <a:buFont typeface="Arial" panose="020B0604020202020204" pitchFamily="34" charset="0"/>
              <a:buChar char="•"/>
            </a:pPr>
            <a:r>
              <a:rPr lang="en-US" sz="2600">
                <a:latin typeface="Arial"/>
                <a:cs typeface="Arial"/>
              </a:rPr>
              <a:t>Departments no longer need to provide individual appointment notifications to faculty or collect signatures</a:t>
            </a:r>
          </a:p>
          <a:p>
            <a:pPr fontAlgn="base"/>
            <a:endParaRPr lang="en-US" sz="1680">
              <a:solidFill>
                <a:srgbClr val="000000"/>
              </a:solidFill>
              <a:latin typeface="Arial"/>
              <a:cs typeface="Arial"/>
            </a:endParaRPr>
          </a:p>
          <a:p>
            <a:endParaRPr lang="en-US" sz="1800"/>
          </a:p>
        </p:txBody>
      </p:sp>
      <p:sp>
        <p:nvSpPr>
          <p:cNvPr id="4" name="TextBox 3">
            <a:extLst>
              <a:ext uri="{FF2B5EF4-FFF2-40B4-BE49-F238E27FC236}">
                <a16:creationId xmlns:a16="http://schemas.microsoft.com/office/drawing/2014/main" id="{BE1DF4FA-89CA-21B2-63FF-FA612C336626}"/>
              </a:ext>
            </a:extLst>
          </p:cNvPr>
          <p:cNvSpPr txBox="1"/>
          <p:nvPr/>
        </p:nvSpPr>
        <p:spPr>
          <a:xfrm>
            <a:off x="238991" y="1567674"/>
            <a:ext cx="7377544" cy="584775"/>
          </a:xfrm>
          <a:prstGeom prst="rect">
            <a:avLst/>
          </a:prstGeom>
          <a:noFill/>
        </p:spPr>
        <p:txBody>
          <a:bodyPr wrap="square">
            <a:spAutoFit/>
          </a:bodyPr>
          <a:lstStyle/>
          <a:p>
            <a:pPr>
              <a:spcAft>
                <a:spcPts val="1200"/>
              </a:spcAft>
            </a:pPr>
            <a:r>
              <a:rPr lang="en-US" sz="3200" b="1">
                <a:latin typeface="Arial"/>
                <a:cs typeface="Arial"/>
              </a:rPr>
              <a:t>Temporary Academic Employment </a:t>
            </a:r>
            <a:endParaRPr lang="en-US" sz="2800" b="1">
              <a:solidFill>
                <a:srgbClr val="000000"/>
              </a:solidFill>
              <a:latin typeface="Arial"/>
              <a:cs typeface="Arial"/>
            </a:endParaRPr>
          </a:p>
        </p:txBody>
      </p:sp>
      <p:pic>
        <p:nvPicPr>
          <p:cNvPr id="5" name="Picture 4">
            <a:extLst>
              <a:ext uri="{FF2B5EF4-FFF2-40B4-BE49-F238E27FC236}">
                <a16:creationId xmlns:a16="http://schemas.microsoft.com/office/drawing/2014/main" id="{9E04CB88-858B-15B4-8397-A9CF4A916758}"/>
              </a:ext>
            </a:extLst>
          </p:cNvPr>
          <p:cNvPicPr>
            <a:picLocks noChangeAspect="1"/>
          </p:cNvPicPr>
          <p:nvPr/>
        </p:nvPicPr>
        <p:blipFill>
          <a:blip r:embed="rId3"/>
          <a:stretch>
            <a:fillRect/>
          </a:stretch>
        </p:blipFill>
        <p:spPr>
          <a:xfrm>
            <a:off x="8315060" y="1293953"/>
            <a:ext cx="5570493" cy="1135670"/>
          </a:xfrm>
          <a:prstGeom prst="rect">
            <a:avLst/>
          </a:prstGeom>
        </p:spPr>
      </p:pic>
    </p:spTree>
    <p:extLst>
      <p:ext uri="{BB962C8B-B14F-4D97-AF65-F5344CB8AC3E}">
        <p14:creationId xmlns:p14="http://schemas.microsoft.com/office/powerpoint/2010/main" val="3118199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A2B0DB-00D1-A175-6B7E-7FDF30B695B9}"/>
              </a:ext>
            </a:extLst>
          </p:cNvPr>
          <p:cNvSpPr txBox="1"/>
          <p:nvPr/>
        </p:nvSpPr>
        <p:spPr>
          <a:xfrm>
            <a:off x="469233" y="1801932"/>
            <a:ext cx="13391146" cy="4198072"/>
          </a:xfrm>
          <a:prstGeom prst="rect">
            <a:avLst/>
          </a:prstGeom>
          <a:noFill/>
        </p:spPr>
        <p:txBody>
          <a:bodyPr wrap="square" lIns="91440" tIns="45720" rIns="91440" bIns="45720" rtlCol="0" anchor="t">
            <a:spAutoFit/>
          </a:bodyPr>
          <a:lstStyle/>
          <a:p>
            <a:pPr>
              <a:spcAft>
                <a:spcPts val="1800"/>
              </a:spcAft>
            </a:pPr>
            <a:endParaRPr lang="en-US" sz="3200" b="1">
              <a:latin typeface="Arial"/>
              <a:cs typeface="Arial"/>
            </a:endParaRPr>
          </a:p>
          <a:p>
            <a:pPr marL="342265" indent="-342265" fontAlgn="base">
              <a:spcAft>
                <a:spcPts val="600"/>
              </a:spcAft>
              <a:buFont typeface="Arial" panose="020B0604020202020204" pitchFamily="34" charset="0"/>
              <a:buChar char="•"/>
            </a:pPr>
            <a:r>
              <a:rPr lang="en-US" sz="2800">
                <a:latin typeface="Arial"/>
                <a:cs typeface="Arial"/>
              </a:rPr>
              <a:t>Built-in workflow and approvals will help the flow of data from one unit to another</a:t>
            </a:r>
          </a:p>
          <a:p>
            <a:pPr marL="342265" indent="-342265" fontAlgn="base">
              <a:spcAft>
                <a:spcPts val="600"/>
              </a:spcAft>
              <a:buFont typeface="Arial" panose="020B0604020202020204" pitchFamily="34" charset="0"/>
              <a:buChar char="•"/>
            </a:pPr>
            <a:r>
              <a:rPr lang="en-US" sz="2800">
                <a:latin typeface="Arial"/>
                <a:cs typeface="Arial"/>
              </a:rPr>
              <a:t>Custom reports are available to assist in the management of TAE data</a:t>
            </a:r>
          </a:p>
          <a:p>
            <a:pPr marL="342265" indent="-342265" fontAlgn="base">
              <a:spcAft>
                <a:spcPts val="600"/>
              </a:spcAft>
              <a:buFont typeface="Arial" panose="020B0604020202020204" pitchFamily="34" charset="0"/>
              <a:buChar char="•"/>
            </a:pPr>
            <a:r>
              <a:rPr lang="en-US" sz="2800">
                <a:latin typeface="Arial"/>
                <a:cs typeface="Arial"/>
              </a:rPr>
              <a:t>4660 will no longer be used for faculty additional employment in summer</a:t>
            </a:r>
            <a:endParaRPr lang="en-US" sz="2800" b="1" strike="sngStrike">
              <a:highlight>
                <a:srgbClr val="FFFF00"/>
              </a:highlight>
              <a:latin typeface="Arial"/>
              <a:cs typeface="Arial"/>
            </a:endParaRPr>
          </a:p>
          <a:p>
            <a:pPr marL="342265" indent="-342265" fontAlgn="base">
              <a:spcAft>
                <a:spcPts val="600"/>
              </a:spcAft>
              <a:buFont typeface="Arial" panose="020B0604020202020204" pitchFamily="34" charset="0"/>
              <a:buChar char="•"/>
            </a:pPr>
            <a:r>
              <a:rPr lang="en-US" sz="2800">
                <a:latin typeface="Arial"/>
                <a:cs typeface="Arial"/>
              </a:rPr>
              <a:t>MPP approvals will be entered in the system by employee group</a:t>
            </a:r>
          </a:p>
          <a:p>
            <a:pPr marL="342265" indent="-342265" fontAlgn="base">
              <a:spcAft>
                <a:spcPts val="600"/>
              </a:spcAft>
              <a:buFont typeface="Arial" panose="020B0604020202020204" pitchFamily="34" charset="0"/>
              <a:buChar char="•"/>
            </a:pPr>
            <a:r>
              <a:rPr lang="en-US" sz="2800">
                <a:latin typeface="Arial"/>
                <a:cs typeface="Arial"/>
              </a:rPr>
              <a:t>Paperless – No more spreadsheets and wet signatures</a:t>
            </a:r>
          </a:p>
          <a:p>
            <a:pPr fontAlgn="base"/>
            <a:r>
              <a:rPr lang="en-US" sz="2000">
                <a:solidFill>
                  <a:srgbClr val="000000"/>
                </a:solidFill>
                <a:latin typeface="Arial"/>
                <a:cs typeface="Arial"/>
              </a:rPr>
              <a:t>​</a:t>
            </a:r>
          </a:p>
          <a:p>
            <a:pPr fontAlgn="base"/>
            <a:endParaRPr lang="en-US" sz="1680">
              <a:solidFill>
                <a:srgbClr val="000000"/>
              </a:solidFill>
              <a:latin typeface="Arial"/>
              <a:cs typeface="Arial"/>
            </a:endParaRPr>
          </a:p>
          <a:p>
            <a:endParaRPr lang="en-US" sz="1800"/>
          </a:p>
        </p:txBody>
      </p:sp>
      <p:pic>
        <p:nvPicPr>
          <p:cNvPr id="4" name="Picture 3" descr="A green and yellow sign&#10;&#10;AI-generated content may be incorrect.">
            <a:extLst>
              <a:ext uri="{FF2B5EF4-FFF2-40B4-BE49-F238E27FC236}">
                <a16:creationId xmlns:a16="http://schemas.microsoft.com/office/drawing/2014/main" id="{279FAACC-DDD0-70D4-DC46-84B3C2207288}"/>
              </a:ext>
            </a:extLst>
          </p:cNvPr>
          <p:cNvPicPr>
            <a:picLocks noChangeAspect="1"/>
          </p:cNvPicPr>
          <p:nvPr/>
        </p:nvPicPr>
        <p:blipFill>
          <a:blip r:embed="rId2"/>
          <a:stretch>
            <a:fillRect/>
          </a:stretch>
        </p:blipFill>
        <p:spPr>
          <a:xfrm>
            <a:off x="8315060" y="1293953"/>
            <a:ext cx="5570493" cy="1135670"/>
          </a:xfrm>
          <a:prstGeom prst="rect">
            <a:avLst/>
          </a:prstGeom>
        </p:spPr>
      </p:pic>
      <p:sp>
        <p:nvSpPr>
          <p:cNvPr id="6" name="TextBox 5">
            <a:extLst>
              <a:ext uri="{FF2B5EF4-FFF2-40B4-BE49-F238E27FC236}">
                <a16:creationId xmlns:a16="http://schemas.microsoft.com/office/drawing/2014/main" id="{CE59C21F-4F89-002F-6DCB-2973C9B6AA97}"/>
              </a:ext>
            </a:extLst>
          </p:cNvPr>
          <p:cNvSpPr txBox="1"/>
          <p:nvPr/>
        </p:nvSpPr>
        <p:spPr>
          <a:xfrm>
            <a:off x="238991" y="1567674"/>
            <a:ext cx="7377544" cy="584775"/>
          </a:xfrm>
          <a:prstGeom prst="rect">
            <a:avLst/>
          </a:prstGeom>
          <a:noFill/>
        </p:spPr>
        <p:txBody>
          <a:bodyPr wrap="square">
            <a:spAutoFit/>
          </a:bodyPr>
          <a:lstStyle/>
          <a:p>
            <a:pPr>
              <a:spcAft>
                <a:spcPts val="1200"/>
              </a:spcAft>
            </a:pPr>
            <a:r>
              <a:rPr lang="en-US" sz="3200" b="1">
                <a:latin typeface="Arial"/>
                <a:cs typeface="Arial"/>
              </a:rPr>
              <a:t>Temporary Academic Employment </a:t>
            </a:r>
            <a:endParaRPr lang="en-US" sz="2800" b="1">
              <a:solidFill>
                <a:srgbClr val="000000"/>
              </a:solidFill>
              <a:latin typeface="Arial"/>
              <a:cs typeface="Arial"/>
            </a:endParaRPr>
          </a:p>
        </p:txBody>
      </p:sp>
    </p:spTree>
    <p:extLst>
      <p:ext uri="{BB962C8B-B14F-4D97-AF65-F5344CB8AC3E}">
        <p14:creationId xmlns:p14="http://schemas.microsoft.com/office/powerpoint/2010/main" val="268731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A97F70-408D-A17B-D847-B7CB7E100670}"/>
              </a:ext>
            </a:extLst>
          </p:cNvPr>
          <p:cNvSpPr txBox="1"/>
          <p:nvPr/>
        </p:nvSpPr>
        <p:spPr>
          <a:xfrm>
            <a:off x="342900" y="1397000"/>
            <a:ext cx="9753600" cy="2573012"/>
          </a:xfrm>
          <a:prstGeom prst="rect">
            <a:avLst/>
          </a:prstGeom>
          <a:noFill/>
        </p:spPr>
        <p:txBody>
          <a:bodyPr wrap="square" lIns="91440" tIns="45720" rIns="91440" bIns="45720" rtlCol="0" anchor="t">
            <a:spAutoFit/>
          </a:bodyPr>
          <a:lstStyle/>
          <a:p>
            <a:r>
              <a:rPr lang="en-US" sz="3200" b="1">
                <a:latin typeface="Arial"/>
                <a:cs typeface="Arial"/>
              </a:rPr>
              <a:t>Nice to Meet You!</a:t>
            </a:r>
          </a:p>
          <a:p>
            <a:endParaRPr lang="en-US">
              <a:latin typeface="Arial" panose="020B0604020202020204" pitchFamily="34" charset="0"/>
              <a:cs typeface="Arial" panose="020B0604020202020204" pitchFamily="34" charset="0"/>
            </a:endParaRPr>
          </a:p>
          <a:p>
            <a:r>
              <a:rPr lang="en-US" sz="2150">
                <a:latin typeface="Arial"/>
                <a:cs typeface="Arial"/>
              </a:rPr>
              <a:t>We are Project and Change Management team </a:t>
            </a:r>
            <a:br>
              <a:rPr lang="en-US" sz="2150">
                <a:latin typeface="Arial"/>
                <a:cs typeface="Arial"/>
              </a:rPr>
            </a:br>
            <a:r>
              <a:rPr lang="en-US" sz="2150">
                <a:latin typeface="Arial"/>
                <a:cs typeface="Arial"/>
              </a:rPr>
              <a:t>for CHRS at CSUSB</a:t>
            </a:r>
          </a:p>
          <a:p>
            <a:endParaRPr lang="en-US">
              <a:latin typeface="Arial" panose="020B0604020202020204" pitchFamily="34" charset="0"/>
              <a:cs typeface="Arial" panose="020B0604020202020204" pitchFamily="34" charset="0"/>
            </a:endParaRPr>
          </a:p>
          <a:p>
            <a:pPr marL="342900" indent="-342900">
              <a:buFont typeface="Arial"/>
              <a:buChar char="•"/>
            </a:pPr>
            <a:r>
              <a:rPr lang="en-US" sz="2150">
                <a:latin typeface="Arial"/>
                <a:cs typeface="Arial"/>
              </a:rPr>
              <a:t>Change Manager,</a:t>
            </a:r>
            <a:r>
              <a:rPr lang="en-US" sz="2150" b="1">
                <a:latin typeface="Arial"/>
                <a:cs typeface="Arial"/>
              </a:rPr>
              <a:t> Chris Bradney</a:t>
            </a:r>
          </a:p>
          <a:p>
            <a:pPr marL="342900" indent="-342900">
              <a:buFont typeface="Arial"/>
              <a:buChar char="•"/>
            </a:pPr>
            <a:r>
              <a:rPr lang="en-US" sz="2150">
                <a:latin typeface="Arial"/>
                <a:cs typeface="Arial"/>
              </a:rPr>
              <a:t>Project Manager,</a:t>
            </a:r>
            <a:r>
              <a:rPr lang="en-US" sz="2150" b="1">
                <a:latin typeface="Arial"/>
                <a:cs typeface="Arial"/>
              </a:rPr>
              <a:t> Carly Hanson</a:t>
            </a:r>
          </a:p>
        </p:txBody>
      </p:sp>
      <p:pic>
        <p:nvPicPr>
          <p:cNvPr id="3" name="Picture 2">
            <a:extLst>
              <a:ext uri="{FF2B5EF4-FFF2-40B4-BE49-F238E27FC236}">
                <a16:creationId xmlns:a16="http://schemas.microsoft.com/office/drawing/2014/main" id="{0EC86407-A75B-5130-7A72-FA28709CAEC9}"/>
              </a:ext>
            </a:extLst>
          </p:cNvPr>
          <p:cNvPicPr>
            <a:picLocks noChangeAspect="1"/>
          </p:cNvPicPr>
          <p:nvPr/>
        </p:nvPicPr>
        <p:blipFill>
          <a:blip r:embed="rId3"/>
          <a:stretch>
            <a:fillRect/>
          </a:stretch>
        </p:blipFill>
        <p:spPr>
          <a:xfrm>
            <a:off x="8404340" y="1878650"/>
            <a:ext cx="5278409" cy="4869292"/>
          </a:xfrm>
          <a:prstGeom prst="rect">
            <a:avLst/>
          </a:prstGeom>
        </p:spPr>
      </p:pic>
    </p:spTree>
    <p:extLst>
      <p:ext uri="{BB962C8B-B14F-4D97-AF65-F5344CB8AC3E}">
        <p14:creationId xmlns:p14="http://schemas.microsoft.com/office/powerpoint/2010/main" val="2129128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1C7E85-49F0-4DE4-910F-2EAFB43963DB}"/>
              </a:ext>
            </a:extLst>
          </p:cNvPr>
          <p:cNvSpPr txBox="1"/>
          <p:nvPr/>
        </p:nvSpPr>
        <p:spPr>
          <a:xfrm>
            <a:off x="4428741" y="3073363"/>
            <a:ext cx="5120640" cy="424732"/>
          </a:xfrm>
          <a:prstGeom prst="rect">
            <a:avLst/>
          </a:prstGeom>
          <a:noFill/>
        </p:spPr>
        <p:txBody>
          <a:bodyPr wrap="square" rtlCol="0">
            <a:spAutoFit/>
          </a:bodyPr>
          <a:lstStyle/>
          <a:p>
            <a:r>
              <a:rPr lang="en-US" b="1">
                <a:solidFill>
                  <a:srgbClr val="7030A0"/>
                </a:solidFill>
              </a:rPr>
              <a:t>Questions / Overflow on </a:t>
            </a:r>
            <a:r>
              <a:rPr lang="en-US" b="1" err="1">
                <a:solidFill>
                  <a:srgbClr val="7030A0"/>
                </a:solidFill>
              </a:rPr>
              <a:t>Jamboard</a:t>
            </a:r>
            <a:endParaRPr lang="en-US" b="1">
              <a:solidFill>
                <a:srgbClr val="7030A0"/>
              </a:solidFill>
            </a:endParaRPr>
          </a:p>
        </p:txBody>
      </p:sp>
      <p:pic>
        <p:nvPicPr>
          <p:cNvPr id="4" name="Picture 3" descr="Question mark against red wall">
            <a:extLst>
              <a:ext uri="{FF2B5EF4-FFF2-40B4-BE49-F238E27FC236}">
                <a16:creationId xmlns:a16="http://schemas.microsoft.com/office/drawing/2014/main" id="{484FEE8F-39DA-3CD1-8B55-C6E5703B66E4}"/>
              </a:ext>
            </a:extLst>
          </p:cNvPr>
          <p:cNvPicPr>
            <a:picLocks noChangeAspect="1"/>
          </p:cNvPicPr>
          <p:nvPr/>
        </p:nvPicPr>
        <p:blipFill>
          <a:blip r:embed="rId3"/>
          <a:stretch>
            <a:fillRect/>
          </a:stretch>
        </p:blipFill>
        <p:spPr>
          <a:xfrm>
            <a:off x="2044931" y="1399995"/>
            <a:ext cx="9592887" cy="5798825"/>
          </a:xfrm>
          <a:prstGeom prst="rect">
            <a:avLst/>
          </a:prstGeom>
          <a:ln>
            <a:noFill/>
          </a:ln>
          <a:effectLst>
            <a:softEdge rad="112500"/>
          </a:effectLst>
        </p:spPr>
      </p:pic>
      <p:sp>
        <p:nvSpPr>
          <p:cNvPr id="5" name="TextBox 4">
            <a:extLst>
              <a:ext uri="{FF2B5EF4-FFF2-40B4-BE49-F238E27FC236}">
                <a16:creationId xmlns:a16="http://schemas.microsoft.com/office/drawing/2014/main" id="{BCE8EBC0-C319-C1B4-085B-ABC18159AAC5}"/>
              </a:ext>
            </a:extLst>
          </p:cNvPr>
          <p:cNvSpPr txBox="1"/>
          <p:nvPr/>
        </p:nvSpPr>
        <p:spPr>
          <a:xfrm>
            <a:off x="612060" y="3287316"/>
            <a:ext cx="1081331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a:solidFill>
                  <a:schemeClr val="bg1"/>
                </a:solidFill>
                <a:latin typeface="Arial"/>
              </a:rPr>
              <a:t>Questions</a:t>
            </a:r>
            <a:endParaRPr lang="en-US">
              <a:solidFill>
                <a:schemeClr val="bg1"/>
              </a:solidFill>
            </a:endParaRPr>
          </a:p>
        </p:txBody>
      </p:sp>
    </p:spTree>
    <p:extLst>
      <p:ext uri="{BB962C8B-B14F-4D97-AF65-F5344CB8AC3E}">
        <p14:creationId xmlns:p14="http://schemas.microsoft.com/office/powerpoint/2010/main" val="226716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72C81E-A3FF-97E7-3433-F26A9E13FADE}"/>
              </a:ext>
            </a:extLst>
          </p:cNvPr>
          <p:cNvSpPr txBox="1"/>
          <p:nvPr/>
        </p:nvSpPr>
        <p:spPr>
          <a:xfrm>
            <a:off x="1197429" y="2024743"/>
            <a:ext cx="11669485" cy="424732"/>
          </a:xfrm>
          <a:prstGeom prst="rect">
            <a:avLst/>
          </a:prstGeom>
          <a:noFill/>
        </p:spPr>
        <p:txBody>
          <a:bodyPr wrap="square" rtlCol="0">
            <a:spAutoFit/>
          </a:bodyPr>
          <a:lstStyle/>
          <a:p>
            <a:r>
              <a:rPr lang="en-US"/>
              <a:t> </a:t>
            </a:r>
          </a:p>
        </p:txBody>
      </p:sp>
      <p:pic>
        <p:nvPicPr>
          <p:cNvPr id="5" name="Picture 5" descr="A picture containing shape&#10;&#10;Description automatically generated">
            <a:extLst>
              <a:ext uri="{FF2B5EF4-FFF2-40B4-BE49-F238E27FC236}">
                <a16:creationId xmlns:a16="http://schemas.microsoft.com/office/drawing/2014/main" id="{2C281C0D-7B39-DBF3-E444-1F0DC3E44BEC}"/>
              </a:ext>
            </a:extLst>
          </p:cNvPr>
          <p:cNvPicPr>
            <a:picLocks noChangeAspect="1"/>
          </p:cNvPicPr>
          <p:nvPr/>
        </p:nvPicPr>
        <p:blipFill>
          <a:blip r:embed="rId2"/>
          <a:stretch>
            <a:fillRect/>
          </a:stretch>
        </p:blipFill>
        <p:spPr>
          <a:xfrm>
            <a:off x="7867620" y="2579914"/>
            <a:ext cx="5325038" cy="4283982"/>
          </a:xfrm>
          <a:prstGeom prst="rect">
            <a:avLst/>
          </a:prstGeom>
        </p:spPr>
      </p:pic>
      <p:sp>
        <p:nvSpPr>
          <p:cNvPr id="6" name="Oval 5">
            <a:extLst>
              <a:ext uri="{FF2B5EF4-FFF2-40B4-BE49-F238E27FC236}">
                <a16:creationId xmlns:a16="http://schemas.microsoft.com/office/drawing/2014/main" id="{503EF2CD-1D4D-7683-2FEB-7D34F64517F0}"/>
              </a:ext>
            </a:extLst>
          </p:cNvPr>
          <p:cNvSpPr/>
          <p:nvPr/>
        </p:nvSpPr>
        <p:spPr>
          <a:xfrm>
            <a:off x="9367376" y="4207659"/>
            <a:ext cx="2254185" cy="102809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rgbClr val="000000"/>
                </a:solidFill>
                <a:latin typeface="Arial"/>
                <a:cs typeface="Calibri"/>
              </a:rPr>
              <a:t>Let's Reflect!</a:t>
            </a:r>
            <a:endParaRPr lang="en-US" sz="3000" b="1">
              <a:solidFill>
                <a:srgbClr val="000000"/>
              </a:solidFill>
              <a:latin typeface="Arial"/>
              <a:cs typeface="Arial"/>
            </a:endParaRPr>
          </a:p>
        </p:txBody>
      </p:sp>
      <p:sp>
        <p:nvSpPr>
          <p:cNvPr id="3" name="TextBox 2">
            <a:extLst>
              <a:ext uri="{FF2B5EF4-FFF2-40B4-BE49-F238E27FC236}">
                <a16:creationId xmlns:a16="http://schemas.microsoft.com/office/drawing/2014/main" id="{02F330BC-80B7-A13D-3357-C1EF1959E104}"/>
              </a:ext>
            </a:extLst>
          </p:cNvPr>
          <p:cNvSpPr txBox="1"/>
          <p:nvPr/>
        </p:nvSpPr>
        <p:spPr>
          <a:xfrm>
            <a:off x="234292" y="1345301"/>
            <a:ext cx="1081331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Arial"/>
              </a:rPr>
              <a:t>Reflection Activity: Rose, Bud, Thorn</a:t>
            </a:r>
          </a:p>
        </p:txBody>
      </p:sp>
      <p:sp>
        <p:nvSpPr>
          <p:cNvPr id="9" name="TextBox 8">
            <a:extLst>
              <a:ext uri="{FF2B5EF4-FFF2-40B4-BE49-F238E27FC236}">
                <a16:creationId xmlns:a16="http://schemas.microsoft.com/office/drawing/2014/main" id="{5F9211C3-07E4-DE56-DD43-7D17F8549295}"/>
              </a:ext>
            </a:extLst>
          </p:cNvPr>
          <p:cNvSpPr txBox="1"/>
          <p:nvPr/>
        </p:nvSpPr>
        <p:spPr>
          <a:xfrm>
            <a:off x="381067" y="2305781"/>
            <a:ext cx="8155271" cy="5621475"/>
          </a:xfrm>
          <a:prstGeom prst="rect">
            <a:avLst/>
          </a:prstGeom>
          <a:noFill/>
        </p:spPr>
        <p:txBody>
          <a:bodyPr wrap="square" lIns="91440" tIns="45720" rIns="91440" bIns="45720" rtlCol="0" anchor="t">
            <a:spAutoFit/>
          </a:bodyPr>
          <a:lstStyle/>
          <a:p>
            <a:pPr>
              <a:lnSpc>
                <a:spcPct val="150000"/>
              </a:lnSpc>
            </a:pPr>
            <a:r>
              <a:rPr lang="en-US" sz="2600" b="1">
                <a:latin typeface="Arial"/>
                <a:cs typeface="Arial"/>
              </a:rPr>
              <a:t>Please use Zoom whiteboard to indicate:</a:t>
            </a:r>
          </a:p>
          <a:p>
            <a:pPr marL="457200" indent="-457200">
              <a:buFont typeface="Wingdings"/>
              <a:buChar char="ü"/>
            </a:pPr>
            <a:r>
              <a:rPr lang="en-US" sz="2600">
                <a:latin typeface="Arial"/>
                <a:cs typeface="Arial"/>
              </a:rPr>
              <a:t>Something positive about CHRS</a:t>
            </a:r>
          </a:p>
          <a:p>
            <a:pPr marL="457200" indent="-457200">
              <a:buFont typeface="Wingdings"/>
              <a:buChar char="ü"/>
            </a:pPr>
            <a:endParaRPr lang="en-US" sz="2600">
              <a:latin typeface="Arial"/>
              <a:cs typeface="Arial"/>
            </a:endParaRPr>
          </a:p>
          <a:p>
            <a:pPr marL="457200" indent="-457200">
              <a:buFont typeface="Wingdings"/>
              <a:buChar char="ü"/>
            </a:pPr>
            <a:r>
              <a:rPr lang="en-US" sz="2600">
                <a:latin typeface="Arial"/>
                <a:cs typeface="Arial"/>
              </a:rPr>
              <a:t>Something you are looking forward to with CHRS</a:t>
            </a:r>
          </a:p>
          <a:p>
            <a:endParaRPr lang="en-US" sz="2600">
              <a:latin typeface="Arial"/>
              <a:cs typeface="Arial"/>
            </a:endParaRPr>
          </a:p>
          <a:p>
            <a:pPr marL="457200" indent="-457200">
              <a:buFont typeface="Wingdings"/>
              <a:buChar char="ü"/>
            </a:pPr>
            <a:r>
              <a:rPr lang="en-US" sz="2600">
                <a:latin typeface="Arial"/>
                <a:cs typeface="Arial"/>
              </a:rPr>
              <a:t>Something you are worried or anxious about with CHRS</a:t>
            </a:r>
          </a:p>
          <a:p>
            <a:endParaRPr lang="en-US" sz="2800">
              <a:latin typeface="Arial"/>
              <a:cs typeface="Arial"/>
            </a:endParaRPr>
          </a:p>
          <a:p>
            <a:r>
              <a:rPr lang="en-US" sz="2600" b="1">
                <a:latin typeface="Arial"/>
                <a:cs typeface="Arial"/>
              </a:rPr>
              <a:t>You will have 2 minutes to post your responses.</a:t>
            </a:r>
            <a:r>
              <a:rPr lang="en-US" sz="2600">
                <a:latin typeface="Arial"/>
                <a:cs typeface="Arial"/>
              </a:rPr>
              <a:t> </a:t>
            </a:r>
          </a:p>
          <a:p>
            <a:endParaRPr lang="en-US" sz="2800">
              <a:latin typeface="Arial"/>
              <a:cs typeface="Arial"/>
            </a:endParaRPr>
          </a:p>
          <a:p>
            <a:endParaRPr lang="en-US" sz="2800">
              <a:latin typeface="Arial"/>
              <a:cs typeface="Arial"/>
            </a:endParaRPr>
          </a:p>
          <a:p>
            <a:endParaRPr lang="en-US" sz="2800">
              <a:latin typeface="Arial"/>
              <a:cs typeface="Arial"/>
            </a:endParaRPr>
          </a:p>
          <a:p>
            <a:pPr marL="285750" indent="-285750">
              <a:lnSpc>
                <a:spcPct val="150000"/>
              </a:lnSpc>
              <a:buFont typeface="Arial" panose="020B0604020202020204" pitchFamily="34" charset="0"/>
              <a:buChar char="•"/>
            </a:pPr>
            <a:endParaRPr lang="en-US" sz="2000">
              <a:latin typeface="Arial"/>
              <a:cs typeface="Arial"/>
            </a:endParaRPr>
          </a:p>
        </p:txBody>
      </p:sp>
    </p:spTree>
    <p:extLst>
      <p:ext uri="{BB962C8B-B14F-4D97-AF65-F5344CB8AC3E}">
        <p14:creationId xmlns:p14="http://schemas.microsoft.com/office/powerpoint/2010/main" val="2583770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6268" cy="8229600"/>
          </a:xfrm>
          <a:prstGeom prst="rect">
            <a:avLst/>
          </a:prstGeom>
          <a:solidFill>
            <a:srgbClr val="545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39E381-0AD5-85C0-A244-5C112C85B23E}"/>
              </a:ext>
            </a:extLst>
          </p:cNvPr>
          <p:cNvSpPr/>
          <p:nvPr/>
        </p:nvSpPr>
        <p:spPr>
          <a:xfrm>
            <a:off x="-1" y="0"/>
            <a:ext cx="2418735" cy="8229599"/>
          </a:xfrm>
          <a:prstGeom prst="rect">
            <a:avLst/>
          </a:prstGeom>
          <a:solidFill>
            <a:srgbClr val="EBA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1CDB60-0519-4DA2-8CCE-200097C81ED3}"/>
              </a:ext>
            </a:extLst>
          </p:cNvPr>
          <p:cNvSpPr txBox="1"/>
          <p:nvPr/>
        </p:nvSpPr>
        <p:spPr>
          <a:xfrm>
            <a:off x="768096" y="2489235"/>
            <a:ext cx="3302824" cy="325113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3100" b="1">
                <a:solidFill>
                  <a:srgbClr val="FFFFFF"/>
                </a:solidFill>
                <a:latin typeface="Arial" panose="020B0604020202020204" pitchFamily="34" charset="0"/>
                <a:ea typeface="+mj-ea"/>
                <a:cs typeface="Arial" panose="020B0604020202020204" pitchFamily="34" charset="0"/>
              </a:rPr>
              <a:t>Adopting </a:t>
            </a:r>
            <a:r>
              <a:rPr lang="en-US" sz="3100" b="1" kern="1200">
                <a:solidFill>
                  <a:srgbClr val="FFFFFF"/>
                </a:solidFill>
                <a:latin typeface="Arial" panose="020B0604020202020204" pitchFamily="34" charset="0"/>
                <a:ea typeface="+mj-ea"/>
                <a:cs typeface="Arial" panose="020B0604020202020204" pitchFamily="34" charset="0"/>
              </a:rPr>
              <a:t>CHRS</a:t>
            </a:r>
          </a:p>
        </p:txBody>
      </p:sp>
      <p:pic>
        <p:nvPicPr>
          <p:cNvPr id="3" name="Picture 2">
            <a:extLst>
              <a:ext uri="{FF2B5EF4-FFF2-40B4-BE49-F238E27FC236}">
                <a16:creationId xmlns:a16="http://schemas.microsoft.com/office/drawing/2014/main" id="{28937E33-3F5B-4C52-96E2-36FE168DD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0" y="3325658"/>
            <a:ext cx="8625838" cy="1574215"/>
          </a:xfrm>
          <a:prstGeom prst="rect">
            <a:avLst/>
          </a:prstGeom>
        </p:spPr>
      </p:pic>
    </p:spTree>
    <p:extLst>
      <p:ext uri="{BB962C8B-B14F-4D97-AF65-F5344CB8AC3E}">
        <p14:creationId xmlns:p14="http://schemas.microsoft.com/office/powerpoint/2010/main" val="1823721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9F2EBF-D5E0-4048-945A-FA9172E688D5}"/>
              </a:ext>
            </a:extLst>
          </p:cNvPr>
          <p:cNvSpPr txBox="1"/>
          <p:nvPr/>
        </p:nvSpPr>
        <p:spPr>
          <a:xfrm>
            <a:off x="332056" y="1318690"/>
            <a:ext cx="9683143" cy="1077218"/>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Using Change Management Methodology to Move Through CHRS Adoption</a:t>
            </a:r>
            <a:endParaRPr lang="en-US" sz="3200" i="1"/>
          </a:p>
        </p:txBody>
      </p:sp>
      <p:pic>
        <p:nvPicPr>
          <p:cNvPr id="4" name="Picture 3" descr="Graphical user interface, text, application&#10;&#10;Description automatically generated">
            <a:extLst>
              <a:ext uri="{FF2B5EF4-FFF2-40B4-BE49-F238E27FC236}">
                <a16:creationId xmlns:a16="http://schemas.microsoft.com/office/drawing/2014/main" id="{B683F087-D78C-4590-92F2-D4BBFFFCEB74}"/>
              </a:ext>
            </a:extLst>
          </p:cNvPr>
          <p:cNvPicPr>
            <a:picLocks noChangeAspect="1"/>
          </p:cNvPicPr>
          <p:nvPr/>
        </p:nvPicPr>
        <p:blipFill>
          <a:blip r:embed="rId3"/>
          <a:stretch>
            <a:fillRect/>
          </a:stretch>
        </p:blipFill>
        <p:spPr>
          <a:xfrm>
            <a:off x="9017366" y="3514900"/>
            <a:ext cx="2804657" cy="2223410"/>
          </a:xfrm>
          <a:prstGeom prst="rect">
            <a:avLst/>
          </a:prstGeom>
        </p:spPr>
      </p:pic>
      <p:pic>
        <p:nvPicPr>
          <p:cNvPr id="4098" name="Picture 2">
            <a:extLst>
              <a:ext uri="{FF2B5EF4-FFF2-40B4-BE49-F238E27FC236}">
                <a16:creationId xmlns:a16="http://schemas.microsoft.com/office/drawing/2014/main" id="{05551028-303D-4252-9638-433A6EE59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170" y="3841775"/>
            <a:ext cx="4832779" cy="18740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87D696-EA05-447A-A043-2A42A3AA2617}"/>
              </a:ext>
            </a:extLst>
          </p:cNvPr>
          <p:cNvSpPr txBox="1"/>
          <p:nvPr/>
        </p:nvSpPr>
        <p:spPr>
          <a:xfrm>
            <a:off x="6820930" y="3841775"/>
            <a:ext cx="988540" cy="1569660"/>
          </a:xfrm>
          <a:prstGeom prst="rect">
            <a:avLst/>
          </a:prstGeom>
          <a:noFill/>
        </p:spPr>
        <p:txBody>
          <a:bodyPr wrap="square" rtlCol="0">
            <a:spAutoFit/>
          </a:bodyPr>
          <a:lstStyle/>
          <a:p>
            <a:r>
              <a:rPr lang="en-US" sz="9600"/>
              <a:t>+</a:t>
            </a:r>
          </a:p>
        </p:txBody>
      </p:sp>
    </p:spTree>
    <p:extLst>
      <p:ext uri="{BB962C8B-B14F-4D97-AF65-F5344CB8AC3E}">
        <p14:creationId xmlns:p14="http://schemas.microsoft.com/office/powerpoint/2010/main" val="1246580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l="11837" t="18206" r="7421" b="18206"/>
          <a:stretch/>
        </p:blipFill>
        <p:spPr>
          <a:xfrm>
            <a:off x="1648354" y="2257597"/>
            <a:ext cx="4346528" cy="5134153"/>
          </a:xfrm>
          <a:prstGeom prst="rect">
            <a:avLst/>
          </a:prstGeom>
          <a:effectLst>
            <a:outerShdw blurRad="50800" dist="38100" dir="2700000" algn="tl" rotWithShape="0">
              <a:prstClr val="black">
                <a:alpha val="40000"/>
              </a:prstClr>
            </a:outerShdw>
          </a:effectLst>
        </p:spPr>
      </p:pic>
      <p:grpSp>
        <p:nvGrpSpPr>
          <p:cNvPr id="12" name="Group 11"/>
          <p:cNvGrpSpPr/>
          <p:nvPr/>
        </p:nvGrpSpPr>
        <p:grpSpPr>
          <a:xfrm>
            <a:off x="8832467" y="1511821"/>
            <a:ext cx="3594994" cy="675079"/>
            <a:chOff x="4834066" y="879231"/>
            <a:chExt cx="2995828" cy="562566"/>
          </a:xfrm>
        </p:grpSpPr>
        <p:sp>
          <p:nvSpPr>
            <p:cNvPr id="93" name="TextBox 92"/>
            <p:cNvSpPr txBox="1"/>
            <p:nvPr/>
          </p:nvSpPr>
          <p:spPr>
            <a:xfrm>
              <a:off x="5521569" y="955837"/>
              <a:ext cx="2308325" cy="409354"/>
            </a:xfrm>
            <a:prstGeom prst="rect">
              <a:avLst/>
            </a:prstGeom>
            <a:noFill/>
          </p:spPr>
          <p:txBody>
            <a:bodyPr wrap="square" rtlCol="0" anchor="ctr">
              <a:spAutoFit/>
            </a:bodyPr>
            <a:lstStyle/>
            <a:p>
              <a:r>
                <a:rPr lang="en-US" sz="2592" b="1">
                  <a:latin typeface="Arial" panose="020B0604020202020204" pitchFamily="34" charset="0"/>
                  <a:cs typeface="Arial" panose="020B0604020202020204" pitchFamily="34" charset="0"/>
                </a:rPr>
                <a:t>Awareness</a:t>
              </a:r>
            </a:p>
          </p:txBody>
        </p:sp>
        <p:sp>
          <p:nvSpPr>
            <p:cNvPr id="110" name="Oval 15"/>
            <p:cNvSpPr/>
            <p:nvPr/>
          </p:nvSpPr>
          <p:spPr>
            <a:xfrm>
              <a:off x="4834066" y="879231"/>
              <a:ext cx="562566" cy="56256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80" b="1">
                  <a:solidFill>
                    <a:schemeClr val="accent1"/>
                  </a:solidFill>
                  <a:latin typeface="Arial" panose="020B0604020202020204" pitchFamily="34" charset="0"/>
                  <a:cs typeface="Arial" panose="020B0604020202020204" pitchFamily="34" charset="0"/>
                </a:rPr>
                <a:t>A</a:t>
              </a:r>
            </a:p>
          </p:txBody>
        </p:sp>
      </p:grpSp>
      <p:grpSp>
        <p:nvGrpSpPr>
          <p:cNvPr id="14" name="Group 13"/>
          <p:cNvGrpSpPr/>
          <p:nvPr/>
        </p:nvGrpSpPr>
        <p:grpSpPr>
          <a:xfrm>
            <a:off x="8832467" y="2663457"/>
            <a:ext cx="3594994" cy="675079"/>
            <a:chOff x="4834066" y="1885211"/>
            <a:chExt cx="2995828" cy="562566"/>
          </a:xfrm>
        </p:grpSpPr>
        <p:sp>
          <p:nvSpPr>
            <p:cNvPr id="96" name="TextBox 95"/>
            <p:cNvSpPr txBox="1"/>
            <p:nvPr/>
          </p:nvSpPr>
          <p:spPr>
            <a:xfrm>
              <a:off x="5521569" y="1961817"/>
              <a:ext cx="2308325" cy="409354"/>
            </a:xfrm>
            <a:prstGeom prst="rect">
              <a:avLst/>
            </a:prstGeom>
            <a:noFill/>
          </p:spPr>
          <p:txBody>
            <a:bodyPr wrap="square" rtlCol="0" anchor="ctr">
              <a:spAutoFit/>
            </a:bodyPr>
            <a:lstStyle/>
            <a:p>
              <a:r>
                <a:rPr lang="en-US" sz="2592" b="1">
                  <a:latin typeface="Arial" panose="020B0604020202020204" pitchFamily="34" charset="0"/>
                  <a:cs typeface="Arial" panose="020B0604020202020204" pitchFamily="34" charset="0"/>
                </a:rPr>
                <a:t>Desire</a:t>
              </a:r>
            </a:p>
          </p:txBody>
        </p:sp>
        <p:sp>
          <p:nvSpPr>
            <p:cNvPr id="111" name="Oval 15"/>
            <p:cNvSpPr/>
            <p:nvPr/>
          </p:nvSpPr>
          <p:spPr>
            <a:xfrm>
              <a:off x="4834066" y="1885211"/>
              <a:ext cx="562566" cy="56256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80" b="1">
                  <a:solidFill>
                    <a:schemeClr val="accent1"/>
                  </a:solidFill>
                  <a:latin typeface="Arial" panose="020B0604020202020204" pitchFamily="34" charset="0"/>
                  <a:cs typeface="Arial" panose="020B0604020202020204" pitchFamily="34" charset="0"/>
                </a:rPr>
                <a:t>D</a:t>
              </a:r>
            </a:p>
          </p:txBody>
        </p:sp>
      </p:grpSp>
      <p:grpSp>
        <p:nvGrpSpPr>
          <p:cNvPr id="15" name="Group 14"/>
          <p:cNvGrpSpPr/>
          <p:nvPr/>
        </p:nvGrpSpPr>
        <p:grpSpPr>
          <a:xfrm>
            <a:off x="8832467" y="3815092"/>
            <a:ext cx="3594994" cy="675079"/>
            <a:chOff x="4834066" y="2926611"/>
            <a:chExt cx="2995828" cy="562566"/>
          </a:xfrm>
        </p:grpSpPr>
        <p:sp>
          <p:nvSpPr>
            <p:cNvPr id="99" name="TextBox 98"/>
            <p:cNvSpPr txBox="1"/>
            <p:nvPr/>
          </p:nvSpPr>
          <p:spPr>
            <a:xfrm>
              <a:off x="5521569" y="3003217"/>
              <a:ext cx="2308325" cy="409354"/>
            </a:xfrm>
            <a:prstGeom prst="rect">
              <a:avLst/>
            </a:prstGeom>
            <a:noFill/>
          </p:spPr>
          <p:txBody>
            <a:bodyPr wrap="square" rtlCol="0" anchor="ctr">
              <a:spAutoFit/>
            </a:bodyPr>
            <a:lstStyle/>
            <a:p>
              <a:r>
                <a:rPr lang="en-US" sz="2592" b="1">
                  <a:latin typeface="Arial" panose="020B0604020202020204" pitchFamily="34" charset="0"/>
                  <a:cs typeface="Arial" panose="020B0604020202020204" pitchFamily="34" charset="0"/>
                </a:rPr>
                <a:t>Knowledge</a:t>
              </a:r>
            </a:p>
          </p:txBody>
        </p:sp>
        <p:sp>
          <p:nvSpPr>
            <p:cNvPr id="112" name="Oval 15"/>
            <p:cNvSpPr/>
            <p:nvPr/>
          </p:nvSpPr>
          <p:spPr>
            <a:xfrm>
              <a:off x="4834066" y="2926611"/>
              <a:ext cx="562566" cy="56256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80" b="1">
                  <a:solidFill>
                    <a:schemeClr val="accent1"/>
                  </a:solidFill>
                  <a:latin typeface="Arial" panose="020B0604020202020204" pitchFamily="34" charset="0"/>
                  <a:cs typeface="Arial" panose="020B0604020202020204" pitchFamily="34" charset="0"/>
                </a:rPr>
                <a:t>K</a:t>
              </a:r>
            </a:p>
          </p:txBody>
        </p:sp>
      </p:grpSp>
      <p:grpSp>
        <p:nvGrpSpPr>
          <p:cNvPr id="16" name="Group 15"/>
          <p:cNvGrpSpPr/>
          <p:nvPr/>
        </p:nvGrpSpPr>
        <p:grpSpPr>
          <a:xfrm>
            <a:off x="8832467" y="4966727"/>
            <a:ext cx="3594994" cy="675079"/>
            <a:chOff x="4834066" y="3949978"/>
            <a:chExt cx="2995828" cy="562566"/>
          </a:xfrm>
        </p:grpSpPr>
        <p:sp>
          <p:nvSpPr>
            <p:cNvPr id="102" name="TextBox 101"/>
            <p:cNvSpPr txBox="1"/>
            <p:nvPr/>
          </p:nvSpPr>
          <p:spPr>
            <a:xfrm>
              <a:off x="5521569" y="4026584"/>
              <a:ext cx="2308325" cy="409354"/>
            </a:xfrm>
            <a:prstGeom prst="rect">
              <a:avLst/>
            </a:prstGeom>
            <a:noFill/>
          </p:spPr>
          <p:txBody>
            <a:bodyPr wrap="square" rtlCol="0" anchor="ctr">
              <a:spAutoFit/>
            </a:bodyPr>
            <a:lstStyle/>
            <a:p>
              <a:r>
                <a:rPr lang="en-US" sz="2592" b="1">
                  <a:latin typeface="Arial" panose="020B0604020202020204" pitchFamily="34" charset="0"/>
                  <a:cs typeface="Arial" panose="020B0604020202020204" pitchFamily="34" charset="0"/>
                </a:rPr>
                <a:t>Ability</a:t>
              </a:r>
            </a:p>
          </p:txBody>
        </p:sp>
        <p:sp>
          <p:nvSpPr>
            <p:cNvPr id="113" name="Oval 15"/>
            <p:cNvSpPr/>
            <p:nvPr/>
          </p:nvSpPr>
          <p:spPr>
            <a:xfrm>
              <a:off x="4834066" y="3949978"/>
              <a:ext cx="562566" cy="56256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80" b="1">
                  <a:solidFill>
                    <a:schemeClr val="accent1"/>
                  </a:solidFill>
                  <a:latin typeface="Arial" panose="020B0604020202020204" pitchFamily="34" charset="0"/>
                  <a:cs typeface="Arial" panose="020B0604020202020204" pitchFamily="34" charset="0"/>
                </a:rPr>
                <a:t>A</a:t>
              </a:r>
            </a:p>
          </p:txBody>
        </p:sp>
      </p:grpSp>
      <p:grpSp>
        <p:nvGrpSpPr>
          <p:cNvPr id="17" name="Group 16"/>
          <p:cNvGrpSpPr/>
          <p:nvPr/>
        </p:nvGrpSpPr>
        <p:grpSpPr>
          <a:xfrm>
            <a:off x="8832467" y="6118363"/>
            <a:ext cx="3594994" cy="675079"/>
            <a:chOff x="4834066" y="4981747"/>
            <a:chExt cx="2995828" cy="562566"/>
          </a:xfrm>
        </p:grpSpPr>
        <p:sp>
          <p:nvSpPr>
            <p:cNvPr id="105" name="TextBox 104"/>
            <p:cNvSpPr txBox="1"/>
            <p:nvPr/>
          </p:nvSpPr>
          <p:spPr>
            <a:xfrm>
              <a:off x="5521569" y="5058353"/>
              <a:ext cx="2308325" cy="409354"/>
            </a:xfrm>
            <a:prstGeom prst="rect">
              <a:avLst/>
            </a:prstGeom>
            <a:noFill/>
          </p:spPr>
          <p:txBody>
            <a:bodyPr wrap="square" rtlCol="0" anchor="ctr">
              <a:spAutoFit/>
            </a:bodyPr>
            <a:lstStyle/>
            <a:p>
              <a:r>
                <a:rPr lang="en-US" sz="2592" b="1">
                  <a:latin typeface="Arial" panose="020B0604020202020204" pitchFamily="34" charset="0"/>
                  <a:cs typeface="Arial" panose="020B0604020202020204" pitchFamily="34" charset="0"/>
                </a:rPr>
                <a:t>Reinforcement®</a:t>
              </a:r>
            </a:p>
          </p:txBody>
        </p:sp>
        <p:sp>
          <p:nvSpPr>
            <p:cNvPr id="114" name="Oval 15"/>
            <p:cNvSpPr/>
            <p:nvPr/>
          </p:nvSpPr>
          <p:spPr>
            <a:xfrm>
              <a:off x="4834066" y="4981747"/>
              <a:ext cx="562566" cy="56256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80" b="1">
                  <a:solidFill>
                    <a:schemeClr val="accent1"/>
                  </a:solidFill>
                  <a:latin typeface="Arial" panose="020B0604020202020204" pitchFamily="34" charset="0"/>
                  <a:cs typeface="Arial" panose="020B0604020202020204" pitchFamily="34" charset="0"/>
                </a:rPr>
                <a:t>R</a:t>
              </a:r>
            </a:p>
          </p:txBody>
        </p:sp>
      </p:grpSp>
      <p:cxnSp>
        <p:nvCxnSpPr>
          <p:cNvPr id="22" name="Straight Connector 21"/>
          <p:cNvCxnSpPr/>
          <p:nvPr/>
        </p:nvCxnSpPr>
        <p:spPr>
          <a:xfrm>
            <a:off x="8635519" y="2425178"/>
            <a:ext cx="48976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635519" y="3576814"/>
            <a:ext cx="48976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635519" y="4728449"/>
            <a:ext cx="48976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635519" y="5880084"/>
            <a:ext cx="48976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94327EC-DC92-436E-836E-27A1B6C3EA7D}"/>
              </a:ext>
            </a:extLst>
          </p:cNvPr>
          <p:cNvSpPr txBox="1"/>
          <p:nvPr/>
        </p:nvSpPr>
        <p:spPr>
          <a:xfrm>
            <a:off x="1504335" y="1180379"/>
            <a:ext cx="6306709" cy="1077218"/>
          </a:xfrm>
          <a:prstGeom prst="rect">
            <a:avLst/>
          </a:prstGeom>
          <a:noFill/>
        </p:spPr>
        <p:txBody>
          <a:bodyPr wrap="square" lIns="91440" tIns="45720" rIns="91440" bIns="45720" rtlCol="0" anchor="t">
            <a:spAutoFit/>
          </a:bodyPr>
          <a:lstStyle/>
          <a:p>
            <a:r>
              <a:rPr lang="en-US" sz="3200" b="1">
                <a:latin typeface="Arial"/>
                <a:cs typeface="Arial"/>
              </a:rPr>
              <a:t>The Five Building Blocks for Successful Change</a:t>
            </a:r>
          </a:p>
        </p:txBody>
      </p:sp>
    </p:spTree>
    <p:extLst>
      <p:ext uri="{BB962C8B-B14F-4D97-AF65-F5344CB8AC3E}">
        <p14:creationId xmlns:p14="http://schemas.microsoft.com/office/powerpoint/2010/main" val="296733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t="34501" r="2985" b="32473"/>
          <a:stretch/>
        </p:blipFill>
        <p:spPr>
          <a:xfrm>
            <a:off x="0" y="1810099"/>
            <a:ext cx="14630396" cy="2830982"/>
          </a:xfrm>
          <a:prstGeom prst="rect">
            <a:avLst/>
          </a:prstGeom>
        </p:spPr>
      </p:pic>
      <p:sp>
        <p:nvSpPr>
          <p:cNvPr id="5" name="TextBox 4"/>
          <p:cNvSpPr txBox="1"/>
          <p:nvPr/>
        </p:nvSpPr>
        <p:spPr>
          <a:xfrm>
            <a:off x="3406380" y="1155761"/>
            <a:ext cx="7729158" cy="584775"/>
          </a:xfrm>
          <a:prstGeom prst="rect">
            <a:avLst/>
          </a:prstGeom>
          <a:noFill/>
        </p:spPr>
        <p:txBody>
          <a:bodyPr wrap="square" rtlCol="0">
            <a:spAutoFit/>
          </a:bodyPr>
          <a:lstStyle/>
          <a:p>
            <a:pPr algn="ctr"/>
            <a:r>
              <a:rPr lang="en-US" sz="3200" b="1">
                <a:solidFill>
                  <a:srgbClr val="266294"/>
                </a:solidFill>
                <a:latin typeface="Arial" panose="020B0604020202020204" pitchFamily="34" charset="0"/>
                <a:cs typeface="Arial" panose="020B0604020202020204" pitchFamily="34" charset="0"/>
              </a:rPr>
              <a:t>Change Begins with Understanding</a:t>
            </a:r>
          </a:p>
        </p:txBody>
      </p:sp>
      <p:cxnSp>
        <p:nvCxnSpPr>
          <p:cNvPr id="32" name="Straight Connector 31"/>
          <p:cNvCxnSpPr/>
          <p:nvPr/>
        </p:nvCxnSpPr>
        <p:spPr>
          <a:xfrm flipV="1">
            <a:off x="5120640" y="5034827"/>
            <a:ext cx="0" cy="2159045"/>
          </a:xfrm>
          <a:prstGeom prst="line">
            <a:avLst/>
          </a:prstGeom>
          <a:ln>
            <a:solidFill>
              <a:srgbClr val="26629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509760" y="5034827"/>
            <a:ext cx="0" cy="2159045"/>
          </a:xfrm>
          <a:prstGeom prst="line">
            <a:avLst/>
          </a:prstGeom>
          <a:ln>
            <a:solidFill>
              <a:srgbClr val="266294"/>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20802" y="5421851"/>
            <a:ext cx="3691520" cy="1384995"/>
          </a:xfrm>
          <a:prstGeom prst="rect">
            <a:avLst/>
          </a:prstGeom>
        </p:spPr>
        <p:txBody>
          <a:bodyPr wrap="square" lIns="91440" tIns="45720" rIns="91440" bIns="45720" anchor="t">
            <a:spAutoFit/>
          </a:bodyPr>
          <a:lstStyle/>
          <a:p>
            <a:pPr algn="ctr"/>
            <a:r>
              <a:rPr lang="en-US" sz="2800">
                <a:latin typeface="Arial"/>
                <a:cs typeface="Arial"/>
              </a:rPr>
              <a:t>“</a:t>
            </a:r>
            <a:r>
              <a:rPr lang="en-US" sz="2800">
                <a:latin typeface="Arial"/>
                <a:ea typeface="+mn-lt"/>
                <a:cs typeface="Arial"/>
              </a:rPr>
              <a:t>I know what the CHRS acronym stands for</a:t>
            </a:r>
            <a:r>
              <a:rPr lang="en-US" sz="2800">
                <a:latin typeface="Arial"/>
                <a:cs typeface="Arial"/>
              </a:rPr>
              <a:t>”</a:t>
            </a:r>
            <a:endParaRPr lang="en-US" sz="2550">
              <a:latin typeface="Arial"/>
              <a:cs typeface="Arial"/>
            </a:endParaRPr>
          </a:p>
        </p:txBody>
      </p:sp>
      <p:sp>
        <p:nvSpPr>
          <p:cNvPr id="41" name="Rectangle 40"/>
          <p:cNvSpPr/>
          <p:nvPr/>
        </p:nvSpPr>
        <p:spPr>
          <a:xfrm>
            <a:off x="5334863" y="5206406"/>
            <a:ext cx="3960674" cy="1815882"/>
          </a:xfrm>
          <a:prstGeom prst="rect">
            <a:avLst/>
          </a:prstGeom>
        </p:spPr>
        <p:txBody>
          <a:bodyPr wrap="square" lIns="91440" tIns="45720" rIns="91440" bIns="45720" anchor="t">
            <a:spAutoFit/>
          </a:bodyPr>
          <a:lstStyle/>
          <a:p>
            <a:pPr algn="ctr"/>
            <a:r>
              <a:rPr lang="en-US" sz="2800">
                <a:latin typeface="Arial"/>
                <a:cs typeface="Arial"/>
              </a:rPr>
              <a:t>"</a:t>
            </a:r>
            <a:r>
              <a:rPr lang="en-US" sz="2800">
                <a:latin typeface="Arial"/>
                <a:ea typeface="+mn-lt"/>
                <a:cs typeface="Arial"/>
              </a:rPr>
              <a:t>I know what CHRS is and why it is necessary for our campus to implement it"</a:t>
            </a:r>
            <a:endParaRPr lang="en-US">
              <a:latin typeface="Arial"/>
              <a:ea typeface="Calibri" panose="020F0502020204030204"/>
              <a:cs typeface="Calibri" panose="020F0502020204030204"/>
            </a:endParaRPr>
          </a:p>
        </p:txBody>
      </p:sp>
      <p:sp>
        <p:nvSpPr>
          <p:cNvPr id="47" name="Rectangle 46"/>
          <p:cNvSpPr/>
          <p:nvPr/>
        </p:nvSpPr>
        <p:spPr>
          <a:xfrm>
            <a:off x="10060713" y="4990963"/>
            <a:ext cx="3504118" cy="2246769"/>
          </a:xfrm>
          <a:prstGeom prst="rect">
            <a:avLst/>
          </a:prstGeom>
        </p:spPr>
        <p:txBody>
          <a:bodyPr wrap="square" lIns="91440" tIns="45720" rIns="91440" bIns="45720" anchor="t">
            <a:spAutoFit/>
          </a:bodyPr>
          <a:lstStyle/>
          <a:p>
            <a:pPr algn="ctr"/>
            <a:r>
              <a:rPr lang="en-US" sz="2800">
                <a:latin typeface="Arial"/>
                <a:ea typeface="+mn-lt"/>
                <a:cs typeface="Arial"/>
              </a:rPr>
              <a:t>"I understand that when we go live with CHRS, aspects of how I do my work may change"</a:t>
            </a:r>
            <a:endParaRPr lang="en-US">
              <a:latin typeface="Calibri" panose="020F0502020204030204"/>
              <a:ea typeface="Calibri" panose="020F0502020204030204"/>
              <a:cs typeface="Calibri" panose="020F0502020204030204"/>
            </a:endParaRPr>
          </a:p>
        </p:txBody>
      </p:sp>
      <p:sp>
        <p:nvSpPr>
          <p:cNvPr id="4" name="Rectangle 3"/>
          <p:cNvSpPr/>
          <p:nvPr/>
        </p:nvSpPr>
        <p:spPr>
          <a:xfrm>
            <a:off x="0" y="4064412"/>
            <a:ext cx="14630396" cy="599029"/>
          </a:xfrm>
          <a:prstGeom prst="rect">
            <a:avLst/>
          </a:prstGeom>
          <a:solidFill>
            <a:srgbClr val="8BBA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6" name="TextBox 5"/>
          <p:cNvSpPr txBox="1"/>
          <p:nvPr/>
        </p:nvSpPr>
        <p:spPr>
          <a:xfrm>
            <a:off x="6083284" y="4102312"/>
            <a:ext cx="2463841" cy="523220"/>
          </a:xfrm>
          <a:prstGeom prst="rect">
            <a:avLst/>
          </a:prstGeom>
          <a:noFill/>
        </p:spPr>
        <p:txBody>
          <a:bodyPr wrap="square" rtlCol="0" anchor="ctr">
            <a:spAutoFit/>
          </a:bodyPr>
          <a:lstStyle/>
          <a:p>
            <a:pPr algn="ctr"/>
            <a:r>
              <a:rPr lang="en-US" sz="2800" b="1">
                <a:latin typeface="Arial" panose="020B0604020202020204" pitchFamily="34" charset="0"/>
                <a:cs typeface="Arial" panose="020B0604020202020204" pitchFamily="34" charset="0"/>
              </a:rPr>
              <a:t>Awareness</a:t>
            </a:r>
            <a:endParaRPr lang="en-US" sz="2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558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2162E3-8231-681F-2500-6012142ABBA9}"/>
              </a:ext>
            </a:extLst>
          </p:cNvPr>
          <p:cNvSpPr txBox="1"/>
          <p:nvPr/>
        </p:nvSpPr>
        <p:spPr>
          <a:xfrm>
            <a:off x="569625" y="2443921"/>
            <a:ext cx="6368385" cy="4608954"/>
          </a:xfrm>
          <a:prstGeom prst="rect">
            <a:avLst/>
          </a:prstGeom>
          <a:noFill/>
        </p:spPr>
        <p:txBody>
          <a:bodyPr wrap="square" lIns="91440" tIns="45720" rIns="91440" bIns="45720" rtlCol="0" anchor="t">
            <a:spAutoFit/>
          </a:bodyPr>
          <a:lstStyle/>
          <a:p>
            <a:r>
              <a:rPr lang="en-US" sz="2800" b="1">
                <a:latin typeface="Arial"/>
                <a:cs typeface="Arial"/>
              </a:rPr>
              <a:t>How to get past the Awareness Barrier Point to adoption?</a:t>
            </a:r>
          </a:p>
          <a:p>
            <a:endParaRPr lang="en-US" sz="2150">
              <a:latin typeface="Arial"/>
              <a:cs typeface="Arial"/>
            </a:endParaRPr>
          </a:p>
          <a:p>
            <a:pPr marL="342900" indent="-342900">
              <a:buFont typeface="Arial" panose="020B0604020202020204" pitchFamily="34" charset="0"/>
              <a:buChar char="•"/>
            </a:pPr>
            <a:r>
              <a:rPr lang="en-US" sz="2400">
                <a:latin typeface="Arial"/>
                <a:cs typeface="Arial"/>
              </a:rPr>
              <a:t>Learn all you can about the project through the website, presentations, newsletters, etc.</a:t>
            </a:r>
          </a:p>
          <a:p>
            <a:pPr marL="342900" indent="-342900">
              <a:buFont typeface="Arial" panose="020B0604020202020204" pitchFamily="34" charset="0"/>
              <a:buChar char="•"/>
            </a:pPr>
            <a:r>
              <a:rPr lang="en-US" sz="2400">
                <a:latin typeface="Arial"/>
                <a:cs typeface="Arial"/>
              </a:rPr>
              <a:t>Listen to the CSU Executive Sponsors discussing CHRS, as well as your Campus Sponsors</a:t>
            </a:r>
          </a:p>
          <a:p>
            <a:pPr marL="342900" indent="-342900">
              <a:buFont typeface="Arial" panose="020B0604020202020204" pitchFamily="34" charset="0"/>
              <a:buChar char="•"/>
            </a:pPr>
            <a:r>
              <a:rPr lang="en-US" sz="2400">
                <a:latin typeface="Arial"/>
                <a:cs typeface="Arial"/>
              </a:rPr>
              <a:t>Find out how CHRS will affect your job tasks</a:t>
            </a:r>
          </a:p>
          <a:p>
            <a:pPr marL="342900" indent="-342900">
              <a:buFont typeface="Arial" panose="020B0604020202020204" pitchFamily="34" charset="0"/>
              <a:buChar char="•"/>
            </a:pPr>
            <a:r>
              <a:rPr lang="en-US" sz="2400">
                <a:latin typeface="Arial"/>
                <a:cs typeface="Arial"/>
              </a:rPr>
              <a:t>Discuss with your supervisor</a:t>
            </a:r>
            <a:endParaRPr lang="en-US">
              <a:cs typeface="Calibri" panose="020F0502020204030204"/>
            </a:endParaRPr>
          </a:p>
        </p:txBody>
      </p:sp>
      <p:sp>
        <p:nvSpPr>
          <p:cNvPr id="12" name="TextBox 11">
            <a:extLst>
              <a:ext uri="{FF2B5EF4-FFF2-40B4-BE49-F238E27FC236}">
                <a16:creationId xmlns:a16="http://schemas.microsoft.com/office/drawing/2014/main" id="{B5015B66-EDF1-26F7-20D2-3A61ECD46A61}"/>
              </a:ext>
            </a:extLst>
          </p:cNvPr>
          <p:cNvSpPr txBox="1"/>
          <p:nvPr/>
        </p:nvSpPr>
        <p:spPr>
          <a:xfrm>
            <a:off x="569625" y="1469036"/>
            <a:ext cx="123437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Arial"/>
                <a:cs typeface="Calibri"/>
              </a:rPr>
              <a:t>If you scored a 3 or below, your Barrier Point is: </a:t>
            </a:r>
            <a:r>
              <a:rPr lang="en-US" sz="3200" b="1">
                <a:solidFill>
                  <a:srgbClr val="266294"/>
                </a:solidFill>
                <a:latin typeface="Arial"/>
                <a:cs typeface="Calibri"/>
              </a:rPr>
              <a:t>Awareness</a:t>
            </a:r>
            <a:endParaRPr lang="en-US" sz="3200" b="1">
              <a:solidFill>
                <a:srgbClr val="266294"/>
              </a:solidFill>
              <a:latin typeface="Arial"/>
              <a:cs typeface="Arial"/>
            </a:endParaRPr>
          </a:p>
        </p:txBody>
      </p:sp>
      <p:pic>
        <p:nvPicPr>
          <p:cNvPr id="6" name="Picture 5" descr="A close-up of a meter&#10;&#10;Description automatically generated with medium confidence">
            <a:extLst>
              <a:ext uri="{FF2B5EF4-FFF2-40B4-BE49-F238E27FC236}">
                <a16:creationId xmlns:a16="http://schemas.microsoft.com/office/drawing/2014/main" id="{D3CB7F6C-8C9E-BA20-F8FE-5A0BB8093060}"/>
              </a:ext>
            </a:extLst>
          </p:cNvPr>
          <p:cNvPicPr>
            <a:picLocks noChangeAspect="1"/>
          </p:cNvPicPr>
          <p:nvPr/>
        </p:nvPicPr>
        <p:blipFill>
          <a:blip r:embed="rId3"/>
          <a:stretch>
            <a:fillRect/>
          </a:stretch>
        </p:blipFill>
        <p:spPr>
          <a:xfrm>
            <a:off x="7692391" y="2743201"/>
            <a:ext cx="5544637" cy="3957485"/>
          </a:xfrm>
          <a:prstGeom prst="ellipse">
            <a:avLst/>
          </a:prstGeom>
          <a:ln>
            <a:noFill/>
          </a:ln>
          <a:effectLst>
            <a:softEdge rad="112500"/>
          </a:effectLst>
        </p:spPr>
      </p:pic>
    </p:spTree>
    <p:extLst>
      <p:ext uri="{BB962C8B-B14F-4D97-AF65-F5344CB8AC3E}">
        <p14:creationId xmlns:p14="http://schemas.microsoft.com/office/powerpoint/2010/main" val="686299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3" cstate="print">
            <a:extLst>
              <a:ext uri="{28A0092B-C50C-407E-A947-70E740481C1C}">
                <a14:useLocalDpi xmlns:a14="http://schemas.microsoft.com/office/drawing/2010/main"/>
              </a:ext>
            </a:extLst>
          </a:blip>
          <a:srcRect l="12059" t="35312" r="11471" b="38502"/>
          <a:stretch/>
        </p:blipFill>
        <p:spPr>
          <a:xfrm>
            <a:off x="0" y="1828800"/>
            <a:ext cx="14630400" cy="2834640"/>
          </a:xfrm>
          <a:prstGeom prst="rect">
            <a:avLst/>
          </a:prstGeom>
        </p:spPr>
      </p:pic>
      <p:sp>
        <p:nvSpPr>
          <p:cNvPr id="5" name="TextBox 4"/>
          <p:cNvSpPr txBox="1"/>
          <p:nvPr/>
        </p:nvSpPr>
        <p:spPr>
          <a:xfrm>
            <a:off x="3431824" y="1147812"/>
            <a:ext cx="7766750" cy="584775"/>
          </a:xfrm>
          <a:prstGeom prst="rect">
            <a:avLst/>
          </a:prstGeom>
          <a:noFill/>
        </p:spPr>
        <p:txBody>
          <a:bodyPr wrap="square" rtlCol="0">
            <a:spAutoFit/>
          </a:bodyPr>
          <a:lstStyle/>
          <a:p>
            <a:pPr algn="ctr"/>
            <a:r>
              <a:rPr lang="en-US" sz="3200" b="1">
                <a:solidFill>
                  <a:srgbClr val="266294"/>
                </a:solidFill>
                <a:latin typeface="Arial" panose="020B0604020202020204" pitchFamily="34" charset="0"/>
                <a:cs typeface="Arial" panose="020B0604020202020204" pitchFamily="34" charset="0"/>
              </a:rPr>
              <a:t>Change Requires Desire / Acceptance</a:t>
            </a:r>
          </a:p>
        </p:txBody>
      </p:sp>
      <p:cxnSp>
        <p:nvCxnSpPr>
          <p:cNvPr id="6" name="Straight Connector 51"/>
          <p:cNvCxnSpPr/>
          <p:nvPr/>
        </p:nvCxnSpPr>
        <p:spPr>
          <a:xfrm flipV="1">
            <a:off x="5120640" y="5034828"/>
            <a:ext cx="0" cy="2159045"/>
          </a:xfrm>
          <a:prstGeom prst="line">
            <a:avLst/>
          </a:prstGeom>
          <a:ln>
            <a:solidFill>
              <a:srgbClr val="266294"/>
            </a:solidFill>
          </a:ln>
        </p:spPr>
        <p:style>
          <a:lnRef idx="1">
            <a:schemeClr val="accent1"/>
          </a:lnRef>
          <a:fillRef idx="0">
            <a:schemeClr val="accent1"/>
          </a:fillRef>
          <a:effectRef idx="0">
            <a:schemeClr val="accent1"/>
          </a:effectRef>
          <a:fontRef idx="minor">
            <a:schemeClr val="tx1"/>
          </a:fontRef>
        </p:style>
      </p:cxnSp>
      <p:cxnSp>
        <p:nvCxnSpPr>
          <p:cNvPr id="7" name="Straight Connector 52"/>
          <p:cNvCxnSpPr/>
          <p:nvPr/>
        </p:nvCxnSpPr>
        <p:spPr>
          <a:xfrm flipV="1">
            <a:off x="9509760" y="5034828"/>
            <a:ext cx="0" cy="2159045"/>
          </a:xfrm>
          <a:prstGeom prst="line">
            <a:avLst/>
          </a:prstGeom>
          <a:ln>
            <a:solidFill>
              <a:srgbClr val="266294"/>
            </a:solidFill>
          </a:ln>
        </p:spPr>
        <p:style>
          <a:lnRef idx="1">
            <a:schemeClr val="accent1"/>
          </a:lnRef>
          <a:fillRef idx="0">
            <a:schemeClr val="accent1"/>
          </a:fillRef>
          <a:effectRef idx="0">
            <a:schemeClr val="accent1"/>
          </a:effectRef>
          <a:fontRef idx="minor">
            <a:schemeClr val="tx1"/>
          </a:fontRef>
        </p:style>
      </p:cxnSp>
      <p:sp>
        <p:nvSpPr>
          <p:cNvPr id="29" name="Rectangle 55"/>
          <p:cNvSpPr/>
          <p:nvPr/>
        </p:nvSpPr>
        <p:spPr>
          <a:xfrm>
            <a:off x="9742522" y="5034828"/>
            <a:ext cx="3866553" cy="2246769"/>
          </a:xfrm>
          <a:prstGeom prst="rect">
            <a:avLst/>
          </a:prstGeom>
        </p:spPr>
        <p:txBody>
          <a:bodyPr wrap="square" lIns="91440" tIns="45720" rIns="91440" bIns="45720" anchor="t">
            <a:spAutoFit/>
          </a:bodyPr>
          <a:lstStyle/>
          <a:p>
            <a:pPr algn="ctr"/>
            <a:r>
              <a:rPr lang="en-US" sz="2800">
                <a:latin typeface="Arial"/>
                <a:cs typeface="Arial"/>
              </a:rPr>
              <a:t>"</a:t>
            </a:r>
            <a:r>
              <a:rPr lang="en-US" sz="2800">
                <a:latin typeface="Arial"/>
                <a:ea typeface="+mn-lt"/>
                <a:cs typeface="Arial"/>
              </a:rPr>
              <a:t>I look forward to learning more about CHRS and seeing how our work will adapt to the new system"</a:t>
            </a:r>
            <a:endParaRPr lang="en-US">
              <a:latin typeface="Arial"/>
              <a:ea typeface="Calibri" panose="020F0502020204030204"/>
              <a:cs typeface="Calibri" panose="020F0502020204030204"/>
            </a:endParaRPr>
          </a:p>
        </p:txBody>
      </p:sp>
      <p:sp>
        <p:nvSpPr>
          <p:cNvPr id="32" name="Rectangle 54"/>
          <p:cNvSpPr/>
          <p:nvPr/>
        </p:nvSpPr>
        <p:spPr>
          <a:xfrm>
            <a:off x="5513685" y="5275634"/>
            <a:ext cx="3603029" cy="1815882"/>
          </a:xfrm>
          <a:prstGeom prst="rect">
            <a:avLst/>
          </a:prstGeom>
        </p:spPr>
        <p:txBody>
          <a:bodyPr wrap="square" lIns="91440" tIns="45720" rIns="91440" bIns="45720" anchor="t">
            <a:spAutoFit/>
          </a:bodyPr>
          <a:lstStyle/>
          <a:p>
            <a:pPr algn="ctr"/>
            <a:r>
              <a:rPr lang="en-US" sz="2800">
                <a:latin typeface="Arial"/>
                <a:cs typeface="Arial"/>
              </a:rPr>
              <a:t>"</a:t>
            </a:r>
            <a:r>
              <a:rPr lang="en-US" sz="2800">
                <a:latin typeface="Arial"/>
                <a:ea typeface="+mn-lt"/>
                <a:cs typeface="Arial"/>
              </a:rPr>
              <a:t>I understand the efficiencies that CHRS will bring in the future"</a:t>
            </a:r>
            <a:endParaRPr lang="en-US">
              <a:latin typeface="Arial"/>
              <a:ea typeface="Calibri" panose="020F0502020204030204"/>
              <a:cs typeface="Calibri" panose="020F0502020204030204"/>
            </a:endParaRPr>
          </a:p>
        </p:txBody>
      </p:sp>
      <p:sp>
        <p:nvSpPr>
          <p:cNvPr id="35" name="Rectangle 53"/>
          <p:cNvSpPr/>
          <p:nvPr/>
        </p:nvSpPr>
        <p:spPr>
          <a:xfrm>
            <a:off x="1257301" y="5206409"/>
            <a:ext cx="3337559" cy="1815882"/>
          </a:xfrm>
          <a:prstGeom prst="rect">
            <a:avLst/>
          </a:prstGeom>
        </p:spPr>
        <p:txBody>
          <a:bodyPr wrap="square" lIns="91440" tIns="45720" rIns="91440" bIns="45720" anchor="t">
            <a:spAutoFit/>
          </a:bodyPr>
          <a:lstStyle/>
          <a:p>
            <a:pPr algn="ctr"/>
            <a:r>
              <a:rPr lang="en-US" sz="2800">
                <a:latin typeface="Arial"/>
                <a:cs typeface="Arial"/>
              </a:rPr>
              <a:t>"</a:t>
            </a:r>
            <a:r>
              <a:rPr lang="en-US" sz="2800">
                <a:latin typeface="Arial"/>
                <a:ea typeface="+mn-lt"/>
                <a:cs typeface="Arial"/>
              </a:rPr>
              <a:t>I want to see how CHRS will benefit my campus and the CSU"</a:t>
            </a:r>
            <a:endParaRPr lang="en-US">
              <a:latin typeface="Arial"/>
              <a:ea typeface="Calibri" panose="020F0502020204030204"/>
              <a:cs typeface="Calibri" panose="020F0502020204030204"/>
            </a:endParaRPr>
          </a:p>
        </p:txBody>
      </p:sp>
      <p:sp>
        <p:nvSpPr>
          <p:cNvPr id="38" name="Rectangle 37"/>
          <p:cNvSpPr/>
          <p:nvPr/>
        </p:nvSpPr>
        <p:spPr>
          <a:xfrm>
            <a:off x="0" y="4064412"/>
            <a:ext cx="14630400" cy="599029"/>
          </a:xfrm>
          <a:prstGeom prst="rect">
            <a:avLst/>
          </a:prstGeom>
          <a:solidFill>
            <a:srgbClr val="8BBA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39" name="TextBox 38"/>
          <p:cNvSpPr txBox="1"/>
          <p:nvPr/>
        </p:nvSpPr>
        <p:spPr>
          <a:xfrm>
            <a:off x="6083284" y="4102312"/>
            <a:ext cx="2463841" cy="523220"/>
          </a:xfrm>
          <a:prstGeom prst="rect">
            <a:avLst/>
          </a:prstGeom>
          <a:noFill/>
        </p:spPr>
        <p:txBody>
          <a:bodyPr wrap="square" rtlCol="0" anchor="ctr">
            <a:spAutoFit/>
          </a:bodyPr>
          <a:lstStyle/>
          <a:p>
            <a:pPr algn="ctr"/>
            <a:r>
              <a:rPr lang="en-US" sz="2800" b="1">
                <a:solidFill>
                  <a:schemeClr val="bg1"/>
                </a:solidFill>
                <a:latin typeface="Arial" panose="020B0604020202020204" pitchFamily="34" charset="0"/>
                <a:cs typeface="Arial" panose="020B0604020202020204" pitchFamily="34" charset="0"/>
              </a:rPr>
              <a:t>Desire</a:t>
            </a:r>
          </a:p>
        </p:txBody>
      </p:sp>
    </p:spTree>
    <p:extLst>
      <p:ext uri="{BB962C8B-B14F-4D97-AF65-F5344CB8AC3E}">
        <p14:creationId xmlns:p14="http://schemas.microsoft.com/office/powerpoint/2010/main" val="192936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2162E3-8231-681F-2500-6012142ABBA9}"/>
              </a:ext>
            </a:extLst>
          </p:cNvPr>
          <p:cNvSpPr txBox="1"/>
          <p:nvPr/>
        </p:nvSpPr>
        <p:spPr>
          <a:xfrm>
            <a:off x="569040" y="2511230"/>
            <a:ext cx="7726099" cy="4485843"/>
          </a:xfrm>
          <a:prstGeom prst="rect">
            <a:avLst/>
          </a:prstGeom>
          <a:noFill/>
        </p:spPr>
        <p:txBody>
          <a:bodyPr wrap="square" lIns="91440" tIns="45720" rIns="91440" bIns="45720" rtlCol="0" anchor="t">
            <a:spAutoFit/>
          </a:bodyPr>
          <a:lstStyle/>
          <a:p>
            <a:r>
              <a:rPr lang="en-US" sz="3200" b="1">
                <a:latin typeface="Arial"/>
                <a:cs typeface="Arial"/>
              </a:rPr>
              <a:t>How to get past the Desire/Acceptance Barrier Point to adoption?</a:t>
            </a:r>
            <a:br>
              <a:rPr lang="en-US" sz="3200" b="1">
                <a:latin typeface="Arial"/>
                <a:cs typeface="Arial"/>
              </a:rPr>
            </a:br>
            <a:endParaRPr lang="en-US" sz="3200" b="1">
              <a:latin typeface="Arial"/>
              <a:cs typeface="Arial"/>
            </a:endParaRPr>
          </a:p>
          <a:p>
            <a:endParaRPr lang="en-US" sz="2150">
              <a:latin typeface="Arial"/>
              <a:cs typeface="Arial"/>
            </a:endParaRPr>
          </a:p>
          <a:p>
            <a:pPr marL="342900" indent="-342900">
              <a:buFont typeface="Arial" panose="020B0604020202020204" pitchFamily="34" charset="0"/>
              <a:buChar char="•"/>
            </a:pPr>
            <a:r>
              <a:rPr lang="en-US" sz="2400">
                <a:latin typeface="Arial"/>
                <a:cs typeface="Arial"/>
              </a:rPr>
              <a:t>Understand why CHRS is a crucial project to the CSU</a:t>
            </a:r>
          </a:p>
          <a:p>
            <a:pPr marL="342900" indent="-342900">
              <a:buFont typeface="Arial" panose="020B0604020202020204" pitchFamily="34" charset="0"/>
              <a:buChar char="•"/>
            </a:pPr>
            <a:r>
              <a:rPr lang="en-US" sz="2400">
                <a:latin typeface="Arial"/>
                <a:cs typeface="Arial"/>
              </a:rPr>
              <a:t>Focus on the long-term efficiencies it will bring to your campus – cost efficiencies, resources and time</a:t>
            </a:r>
          </a:p>
          <a:p>
            <a:pPr marL="342900" indent="-342900">
              <a:buFont typeface="Arial" panose="020B0604020202020204" pitchFamily="34" charset="0"/>
              <a:buChar char="•"/>
            </a:pPr>
            <a:r>
              <a:rPr lang="en-US" sz="2400">
                <a:latin typeface="Arial"/>
                <a:cs typeface="Arial"/>
              </a:rPr>
              <a:t>Remind yourself that we are positioning the entire CSU system for the future</a:t>
            </a:r>
          </a:p>
          <a:p>
            <a:pPr marL="342900" indent="-342900">
              <a:buFont typeface="Arial" panose="020B0604020202020204" pitchFamily="34" charset="0"/>
              <a:buChar char="•"/>
            </a:pPr>
            <a:r>
              <a:rPr lang="en-US" sz="2400">
                <a:latin typeface="Arial"/>
                <a:cs typeface="Arial"/>
              </a:rPr>
              <a:t>Align with your leaders and their support for CHRS</a:t>
            </a:r>
            <a:endParaRPr lang="en-US">
              <a:cs typeface="Calibri" panose="020F0502020204030204"/>
            </a:endParaRPr>
          </a:p>
        </p:txBody>
      </p:sp>
      <p:sp>
        <p:nvSpPr>
          <p:cNvPr id="5" name="TextBox 4">
            <a:extLst>
              <a:ext uri="{FF2B5EF4-FFF2-40B4-BE49-F238E27FC236}">
                <a16:creationId xmlns:a16="http://schemas.microsoft.com/office/drawing/2014/main" id="{075190A6-F057-C2E7-5415-98FE830D98D7}"/>
              </a:ext>
            </a:extLst>
          </p:cNvPr>
          <p:cNvSpPr txBox="1"/>
          <p:nvPr/>
        </p:nvSpPr>
        <p:spPr>
          <a:xfrm>
            <a:off x="569625" y="1469036"/>
            <a:ext cx="123437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Arial"/>
                <a:cs typeface="Calibri"/>
              </a:rPr>
              <a:t>If you scored a 3 or below, your Barrier Point is: </a:t>
            </a:r>
            <a:r>
              <a:rPr lang="en-US" sz="3200" b="1">
                <a:solidFill>
                  <a:srgbClr val="266294"/>
                </a:solidFill>
                <a:latin typeface="Arial"/>
                <a:cs typeface="Calibri"/>
              </a:rPr>
              <a:t>Desire</a:t>
            </a:r>
            <a:endParaRPr lang="en-US" sz="3200" b="1">
              <a:solidFill>
                <a:srgbClr val="266294"/>
              </a:solidFill>
              <a:latin typeface="Arial"/>
              <a:cs typeface="Arial"/>
            </a:endParaRPr>
          </a:p>
        </p:txBody>
      </p:sp>
      <p:pic>
        <p:nvPicPr>
          <p:cNvPr id="7" name="Picture 6" descr="A dart hitting the center of a dart board with a yellow note&#10;&#10;Description automatically generated with low confidence">
            <a:extLst>
              <a:ext uri="{FF2B5EF4-FFF2-40B4-BE49-F238E27FC236}">
                <a16:creationId xmlns:a16="http://schemas.microsoft.com/office/drawing/2014/main" id="{5C850FC2-7A11-130E-0E85-A3AECB05B5A7}"/>
              </a:ext>
            </a:extLst>
          </p:cNvPr>
          <p:cNvPicPr>
            <a:picLocks noChangeAspect="1"/>
          </p:cNvPicPr>
          <p:nvPr/>
        </p:nvPicPr>
        <p:blipFill>
          <a:blip r:embed="rId3"/>
          <a:stretch>
            <a:fillRect/>
          </a:stretch>
        </p:blipFill>
        <p:spPr>
          <a:xfrm>
            <a:off x="8598090" y="2976603"/>
            <a:ext cx="5463270" cy="3642180"/>
          </a:xfrm>
          <a:prstGeom prst="ellipse">
            <a:avLst/>
          </a:prstGeom>
          <a:ln>
            <a:noFill/>
          </a:ln>
          <a:effectLst>
            <a:softEdge rad="112500"/>
          </a:effectLst>
        </p:spPr>
      </p:pic>
    </p:spTree>
    <p:extLst>
      <p:ext uri="{BB962C8B-B14F-4D97-AF65-F5344CB8AC3E}">
        <p14:creationId xmlns:p14="http://schemas.microsoft.com/office/powerpoint/2010/main" val="1079468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4"/>
          <p:cNvSpPr txBox="1"/>
          <p:nvPr/>
        </p:nvSpPr>
        <p:spPr>
          <a:xfrm>
            <a:off x="3885311" y="1143067"/>
            <a:ext cx="6883266" cy="584775"/>
          </a:xfrm>
          <a:prstGeom prst="rect">
            <a:avLst/>
          </a:prstGeom>
          <a:noFill/>
        </p:spPr>
        <p:txBody>
          <a:bodyPr wrap="square" rtlCol="0">
            <a:spAutoFit/>
          </a:bodyPr>
          <a:lstStyle/>
          <a:p>
            <a:pPr algn="ctr"/>
            <a:r>
              <a:rPr lang="en-US" sz="3200" b="1">
                <a:solidFill>
                  <a:srgbClr val="266294"/>
                </a:solidFill>
                <a:latin typeface="Arial" panose="020B0604020202020204" pitchFamily="34" charset="0"/>
                <a:cs typeface="Arial" panose="020B0604020202020204" pitchFamily="34" charset="0"/>
              </a:rPr>
              <a:t>Change Requires Knowing How</a:t>
            </a:r>
          </a:p>
        </p:txBody>
      </p:sp>
      <p:cxnSp>
        <p:nvCxnSpPr>
          <p:cNvPr id="26" name="Straight Connector 51"/>
          <p:cNvCxnSpPr/>
          <p:nvPr/>
        </p:nvCxnSpPr>
        <p:spPr>
          <a:xfrm flipV="1">
            <a:off x="5120640" y="5048894"/>
            <a:ext cx="0" cy="2159045"/>
          </a:xfrm>
          <a:prstGeom prst="line">
            <a:avLst/>
          </a:prstGeom>
          <a:ln>
            <a:solidFill>
              <a:srgbClr val="266294"/>
            </a:solidFill>
          </a:ln>
        </p:spPr>
        <p:style>
          <a:lnRef idx="1">
            <a:schemeClr val="accent1"/>
          </a:lnRef>
          <a:fillRef idx="0">
            <a:schemeClr val="accent1"/>
          </a:fillRef>
          <a:effectRef idx="0">
            <a:schemeClr val="accent1"/>
          </a:effectRef>
          <a:fontRef idx="minor">
            <a:schemeClr val="tx1"/>
          </a:fontRef>
        </p:style>
      </p:cxnSp>
      <p:cxnSp>
        <p:nvCxnSpPr>
          <p:cNvPr id="27" name="Straight Connector 52"/>
          <p:cNvCxnSpPr/>
          <p:nvPr/>
        </p:nvCxnSpPr>
        <p:spPr>
          <a:xfrm flipV="1">
            <a:off x="9509760" y="5048894"/>
            <a:ext cx="0" cy="2159045"/>
          </a:xfrm>
          <a:prstGeom prst="line">
            <a:avLst/>
          </a:prstGeom>
          <a:ln>
            <a:solidFill>
              <a:srgbClr val="266294"/>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3" cstate="print">
            <a:extLst>
              <a:ext uri="{28A0092B-C50C-407E-A947-70E740481C1C}">
                <a14:useLocalDpi xmlns:a14="http://schemas.microsoft.com/office/drawing/2010/main"/>
              </a:ext>
            </a:extLst>
          </a:blip>
          <a:srcRect l="11720" t="36522" r="9847" b="37407"/>
          <a:stretch/>
        </p:blipFill>
        <p:spPr>
          <a:xfrm>
            <a:off x="0" y="1828800"/>
            <a:ext cx="14630400" cy="2834640"/>
          </a:xfrm>
          <a:prstGeom prst="rect">
            <a:avLst/>
          </a:prstGeom>
        </p:spPr>
      </p:pic>
      <p:sp>
        <p:nvSpPr>
          <p:cNvPr id="45" name="Rectangle 44"/>
          <p:cNvSpPr/>
          <p:nvPr/>
        </p:nvSpPr>
        <p:spPr>
          <a:xfrm>
            <a:off x="11744" y="4064410"/>
            <a:ext cx="14630400" cy="599029"/>
          </a:xfrm>
          <a:prstGeom prst="rect">
            <a:avLst/>
          </a:prstGeom>
          <a:solidFill>
            <a:srgbClr val="8BBA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46" name="TextBox 45"/>
          <p:cNvSpPr txBox="1"/>
          <p:nvPr/>
        </p:nvSpPr>
        <p:spPr>
          <a:xfrm>
            <a:off x="6083284" y="4102315"/>
            <a:ext cx="2463841" cy="523220"/>
          </a:xfrm>
          <a:prstGeom prst="rect">
            <a:avLst/>
          </a:prstGeom>
          <a:noFill/>
        </p:spPr>
        <p:txBody>
          <a:bodyPr wrap="square" rtlCol="0" anchor="ctr">
            <a:spAutoFit/>
          </a:bodyPr>
          <a:lstStyle/>
          <a:p>
            <a:pPr algn="ctr"/>
            <a:r>
              <a:rPr lang="en-US" sz="2800" b="1">
                <a:solidFill>
                  <a:schemeClr val="bg1"/>
                </a:solidFill>
                <a:latin typeface="Arial" panose="020B0604020202020204" pitchFamily="34" charset="0"/>
                <a:cs typeface="Arial" panose="020B0604020202020204" pitchFamily="34" charset="0"/>
              </a:rPr>
              <a:t>Knowledge</a:t>
            </a:r>
          </a:p>
        </p:txBody>
      </p:sp>
      <p:sp>
        <p:nvSpPr>
          <p:cNvPr id="4" name="TextBox 3">
            <a:extLst>
              <a:ext uri="{FF2B5EF4-FFF2-40B4-BE49-F238E27FC236}">
                <a16:creationId xmlns:a16="http://schemas.microsoft.com/office/drawing/2014/main" id="{4DFA4FA5-19F5-EFB1-DC01-BD3D98AAC59B}"/>
              </a:ext>
            </a:extLst>
          </p:cNvPr>
          <p:cNvSpPr txBox="1"/>
          <p:nvPr/>
        </p:nvSpPr>
        <p:spPr>
          <a:xfrm>
            <a:off x="9953498" y="5564616"/>
            <a:ext cx="3504438" cy="954107"/>
          </a:xfrm>
          <a:prstGeom prst="rect">
            <a:avLst/>
          </a:prstGeom>
          <a:noFill/>
        </p:spPr>
        <p:txBody>
          <a:bodyPr wrap="square" lIns="91440" tIns="45720" rIns="91440" bIns="45720" anchor="t">
            <a:spAutoFit/>
          </a:bodyPr>
          <a:lstStyle/>
          <a:p>
            <a:pPr algn="ctr"/>
            <a:r>
              <a:rPr lang="en-US" sz="2800">
                <a:latin typeface="Arial"/>
                <a:cs typeface="Arial"/>
              </a:rPr>
              <a:t>"</a:t>
            </a:r>
            <a:r>
              <a:rPr lang="en-US" sz="2800">
                <a:latin typeface="Arial"/>
                <a:ea typeface="+mn-lt"/>
                <a:cs typeface="Arial"/>
              </a:rPr>
              <a:t>I understand how the system works"</a:t>
            </a:r>
            <a:endParaRPr lang="en-US">
              <a:latin typeface="Arial"/>
              <a:cs typeface="Arial"/>
            </a:endParaRPr>
          </a:p>
        </p:txBody>
      </p:sp>
      <p:sp>
        <p:nvSpPr>
          <p:cNvPr id="6" name="TextBox 5">
            <a:extLst>
              <a:ext uri="{FF2B5EF4-FFF2-40B4-BE49-F238E27FC236}">
                <a16:creationId xmlns:a16="http://schemas.microsoft.com/office/drawing/2014/main" id="{BECF5A89-644B-1529-BD1E-24FE05475775}"/>
              </a:ext>
            </a:extLst>
          </p:cNvPr>
          <p:cNvSpPr txBox="1"/>
          <p:nvPr/>
        </p:nvSpPr>
        <p:spPr>
          <a:xfrm>
            <a:off x="1024792" y="5435918"/>
            <a:ext cx="3330702" cy="1384995"/>
          </a:xfrm>
          <a:prstGeom prst="rect">
            <a:avLst/>
          </a:prstGeom>
          <a:noFill/>
        </p:spPr>
        <p:txBody>
          <a:bodyPr wrap="square" lIns="91440" tIns="45720" rIns="91440" bIns="45720" anchor="t">
            <a:spAutoFit/>
          </a:bodyPr>
          <a:lstStyle/>
          <a:p>
            <a:pPr algn="ctr"/>
            <a:r>
              <a:rPr lang="en-US" sz="2800">
                <a:latin typeface="Arial"/>
                <a:cs typeface="Arial"/>
              </a:rPr>
              <a:t>"I have received the training I need to do my job"</a:t>
            </a:r>
            <a:endParaRPr lang="en-US">
              <a:latin typeface="Arial"/>
              <a:cs typeface="Arial"/>
            </a:endParaRPr>
          </a:p>
        </p:txBody>
      </p:sp>
      <p:sp>
        <p:nvSpPr>
          <p:cNvPr id="8" name="TextBox 7">
            <a:extLst>
              <a:ext uri="{FF2B5EF4-FFF2-40B4-BE49-F238E27FC236}">
                <a16:creationId xmlns:a16="http://schemas.microsoft.com/office/drawing/2014/main" id="{AF949DD2-2E1F-F027-4031-7E194C61C80C}"/>
              </a:ext>
            </a:extLst>
          </p:cNvPr>
          <p:cNvSpPr txBox="1"/>
          <p:nvPr/>
        </p:nvSpPr>
        <p:spPr>
          <a:xfrm>
            <a:off x="5267307" y="5017099"/>
            <a:ext cx="4095785" cy="2246769"/>
          </a:xfrm>
          <a:prstGeom prst="rect">
            <a:avLst/>
          </a:prstGeom>
          <a:noFill/>
        </p:spPr>
        <p:txBody>
          <a:bodyPr wrap="square" lIns="91440" tIns="45720" rIns="91440" bIns="45720" anchor="t">
            <a:spAutoFit/>
          </a:bodyPr>
          <a:lstStyle/>
          <a:p>
            <a:pPr algn="ctr"/>
            <a:r>
              <a:rPr lang="en-US" sz="2800">
                <a:latin typeface="Arial"/>
                <a:cs typeface="Arial"/>
              </a:rPr>
              <a:t>"</a:t>
            </a:r>
            <a:r>
              <a:rPr lang="en-US" sz="2800">
                <a:latin typeface="Arial"/>
                <a:ea typeface="+mn-lt"/>
                <a:cs typeface="Arial"/>
              </a:rPr>
              <a:t>I know how to refer to the training resources (CSUSB CHRS website &amp; the CHRS Knowledge Base) if I need them"</a:t>
            </a:r>
            <a:endParaRPr lang="en-US">
              <a:latin typeface="Arial"/>
              <a:ea typeface="Calibri" panose="020F0502020204030204"/>
              <a:cs typeface="Calibri" panose="020F0502020204030204"/>
            </a:endParaRPr>
          </a:p>
        </p:txBody>
      </p:sp>
    </p:spTree>
    <p:extLst>
      <p:ext uri="{BB962C8B-B14F-4D97-AF65-F5344CB8AC3E}">
        <p14:creationId xmlns:p14="http://schemas.microsoft.com/office/powerpoint/2010/main" val="315881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FC33AC-7CB3-42CA-A8B3-113EE1455E06}"/>
              </a:ext>
            </a:extLst>
          </p:cNvPr>
          <p:cNvPicPr>
            <a:picLocks noChangeAspect="1"/>
          </p:cNvPicPr>
          <p:nvPr/>
        </p:nvPicPr>
        <p:blipFill rotWithShape="1">
          <a:blip r:embed="rId3">
            <a:extLst>
              <a:ext uri="{28A0092B-C50C-407E-A947-70E740481C1C}">
                <a14:useLocalDpi xmlns:a14="http://schemas.microsoft.com/office/drawing/2010/main" val="0"/>
              </a:ext>
            </a:extLst>
          </a:blip>
          <a:srcRect t="10199" b="48966"/>
          <a:stretch/>
        </p:blipFill>
        <p:spPr>
          <a:xfrm>
            <a:off x="-1" y="1128887"/>
            <a:ext cx="14630401" cy="7688581"/>
          </a:xfrm>
          <a:prstGeom prst="rect">
            <a:avLst/>
          </a:prstGeom>
        </p:spPr>
      </p:pic>
      <p:sp>
        <p:nvSpPr>
          <p:cNvPr id="14" name="Rectangle 13"/>
          <p:cNvSpPr/>
          <p:nvPr/>
        </p:nvSpPr>
        <p:spPr>
          <a:xfrm>
            <a:off x="1" y="1083735"/>
            <a:ext cx="14630399" cy="7665155"/>
          </a:xfrm>
          <a:prstGeom prst="rect">
            <a:avLst/>
          </a:prstGeom>
          <a:solidFill>
            <a:srgbClr val="5B54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a:latin typeface="Arial" panose="020B0604020202020204" pitchFamily="34" charset="0"/>
              <a:cs typeface="Arial" panose="020B0604020202020204" pitchFamily="34" charset="0"/>
            </a:endParaRPr>
          </a:p>
        </p:txBody>
      </p:sp>
      <p:cxnSp>
        <p:nvCxnSpPr>
          <p:cNvPr id="15" name="Straight Connector 14"/>
          <p:cNvCxnSpPr/>
          <p:nvPr/>
        </p:nvCxnSpPr>
        <p:spPr>
          <a:xfrm>
            <a:off x="358987" y="4114800"/>
            <a:ext cx="52120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8942" y="4348480"/>
            <a:ext cx="5212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4481952"/>
            <a:ext cx="5181600" cy="387798"/>
          </a:xfrm>
          <a:prstGeom prst="rect">
            <a:avLst/>
          </a:prstGeom>
        </p:spPr>
        <p:txBody>
          <a:bodyPr wrap="square" lIns="0" rIns="0">
            <a:spAutoFit/>
          </a:bodyPr>
          <a:lstStyle/>
          <a:p>
            <a:pPr algn="r"/>
            <a:r>
              <a:rPr lang="en-US" sz="1920">
                <a:solidFill>
                  <a:schemeClr val="bg1"/>
                </a:solidFill>
                <a:latin typeface="Arial" panose="020B0604020202020204" pitchFamily="34" charset="0"/>
                <a:cs typeface="Arial" panose="020B0604020202020204" pitchFamily="34" charset="0"/>
              </a:rPr>
              <a:t>Martin Luther King, Jr.</a:t>
            </a:r>
          </a:p>
        </p:txBody>
      </p:sp>
      <p:sp>
        <p:nvSpPr>
          <p:cNvPr id="18" name="Rectangle 17"/>
          <p:cNvSpPr/>
          <p:nvPr/>
        </p:nvSpPr>
        <p:spPr>
          <a:xfrm>
            <a:off x="923431" y="1721819"/>
            <a:ext cx="5212080" cy="1865126"/>
          </a:xfrm>
          <a:prstGeom prst="rect">
            <a:avLst/>
          </a:prstGeom>
        </p:spPr>
        <p:txBody>
          <a:bodyPr wrap="square" lIns="0" rIns="0">
            <a:spAutoFit/>
          </a:bodyPr>
          <a:lstStyle/>
          <a:p>
            <a:r>
              <a:rPr lang="en-US" sz="2880">
                <a:solidFill>
                  <a:schemeClr val="bg1"/>
                </a:solidFill>
                <a:latin typeface="Arial" panose="020B0604020202020204" pitchFamily="34" charset="0"/>
                <a:cs typeface="Arial" panose="020B0604020202020204" pitchFamily="34" charset="0"/>
              </a:rPr>
              <a:t>“Our very survival depends on </a:t>
            </a:r>
            <a:br>
              <a:rPr lang="en-US" sz="2880">
                <a:solidFill>
                  <a:schemeClr val="bg1"/>
                </a:solidFill>
                <a:latin typeface="Arial" panose="020B0604020202020204" pitchFamily="34" charset="0"/>
                <a:cs typeface="Arial" panose="020B0604020202020204" pitchFamily="34" charset="0"/>
              </a:rPr>
            </a:br>
            <a:r>
              <a:rPr lang="en-US" sz="2880">
                <a:solidFill>
                  <a:schemeClr val="bg1"/>
                </a:solidFill>
                <a:latin typeface="Arial" panose="020B0604020202020204" pitchFamily="34" charset="0"/>
                <a:cs typeface="Arial" panose="020B0604020202020204" pitchFamily="34" charset="0"/>
              </a:rPr>
              <a:t>our ability…to adjust to new ideas, to remain vigilant and to face the challenge of change.”</a:t>
            </a:r>
          </a:p>
        </p:txBody>
      </p:sp>
    </p:spTree>
    <p:extLst>
      <p:ext uri="{BB962C8B-B14F-4D97-AF65-F5344CB8AC3E}">
        <p14:creationId xmlns:p14="http://schemas.microsoft.com/office/powerpoint/2010/main" val="4207828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2162E3-8231-681F-2500-6012142ABBA9}"/>
              </a:ext>
            </a:extLst>
          </p:cNvPr>
          <p:cNvSpPr txBox="1"/>
          <p:nvPr/>
        </p:nvSpPr>
        <p:spPr>
          <a:xfrm>
            <a:off x="432830" y="2484383"/>
            <a:ext cx="6556248" cy="4485843"/>
          </a:xfrm>
          <a:prstGeom prst="rect">
            <a:avLst/>
          </a:prstGeom>
          <a:noFill/>
        </p:spPr>
        <p:txBody>
          <a:bodyPr wrap="square" lIns="91440" tIns="45720" rIns="91440" bIns="45720" rtlCol="0" anchor="t">
            <a:spAutoFit/>
          </a:bodyPr>
          <a:lstStyle/>
          <a:p>
            <a:r>
              <a:rPr lang="en-US" sz="3200" b="1">
                <a:latin typeface="Arial"/>
                <a:cs typeface="Arial"/>
              </a:rPr>
              <a:t>How to get past the Knowledge Barrier Point to adoption?</a:t>
            </a:r>
            <a:br>
              <a:rPr lang="en-US" sz="3200" b="1">
                <a:latin typeface="Arial"/>
                <a:cs typeface="Arial"/>
              </a:rPr>
            </a:br>
            <a:endParaRPr lang="en-US" sz="3200" b="1">
              <a:latin typeface="Arial"/>
              <a:cs typeface="Arial"/>
            </a:endParaRPr>
          </a:p>
          <a:p>
            <a:endParaRPr lang="en-US" sz="2150">
              <a:latin typeface="Arial"/>
              <a:cs typeface="Arial"/>
            </a:endParaRPr>
          </a:p>
          <a:p>
            <a:pPr marL="342900" indent="-342900">
              <a:buFont typeface="Arial" panose="020B0604020202020204" pitchFamily="34" charset="0"/>
              <a:buChar char="•"/>
            </a:pPr>
            <a:r>
              <a:rPr lang="en-US" sz="2400">
                <a:latin typeface="Arial"/>
                <a:cs typeface="Arial"/>
              </a:rPr>
              <a:t>Take advantage of all the training materials on the Campus Training Page/CHRS Knowledge Base</a:t>
            </a:r>
          </a:p>
          <a:p>
            <a:pPr marL="342900" indent="-342900">
              <a:buFont typeface="Arial" panose="020B0604020202020204" pitchFamily="34" charset="0"/>
              <a:buChar char="•"/>
            </a:pPr>
            <a:r>
              <a:rPr lang="en-US" sz="2400">
                <a:latin typeface="Arial"/>
                <a:cs typeface="Arial"/>
              </a:rPr>
              <a:t>Attend campus-based training sessions and ask questions</a:t>
            </a:r>
          </a:p>
          <a:p>
            <a:pPr marL="342900" indent="-342900">
              <a:buFont typeface="Arial" panose="020B0604020202020204" pitchFamily="34" charset="0"/>
              <a:buChar char="•"/>
            </a:pPr>
            <a:r>
              <a:rPr lang="en-US" sz="2400">
                <a:latin typeface="Arial"/>
                <a:cs typeface="Arial"/>
              </a:rPr>
              <a:t>Take the time to practice and get to know the system</a:t>
            </a:r>
            <a:endParaRPr lang="en-US">
              <a:cs typeface="Calibri" panose="020F0502020204030204"/>
            </a:endParaRPr>
          </a:p>
        </p:txBody>
      </p:sp>
      <p:pic>
        <p:nvPicPr>
          <p:cNvPr id="5" name="Picture 4" descr="An open book with a light bulb and icons on it&#10;&#10;Description automatically generated with low confidence">
            <a:extLst>
              <a:ext uri="{FF2B5EF4-FFF2-40B4-BE49-F238E27FC236}">
                <a16:creationId xmlns:a16="http://schemas.microsoft.com/office/drawing/2014/main" id="{D7ED307D-985A-9FD0-BC23-5292644EC19E}"/>
              </a:ext>
            </a:extLst>
          </p:cNvPr>
          <p:cNvPicPr>
            <a:picLocks noChangeAspect="1"/>
          </p:cNvPicPr>
          <p:nvPr/>
        </p:nvPicPr>
        <p:blipFill rotWithShape="1">
          <a:blip r:embed="rId3"/>
          <a:srcRect l="3943"/>
          <a:stretch/>
        </p:blipFill>
        <p:spPr>
          <a:xfrm>
            <a:off x="7658102" y="2483257"/>
            <a:ext cx="6064758" cy="3927130"/>
          </a:xfrm>
          <a:prstGeom prst="ellipse">
            <a:avLst/>
          </a:prstGeom>
          <a:ln>
            <a:noFill/>
          </a:ln>
          <a:effectLst>
            <a:softEdge rad="112500"/>
          </a:effectLst>
        </p:spPr>
      </p:pic>
      <p:sp>
        <p:nvSpPr>
          <p:cNvPr id="4" name="TextBox 3">
            <a:extLst>
              <a:ext uri="{FF2B5EF4-FFF2-40B4-BE49-F238E27FC236}">
                <a16:creationId xmlns:a16="http://schemas.microsoft.com/office/drawing/2014/main" id="{2FC257E3-5315-4B04-4A58-9D361A74FD83}"/>
              </a:ext>
            </a:extLst>
          </p:cNvPr>
          <p:cNvSpPr txBox="1"/>
          <p:nvPr/>
        </p:nvSpPr>
        <p:spPr>
          <a:xfrm>
            <a:off x="432830" y="1526825"/>
            <a:ext cx="123437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Arial"/>
                <a:cs typeface="Calibri"/>
              </a:rPr>
              <a:t>If you scored a 3 or below, your Barrier Point is: </a:t>
            </a:r>
            <a:r>
              <a:rPr lang="en-US" sz="3200" b="1">
                <a:solidFill>
                  <a:schemeClr val="accent1">
                    <a:lumMod val="75000"/>
                  </a:schemeClr>
                </a:solidFill>
                <a:latin typeface="Arial"/>
                <a:cs typeface="Calibri"/>
              </a:rPr>
              <a:t>Knowledge</a:t>
            </a:r>
          </a:p>
        </p:txBody>
      </p:sp>
    </p:spTree>
    <p:extLst>
      <p:ext uri="{BB962C8B-B14F-4D97-AF65-F5344CB8AC3E}">
        <p14:creationId xmlns:p14="http://schemas.microsoft.com/office/powerpoint/2010/main" val="2006959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p:cNvSpPr txBox="1"/>
          <p:nvPr/>
        </p:nvSpPr>
        <p:spPr>
          <a:xfrm>
            <a:off x="2708795" y="1157623"/>
            <a:ext cx="8544559" cy="1077218"/>
          </a:xfrm>
          <a:prstGeom prst="rect">
            <a:avLst/>
          </a:prstGeom>
          <a:noFill/>
        </p:spPr>
        <p:txBody>
          <a:bodyPr wrap="square" rtlCol="0">
            <a:spAutoFit/>
          </a:bodyPr>
          <a:lstStyle/>
          <a:p>
            <a:pPr algn="ctr"/>
            <a:r>
              <a:rPr lang="en-US" sz="3200" b="1">
                <a:solidFill>
                  <a:srgbClr val="266294"/>
                </a:solidFill>
                <a:latin typeface="Arial" panose="020B0604020202020204" pitchFamily="34" charset="0"/>
                <a:cs typeface="Arial" panose="020B0604020202020204" pitchFamily="34" charset="0"/>
              </a:rPr>
              <a:t>Change Requires Having the Ability to Make the Change</a:t>
            </a:r>
          </a:p>
        </p:txBody>
      </p:sp>
      <p:cxnSp>
        <p:nvCxnSpPr>
          <p:cNvPr id="57" name="Straight Connector 51"/>
          <p:cNvCxnSpPr/>
          <p:nvPr/>
        </p:nvCxnSpPr>
        <p:spPr>
          <a:xfrm flipV="1">
            <a:off x="4873752" y="5011616"/>
            <a:ext cx="0" cy="215904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rotWithShape="1">
          <a:blip r:embed="rId3" cstate="print">
            <a:extLst>
              <a:ext uri="{28A0092B-C50C-407E-A947-70E740481C1C}">
                <a14:useLocalDpi xmlns:a14="http://schemas.microsoft.com/office/drawing/2010/main"/>
              </a:ext>
            </a:extLst>
          </a:blip>
          <a:srcRect l="2947" t="37254" r="8720" b="34105"/>
          <a:stretch/>
        </p:blipFill>
        <p:spPr>
          <a:xfrm>
            <a:off x="0" y="2340865"/>
            <a:ext cx="14626742" cy="2830982"/>
          </a:xfrm>
          <a:prstGeom prst="rect">
            <a:avLst/>
          </a:prstGeom>
        </p:spPr>
      </p:pic>
      <p:sp>
        <p:nvSpPr>
          <p:cNvPr id="68" name="Rectangle 67"/>
          <p:cNvSpPr/>
          <p:nvPr/>
        </p:nvSpPr>
        <p:spPr>
          <a:xfrm>
            <a:off x="0" y="4603908"/>
            <a:ext cx="14630396" cy="599029"/>
          </a:xfrm>
          <a:prstGeom prst="rect">
            <a:avLst/>
          </a:prstGeom>
          <a:solidFill>
            <a:srgbClr val="8BBA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69" name="TextBox 68"/>
          <p:cNvSpPr txBox="1"/>
          <p:nvPr/>
        </p:nvSpPr>
        <p:spPr>
          <a:xfrm>
            <a:off x="5749153" y="4641812"/>
            <a:ext cx="2463841" cy="523220"/>
          </a:xfrm>
          <a:prstGeom prst="rect">
            <a:avLst/>
          </a:prstGeom>
          <a:noFill/>
        </p:spPr>
        <p:txBody>
          <a:bodyPr wrap="square" rtlCol="0" anchor="ctr">
            <a:spAutoFit/>
          </a:bodyPr>
          <a:lstStyle/>
          <a:p>
            <a:pPr algn="ctr"/>
            <a:r>
              <a:rPr lang="en-US" sz="2800" b="1">
                <a:solidFill>
                  <a:schemeClr val="bg1"/>
                </a:solidFill>
                <a:latin typeface="Arial" panose="020B0604020202020204" pitchFamily="34" charset="0"/>
                <a:cs typeface="Arial" panose="020B0604020202020204" pitchFamily="34" charset="0"/>
              </a:rPr>
              <a:t>Ability</a:t>
            </a:r>
          </a:p>
        </p:txBody>
      </p:sp>
      <p:sp>
        <p:nvSpPr>
          <p:cNvPr id="3" name="TextBox 2">
            <a:extLst>
              <a:ext uri="{FF2B5EF4-FFF2-40B4-BE49-F238E27FC236}">
                <a16:creationId xmlns:a16="http://schemas.microsoft.com/office/drawing/2014/main" id="{244F27B2-3F4B-E905-45F7-388CECC88171}"/>
              </a:ext>
            </a:extLst>
          </p:cNvPr>
          <p:cNvSpPr txBox="1"/>
          <p:nvPr/>
        </p:nvSpPr>
        <p:spPr>
          <a:xfrm>
            <a:off x="9650744" y="5287723"/>
            <a:ext cx="3787331" cy="1815882"/>
          </a:xfrm>
          <a:prstGeom prst="rect">
            <a:avLst/>
          </a:prstGeom>
          <a:noFill/>
        </p:spPr>
        <p:txBody>
          <a:bodyPr wrap="square" lIns="91440" tIns="45720" rIns="91440" bIns="45720" anchor="t">
            <a:spAutoFit/>
          </a:bodyPr>
          <a:lstStyle/>
          <a:p>
            <a:pPr algn="ctr"/>
            <a:r>
              <a:rPr lang="en-US" sz="2800">
                <a:latin typeface="Arial"/>
                <a:cs typeface="Arial"/>
              </a:rPr>
              <a:t>"</a:t>
            </a:r>
            <a:r>
              <a:rPr lang="en-US" sz="2800">
                <a:latin typeface="Arial"/>
                <a:ea typeface="+mn-lt"/>
                <a:cs typeface="Arial"/>
              </a:rPr>
              <a:t>I'm confident my manager understands and will support my work in CHRS"</a:t>
            </a:r>
            <a:endParaRPr lang="en-US">
              <a:latin typeface="Arial"/>
              <a:cs typeface="Arial"/>
            </a:endParaRPr>
          </a:p>
        </p:txBody>
      </p:sp>
      <p:cxnSp>
        <p:nvCxnSpPr>
          <p:cNvPr id="4" name="Straight Connector 51">
            <a:extLst>
              <a:ext uri="{FF2B5EF4-FFF2-40B4-BE49-F238E27FC236}">
                <a16:creationId xmlns:a16="http://schemas.microsoft.com/office/drawing/2014/main" id="{7622632A-A167-0C33-E7E3-C0650ABA0BEE}"/>
              </a:ext>
            </a:extLst>
          </p:cNvPr>
          <p:cNvCxnSpPr/>
          <p:nvPr/>
        </p:nvCxnSpPr>
        <p:spPr>
          <a:xfrm flipV="1">
            <a:off x="9086088" y="4944560"/>
            <a:ext cx="0" cy="215904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84B7E1E-96A0-25C5-09C4-ADB2D4599A99}"/>
              </a:ext>
            </a:extLst>
          </p:cNvPr>
          <p:cNvSpPr txBox="1"/>
          <p:nvPr/>
        </p:nvSpPr>
        <p:spPr>
          <a:xfrm>
            <a:off x="1312565" y="5821043"/>
            <a:ext cx="3264409" cy="954107"/>
          </a:xfrm>
          <a:prstGeom prst="rect">
            <a:avLst/>
          </a:prstGeom>
          <a:noFill/>
        </p:spPr>
        <p:txBody>
          <a:bodyPr wrap="square" lIns="91440" tIns="45720" rIns="91440" bIns="45720" anchor="t">
            <a:spAutoFit/>
          </a:bodyPr>
          <a:lstStyle/>
          <a:p>
            <a:r>
              <a:rPr lang="en-US" sz="2800">
                <a:latin typeface="Arial"/>
                <a:cs typeface="Arial"/>
              </a:rPr>
              <a:t>"</a:t>
            </a:r>
            <a:r>
              <a:rPr lang="en-US" sz="2800">
                <a:latin typeface="Arial"/>
                <a:ea typeface="+mn-lt"/>
                <a:cs typeface="Arial"/>
              </a:rPr>
              <a:t>I feel comfortable with using CHRS"</a:t>
            </a:r>
            <a:endParaRPr lang="en-US">
              <a:latin typeface="Arial"/>
              <a:cs typeface="Arial"/>
            </a:endParaRPr>
          </a:p>
        </p:txBody>
      </p:sp>
      <p:sp>
        <p:nvSpPr>
          <p:cNvPr id="8" name="TextBox 7">
            <a:extLst>
              <a:ext uri="{FF2B5EF4-FFF2-40B4-BE49-F238E27FC236}">
                <a16:creationId xmlns:a16="http://schemas.microsoft.com/office/drawing/2014/main" id="{7BD3C5F5-F6B4-F2BE-2434-19D0B5095B6A}"/>
              </a:ext>
            </a:extLst>
          </p:cNvPr>
          <p:cNvSpPr txBox="1"/>
          <p:nvPr/>
        </p:nvSpPr>
        <p:spPr>
          <a:xfrm>
            <a:off x="5184501" y="5539280"/>
            <a:ext cx="3593149" cy="1384995"/>
          </a:xfrm>
          <a:prstGeom prst="rect">
            <a:avLst/>
          </a:prstGeom>
          <a:noFill/>
        </p:spPr>
        <p:txBody>
          <a:bodyPr wrap="square" lIns="91440" tIns="45720" rIns="91440" bIns="45720" anchor="t">
            <a:spAutoFit/>
          </a:bodyPr>
          <a:lstStyle/>
          <a:p>
            <a:pPr algn="ctr"/>
            <a:r>
              <a:rPr lang="en-US" sz="2800">
                <a:latin typeface="Arial"/>
                <a:cs typeface="Arial"/>
              </a:rPr>
              <a:t>"</a:t>
            </a:r>
            <a:r>
              <a:rPr lang="en-US" sz="2800">
                <a:latin typeface="Arial"/>
                <a:ea typeface="+mn-lt"/>
                <a:cs typeface="Arial"/>
              </a:rPr>
              <a:t>I have sufficient time and resources to do my job in CHRS"</a:t>
            </a:r>
            <a:endParaRPr lang="en-US">
              <a:latin typeface="Arial"/>
              <a:cs typeface="Arial"/>
            </a:endParaRPr>
          </a:p>
        </p:txBody>
      </p:sp>
    </p:spTree>
    <p:extLst>
      <p:ext uri="{BB962C8B-B14F-4D97-AF65-F5344CB8AC3E}">
        <p14:creationId xmlns:p14="http://schemas.microsoft.com/office/powerpoint/2010/main" val="3540282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2162E3-8231-681F-2500-6012142ABBA9}"/>
              </a:ext>
            </a:extLst>
          </p:cNvPr>
          <p:cNvSpPr txBox="1"/>
          <p:nvPr/>
        </p:nvSpPr>
        <p:spPr>
          <a:xfrm>
            <a:off x="784119" y="2522905"/>
            <a:ext cx="7219435" cy="4578176"/>
          </a:xfrm>
          <a:prstGeom prst="rect">
            <a:avLst/>
          </a:prstGeom>
          <a:noFill/>
        </p:spPr>
        <p:txBody>
          <a:bodyPr wrap="square" lIns="91440" tIns="45720" rIns="91440" bIns="45720" rtlCol="0" anchor="t">
            <a:spAutoFit/>
          </a:bodyPr>
          <a:lstStyle/>
          <a:p>
            <a:r>
              <a:rPr lang="en-US" sz="3200" b="1">
                <a:latin typeface="Arial"/>
                <a:cs typeface="Arial"/>
              </a:rPr>
              <a:t>How to get past the Ability Barrier Point to adoption?</a:t>
            </a:r>
          </a:p>
          <a:p>
            <a:endParaRPr lang="en-US" sz="2150">
              <a:latin typeface="Arial"/>
              <a:cs typeface="Arial"/>
            </a:endParaRPr>
          </a:p>
          <a:p>
            <a:pPr marL="342900" indent="-342900">
              <a:buFont typeface="Arial" panose="020B0604020202020204" pitchFamily="34" charset="0"/>
              <a:buChar char="•"/>
            </a:pPr>
            <a:r>
              <a:rPr lang="en-US" sz="2400">
                <a:latin typeface="Arial"/>
                <a:cs typeface="Arial"/>
              </a:rPr>
              <a:t>The system will become easier with more familiarity – give it time </a:t>
            </a:r>
          </a:p>
          <a:p>
            <a:pPr marL="342900" indent="-342900">
              <a:buFont typeface="Arial" panose="020B0604020202020204" pitchFamily="34" charset="0"/>
              <a:buChar char="•"/>
            </a:pPr>
            <a:r>
              <a:rPr lang="en-US" sz="2400">
                <a:latin typeface="Arial"/>
                <a:cs typeface="Arial"/>
              </a:rPr>
              <a:t>Share information with your colleagues</a:t>
            </a:r>
          </a:p>
          <a:p>
            <a:pPr marL="342900" indent="-342900">
              <a:buFont typeface="Arial" panose="020B0604020202020204" pitchFamily="34" charset="0"/>
              <a:buChar char="•"/>
            </a:pPr>
            <a:r>
              <a:rPr lang="en-US" sz="2400">
                <a:latin typeface="Arial"/>
                <a:cs typeface="Arial"/>
              </a:rPr>
              <a:t>Let your supervisor know if something is preventing your ability to use the system</a:t>
            </a:r>
          </a:p>
          <a:p>
            <a:pPr marL="342900" indent="-342900">
              <a:buFont typeface="Arial" panose="020B0604020202020204" pitchFamily="34" charset="0"/>
              <a:buChar char="•"/>
            </a:pPr>
            <a:r>
              <a:rPr lang="en-US" sz="2150">
                <a:latin typeface="Arial"/>
                <a:cs typeface="Arial"/>
              </a:rPr>
              <a:t>Know that you are supported by university leadership</a:t>
            </a:r>
            <a:endParaRPr lang="en-US" sz="2150">
              <a:latin typeface="Calibri" panose="020F0502020204030204"/>
              <a:cs typeface="Calibri" panose="020F0502020204030204"/>
            </a:endParaRPr>
          </a:p>
          <a:p>
            <a:pPr marL="891540" lvl="1" indent="-342900">
              <a:buFont typeface="Arial" panose="020B0604020202020204" pitchFamily="34" charset="0"/>
              <a:buChar char="•"/>
            </a:pPr>
            <a:r>
              <a:rPr lang="en-US" sz="2150">
                <a:latin typeface="Arial"/>
                <a:cs typeface="Arial"/>
              </a:rPr>
              <a:t>Training: Adjusting to CHRS for MPPs</a:t>
            </a:r>
          </a:p>
          <a:p>
            <a:pPr marL="891540" lvl="1" indent="-342900">
              <a:buFont typeface="Arial" panose="020B0604020202020204" pitchFamily="34" charset="0"/>
              <a:buChar char="•"/>
            </a:pPr>
            <a:r>
              <a:rPr lang="en-US" sz="2150">
                <a:latin typeface="Arial"/>
                <a:cs typeface="Arial"/>
              </a:rPr>
              <a:t>Sharing Communications: MPP meeting updates</a:t>
            </a:r>
          </a:p>
          <a:p>
            <a:pPr marL="891540" lvl="1" indent="-342900">
              <a:buFont typeface="Arial" panose="020B0604020202020204" pitchFamily="34" charset="0"/>
              <a:buChar char="•"/>
            </a:pPr>
            <a:r>
              <a:rPr lang="en-US" sz="2150">
                <a:latin typeface="Arial"/>
                <a:cs typeface="Arial"/>
              </a:rPr>
              <a:t>Testing: Some MPPs are serving as testers</a:t>
            </a:r>
          </a:p>
        </p:txBody>
      </p:sp>
      <p:pic>
        <p:nvPicPr>
          <p:cNvPr id="5" name="Picture 4" descr="A person holding a device&#10;&#10;Description automatically generated with medium confidence">
            <a:extLst>
              <a:ext uri="{FF2B5EF4-FFF2-40B4-BE49-F238E27FC236}">
                <a16:creationId xmlns:a16="http://schemas.microsoft.com/office/drawing/2014/main" id="{D287B805-E874-B9C5-9FF2-7962ECA0E12B}"/>
              </a:ext>
            </a:extLst>
          </p:cNvPr>
          <p:cNvPicPr>
            <a:picLocks noChangeAspect="1"/>
          </p:cNvPicPr>
          <p:nvPr/>
        </p:nvPicPr>
        <p:blipFill>
          <a:blip r:embed="rId3"/>
          <a:stretch>
            <a:fillRect/>
          </a:stretch>
        </p:blipFill>
        <p:spPr>
          <a:xfrm>
            <a:off x="7596579" y="2524360"/>
            <a:ext cx="5799857" cy="3631215"/>
          </a:xfrm>
          <a:prstGeom prst="ellipse">
            <a:avLst/>
          </a:prstGeom>
          <a:ln>
            <a:noFill/>
          </a:ln>
          <a:effectLst>
            <a:softEdge rad="112500"/>
          </a:effectLst>
        </p:spPr>
      </p:pic>
      <p:sp>
        <p:nvSpPr>
          <p:cNvPr id="4" name="TextBox 3">
            <a:extLst>
              <a:ext uri="{FF2B5EF4-FFF2-40B4-BE49-F238E27FC236}">
                <a16:creationId xmlns:a16="http://schemas.microsoft.com/office/drawing/2014/main" id="{E17FE622-2097-7C08-A584-DBEECB9744C2}"/>
              </a:ext>
            </a:extLst>
          </p:cNvPr>
          <p:cNvSpPr txBox="1"/>
          <p:nvPr/>
        </p:nvSpPr>
        <p:spPr>
          <a:xfrm>
            <a:off x="569625" y="1469036"/>
            <a:ext cx="123437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Arial"/>
                <a:cs typeface="Calibri"/>
              </a:rPr>
              <a:t>If you scored a 3 or below, your Barrier Point is: </a:t>
            </a:r>
            <a:r>
              <a:rPr lang="en-US" sz="3200" b="1">
                <a:solidFill>
                  <a:srgbClr val="266294"/>
                </a:solidFill>
                <a:latin typeface="Arial"/>
                <a:cs typeface="Calibri"/>
              </a:rPr>
              <a:t>Ability</a:t>
            </a:r>
            <a:endParaRPr lang="en-US" sz="3200" b="1">
              <a:solidFill>
                <a:srgbClr val="266294"/>
              </a:solidFill>
              <a:latin typeface="Arial"/>
              <a:cs typeface="Arial"/>
            </a:endParaRPr>
          </a:p>
        </p:txBody>
      </p:sp>
    </p:spTree>
    <p:extLst>
      <p:ext uri="{BB962C8B-B14F-4D97-AF65-F5344CB8AC3E}">
        <p14:creationId xmlns:p14="http://schemas.microsoft.com/office/powerpoint/2010/main" val="1377523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51"/>
          <p:cNvCxnSpPr/>
          <p:nvPr/>
        </p:nvCxnSpPr>
        <p:spPr>
          <a:xfrm flipV="1">
            <a:off x="4773168" y="5071403"/>
            <a:ext cx="0" cy="2159045"/>
          </a:xfrm>
          <a:prstGeom prst="line">
            <a:avLst/>
          </a:prstGeom>
          <a:ln>
            <a:solidFill>
              <a:srgbClr val="266294"/>
            </a:solidFill>
          </a:ln>
        </p:spPr>
        <p:style>
          <a:lnRef idx="1">
            <a:schemeClr val="accent1"/>
          </a:lnRef>
          <a:fillRef idx="0">
            <a:schemeClr val="accent1"/>
          </a:fillRef>
          <a:effectRef idx="0">
            <a:schemeClr val="accent1"/>
          </a:effectRef>
          <a:fontRef idx="minor">
            <a:schemeClr val="tx1"/>
          </a:fontRef>
        </p:style>
      </p:cxnSp>
      <p:sp>
        <p:nvSpPr>
          <p:cNvPr id="37" name="TextBox 4"/>
          <p:cNvSpPr txBox="1"/>
          <p:nvPr/>
        </p:nvSpPr>
        <p:spPr>
          <a:xfrm>
            <a:off x="2103120" y="1134097"/>
            <a:ext cx="10424160" cy="584775"/>
          </a:xfrm>
          <a:prstGeom prst="rect">
            <a:avLst/>
          </a:prstGeom>
          <a:noFill/>
        </p:spPr>
        <p:txBody>
          <a:bodyPr wrap="square" rtlCol="0">
            <a:spAutoFit/>
          </a:bodyPr>
          <a:lstStyle/>
          <a:p>
            <a:pPr algn="ctr"/>
            <a:r>
              <a:rPr lang="en-US" sz="3200" b="1">
                <a:solidFill>
                  <a:srgbClr val="266294"/>
                </a:solidFill>
                <a:latin typeface="Arial" panose="020B0604020202020204" pitchFamily="34" charset="0"/>
                <a:cs typeface="Arial" panose="020B0604020202020204" pitchFamily="34" charset="0"/>
              </a:rPr>
              <a:t>Change Must Be Reinforced to Be Sustained</a:t>
            </a:r>
          </a:p>
        </p:txBody>
      </p:sp>
      <p:pic>
        <p:nvPicPr>
          <p:cNvPr id="38" name="Picture 37"/>
          <p:cNvPicPr>
            <a:picLocks noChangeAspect="1"/>
          </p:cNvPicPr>
          <p:nvPr/>
        </p:nvPicPr>
        <p:blipFill rotWithShape="1">
          <a:blip r:embed="rId3" cstate="print">
            <a:extLst>
              <a:ext uri="{28A0092B-C50C-407E-A947-70E740481C1C}">
                <a14:useLocalDpi xmlns:a14="http://schemas.microsoft.com/office/drawing/2010/main"/>
              </a:ext>
            </a:extLst>
          </a:blip>
          <a:srcRect l="6545" t="36823" r="9764" b="35302"/>
          <a:stretch/>
        </p:blipFill>
        <p:spPr>
          <a:xfrm>
            <a:off x="0" y="1801369"/>
            <a:ext cx="14630400" cy="2834639"/>
          </a:xfrm>
          <a:prstGeom prst="rect">
            <a:avLst/>
          </a:prstGeom>
        </p:spPr>
      </p:pic>
      <p:sp>
        <p:nvSpPr>
          <p:cNvPr id="39" name="Rectangle 38"/>
          <p:cNvSpPr/>
          <p:nvPr/>
        </p:nvSpPr>
        <p:spPr>
          <a:xfrm>
            <a:off x="0" y="4054252"/>
            <a:ext cx="14630400" cy="599029"/>
          </a:xfrm>
          <a:prstGeom prst="rect">
            <a:avLst/>
          </a:prstGeom>
          <a:solidFill>
            <a:srgbClr val="8BBA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40" name="TextBox 39"/>
          <p:cNvSpPr txBox="1"/>
          <p:nvPr/>
        </p:nvSpPr>
        <p:spPr>
          <a:xfrm>
            <a:off x="5618480" y="4102311"/>
            <a:ext cx="3027680" cy="523220"/>
          </a:xfrm>
          <a:prstGeom prst="rect">
            <a:avLst/>
          </a:prstGeom>
          <a:noFill/>
        </p:spPr>
        <p:txBody>
          <a:bodyPr wrap="square" rtlCol="0" anchor="ctr">
            <a:spAutoFit/>
          </a:bodyPr>
          <a:lstStyle/>
          <a:p>
            <a:pPr algn="ctr"/>
            <a:r>
              <a:rPr lang="en-US" sz="2800" b="1">
                <a:solidFill>
                  <a:schemeClr val="bg1"/>
                </a:solidFill>
                <a:latin typeface="Arial" panose="020B0604020202020204" pitchFamily="34" charset="0"/>
                <a:cs typeface="Arial" panose="020B0604020202020204" pitchFamily="34" charset="0"/>
              </a:rPr>
              <a:t>Reinforcement®</a:t>
            </a:r>
          </a:p>
        </p:txBody>
      </p:sp>
      <p:cxnSp>
        <p:nvCxnSpPr>
          <p:cNvPr id="3" name="Straight Connector 51">
            <a:extLst>
              <a:ext uri="{FF2B5EF4-FFF2-40B4-BE49-F238E27FC236}">
                <a16:creationId xmlns:a16="http://schemas.microsoft.com/office/drawing/2014/main" id="{943FCD7F-FA4A-81F7-4024-F362ED661E05}"/>
              </a:ext>
            </a:extLst>
          </p:cNvPr>
          <p:cNvCxnSpPr/>
          <p:nvPr/>
        </p:nvCxnSpPr>
        <p:spPr>
          <a:xfrm flipV="1">
            <a:off x="9204960" y="5050067"/>
            <a:ext cx="0" cy="2159045"/>
          </a:xfrm>
          <a:prstGeom prst="line">
            <a:avLst/>
          </a:prstGeom>
          <a:ln>
            <a:solidFill>
              <a:srgbClr val="26629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6726F07-874A-E1F4-A801-0FDFB9265B6A}"/>
              </a:ext>
            </a:extLst>
          </p:cNvPr>
          <p:cNvSpPr txBox="1"/>
          <p:nvPr/>
        </p:nvSpPr>
        <p:spPr>
          <a:xfrm>
            <a:off x="648082" y="5437091"/>
            <a:ext cx="3833622" cy="1384995"/>
          </a:xfrm>
          <a:prstGeom prst="rect">
            <a:avLst/>
          </a:prstGeom>
          <a:noFill/>
        </p:spPr>
        <p:txBody>
          <a:bodyPr wrap="square" lIns="91440" tIns="45720" rIns="91440" bIns="45720" anchor="t">
            <a:spAutoFit/>
          </a:bodyPr>
          <a:lstStyle/>
          <a:p>
            <a:pPr algn="ctr"/>
            <a:r>
              <a:rPr lang="en-US" sz="2800">
                <a:latin typeface="Arial"/>
                <a:cs typeface="Arial"/>
              </a:rPr>
              <a:t>"</a:t>
            </a:r>
            <a:r>
              <a:rPr lang="en-US" sz="2800">
                <a:latin typeface="Arial"/>
                <a:ea typeface="+mn-lt"/>
                <a:cs typeface="Arial"/>
              </a:rPr>
              <a:t>I am ready to move over to the CHRS system permanently"</a:t>
            </a:r>
            <a:endParaRPr lang="en-US">
              <a:latin typeface="Arial"/>
              <a:cs typeface="Arial"/>
            </a:endParaRPr>
          </a:p>
        </p:txBody>
      </p:sp>
      <p:sp>
        <p:nvSpPr>
          <p:cNvPr id="7" name="TextBox 6">
            <a:extLst>
              <a:ext uri="{FF2B5EF4-FFF2-40B4-BE49-F238E27FC236}">
                <a16:creationId xmlns:a16="http://schemas.microsoft.com/office/drawing/2014/main" id="{4341242A-8140-6094-BDDC-624D6DF51637}"/>
              </a:ext>
            </a:extLst>
          </p:cNvPr>
          <p:cNvSpPr txBox="1"/>
          <p:nvPr/>
        </p:nvSpPr>
        <p:spPr>
          <a:xfrm>
            <a:off x="5356098" y="5461144"/>
            <a:ext cx="3403854" cy="1384995"/>
          </a:xfrm>
          <a:prstGeom prst="rect">
            <a:avLst/>
          </a:prstGeom>
          <a:noFill/>
        </p:spPr>
        <p:txBody>
          <a:bodyPr wrap="square" lIns="91440" tIns="45720" rIns="91440" bIns="45720" anchor="t">
            <a:spAutoFit/>
          </a:bodyPr>
          <a:lstStyle/>
          <a:p>
            <a:pPr algn="ctr"/>
            <a:r>
              <a:rPr lang="en-US" sz="2800">
                <a:latin typeface="Arial"/>
                <a:cs typeface="Arial"/>
              </a:rPr>
              <a:t>"</a:t>
            </a:r>
            <a:r>
              <a:rPr lang="en-US" sz="2800">
                <a:latin typeface="Arial"/>
                <a:ea typeface="+mn-lt"/>
                <a:cs typeface="Arial"/>
              </a:rPr>
              <a:t>I feel comfortable letting go of the old way of doing things"</a:t>
            </a:r>
            <a:endParaRPr lang="en-US">
              <a:latin typeface="Arial"/>
              <a:cs typeface="Arial"/>
            </a:endParaRPr>
          </a:p>
        </p:txBody>
      </p:sp>
      <p:sp>
        <p:nvSpPr>
          <p:cNvPr id="9" name="TextBox 8">
            <a:extLst>
              <a:ext uri="{FF2B5EF4-FFF2-40B4-BE49-F238E27FC236}">
                <a16:creationId xmlns:a16="http://schemas.microsoft.com/office/drawing/2014/main" id="{9CCE5A3C-2B71-1B40-D1D9-6327C788C119}"/>
              </a:ext>
            </a:extLst>
          </p:cNvPr>
          <p:cNvSpPr txBox="1"/>
          <p:nvPr/>
        </p:nvSpPr>
        <p:spPr>
          <a:xfrm>
            <a:off x="9857233" y="5242984"/>
            <a:ext cx="3367278" cy="1815882"/>
          </a:xfrm>
          <a:prstGeom prst="rect">
            <a:avLst/>
          </a:prstGeom>
          <a:noFill/>
        </p:spPr>
        <p:txBody>
          <a:bodyPr wrap="square" lIns="91440" tIns="45720" rIns="91440" bIns="45720" anchor="t">
            <a:spAutoFit/>
          </a:bodyPr>
          <a:lstStyle/>
          <a:p>
            <a:pPr algn="ctr"/>
            <a:r>
              <a:rPr lang="en-US" sz="2800">
                <a:latin typeface="Arial"/>
                <a:cs typeface="Arial"/>
              </a:rPr>
              <a:t>"</a:t>
            </a:r>
            <a:r>
              <a:rPr lang="en-US" sz="2800">
                <a:latin typeface="Arial"/>
                <a:ea typeface="+mn-lt"/>
                <a:cs typeface="Arial"/>
              </a:rPr>
              <a:t>The people I work with are comfortable using the new system"</a:t>
            </a:r>
            <a:endParaRPr lang="en-US">
              <a:latin typeface="Arial"/>
              <a:cs typeface="Arial"/>
            </a:endParaRPr>
          </a:p>
        </p:txBody>
      </p:sp>
    </p:spTree>
    <p:extLst>
      <p:ext uri="{BB962C8B-B14F-4D97-AF65-F5344CB8AC3E}">
        <p14:creationId xmlns:p14="http://schemas.microsoft.com/office/powerpoint/2010/main" val="3590659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2162E3-8231-681F-2500-6012142ABBA9}"/>
              </a:ext>
            </a:extLst>
          </p:cNvPr>
          <p:cNvSpPr txBox="1"/>
          <p:nvPr/>
        </p:nvSpPr>
        <p:spPr>
          <a:xfrm>
            <a:off x="396096" y="2621330"/>
            <a:ext cx="7151334" cy="4732065"/>
          </a:xfrm>
          <a:prstGeom prst="rect">
            <a:avLst/>
          </a:prstGeom>
          <a:noFill/>
        </p:spPr>
        <p:txBody>
          <a:bodyPr wrap="square" lIns="91440" tIns="45720" rIns="91440" bIns="45720" rtlCol="0" anchor="t">
            <a:spAutoFit/>
          </a:bodyPr>
          <a:lstStyle/>
          <a:p>
            <a:r>
              <a:rPr lang="en-US" sz="3200" b="1">
                <a:latin typeface="Arial" panose="020B0604020202020204" pitchFamily="34" charset="0"/>
                <a:cs typeface="Arial" panose="020B0604020202020204" pitchFamily="34" charset="0"/>
              </a:rPr>
              <a:t>How to get past the Reinforcement Barrier Point to adoption?</a:t>
            </a:r>
          </a:p>
          <a:p>
            <a:endParaRPr lang="en-US" sz="3200" b="1">
              <a:latin typeface="Arial" panose="020B0604020202020204" pitchFamily="34" charset="0"/>
              <a:cs typeface="Arial" panose="020B0604020202020204" pitchFamily="34" charset="0"/>
            </a:endParaRPr>
          </a:p>
          <a:p>
            <a:endParaRPr lang="en-US" sz="215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Focus on the future of CHRS instead of looking back at the past – be an early adopter</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Think of ways to help bring your teammates along</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Consider change as a constant</a:t>
            </a:r>
          </a:p>
          <a:p>
            <a:pPr marL="342900" indent="-342900">
              <a:buFont typeface="Arial" panose="020B0604020202020204" pitchFamily="34" charset="0"/>
              <a:buChar char="•"/>
            </a:pPr>
            <a:endParaRPr lang="en-US" sz="2150">
              <a:latin typeface="Arial" panose="020B0604020202020204" pitchFamily="34" charset="0"/>
              <a:cs typeface="Arial" panose="020B0604020202020204" pitchFamily="34" charset="0"/>
            </a:endParaRPr>
          </a:p>
          <a:p>
            <a:endParaRPr lang="en-US" sz="2100">
              <a:latin typeface="Arial" panose="020B0604020202020204" pitchFamily="34" charset="0"/>
              <a:cs typeface="Arial" panose="020B0604020202020204" pitchFamily="34" charset="0"/>
            </a:endParaRPr>
          </a:p>
          <a:p>
            <a:endParaRPr lang="en-US" sz="2150">
              <a:latin typeface="Arial" panose="020B0604020202020204" pitchFamily="34" charset="0"/>
              <a:cs typeface="Arial" panose="020B0604020202020204" pitchFamily="34" charset="0"/>
            </a:endParaRPr>
          </a:p>
        </p:txBody>
      </p:sp>
      <p:pic>
        <p:nvPicPr>
          <p:cNvPr id="5" name="Picture 4" descr="A picture containing cartoon, illustration, tool&#10;&#10;Description automatically generated">
            <a:extLst>
              <a:ext uri="{FF2B5EF4-FFF2-40B4-BE49-F238E27FC236}">
                <a16:creationId xmlns:a16="http://schemas.microsoft.com/office/drawing/2014/main" id="{089C585A-44E2-770D-39A6-82D4A0510F1A}"/>
              </a:ext>
            </a:extLst>
          </p:cNvPr>
          <p:cNvPicPr>
            <a:picLocks noChangeAspect="1"/>
          </p:cNvPicPr>
          <p:nvPr/>
        </p:nvPicPr>
        <p:blipFill>
          <a:blip r:embed="rId3"/>
          <a:stretch>
            <a:fillRect/>
          </a:stretch>
        </p:blipFill>
        <p:spPr>
          <a:xfrm>
            <a:off x="7846765" y="3072573"/>
            <a:ext cx="5932471" cy="3337015"/>
          </a:xfrm>
          <a:prstGeom prst="ellipse">
            <a:avLst/>
          </a:prstGeom>
          <a:ln>
            <a:noFill/>
          </a:ln>
          <a:effectLst>
            <a:softEdge rad="112500"/>
          </a:effectLst>
        </p:spPr>
      </p:pic>
      <p:sp>
        <p:nvSpPr>
          <p:cNvPr id="4" name="TextBox 3">
            <a:extLst>
              <a:ext uri="{FF2B5EF4-FFF2-40B4-BE49-F238E27FC236}">
                <a16:creationId xmlns:a16="http://schemas.microsoft.com/office/drawing/2014/main" id="{E78B3550-D2DB-D871-28E2-09A7C3B33EB2}"/>
              </a:ext>
            </a:extLst>
          </p:cNvPr>
          <p:cNvSpPr txBox="1"/>
          <p:nvPr/>
        </p:nvSpPr>
        <p:spPr>
          <a:xfrm>
            <a:off x="393456" y="1368368"/>
            <a:ext cx="1306518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Arial"/>
                <a:cs typeface="Calibri"/>
              </a:rPr>
              <a:t>If you scored a 3 or below, your Barrier Point is: </a:t>
            </a:r>
            <a:r>
              <a:rPr lang="en-US" sz="3200" b="1">
                <a:solidFill>
                  <a:srgbClr val="266294"/>
                </a:solidFill>
                <a:latin typeface="Arial"/>
                <a:cs typeface="Calibri"/>
              </a:rPr>
              <a:t>Reinforcement</a:t>
            </a:r>
            <a:r>
              <a:rPr lang="en-US" sz="3200" b="1">
                <a:latin typeface="Arial"/>
                <a:cs typeface="Calibri"/>
              </a:rPr>
              <a:t> </a:t>
            </a:r>
            <a:endParaRPr lang="en-US" sz="3200" b="1">
              <a:solidFill>
                <a:srgbClr val="266294"/>
              </a:solidFill>
              <a:latin typeface="Arial"/>
              <a:cs typeface="Calibri"/>
            </a:endParaRPr>
          </a:p>
        </p:txBody>
      </p:sp>
    </p:spTree>
    <p:extLst>
      <p:ext uri="{BB962C8B-B14F-4D97-AF65-F5344CB8AC3E}">
        <p14:creationId xmlns:p14="http://schemas.microsoft.com/office/powerpoint/2010/main" val="3908445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2E8847-24C0-7627-2906-58F443F58261}"/>
              </a:ext>
            </a:extLst>
          </p:cNvPr>
          <p:cNvSpPr/>
          <p:nvPr/>
        </p:nvSpPr>
        <p:spPr>
          <a:xfrm>
            <a:off x="822960" y="1253903"/>
            <a:ext cx="3794760" cy="2583179"/>
          </a:xfrm>
          <a:prstGeom prst="rect">
            <a:avLst/>
          </a:prstGeom>
          <a:ln w="6350">
            <a:solidFill>
              <a:schemeClr val="accent5"/>
            </a:solidFill>
          </a:ln>
        </p:spPr>
        <p:txBody>
          <a:bodyPr wrap="square" lIns="219456" tIns="109728" rIns="219456" bIns="109728" anchor="ctr" anchorCtr="0">
            <a:noAutofit/>
          </a:bodyPr>
          <a:lstStyle/>
          <a:p>
            <a:r>
              <a:rPr lang="en-US" sz="1920">
                <a:latin typeface="Arial" panose="020B0604020202020204" pitchFamily="34" charset="0"/>
                <a:cs typeface="Arial" panose="020B0604020202020204" pitchFamily="34" charset="0"/>
              </a:rPr>
              <a:t>To create an </a:t>
            </a:r>
            <a:r>
              <a:rPr lang="en-US" sz="1920" b="1">
                <a:solidFill>
                  <a:schemeClr val="accent1"/>
                </a:solidFill>
                <a:latin typeface="Arial" panose="020B0604020202020204" pitchFamily="34" charset="0"/>
                <a:cs typeface="Arial" panose="020B0604020202020204" pitchFamily="34" charset="0"/>
              </a:rPr>
              <a:t>ADKAR® profile bar graph</a:t>
            </a:r>
            <a:r>
              <a:rPr lang="en-US" sz="1920">
                <a:latin typeface="Arial" panose="020B0604020202020204" pitchFamily="34" charset="0"/>
                <a:cs typeface="Arial" panose="020B0604020202020204" pitchFamily="34" charset="0"/>
              </a:rPr>
              <a:t>, mark your score </a:t>
            </a:r>
            <a:br>
              <a:rPr lang="en-US" sz="1920">
                <a:latin typeface="Arial" panose="020B0604020202020204" pitchFamily="34" charset="0"/>
                <a:cs typeface="Arial" panose="020B0604020202020204" pitchFamily="34" charset="0"/>
              </a:rPr>
            </a:br>
            <a:r>
              <a:rPr lang="en-US" sz="1920">
                <a:latin typeface="Arial" panose="020B0604020202020204" pitchFamily="34" charset="0"/>
                <a:cs typeface="Arial" panose="020B0604020202020204" pitchFamily="34" charset="0"/>
              </a:rPr>
              <a:t>for each element and shade the area below the mark to create each “bar.” </a:t>
            </a:r>
          </a:p>
        </p:txBody>
      </p:sp>
      <p:sp>
        <p:nvSpPr>
          <p:cNvPr id="8" name="Rectangle 7">
            <a:extLst>
              <a:ext uri="{FF2B5EF4-FFF2-40B4-BE49-F238E27FC236}">
                <a16:creationId xmlns:a16="http://schemas.microsoft.com/office/drawing/2014/main" id="{B2492C1E-E687-4F24-427B-9C191A6BF9E8}"/>
              </a:ext>
            </a:extLst>
          </p:cNvPr>
          <p:cNvSpPr/>
          <p:nvPr/>
        </p:nvSpPr>
        <p:spPr>
          <a:xfrm>
            <a:off x="822960" y="4522883"/>
            <a:ext cx="3794760" cy="2583179"/>
          </a:xfrm>
          <a:prstGeom prst="rect">
            <a:avLst/>
          </a:prstGeom>
          <a:ln w="6350">
            <a:solidFill>
              <a:schemeClr val="accent5"/>
            </a:solidFill>
          </a:ln>
        </p:spPr>
        <p:txBody>
          <a:bodyPr wrap="square" lIns="219456" tIns="109728" rIns="219456" bIns="109728" anchor="ctr" anchorCtr="0">
            <a:noAutofit/>
          </a:bodyPr>
          <a:lstStyle/>
          <a:p>
            <a:pPr>
              <a:spcAft>
                <a:spcPts val="720"/>
              </a:spcAft>
            </a:pPr>
            <a:r>
              <a:rPr lang="en-US" sz="1920">
                <a:latin typeface="Arial" panose="020B0604020202020204" pitchFamily="34" charset="0"/>
                <a:cs typeface="Arial" panose="020B0604020202020204" pitchFamily="34" charset="0"/>
              </a:rPr>
              <a:t>The example on the right </a:t>
            </a:r>
            <a:br>
              <a:rPr lang="en-US" sz="1920">
                <a:latin typeface="Arial" panose="020B0604020202020204" pitchFamily="34" charset="0"/>
                <a:cs typeface="Arial" panose="020B0604020202020204" pitchFamily="34" charset="0"/>
              </a:rPr>
            </a:br>
            <a:r>
              <a:rPr lang="en-US" sz="1920">
                <a:latin typeface="Arial" panose="020B0604020202020204" pitchFamily="34" charset="0"/>
                <a:cs typeface="Arial" panose="020B0604020202020204" pitchFamily="34" charset="0"/>
              </a:rPr>
              <a:t>is of a profile with:</a:t>
            </a:r>
          </a:p>
          <a:p>
            <a:pPr>
              <a:spcAft>
                <a:spcPts val="720"/>
              </a:spcAft>
            </a:pPr>
            <a:r>
              <a:rPr lang="en-US" sz="1920" b="1">
                <a:solidFill>
                  <a:schemeClr val="accent1"/>
                </a:solidFill>
                <a:latin typeface="Arial" panose="020B0604020202020204" pitchFamily="34" charset="0"/>
                <a:cs typeface="Arial" panose="020B0604020202020204" pitchFamily="34" charset="0"/>
              </a:rPr>
              <a:t>A=4</a:t>
            </a:r>
            <a:r>
              <a:rPr lang="en-US" sz="1920">
                <a:latin typeface="Arial" panose="020B0604020202020204" pitchFamily="34" charset="0"/>
                <a:cs typeface="Arial" panose="020B0604020202020204" pitchFamily="34" charset="0"/>
              </a:rPr>
              <a:t>,</a:t>
            </a:r>
            <a:r>
              <a:rPr lang="en-US" sz="1920" b="1">
                <a:solidFill>
                  <a:schemeClr val="accent1"/>
                </a:solidFill>
                <a:latin typeface="Arial" panose="020B0604020202020204" pitchFamily="34" charset="0"/>
                <a:cs typeface="Arial" panose="020B0604020202020204" pitchFamily="34" charset="0"/>
              </a:rPr>
              <a:t> D=5</a:t>
            </a:r>
            <a:r>
              <a:rPr lang="en-US" sz="1920">
                <a:latin typeface="Arial" panose="020B0604020202020204" pitchFamily="34" charset="0"/>
                <a:cs typeface="Arial" panose="020B0604020202020204" pitchFamily="34" charset="0"/>
              </a:rPr>
              <a:t>,</a:t>
            </a:r>
            <a:r>
              <a:rPr lang="en-US" sz="1920" b="1">
                <a:solidFill>
                  <a:schemeClr val="accent1"/>
                </a:solidFill>
                <a:latin typeface="Arial" panose="020B0604020202020204" pitchFamily="34" charset="0"/>
                <a:cs typeface="Arial" panose="020B0604020202020204" pitchFamily="34" charset="0"/>
              </a:rPr>
              <a:t> K=2</a:t>
            </a:r>
            <a:r>
              <a:rPr lang="en-US" sz="1920">
                <a:latin typeface="Arial" panose="020B0604020202020204" pitchFamily="34" charset="0"/>
                <a:cs typeface="Arial" panose="020B0604020202020204" pitchFamily="34" charset="0"/>
              </a:rPr>
              <a:t>,</a:t>
            </a:r>
            <a:r>
              <a:rPr lang="en-US" sz="1920" b="1">
                <a:solidFill>
                  <a:schemeClr val="accent1"/>
                </a:solidFill>
                <a:latin typeface="Arial" panose="020B0604020202020204" pitchFamily="34" charset="0"/>
                <a:cs typeface="Arial" panose="020B0604020202020204" pitchFamily="34" charset="0"/>
              </a:rPr>
              <a:t> A=1</a:t>
            </a:r>
            <a:r>
              <a:rPr lang="en-US" sz="1920">
                <a:latin typeface="Arial" panose="020B0604020202020204" pitchFamily="34" charset="0"/>
                <a:cs typeface="Arial" panose="020B0604020202020204" pitchFamily="34" charset="0"/>
              </a:rPr>
              <a:t>,</a:t>
            </a:r>
            <a:r>
              <a:rPr lang="en-US" sz="1920" b="1">
                <a:solidFill>
                  <a:schemeClr val="accent1"/>
                </a:solidFill>
                <a:latin typeface="Arial" panose="020B0604020202020204" pitchFamily="34" charset="0"/>
                <a:cs typeface="Arial" panose="020B0604020202020204" pitchFamily="34" charset="0"/>
              </a:rPr>
              <a:t> R=4</a:t>
            </a:r>
            <a:r>
              <a:rPr lang="en-US" sz="1920">
                <a:latin typeface="Arial" panose="020B0604020202020204" pitchFamily="34" charset="0"/>
                <a:cs typeface="Arial" panose="020B0604020202020204" pitchFamily="34" charset="0"/>
              </a:rPr>
              <a:t>.</a:t>
            </a:r>
          </a:p>
        </p:txBody>
      </p:sp>
      <p:graphicFrame>
        <p:nvGraphicFramePr>
          <p:cNvPr id="10" name="Chart 9">
            <a:extLst>
              <a:ext uri="{FF2B5EF4-FFF2-40B4-BE49-F238E27FC236}">
                <a16:creationId xmlns:a16="http://schemas.microsoft.com/office/drawing/2014/main" id="{FBFCA2A6-8861-A4CD-A2CA-9F65D5183AFA}"/>
              </a:ext>
            </a:extLst>
          </p:cNvPr>
          <p:cNvGraphicFramePr/>
          <p:nvPr>
            <p:extLst>
              <p:ext uri="{D42A27DB-BD31-4B8C-83A1-F6EECF244321}">
                <p14:modId xmlns:p14="http://schemas.microsoft.com/office/powerpoint/2010/main" val="2339112648"/>
              </p:ext>
            </p:extLst>
          </p:nvPr>
        </p:nvGraphicFramePr>
        <p:xfrm>
          <a:off x="5442154" y="1249278"/>
          <a:ext cx="7692021" cy="28673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1F5D0C25-E5A1-0645-4257-5756B177FC2B}"/>
              </a:ext>
            </a:extLst>
          </p:cNvPr>
          <p:cNvGraphicFramePr/>
          <p:nvPr>
            <p:extLst>
              <p:ext uri="{D42A27DB-BD31-4B8C-83A1-F6EECF244321}">
                <p14:modId xmlns:p14="http://schemas.microsoft.com/office/powerpoint/2010/main" val="709576873"/>
              </p:ext>
            </p:extLst>
          </p:nvPr>
        </p:nvGraphicFramePr>
        <p:xfrm>
          <a:off x="5442154" y="4485195"/>
          <a:ext cx="7780511" cy="30000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7038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a:extLst>
              <a:ext uri="{FF2B5EF4-FFF2-40B4-BE49-F238E27FC236}">
                <a16:creationId xmlns:a16="http://schemas.microsoft.com/office/drawing/2014/main" id="{74A28C84-2167-D563-0EC2-36968EBFECE8}"/>
              </a:ext>
            </a:extLst>
          </p:cNvPr>
          <p:cNvSpPr txBox="1"/>
          <p:nvPr/>
        </p:nvSpPr>
        <p:spPr>
          <a:xfrm>
            <a:off x="335731" y="1253516"/>
            <a:ext cx="1089905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Arial"/>
                <a:cs typeface="Calibri"/>
              </a:rPr>
              <a:t>People move through ADKAR at different paces</a:t>
            </a:r>
            <a:endParaRPr lang="en-US" sz="3200" b="1">
              <a:latin typeface="Arial"/>
            </a:endParaRPr>
          </a:p>
        </p:txBody>
      </p:sp>
      <p:grpSp>
        <p:nvGrpSpPr>
          <p:cNvPr id="6" name="Group 5">
            <a:extLst>
              <a:ext uri="{FF2B5EF4-FFF2-40B4-BE49-F238E27FC236}">
                <a16:creationId xmlns:a16="http://schemas.microsoft.com/office/drawing/2014/main" id="{5C06E85F-A6DE-4E1E-09EE-B3AE69A5D2BD}"/>
              </a:ext>
            </a:extLst>
          </p:cNvPr>
          <p:cNvGrpSpPr/>
          <p:nvPr/>
        </p:nvGrpSpPr>
        <p:grpSpPr>
          <a:xfrm>
            <a:off x="1830639" y="1864956"/>
            <a:ext cx="11075865" cy="5655379"/>
            <a:chOff x="1830639" y="1864956"/>
            <a:chExt cx="11075865" cy="5655379"/>
          </a:xfrm>
        </p:grpSpPr>
        <p:grpSp>
          <p:nvGrpSpPr>
            <p:cNvPr id="7" name="Group 6">
              <a:extLst>
                <a:ext uri="{FF2B5EF4-FFF2-40B4-BE49-F238E27FC236}">
                  <a16:creationId xmlns:a16="http://schemas.microsoft.com/office/drawing/2014/main" id="{74388BD3-CD3B-89BF-BB1F-728F06308BC6}"/>
                </a:ext>
              </a:extLst>
            </p:cNvPr>
            <p:cNvGrpSpPr/>
            <p:nvPr/>
          </p:nvGrpSpPr>
          <p:grpSpPr>
            <a:xfrm>
              <a:off x="1830639" y="2532837"/>
              <a:ext cx="11075865" cy="4243673"/>
              <a:chOff x="314445" y="2109649"/>
              <a:chExt cx="8597972" cy="4030038"/>
            </a:xfrm>
          </p:grpSpPr>
          <p:sp>
            <p:nvSpPr>
              <p:cNvPr id="24" name="Rectangle 10">
                <a:extLst>
                  <a:ext uri="{FF2B5EF4-FFF2-40B4-BE49-F238E27FC236}">
                    <a16:creationId xmlns:a16="http://schemas.microsoft.com/office/drawing/2014/main" id="{8603DD41-3CB6-C66A-D077-7F1CA443B22B}"/>
                  </a:ext>
                </a:extLst>
              </p:cNvPr>
              <p:cNvSpPr>
                <a:spLocks noChangeArrowheads="1"/>
              </p:cNvSpPr>
              <p:nvPr/>
            </p:nvSpPr>
            <p:spPr bwMode="auto">
              <a:xfrm>
                <a:off x="314445" y="2109649"/>
                <a:ext cx="844655" cy="296445"/>
              </a:xfrm>
              <a:prstGeom prst="rect">
                <a:avLst/>
              </a:prstGeom>
              <a:noFill/>
              <a:ln w="9525">
                <a:noFill/>
                <a:miter lim="800000"/>
                <a:headEnd/>
                <a:tailEnd/>
              </a:ln>
            </p:spPr>
            <p:txBody>
              <a:bodyPr wrap="none" lIns="0" tIns="32918" rIns="0" bIns="32918" anchor="ctr">
                <a:noAutofit/>
              </a:bodyPr>
              <a:lstStyle/>
              <a:p>
                <a:r>
                  <a:rPr lang="en-US" sz="1600" b="1">
                    <a:latin typeface="Arial" panose="020B0604020202020204" pitchFamily="34" charset="0"/>
                    <a:cs typeface="Arial" panose="020B0604020202020204" pitchFamily="34" charset="0"/>
                  </a:rPr>
                  <a:t>Person A</a:t>
                </a:r>
              </a:p>
            </p:txBody>
          </p:sp>
          <p:sp>
            <p:nvSpPr>
              <p:cNvPr id="25" name="Rectangle 16">
                <a:extLst>
                  <a:ext uri="{FF2B5EF4-FFF2-40B4-BE49-F238E27FC236}">
                    <a16:creationId xmlns:a16="http://schemas.microsoft.com/office/drawing/2014/main" id="{D922C002-803F-774A-9B98-A99D469FDDFA}"/>
                  </a:ext>
                </a:extLst>
              </p:cNvPr>
              <p:cNvSpPr>
                <a:spLocks noChangeArrowheads="1"/>
              </p:cNvSpPr>
              <p:nvPr/>
            </p:nvSpPr>
            <p:spPr bwMode="auto">
              <a:xfrm>
                <a:off x="314445" y="2576348"/>
                <a:ext cx="835037" cy="296445"/>
              </a:xfrm>
              <a:prstGeom prst="rect">
                <a:avLst/>
              </a:prstGeom>
              <a:noFill/>
              <a:ln w="9525">
                <a:noFill/>
                <a:miter lim="800000"/>
                <a:headEnd/>
                <a:tailEnd/>
              </a:ln>
            </p:spPr>
            <p:txBody>
              <a:bodyPr wrap="none" lIns="0" tIns="32918" rIns="0" bIns="32918" anchor="ctr">
                <a:noAutofit/>
              </a:bodyPr>
              <a:lstStyle/>
              <a:p>
                <a:r>
                  <a:rPr lang="en-US" sz="1600" b="1">
                    <a:latin typeface="Arial" panose="020B0604020202020204" pitchFamily="34" charset="0"/>
                    <a:cs typeface="Arial" panose="020B0604020202020204" pitchFamily="34" charset="0"/>
                  </a:rPr>
                  <a:t>Person B</a:t>
                </a:r>
              </a:p>
            </p:txBody>
          </p:sp>
          <p:sp>
            <p:nvSpPr>
              <p:cNvPr id="26" name="Rectangle 22">
                <a:extLst>
                  <a:ext uri="{FF2B5EF4-FFF2-40B4-BE49-F238E27FC236}">
                    <a16:creationId xmlns:a16="http://schemas.microsoft.com/office/drawing/2014/main" id="{67E9E273-8295-A922-42F8-5983C609043E}"/>
                  </a:ext>
                </a:extLst>
              </p:cNvPr>
              <p:cNvSpPr>
                <a:spLocks noChangeArrowheads="1"/>
              </p:cNvSpPr>
              <p:nvPr/>
            </p:nvSpPr>
            <p:spPr bwMode="auto">
              <a:xfrm>
                <a:off x="314445" y="3043047"/>
                <a:ext cx="827021" cy="296445"/>
              </a:xfrm>
              <a:prstGeom prst="rect">
                <a:avLst/>
              </a:prstGeom>
              <a:noFill/>
              <a:ln w="9525">
                <a:noFill/>
                <a:miter lim="800000"/>
                <a:headEnd/>
                <a:tailEnd/>
              </a:ln>
            </p:spPr>
            <p:txBody>
              <a:bodyPr wrap="none" lIns="0" tIns="32918" rIns="0" bIns="32918" anchor="ctr">
                <a:noAutofit/>
              </a:bodyPr>
              <a:lstStyle/>
              <a:p>
                <a:r>
                  <a:rPr lang="en-US" sz="1600" b="1">
                    <a:latin typeface="Arial" panose="020B0604020202020204" pitchFamily="34" charset="0"/>
                    <a:cs typeface="Arial" panose="020B0604020202020204" pitchFamily="34" charset="0"/>
                  </a:rPr>
                  <a:t>Person C</a:t>
                </a:r>
              </a:p>
            </p:txBody>
          </p:sp>
          <p:sp>
            <p:nvSpPr>
              <p:cNvPr id="27" name="Rectangle 28">
                <a:extLst>
                  <a:ext uri="{FF2B5EF4-FFF2-40B4-BE49-F238E27FC236}">
                    <a16:creationId xmlns:a16="http://schemas.microsoft.com/office/drawing/2014/main" id="{FBFCF02E-D440-2EEB-A47A-554248B1F86B}"/>
                  </a:ext>
                </a:extLst>
              </p:cNvPr>
              <p:cNvSpPr>
                <a:spLocks noChangeArrowheads="1"/>
              </p:cNvSpPr>
              <p:nvPr/>
            </p:nvSpPr>
            <p:spPr bwMode="auto">
              <a:xfrm>
                <a:off x="314445" y="3509746"/>
                <a:ext cx="851067" cy="296445"/>
              </a:xfrm>
              <a:prstGeom prst="rect">
                <a:avLst/>
              </a:prstGeom>
              <a:noFill/>
              <a:ln w="9525">
                <a:noFill/>
                <a:miter lim="800000"/>
                <a:headEnd/>
                <a:tailEnd/>
              </a:ln>
            </p:spPr>
            <p:txBody>
              <a:bodyPr wrap="none" lIns="0" tIns="32918" rIns="0" bIns="32918" anchor="ctr">
                <a:noAutofit/>
              </a:bodyPr>
              <a:lstStyle/>
              <a:p>
                <a:r>
                  <a:rPr lang="en-US" sz="1600" b="1">
                    <a:latin typeface="Arial" panose="020B0604020202020204" pitchFamily="34" charset="0"/>
                    <a:cs typeface="Arial" panose="020B0604020202020204" pitchFamily="34" charset="0"/>
                  </a:rPr>
                  <a:t>Person D</a:t>
                </a:r>
              </a:p>
            </p:txBody>
          </p:sp>
          <p:sp>
            <p:nvSpPr>
              <p:cNvPr id="28" name="Rectangle 34">
                <a:extLst>
                  <a:ext uri="{FF2B5EF4-FFF2-40B4-BE49-F238E27FC236}">
                    <a16:creationId xmlns:a16="http://schemas.microsoft.com/office/drawing/2014/main" id="{CDC270C2-89F7-2195-C353-2F241A5F281B}"/>
                  </a:ext>
                </a:extLst>
              </p:cNvPr>
              <p:cNvSpPr>
                <a:spLocks noChangeArrowheads="1"/>
              </p:cNvSpPr>
              <p:nvPr/>
            </p:nvSpPr>
            <p:spPr bwMode="auto">
              <a:xfrm>
                <a:off x="314445" y="3976445"/>
                <a:ext cx="817403" cy="296445"/>
              </a:xfrm>
              <a:prstGeom prst="rect">
                <a:avLst/>
              </a:prstGeom>
              <a:noFill/>
              <a:ln w="9525">
                <a:noFill/>
                <a:miter lim="800000"/>
                <a:headEnd/>
                <a:tailEnd/>
              </a:ln>
            </p:spPr>
            <p:txBody>
              <a:bodyPr wrap="none" lIns="0" tIns="32918" rIns="0" bIns="32918" anchor="ctr">
                <a:noAutofit/>
              </a:bodyPr>
              <a:lstStyle/>
              <a:p>
                <a:r>
                  <a:rPr lang="en-US" sz="1600" b="1">
                    <a:latin typeface="Arial" panose="020B0604020202020204" pitchFamily="34" charset="0"/>
                    <a:cs typeface="Arial" panose="020B0604020202020204" pitchFamily="34" charset="0"/>
                  </a:rPr>
                  <a:t>Person E</a:t>
                </a:r>
              </a:p>
            </p:txBody>
          </p:sp>
          <p:sp>
            <p:nvSpPr>
              <p:cNvPr id="29" name="Rectangle 40">
                <a:extLst>
                  <a:ext uri="{FF2B5EF4-FFF2-40B4-BE49-F238E27FC236}">
                    <a16:creationId xmlns:a16="http://schemas.microsoft.com/office/drawing/2014/main" id="{E6E1CB11-7BFD-5B96-2E43-BBB83E26CACE}"/>
                  </a:ext>
                </a:extLst>
              </p:cNvPr>
              <p:cNvSpPr>
                <a:spLocks noChangeArrowheads="1"/>
              </p:cNvSpPr>
              <p:nvPr/>
            </p:nvSpPr>
            <p:spPr bwMode="auto">
              <a:xfrm>
                <a:off x="314445" y="4443145"/>
                <a:ext cx="810991" cy="296445"/>
              </a:xfrm>
              <a:prstGeom prst="rect">
                <a:avLst/>
              </a:prstGeom>
              <a:noFill/>
              <a:ln w="9525">
                <a:noFill/>
                <a:miter lim="800000"/>
                <a:headEnd/>
                <a:tailEnd/>
              </a:ln>
            </p:spPr>
            <p:txBody>
              <a:bodyPr wrap="none" lIns="0" tIns="32918" rIns="0" bIns="32918" anchor="ctr">
                <a:noAutofit/>
              </a:bodyPr>
              <a:lstStyle/>
              <a:p>
                <a:r>
                  <a:rPr lang="en-US" sz="1600" b="1">
                    <a:latin typeface="Arial" panose="020B0604020202020204" pitchFamily="34" charset="0"/>
                    <a:cs typeface="Arial" panose="020B0604020202020204" pitchFamily="34" charset="0"/>
                  </a:rPr>
                  <a:t>Person F</a:t>
                </a:r>
              </a:p>
            </p:txBody>
          </p:sp>
          <p:sp>
            <p:nvSpPr>
              <p:cNvPr id="30" name="Rectangle 46">
                <a:extLst>
                  <a:ext uri="{FF2B5EF4-FFF2-40B4-BE49-F238E27FC236}">
                    <a16:creationId xmlns:a16="http://schemas.microsoft.com/office/drawing/2014/main" id="{8816D951-4C82-A9F5-57C6-939CCCA66560}"/>
                  </a:ext>
                </a:extLst>
              </p:cNvPr>
              <p:cNvSpPr>
                <a:spLocks noChangeArrowheads="1"/>
              </p:cNvSpPr>
              <p:nvPr/>
            </p:nvSpPr>
            <p:spPr bwMode="auto">
              <a:xfrm>
                <a:off x="314445" y="4909844"/>
                <a:ext cx="852669" cy="296445"/>
              </a:xfrm>
              <a:prstGeom prst="rect">
                <a:avLst/>
              </a:prstGeom>
              <a:noFill/>
              <a:ln w="9525">
                <a:noFill/>
                <a:miter lim="800000"/>
                <a:headEnd/>
                <a:tailEnd/>
              </a:ln>
            </p:spPr>
            <p:txBody>
              <a:bodyPr wrap="none" lIns="0" tIns="32918" rIns="0" bIns="32918" anchor="ctr">
                <a:noAutofit/>
              </a:bodyPr>
              <a:lstStyle/>
              <a:p>
                <a:r>
                  <a:rPr lang="en-US" sz="1600" b="1">
                    <a:latin typeface="Arial" panose="020B0604020202020204" pitchFamily="34" charset="0"/>
                    <a:cs typeface="Arial" panose="020B0604020202020204" pitchFamily="34" charset="0"/>
                  </a:rPr>
                  <a:t>Person G</a:t>
                </a:r>
              </a:p>
            </p:txBody>
          </p:sp>
          <p:sp>
            <p:nvSpPr>
              <p:cNvPr id="31" name="Rectangle 52">
                <a:extLst>
                  <a:ext uri="{FF2B5EF4-FFF2-40B4-BE49-F238E27FC236}">
                    <a16:creationId xmlns:a16="http://schemas.microsoft.com/office/drawing/2014/main" id="{A6ABC8EB-A6B0-170F-5CDA-7D1A4269C8DD}"/>
                  </a:ext>
                </a:extLst>
              </p:cNvPr>
              <p:cNvSpPr>
                <a:spLocks noChangeArrowheads="1"/>
              </p:cNvSpPr>
              <p:nvPr/>
            </p:nvSpPr>
            <p:spPr bwMode="auto">
              <a:xfrm>
                <a:off x="314445" y="5376543"/>
                <a:ext cx="851067" cy="296445"/>
              </a:xfrm>
              <a:prstGeom prst="rect">
                <a:avLst/>
              </a:prstGeom>
              <a:noFill/>
              <a:ln w="9525">
                <a:noFill/>
                <a:miter lim="800000"/>
                <a:headEnd/>
                <a:tailEnd/>
              </a:ln>
            </p:spPr>
            <p:txBody>
              <a:bodyPr wrap="none" lIns="0" tIns="32918" rIns="0" bIns="32918" anchor="ctr">
                <a:noAutofit/>
              </a:bodyPr>
              <a:lstStyle/>
              <a:p>
                <a:r>
                  <a:rPr lang="en-US" sz="1600" b="1">
                    <a:latin typeface="Arial" panose="020B0604020202020204" pitchFamily="34" charset="0"/>
                    <a:cs typeface="Arial" panose="020B0604020202020204" pitchFamily="34" charset="0"/>
                  </a:rPr>
                  <a:t>Person H</a:t>
                </a:r>
              </a:p>
            </p:txBody>
          </p:sp>
          <p:sp>
            <p:nvSpPr>
              <p:cNvPr id="32" name="Rectangle 58">
                <a:extLst>
                  <a:ext uri="{FF2B5EF4-FFF2-40B4-BE49-F238E27FC236}">
                    <a16:creationId xmlns:a16="http://schemas.microsoft.com/office/drawing/2014/main" id="{3BD7D3C5-E2A9-20FC-CB73-77DE5639339A}"/>
                  </a:ext>
                </a:extLst>
              </p:cNvPr>
              <p:cNvSpPr>
                <a:spLocks noChangeArrowheads="1"/>
              </p:cNvSpPr>
              <p:nvPr/>
            </p:nvSpPr>
            <p:spPr bwMode="auto">
              <a:xfrm>
                <a:off x="314445" y="5843242"/>
                <a:ext cx="766107" cy="296445"/>
              </a:xfrm>
              <a:prstGeom prst="rect">
                <a:avLst/>
              </a:prstGeom>
              <a:noFill/>
              <a:ln w="9525">
                <a:noFill/>
                <a:miter lim="800000"/>
                <a:headEnd/>
                <a:tailEnd/>
              </a:ln>
            </p:spPr>
            <p:txBody>
              <a:bodyPr wrap="none" lIns="0" tIns="32918" rIns="0" bIns="32918" anchor="ctr">
                <a:noAutofit/>
              </a:bodyPr>
              <a:lstStyle/>
              <a:p>
                <a:r>
                  <a:rPr lang="en-US" sz="1600" b="1">
                    <a:latin typeface="Arial" panose="020B0604020202020204" pitchFamily="34" charset="0"/>
                    <a:cs typeface="Arial" panose="020B0604020202020204" pitchFamily="34" charset="0"/>
                  </a:rPr>
                  <a:t>Person I</a:t>
                </a:r>
              </a:p>
            </p:txBody>
          </p:sp>
          <p:grpSp>
            <p:nvGrpSpPr>
              <p:cNvPr id="33" name="Group 32">
                <a:extLst>
                  <a:ext uri="{FF2B5EF4-FFF2-40B4-BE49-F238E27FC236}">
                    <a16:creationId xmlns:a16="http://schemas.microsoft.com/office/drawing/2014/main" id="{12725CEE-93F4-B965-3951-EA8C2DCF2704}"/>
                  </a:ext>
                </a:extLst>
              </p:cNvPr>
              <p:cNvGrpSpPr/>
              <p:nvPr/>
            </p:nvGrpSpPr>
            <p:grpSpPr>
              <a:xfrm>
                <a:off x="1573435" y="2148547"/>
                <a:ext cx="6683590" cy="3991140"/>
                <a:chOff x="2814704" y="1676186"/>
                <a:chExt cx="6683590" cy="4475199"/>
              </a:xfrm>
            </p:grpSpPr>
            <p:cxnSp>
              <p:nvCxnSpPr>
                <p:cNvPr id="88" name="Straight Connector 87">
                  <a:extLst>
                    <a:ext uri="{FF2B5EF4-FFF2-40B4-BE49-F238E27FC236}">
                      <a16:creationId xmlns:a16="http://schemas.microsoft.com/office/drawing/2014/main" id="{12291A4F-9062-C510-D02D-3A1058905BDE}"/>
                    </a:ext>
                  </a:extLst>
                </p:cNvPr>
                <p:cNvCxnSpPr/>
                <p:nvPr/>
              </p:nvCxnSpPr>
              <p:spPr>
                <a:xfrm>
                  <a:off x="920806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C392FFF-3538-E0FA-6B51-78B9D52C0209}"/>
                    </a:ext>
                  </a:extLst>
                </p:cNvPr>
                <p:cNvCxnSpPr/>
                <p:nvPr/>
              </p:nvCxnSpPr>
              <p:spPr>
                <a:xfrm>
                  <a:off x="949829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DB7C9B1-1646-3350-4FF3-F0EE2827061A}"/>
                    </a:ext>
                  </a:extLst>
                </p:cNvPr>
                <p:cNvCxnSpPr/>
                <p:nvPr/>
              </p:nvCxnSpPr>
              <p:spPr>
                <a:xfrm>
                  <a:off x="281470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497EFD4-0EC9-E3F4-4EDE-F991809D6F9B}"/>
                    </a:ext>
                  </a:extLst>
                </p:cNvPr>
                <p:cNvCxnSpPr/>
                <p:nvPr/>
              </p:nvCxnSpPr>
              <p:spPr>
                <a:xfrm>
                  <a:off x="310492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3A425BA-88FC-7D7F-5E05-C49C94F93DD2}"/>
                    </a:ext>
                  </a:extLst>
                </p:cNvPr>
                <p:cNvCxnSpPr/>
                <p:nvPr/>
              </p:nvCxnSpPr>
              <p:spPr>
                <a:xfrm>
                  <a:off x="339515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CA8F046-59DD-5785-DD72-F3B61550AA55}"/>
                    </a:ext>
                  </a:extLst>
                </p:cNvPr>
                <p:cNvCxnSpPr/>
                <p:nvPr/>
              </p:nvCxnSpPr>
              <p:spPr>
                <a:xfrm>
                  <a:off x="368537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AB0BD33-B6AB-28F8-3709-4947438D297C}"/>
                    </a:ext>
                  </a:extLst>
                </p:cNvPr>
                <p:cNvCxnSpPr/>
                <p:nvPr/>
              </p:nvCxnSpPr>
              <p:spPr>
                <a:xfrm>
                  <a:off x="397560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46A96A-8AF5-E508-0957-A72285BDAA0B}"/>
                    </a:ext>
                  </a:extLst>
                </p:cNvPr>
                <p:cNvCxnSpPr/>
                <p:nvPr/>
              </p:nvCxnSpPr>
              <p:spPr>
                <a:xfrm>
                  <a:off x="426582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B4C0C07-EABE-6F4E-04AF-D3D9C6D28181}"/>
                    </a:ext>
                  </a:extLst>
                </p:cNvPr>
                <p:cNvCxnSpPr/>
                <p:nvPr/>
              </p:nvCxnSpPr>
              <p:spPr>
                <a:xfrm>
                  <a:off x="455605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E50A06A-6436-AEE0-5A0A-ECEB8FA403B8}"/>
                    </a:ext>
                  </a:extLst>
                </p:cNvPr>
                <p:cNvCxnSpPr/>
                <p:nvPr/>
              </p:nvCxnSpPr>
              <p:spPr>
                <a:xfrm>
                  <a:off x="484627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6E0250D-3D83-5057-E7EE-6E516D6F19E2}"/>
                    </a:ext>
                  </a:extLst>
                </p:cNvPr>
                <p:cNvCxnSpPr/>
                <p:nvPr/>
              </p:nvCxnSpPr>
              <p:spPr>
                <a:xfrm>
                  <a:off x="513650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42EE05A-96E0-646D-484D-D091FF97F3B8}"/>
                    </a:ext>
                  </a:extLst>
                </p:cNvPr>
                <p:cNvCxnSpPr/>
                <p:nvPr/>
              </p:nvCxnSpPr>
              <p:spPr>
                <a:xfrm>
                  <a:off x="542672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8C788B0-49DC-56E5-974C-BD204DAEC864}"/>
                    </a:ext>
                  </a:extLst>
                </p:cNvPr>
                <p:cNvCxnSpPr/>
                <p:nvPr/>
              </p:nvCxnSpPr>
              <p:spPr>
                <a:xfrm>
                  <a:off x="571695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E45A228-4380-2042-929D-5F390F0AB095}"/>
                    </a:ext>
                  </a:extLst>
                </p:cNvPr>
                <p:cNvCxnSpPr/>
                <p:nvPr/>
              </p:nvCxnSpPr>
              <p:spPr>
                <a:xfrm>
                  <a:off x="600717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6F0E68D-2980-A07F-22AC-A2A159F496CA}"/>
                    </a:ext>
                  </a:extLst>
                </p:cNvPr>
                <p:cNvCxnSpPr/>
                <p:nvPr/>
              </p:nvCxnSpPr>
              <p:spPr>
                <a:xfrm>
                  <a:off x="629740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C27F612-ECCF-D87B-8BB3-7B4AD8100C4A}"/>
                    </a:ext>
                  </a:extLst>
                </p:cNvPr>
                <p:cNvCxnSpPr/>
                <p:nvPr/>
              </p:nvCxnSpPr>
              <p:spPr>
                <a:xfrm>
                  <a:off x="658762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98CD5D1-8F29-7EF8-D2E9-1E3DE2E528B3}"/>
                    </a:ext>
                  </a:extLst>
                </p:cNvPr>
                <p:cNvCxnSpPr/>
                <p:nvPr/>
              </p:nvCxnSpPr>
              <p:spPr>
                <a:xfrm>
                  <a:off x="687785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253ADFD-7164-4753-3961-FEF4BB2C56FA}"/>
                    </a:ext>
                  </a:extLst>
                </p:cNvPr>
                <p:cNvCxnSpPr/>
                <p:nvPr/>
              </p:nvCxnSpPr>
              <p:spPr>
                <a:xfrm>
                  <a:off x="716807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5CF964A-7557-2501-78F3-40B57F88604E}"/>
                    </a:ext>
                  </a:extLst>
                </p:cNvPr>
                <p:cNvCxnSpPr/>
                <p:nvPr/>
              </p:nvCxnSpPr>
              <p:spPr>
                <a:xfrm>
                  <a:off x="745830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90465B1-33E4-A9CB-22EC-DA3C98061515}"/>
                    </a:ext>
                  </a:extLst>
                </p:cNvPr>
                <p:cNvCxnSpPr/>
                <p:nvPr/>
              </p:nvCxnSpPr>
              <p:spPr>
                <a:xfrm>
                  <a:off x="774852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B7AFA2A-E334-CEAA-EA39-5B0D978676D9}"/>
                    </a:ext>
                  </a:extLst>
                </p:cNvPr>
                <p:cNvCxnSpPr/>
                <p:nvPr/>
              </p:nvCxnSpPr>
              <p:spPr>
                <a:xfrm>
                  <a:off x="803875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4E6572F-B932-A102-8466-3A9A372AAFC8}"/>
                    </a:ext>
                  </a:extLst>
                </p:cNvPr>
                <p:cNvCxnSpPr/>
                <p:nvPr/>
              </p:nvCxnSpPr>
              <p:spPr>
                <a:xfrm>
                  <a:off x="8328979"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95B7777-A90B-F3C3-97B2-DFB566048C36}"/>
                    </a:ext>
                  </a:extLst>
                </p:cNvPr>
                <p:cNvCxnSpPr/>
                <p:nvPr/>
              </p:nvCxnSpPr>
              <p:spPr>
                <a:xfrm>
                  <a:off x="8909428"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5B0CB02-ADCB-429E-E845-F03286E53F59}"/>
                    </a:ext>
                  </a:extLst>
                </p:cNvPr>
                <p:cNvCxnSpPr/>
                <p:nvPr/>
              </p:nvCxnSpPr>
              <p:spPr>
                <a:xfrm>
                  <a:off x="8619204" y="1676186"/>
                  <a:ext cx="0" cy="44751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FFB503A-58AE-9ED6-EF74-303311411C6E}"/>
                  </a:ext>
                </a:extLst>
              </p:cNvPr>
              <p:cNvGrpSpPr/>
              <p:nvPr/>
            </p:nvGrpSpPr>
            <p:grpSpPr>
              <a:xfrm>
                <a:off x="1305011" y="2227697"/>
                <a:ext cx="6615138" cy="138146"/>
                <a:chOff x="2234254" y="1632570"/>
                <a:chExt cx="5804500" cy="332399"/>
              </a:xfrm>
            </p:grpSpPr>
            <p:sp>
              <p:nvSpPr>
                <p:cNvPr id="83" name="Rectangle 5">
                  <a:extLst>
                    <a:ext uri="{FF2B5EF4-FFF2-40B4-BE49-F238E27FC236}">
                      <a16:creationId xmlns:a16="http://schemas.microsoft.com/office/drawing/2014/main" id="{9BC7C98B-C01E-229F-7165-2647761ADE80}"/>
                    </a:ext>
                  </a:extLst>
                </p:cNvPr>
                <p:cNvSpPr>
                  <a:spLocks noChangeArrowheads="1"/>
                </p:cNvSpPr>
                <p:nvPr/>
              </p:nvSpPr>
              <p:spPr bwMode="auto">
                <a:xfrm>
                  <a:off x="2234254" y="1632570"/>
                  <a:ext cx="884270" cy="332399"/>
                </a:xfrm>
                <a:prstGeom prst="rect">
                  <a:avLst/>
                </a:prstGeom>
                <a:solidFill>
                  <a:srgbClr val="266294"/>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84" name="Rectangle 6">
                  <a:extLst>
                    <a:ext uri="{FF2B5EF4-FFF2-40B4-BE49-F238E27FC236}">
                      <a16:creationId xmlns:a16="http://schemas.microsoft.com/office/drawing/2014/main" id="{D55D7C98-1191-CED0-655E-D46A75C97537}"/>
                    </a:ext>
                  </a:extLst>
                </p:cNvPr>
                <p:cNvSpPr>
                  <a:spLocks noChangeArrowheads="1"/>
                </p:cNvSpPr>
                <p:nvPr/>
              </p:nvSpPr>
              <p:spPr bwMode="auto">
                <a:xfrm>
                  <a:off x="3118523" y="1632570"/>
                  <a:ext cx="566856" cy="332399"/>
                </a:xfrm>
                <a:prstGeom prst="rect">
                  <a:avLst/>
                </a:prstGeom>
                <a:solidFill>
                  <a:srgbClr val="AA5626"/>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85" name="Rectangle 7">
                  <a:extLst>
                    <a:ext uri="{FF2B5EF4-FFF2-40B4-BE49-F238E27FC236}">
                      <a16:creationId xmlns:a16="http://schemas.microsoft.com/office/drawing/2014/main" id="{CB618FD6-A2ED-AFD7-E284-D73CCFF39E56}"/>
                    </a:ext>
                  </a:extLst>
                </p:cNvPr>
                <p:cNvSpPr>
                  <a:spLocks noChangeArrowheads="1"/>
                </p:cNvSpPr>
                <p:nvPr/>
              </p:nvSpPr>
              <p:spPr bwMode="auto">
                <a:xfrm>
                  <a:off x="3685379" y="1632570"/>
                  <a:ext cx="870676" cy="332399"/>
                </a:xfrm>
                <a:prstGeom prst="rect">
                  <a:avLst/>
                </a:prstGeom>
                <a:solidFill>
                  <a:srgbClr val="767679"/>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86" name="Rectangle 8">
                  <a:extLst>
                    <a:ext uri="{FF2B5EF4-FFF2-40B4-BE49-F238E27FC236}">
                      <a16:creationId xmlns:a16="http://schemas.microsoft.com/office/drawing/2014/main" id="{EC218AA6-0272-3FCC-47BC-54EC842BFF72}"/>
                    </a:ext>
                  </a:extLst>
                </p:cNvPr>
                <p:cNvSpPr>
                  <a:spLocks noChangeArrowheads="1"/>
                </p:cNvSpPr>
                <p:nvPr/>
              </p:nvSpPr>
              <p:spPr bwMode="auto">
                <a:xfrm>
                  <a:off x="4556053" y="1632570"/>
                  <a:ext cx="2612026" cy="332399"/>
                </a:xfrm>
                <a:prstGeom prst="rect">
                  <a:avLst/>
                </a:prstGeom>
                <a:solidFill>
                  <a:srgbClr val="EBA900"/>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87" name="Rectangle 9">
                  <a:extLst>
                    <a:ext uri="{FF2B5EF4-FFF2-40B4-BE49-F238E27FC236}">
                      <a16:creationId xmlns:a16="http://schemas.microsoft.com/office/drawing/2014/main" id="{1A941315-9AC3-5331-6B3B-2B60E9F43A36}"/>
                    </a:ext>
                  </a:extLst>
                </p:cNvPr>
                <p:cNvSpPr>
                  <a:spLocks noChangeArrowheads="1"/>
                </p:cNvSpPr>
                <p:nvPr/>
              </p:nvSpPr>
              <p:spPr bwMode="auto">
                <a:xfrm>
                  <a:off x="7168078" y="1632570"/>
                  <a:ext cx="870676" cy="332399"/>
                </a:xfrm>
                <a:prstGeom prst="rect">
                  <a:avLst/>
                </a:prstGeom>
                <a:solidFill>
                  <a:srgbClr val="6A813B"/>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9982A004-4E0E-B89E-52F0-5B4FF30D0D93}"/>
                  </a:ext>
                </a:extLst>
              </p:cNvPr>
              <p:cNvGrpSpPr/>
              <p:nvPr/>
            </p:nvGrpSpPr>
            <p:grpSpPr>
              <a:xfrm>
                <a:off x="2619020" y="2689534"/>
                <a:ext cx="4639614" cy="138146"/>
                <a:chOff x="2234254" y="1632570"/>
                <a:chExt cx="5804500" cy="332399"/>
              </a:xfrm>
            </p:grpSpPr>
            <p:sp>
              <p:nvSpPr>
                <p:cNvPr id="78" name="Rectangle 5">
                  <a:extLst>
                    <a:ext uri="{FF2B5EF4-FFF2-40B4-BE49-F238E27FC236}">
                      <a16:creationId xmlns:a16="http://schemas.microsoft.com/office/drawing/2014/main" id="{33D1409B-542D-2E4C-EF0E-B976756493C9}"/>
                    </a:ext>
                  </a:extLst>
                </p:cNvPr>
                <p:cNvSpPr>
                  <a:spLocks noChangeArrowheads="1"/>
                </p:cNvSpPr>
                <p:nvPr/>
              </p:nvSpPr>
              <p:spPr bwMode="auto">
                <a:xfrm>
                  <a:off x="2234254" y="1632570"/>
                  <a:ext cx="1252684" cy="332399"/>
                </a:xfrm>
                <a:prstGeom prst="rect">
                  <a:avLst/>
                </a:prstGeom>
                <a:solidFill>
                  <a:srgbClr val="266294"/>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79" name="Rectangle 6">
                  <a:extLst>
                    <a:ext uri="{FF2B5EF4-FFF2-40B4-BE49-F238E27FC236}">
                      <a16:creationId xmlns:a16="http://schemas.microsoft.com/office/drawing/2014/main" id="{A84E874F-AD13-D091-D674-A10916F8689C}"/>
                    </a:ext>
                  </a:extLst>
                </p:cNvPr>
                <p:cNvSpPr>
                  <a:spLocks noChangeArrowheads="1"/>
                </p:cNvSpPr>
                <p:nvPr/>
              </p:nvSpPr>
              <p:spPr bwMode="auto">
                <a:xfrm>
                  <a:off x="3486940" y="1632570"/>
                  <a:ext cx="827605" cy="332399"/>
                </a:xfrm>
                <a:prstGeom prst="rect">
                  <a:avLst/>
                </a:prstGeom>
                <a:solidFill>
                  <a:srgbClr val="AA5626"/>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80" name="Rectangle 7">
                  <a:extLst>
                    <a:ext uri="{FF2B5EF4-FFF2-40B4-BE49-F238E27FC236}">
                      <a16:creationId xmlns:a16="http://schemas.microsoft.com/office/drawing/2014/main" id="{81400748-4ACB-0E89-C826-5BF4F3DE3A85}"/>
                    </a:ext>
                  </a:extLst>
                </p:cNvPr>
                <p:cNvSpPr>
                  <a:spLocks noChangeArrowheads="1"/>
                </p:cNvSpPr>
                <p:nvPr/>
              </p:nvSpPr>
              <p:spPr bwMode="auto">
                <a:xfrm>
                  <a:off x="4314542" y="1632570"/>
                  <a:ext cx="1655205" cy="332399"/>
                </a:xfrm>
                <a:prstGeom prst="rect">
                  <a:avLst/>
                </a:prstGeom>
                <a:solidFill>
                  <a:srgbClr val="767679"/>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81" name="Rectangle 8">
                  <a:extLst>
                    <a:ext uri="{FF2B5EF4-FFF2-40B4-BE49-F238E27FC236}">
                      <a16:creationId xmlns:a16="http://schemas.microsoft.com/office/drawing/2014/main" id="{2451B9EB-436D-7CC2-25D9-64133A662D47}"/>
                    </a:ext>
                  </a:extLst>
                </p:cNvPr>
                <p:cNvSpPr>
                  <a:spLocks noChangeArrowheads="1"/>
                </p:cNvSpPr>
                <p:nvPr/>
              </p:nvSpPr>
              <p:spPr bwMode="auto">
                <a:xfrm>
                  <a:off x="5969745" y="1632570"/>
                  <a:ext cx="1198333" cy="332399"/>
                </a:xfrm>
                <a:prstGeom prst="rect">
                  <a:avLst/>
                </a:prstGeom>
                <a:solidFill>
                  <a:srgbClr val="EBA900"/>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82" name="Rectangle 9">
                  <a:extLst>
                    <a:ext uri="{FF2B5EF4-FFF2-40B4-BE49-F238E27FC236}">
                      <a16:creationId xmlns:a16="http://schemas.microsoft.com/office/drawing/2014/main" id="{834989A7-A371-DAFB-A65C-E1050D5ADD5A}"/>
                    </a:ext>
                  </a:extLst>
                </p:cNvPr>
                <p:cNvSpPr>
                  <a:spLocks noChangeArrowheads="1"/>
                </p:cNvSpPr>
                <p:nvPr/>
              </p:nvSpPr>
              <p:spPr bwMode="auto">
                <a:xfrm>
                  <a:off x="7168078" y="1632570"/>
                  <a:ext cx="870676" cy="332399"/>
                </a:xfrm>
                <a:prstGeom prst="rect">
                  <a:avLst/>
                </a:prstGeom>
                <a:solidFill>
                  <a:srgbClr val="6A813B"/>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B1BEA241-4F53-C071-09E1-8166349F5E47}"/>
                  </a:ext>
                </a:extLst>
              </p:cNvPr>
              <p:cNvGrpSpPr/>
              <p:nvPr/>
            </p:nvGrpSpPr>
            <p:grpSpPr>
              <a:xfrm>
                <a:off x="1635769" y="3151372"/>
                <a:ext cx="7276648" cy="138146"/>
                <a:chOff x="2234254" y="1632568"/>
                <a:chExt cx="9103625" cy="332401"/>
              </a:xfrm>
            </p:grpSpPr>
            <p:sp>
              <p:nvSpPr>
                <p:cNvPr id="73" name="Rectangle 5">
                  <a:extLst>
                    <a:ext uri="{FF2B5EF4-FFF2-40B4-BE49-F238E27FC236}">
                      <a16:creationId xmlns:a16="http://schemas.microsoft.com/office/drawing/2014/main" id="{E614F178-851C-00CB-734B-2CA0E1EFAD85}"/>
                    </a:ext>
                  </a:extLst>
                </p:cNvPr>
                <p:cNvSpPr>
                  <a:spLocks noChangeArrowheads="1"/>
                </p:cNvSpPr>
                <p:nvPr/>
              </p:nvSpPr>
              <p:spPr bwMode="auto">
                <a:xfrm>
                  <a:off x="2234254" y="1632570"/>
                  <a:ext cx="838885" cy="332399"/>
                </a:xfrm>
                <a:prstGeom prst="rect">
                  <a:avLst/>
                </a:prstGeom>
                <a:solidFill>
                  <a:srgbClr val="266294"/>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74" name="Rectangle 6">
                  <a:extLst>
                    <a:ext uri="{FF2B5EF4-FFF2-40B4-BE49-F238E27FC236}">
                      <a16:creationId xmlns:a16="http://schemas.microsoft.com/office/drawing/2014/main" id="{60E3305B-F75F-BDCC-6466-8CE03421BF0A}"/>
                    </a:ext>
                  </a:extLst>
                </p:cNvPr>
                <p:cNvSpPr>
                  <a:spLocks noChangeArrowheads="1"/>
                </p:cNvSpPr>
                <p:nvPr/>
              </p:nvSpPr>
              <p:spPr bwMode="auto">
                <a:xfrm>
                  <a:off x="3061855" y="1632570"/>
                  <a:ext cx="1655203" cy="332399"/>
                </a:xfrm>
                <a:prstGeom prst="rect">
                  <a:avLst/>
                </a:prstGeom>
                <a:solidFill>
                  <a:srgbClr val="AA5626"/>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75" name="Rectangle 7">
                  <a:extLst>
                    <a:ext uri="{FF2B5EF4-FFF2-40B4-BE49-F238E27FC236}">
                      <a16:creationId xmlns:a16="http://schemas.microsoft.com/office/drawing/2014/main" id="{CEA8A83D-78BB-A438-5918-0631EF836C8D}"/>
                    </a:ext>
                  </a:extLst>
                </p:cNvPr>
                <p:cNvSpPr>
                  <a:spLocks noChangeArrowheads="1"/>
                </p:cNvSpPr>
                <p:nvPr/>
              </p:nvSpPr>
              <p:spPr bwMode="auto">
                <a:xfrm>
                  <a:off x="4717059" y="1632568"/>
                  <a:ext cx="4138013" cy="332399"/>
                </a:xfrm>
                <a:prstGeom prst="rect">
                  <a:avLst/>
                </a:prstGeom>
                <a:solidFill>
                  <a:srgbClr val="767679"/>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76" name="Rectangle 8">
                  <a:extLst>
                    <a:ext uri="{FF2B5EF4-FFF2-40B4-BE49-F238E27FC236}">
                      <a16:creationId xmlns:a16="http://schemas.microsoft.com/office/drawing/2014/main" id="{C0A04D6C-5A9C-6544-63F0-5610C20770CB}"/>
                    </a:ext>
                  </a:extLst>
                </p:cNvPr>
                <p:cNvSpPr>
                  <a:spLocks noChangeArrowheads="1"/>
                </p:cNvSpPr>
                <p:nvPr/>
              </p:nvSpPr>
              <p:spPr bwMode="auto">
                <a:xfrm>
                  <a:off x="8855072" y="1632570"/>
                  <a:ext cx="827604" cy="332399"/>
                </a:xfrm>
                <a:prstGeom prst="rect">
                  <a:avLst/>
                </a:prstGeom>
                <a:solidFill>
                  <a:srgbClr val="EBA900"/>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77" name="Rectangle 9">
                  <a:extLst>
                    <a:ext uri="{FF2B5EF4-FFF2-40B4-BE49-F238E27FC236}">
                      <a16:creationId xmlns:a16="http://schemas.microsoft.com/office/drawing/2014/main" id="{AC656DE8-5134-94DF-533E-C84018556E34}"/>
                    </a:ext>
                  </a:extLst>
                </p:cNvPr>
                <p:cNvSpPr>
                  <a:spLocks noChangeArrowheads="1"/>
                </p:cNvSpPr>
                <p:nvPr/>
              </p:nvSpPr>
              <p:spPr bwMode="auto">
                <a:xfrm>
                  <a:off x="9682676" y="1632570"/>
                  <a:ext cx="1655203" cy="332399"/>
                </a:xfrm>
                <a:prstGeom prst="rect">
                  <a:avLst/>
                </a:prstGeom>
                <a:solidFill>
                  <a:srgbClr val="6A813B"/>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4DA796E7-CADF-1B89-8139-9097A50F3655}"/>
                  </a:ext>
                </a:extLst>
              </p:cNvPr>
              <p:cNvGrpSpPr/>
              <p:nvPr/>
            </p:nvGrpSpPr>
            <p:grpSpPr>
              <a:xfrm>
                <a:off x="4943334" y="3613208"/>
                <a:ext cx="3307569" cy="138146"/>
                <a:chOff x="2934526" y="1632570"/>
                <a:chExt cx="7002797" cy="332399"/>
              </a:xfrm>
            </p:grpSpPr>
            <p:sp>
              <p:nvSpPr>
                <p:cNvPr id="68" name="Rectangle 5">
                  <a:extLst>
                    <a:ext uri="{FF2B5EF4-FFF2-40B4-BE49-F238E27FC236}">
                      <a16:creationId xmlns:a16="http://schemas.microsoft.com/office/drawing/2014/main" id="{0013CF40-BB1C-F9E3-6766-2B6C42A807E3}"/>
                    </a:ext>
                  </a:extLst>
                </p:cNvPr>
                <p:cNvSpPr>
                  <a:spLocks noChangeArrowheads="1"/>
                </p:cNvSpPr>
                <p:nvPr/>
              </p:nvSpPr>
              <p:spPr bwMode="auto">
                <a:xfrm>
                  <a:off x="2934526" y="1632570"/>
                  <a:ext cx="1400556" cy="332399"/>
                </a:xfrm>
                <a:prstGeom prst="rect">
                  <a:avLst/>
                </a:prstGeom>
                <a:solidFill>
                  <a:srgbClr val="266294"/>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69" name="Rectangle 6">
                  <a:extLst>
                    <a:ext uri="{FF2B5EF4-FFF2-40B4-BE49-F238E27FC236}">
                      <a16:creationId xmlns:a16="http://schemas.microsoft.com/office/drawing/2014/main" id="{CA52DF8E-EE6F-6E96-B110-E2FBAB7D48BF}"/>
                    </a:ext>
                  </a:extLst>
                </p:cNvPr>
                <p:cNvSpPr>
                  <a:spLocks noChangeArrowheads="1"/>
                </p:cNvSpPr>
                <p:nvPr/>
              </p:nvSpPr>
              <p:spPr bwMode="auto">
                <a:xfrm>
                  <a:off x="4335086" y="1632570"/>
                  <a:ext cx="773179" cy="332399"/>
                </a:xfrm>
                <a:prstGeom prst="rect">
                  <a:avLst/>
                </a:prstGeom>
                <a:solidFill>
                  <a:srgbClr val="AA5626"/>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70" name="Rectangle 7">
                  <a:extLst>
                    <a:ext uri="{FF2B5EF4-FFF2-40B4-BE49-F238E27FC236}">
                      <a16:creationId xmlns:a16="http://schemas.microsoft.com/office/drawing/2014/main" id="{91519DCF-21AF-1B78-8C56-0CF8BC9E58E1}"/>
                    </a:ext>
                  </a:extLst>
                </p:cNvPr>
                <p:cNvSpPr>
                  <a:spLocks noChangeArrowheads="1"/>
                </p:cNvSpPr>
                <p:nvPr/>
              </p:nvSpPr>
              <p:spPr bwMode="auto">
                <a:xfrm>
                  <a:off x="5035368" y="1632570"/>
                  <a:ext cx="2100837" cy="332399"/>
                </a:xfrm>
                <a:prstGeom prst="rect">
                  <a:avLst/>
                </a:prstGeom>
                <a:solidFill>
                  <a:srgbClr val="767679"/>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71" name="Rectangle 8">
                  <a:extLst>
                    <a:ext uri="{FF2B5EF4-FFF2-40B4-BE49-F238E27FC236}">
                      <a16:creationId xmlns:a16="http://schemas.microsoft.com/office/drawing/2014/main" id="{223D7E9A-72C4-550D-F9A5-D82AE22FC09C}"/>
                    </a:ext>
                  </a:extLst>
                </p:cNvPr>
                <p:cNvSpPr>
                  <a:spLocks noChangeArrowheads="1"/>
                </p:cNvSpPr>
                <p:nvPr/>
              </p:nvSpPr>
              <p:spPr bwMode="auto">
                <a:xfrm>
                  <a:off x="7136205" y="1632570"/>
                  <a:ext cx="700274" cy="332399"/>
                </a:xfrm>
                <a:prstGeom prst="rect">
                  <a:avLst/>
                </a:prstGeom>
                <a:solidFill>
                  <a:srgbClr val="EBA900"/>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72" name="Rectangle 9">
                  <a:extLst>
                    <a:ext uri="{FF2B5EF4-FFF2-40B4-BE49-F238E27FC236}">
                      <a16:creationId xmlns:a16="http://schemas.microsoft.com/office/drawing/2014/main" id="{D775732B-8F5F-9C61-0131-32E7C91008FE}"/>
                    </a:ext>
                  </a:extLst>
                </p:cNvPr>
                <p:cNvSpPr>
                  <a:spLocks noChangeArrowheads="1"/>
                </p:cNvSpPr>
                <p:nvPr/>
              </p:nvSpPr>
              <p:spPr bwMode="auto">
                <a:xfrm>
                  <a:off x="7836479" y="1632570"/>
                  <a:ext cx="2100844" cy="332399"/>
                </a:xfrm>
                <a:prstGeom prst="rect">
                  <a:avLst/>
                </a:prstGeom>
                <a:solidFill>
                  <a:srgbClr val="6A813B"/>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5F0BF769-76EF-BEE2-4F61-8C09E696CBA4}"/>
                  </a:ext>
                </a:extLst>
              </p:cNvPr>
              <p:cNvGrpSpPr/>
              <p:nvPr/>
            </p:nvGrpSpPr>
            <p:grpSpPr>
              <a:xfrm>
                <a:off x="1305013" y="4075044"/>
                <a:ext cx="5622862" cy="138146"/>
                <a:chOff x="1820455" y="1632570"/>
                <a:chExt cx="7034617" cy="332399"/>
              </a:xfrm>
            </p:grpSpPr>
            <p:sp>
              <p:nvSpPr>
                <p:cNvPr id="63" name="Rectangle 5">
                  <a:extLst>
                    <a:ext uri="{FF2B5EF4-FFF2-40B4-BE49-F238E27FC236}">
                      <a16:creationId xmlns:a16="http://schemas.microsoft.com/office/drawing/2014/main" id="{00744769-9B89-7C81-6813-64A95C7A467C}"/>
                    </a:ext>
                  </a:extLst>
                </p:cNvPr>
                <p:cNvSpPr>
                  <a:spLocks noChangeArrowheads="1"/>
                </p:cNvSpPr>
                <p:nvPr/>
              </p:nvSpPr>
              <p:spPr bwMode="auto">
                <a:xfrm>
                  <a:off x="1820455" y="1632570"/>
                  <a:ext cx="1241396" cy="332399"/>
                </a:xfrm>
                <a:prstGeom prst="rect">
                  <a:avLst/>
                </a:prstGeom>
                <a:solidFill>
                  <a:srgbClr val="266294"/>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64" name="Rectangle 6">
                  <a:extLst>
                    <a:ext uri="{FF2B5EF4-FFF2-40B4-BE49-F238E27FC236}">
                      <a16:creationId xmlns:a16="http://schemas.microsoft.com/office/drawing/2014/main" id="{FBF6D291-4FE5-084E-7574-F18AC1D9A1C1}"/>
                    </a:ext>
                  </a:extLst>
                </p:cNvPr>
                <p:cNvSpPr>
                  <a:spLocks noChangeArrowheads="1"/>
                </p:cNvSpPr>
                <p:nvPr/>
              </p:nvSpPr>
              <p:spPr bwMode="auto">
                <a:xfrm>
                  <a:off x="3061857" y="1632570"/>
                  <a:ext cx="1241402" cy="332399"/>
                </a:xfrm>
                <a:prstGeom prst="rect">
                  <a:avLst/>
                </a:prstGeom>
                <a:solidFill>
                  <a:srgbClr val="AA5626"/>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65" name="Rectangle 7">
                  <a:extLst>
                    <a:ext uri="{FF2B5EF4-FFF2-40B4-BE49-F238E27FC236}">
                      <a16:creationId xmlns:a16="http://schemas.microsoft.com/office/drawing/2014/main" id="{1CBC8727-240B-E5F6-C0E5-FA70AE5A842D}"/>
                    </a:ext>
                  </a:extLst>
                </p:cNvPr>
                <p:cNvSpPr>
                  <a:spLocks noChangeArrowheads="1"/>
                </p:cNvSpPr>
                <p:nvPr/>
              </p:nvSpPr>
              <p:spPr bwMode="auto">
                <a:xfrm>
                  <a:off x="4303259" y="1632570"/>
                  <a:ext cx="1655206" cy="332399"/>
                </a:xfrm>
                <a:prstGeom prst="rect">
                  <a:avLst/>
                </a:prstGeom>
                <a:solidFill>
                  <a:srgbClr val="767679"/>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66" name="Rectangle 8">
                  <a:extLst>
                    <a:ext uri="{FF2B5EF4-FFF2-40B4-BE49-F238E27FC236}">
                      <a16:creationId xmlns:a16="http://schemas.microsoft.com/office/drawing/2014/main" id="{EEB5D865-8C4B-9461-7152-F79390D35E46}"/>
                    </a:ext>
                  </a:extLst>
                </p:cNvPr>
                <p:cNvSpPr>
                  <a:spLocks noChangeArrowheads="1"/>
                </p:cNvSpPr>
                <p:nvPr/>
              </p:nvSpPr>
              <p:spPr bwMode="auto">
                <a:xfrm>
                  <a:off x="5958219" y="1632570"/>
                  <a:ext cx="1655450" cy="332399"/>
                </a:xfrm>
                <a:prstGeom prst="rect">
                  <a:avLst/>
                </a:prstGeom>
                <a:solidFill>
                  <a:srgbClr val="EBA900"/>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67" name="Rectangle 9">
                  <a:extLst>
                    <a:ext uri="{FF2B5EF4-FFF2-40B4-BE49-F238E27FC236}">
                      <a16:creationId xmlns:a16="http://schemas.microsoft.com/office/drawing/2014/main" id="{60861905-A032-4190-F475-576337E11702}"/>
                    </a:ext>
                  </a:extLst>
                </p:cNvPr>
                <p:cNvSpPr>
                  <a:spLocks noChangeArrowheads="1"/>
                </p:cNvSpPr>
                <p:nvPr/>
              </p:nvSpPr>
              <p:spPr bwMode="auto">
                <a:xfrm>
                  <a:off x="7613668" y="1632570"/>
                  <a:ext cx="1241404" cy="332399"/>
                </a:xfrm>
                <a:prstGeom prst="rect">
                  <a:avLst/>
                </a:prstGeom>
                <a:solidFill>
                  <a:srgbClr val="6A813B"/>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28C70397-2B85-8F7C-3096-380841E32930}"/>
                  </a:ext>
                </a:extLst>
              </p:cNvPr>
              <p:cNvGrpSpPr/>
              <p:nvPr/>
            </p:nvGrpSpPr>
            <p:grpSpPr>
              <a:xfrm>
                <a:off x="3951064" y="4536881"/>
                <a:ext cx="4630594" cy="138146"/>
                <a:chOff x="1820455" y="1632570"/>
                <a:chExt cx="5793218" cy="332399"/>
              </a:xfrm>
            </p:grpSpPr>
            <p:sp>
              <p:nvSpPr>
                <p:cNvPr id="58" name="Rectangle 5">
                  <a:extLst>
                    <a:ext uri="{FF2B5EF4-FFF2-40B4-BE49-F238E27FC236}">
                      <a16:creationId xmlns:a16="http://schemas.microsoft.com/office/drawing/2014/main" id="{FFD2A9AA-D3D9-B78C-414D-87AE121C13D1}"/>
                    </a:ext>
                  </a:extLst>
                </p:cNvPr>
                <p:cNvSpPr>
                  <a:spLocks noChangeArrowheads="1"/>
                </p:cNvSpPr>
                <p:nvPr/>
              </p:nvSpPr>
              <p:spPr bwMode="auto">
                <a:xfrm>
                  <a:off x="1820455" y="1632570"/>
                  <a:ext cx="1655202" cy="332399"/>
                </a:xfrm>
                <a:prstGeom prst="rect">
                  <a:avLst/>
                </a:prstGeom>
                <a:solidFill>
                  <a:srgbClr val="266294"/>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59" name="Rectangle 6">
                  <a:extLst>
                    <a:ext uri="{FF2B5EF4-FFF2-40B4-BE49-F238E27FC236}">
                      <a16:creationId xmlns:a16="http://schemas.microsoft.com/office/drawing/2014/main" id="{79F6EB28-1D66-A22B-6CC7-DA0119339732}"/>
                    </a:ext>
                  </a:extLst>
                </p:cNvPr>
                <p:cNvSpPr>
                  <a:spLocks noChangeArrowheads="1"/>
                </p:cNvSpPr>
                <p:nvPr/>
              </p:nvSpPr>
              <p:spPr bwMode="auto">
                <a:xfrm>
                  <a:off x="3475412" y="1632570"/>
                  <a:ext cx="827848" cy="332399"/>
                </a:xfrm>
                <a:prstGeom prst="rect">
                  <a:avLst/>
                </a:prstGeom>
                <a:solidFill>
                  <a:srgbClr val="AA5626"/>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60" name="Rectangle 7">
                  <a:extLst>
                    <a:ext uri="{FF2B5EF4-FFF2-40B4-BE49-F238E27FC236}">
                      <a16:creationId xmlns:a16="http://schemas.microsoft.com/office/drawing/2014/main" id="{7F5B16EA-7133-08D3-BD79-E9773DE15F0F}"/>
                    </a:ext>
                  </a:extLst>
                </p:cNvPr>
                <p:cNvSpPr>
                  <a:spLocks noChangeArrowheads="1"/>
                </p:cNvSpPr>
                <p:nvPr/>
              </p:nvSpPr>
              <p:spPr bwMode="auto">
                <a:xfrm>
                  <a:off x="4303259" y="1632570"/>
                  <a:ext cx="1655206" cy="332399"/>
                </a:xfrm>
                <a:prstGeom prst="rect">
                  <a:avLst/>
                </a:prstGeom>
                <a:solidFill>
                  <a:srgbClr val="767679"/>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61" name="Rectangle 8">
                  <a:extLst>
                    <a:ext uri="{FF2B5EF4-FFF2-40B4-BE49-F238E27FC236}">
                      <a16:creationId xmlns:a16="http://schemas.microsoft.com/office/drawing/2014/main" id="{EBE86775-7096-59D5-9F14-A73528B06D52}"/>
                    </a:ext>
                  </a:extLst>
                </p:cNvPr>
                <p:cNvSpPr>
                  <a:spLocks noChangeArrowheads="1"/>
                </p:cNvSpPr>
                <p:nvPr/>
              </p:nvSpPr>
              <p:spPr bwMode="auto">
                <a:xfrm>
                  <a:off x="5958219" y="1632570"/>
                  <a:ext cx="827852" cy="332399"/>
                </a:xfrm>
                <a:prstGeom prst="rect">
                  <a:avLst/>
                </a:prstGeom>
                <a:solidFill>
                  <a:srgbClr val="EBA900"/>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62" name="Rectangle 9">
                  <a:extLst>
                    <a:ext uri="{FF2B5EF4-FFF2-40B4-BE49-F238E27FC236}">
                      <a16:creationId xmlns:a16="http://schemas.microsoft.com/office/drawing/2014/main" id="{B3FC3375-B7B6-7715-1F20-3B70A13A4CF9}"/>
                    </a:ext>
                  </a:extLst>
                </p:cNvPr>
                <p:cNvSpPr>
                  <a:spLocks noChangeArrowheads="1"/>
                </p:cNvSpPr>
                <p:nvPr/>
              </p:nvSpPr>
              <p:spPr bwMode="auto">
                <a:xfrm>
                  <a:off x="6786072" y="1632570"/>
                  <a:ext cx="827601" cy="332399"/>
                </a:xfrm>
                <a:prstGeom prst="rect">
                  <a:avLst/>
                </a:prstGeom>
                <a:solidFill>
                  <a:srgbClr val="6A813B"/>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288084ED-881D-5A4B-766B-A73208636B20}"/>
                  </a:ext>
                </a:extLst>
              </p:cNvPr>
              <p:cNvGrpSpPr/>
              <p:nvPr/>
            </p:nvGrpSpPr>
            <p:grpSpPr>
              <a:xfrm>
                <a:off x="1635769" y="4998718"/>
                <a:ext cx="6614939" cy="138146"/>
                <a:chOff x="2234254" y="1632570"/>
                <a:chExt cx="8275779" cy="332399"/>
              </a:xfrm>
            </p:grpSpPr>
            <p:sp>
              <p:nvSpPr>
                <p:cNvPr id="53" name="Rectangle 5">
                  <a:extLst>
                    <a:ext uri="{FF2B5EF4-FFF2-40B4-BE49-F238E27FC236}">
                      <a16:creationId xmlns:a16="http://schemas.microsoft.com/office/drawing/2014/main" id="{E4531211-A45B-48CF-3937-FE6B659F71B0}"/>
                    </a:ext>
                  </a:extLst>
                </p:cNvPr>
                <p:cNvSpPr>
                  <a:spLocks noChangeArrowheads="1"/>
                </p:cNvSpPr>
                <p:nvPr/>
              </p:nvSpPr>
              <p:spPr bwMode="auto">
                <a:xfrm>
                  <a:off x="2234254" y="1632570"/>
                  <a:ext cx="838885" cy="332399"/>
                </a:xfrm>
                <a:prstGeom prst="rect">
                  <a:avLst/>
                </a:prstGeom>
                <a:solidFill>
                  <a:srgbClr val="266294"/>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54" name="Rectangle 6">
                  <a:extLst>
                    <a:ext uri="{FF2B5EF4-FFF2-40B4-BE49-F238E27FC236}">
                      <a16:creationId xmlns:a16="http://schemas.microsoft.com/office/drawing/2014/main" id="{888DF391-ED5E-66FB-9F68-08BFAE2149E8}"/>
                    </a:ext>
                  </a:extLst>
                </p:cNvPr>
                <p:cNvSpPr>
                  <a:spLocks noChangeArrowheads="1"/>
                </p:cNvSpPr>
                <p:nvPr/>
              </p:nvSpPr>
              <p:spPr bwMode="auto">
                <a:xfrm>
                  <a:off x="3061855" y="1632570"/>
                  <a:ext cx="1655203" cy="332399"/>
                </a:xfrm>
                <a:prstGeom prst="rect">
                  <a:avLst/>
                </a:prstGeom>
                <a:solidFill>
                  <a:srgbClr val="AA5626"/>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55" name="Rectangle 7">
                  <a:extLst>
                    <a:ext uri="{FF2B5EF4-FFF2-40B4-BE49-F238E27FC236}">
                      <a16:creationId xmlns:a16="http://schemas.microsoft.com/office/drawing/2014/main" id="{58840732-1265-07BB-90CF-4F05AF557F07}"/>
                    </a:ext>
                  </a:extLst>
                </p:cNvPr>
                <p:cNvSpPr>
                  <a:spLocks noChangeArrowheads="1"/>
                </p:cNvSpPr>
                <p:nvPr/>
              </p:nvSpPr>
              <p:spPr bwMode="auto">
                <a:xfrm>
                  <a:off x="4717058" y="1632570"/>
                  <a:ext cx="2068760" cy="332399"/>
                </a:xfrm>
                <a:prstGeom prst="rect">
                  <a:avLst/>
                </a:prstGeom>
                <a:solidFill>
                  <a:srgbClr val="767679"/>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56" name="Rectangle 8">
                  <a:extLst>
                    <a:ext uri="{FF2B5EF4-FFF2-40B4-BE49-F238E27FC236}">
                      <a16:creationId xmlns:a16="http://schemas.microsoft.com/office/drawing/2014/main" id="{60D3DE74-57CF-C7AE-B807-A68ACE3A8142}"/>
                    </a:ext>
                  </a:extLst>
                </p:cNvPr>
                <p:cNvSpPr>
                  <a:spLocks noChangeArrowheads="1"/>
                </p:cNvSpPr>
                <p:nvPr/>
              </p:nvSpPr>
              <p:spPr bwMode="auto">
                <a:xfrm>
                  <a:off x="6785820" y="1632570"/>
                  <a:ext cx="2069252" cy="332399"/>
                </a:xfrm>
                <a:prstGeom prst="rect">
                  <a:avLst/>
                </a:prstGeom>
                <a:solidFill>
                  <a:srgbClr val="EBA900"/>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57" name="Rectangle 9">
                  <a:extLst>
                    <a:ext uri="{FF2B5EF4-FFF2-40B4-BE49-F238E27FC236}">
                      <a16:creationId xmlns:a16="http://schemas.microsoft.com/office/drawing/2014/main" id="{3B828ECB-3CFD-9C72-F2B1-B5EEB8B71E1C}"/>
                    </a:ext>
                  </a:extLst>
                </p:cNvPr>
                <p:cNvSpPr>
                  <a:spLocks noChangeArrowheads="1"/>
                </p:cNvSpPr>
                <p:nvPr/>
              </p:nvSpPr>
              <p:spPr bwMode="auto">
                <a:xfrm>
                  <a:off x="8854830" y="1632570"/>
                  <a:ext cx="1655203" cy="332399"/>
                </a:xfrm>
                <a:prstGeom prst="rect">
                  <a:avLst/>
                </a:prstGeom>
                <a:solidFill>
                  <a:srgbClr val="6A813B"/>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411A91D4-8803-1B14-106B-7484AA0F65D3}"/>
                  </a:ext>
                </a:extLst>
              </p:cNvPr>
              <p:cNvGrpSpPr/>
              <p:nvPr/>
            </p:nvGrpSpPr>
            <p:grpSpPr>
              <a:xfrm>
                <a:off x="1305012" y="5460555"/>
                <a:ext cx="4629815" cy="138146"/>
                <a:chOff x="2234254" y="1632570"/>
                <a:chExt cx="5792238" cy="332399"/>
              </a:xfrm>
            </p:grpSpPr>
            <p:sp>
              <p:nvSpPr>
                <p:cNvPr id="48" name="Rectangle 5">
                  <a:extLst>
                    <a:ext uri="{FF2B5EF4-FFF2-40B4-BE49-F238E27FC236}">
                      <a16:creationId xmlns:a16="http://schemas.microsoft.com/office/drawing/2014/main" id="{F2B11689-2314-9021-8BC6-CB47F86285F2}"/>
                    </a:ext>
                  </a:extLst>
                </p:cNvPr>
                <p:cNvSpPr>
                  <a:spLocks noChangeArrowheads="1"/>
                </p:cNvSpPr>
                <p:nvPr/>
              </p:nvSpPr>
              <p:spPr bwMode="auto">
                <a:xfrm>
                  <a:off x="2234254" y="1632570"/>
                  <a:ext cx="838885" cy="332399"/>
                </a:xfrm>
                <a:prstGeom prst="rect">
                  <a:avLst/>
                </a:prstGeom>
                <a:solidFill>
                  <a:srgbClr val="266294"/>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49" name="Rectangle 6">
                  <a:extLst>
                    <a:ext uri="{FF2B5EF4-FFF2-40B4-BE49-F238E27FC236}">
                      <a16:creationId xmlns:a16="http://schemas.microsoft.com/office/drawing/2014/main" id="{4337427A-4913-9D93-E44E-BD219E3E1E58}"/>
                    </a:ext>
                  </a:extLst>
                </p:cNvPr>
                <p:cNvSpPr>
                  <a:spLocks noChangeArrowheads="1"/>
                </p:cNvSpPr>
                <p:nvPr/>
              </p:nvSpPr>
              <p:spPr bwMode="auto">
                <a:xfrm>
                  <a:off x="3061855" y="1632570"/>
                  <a:ext cx="422313" cy="332399"/>
                </a:xfrm>
                <a:prstGeom prst="rect">
                  <a:avLst/>
                </a:prstGeom>
                <a:solidFill>
                  <a:srgbClr val="AA5626"/>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50" name="Rectangle 7">
                  <a:extLst>
                    <a:ext uri="{FF2B5EF4-FFF2-40B4-BE49-F238E27FC236}">
                      <a16:creationId xmlns:a16="http://schemas.microsoft.com/office/drawing/2014/main" id="{2F99D67F-0FF9-C7B3-EFD5-953445BEB083}"/>
                    </a:ext>
                  </a:extLst>
                </p:cNvPr>
                <p:cNvSpPr>
                  <a:spLocks noChangeArrowheads="1"/>
                </p:cNvSpPr>
                <p:nvPr/>
              </p:nvSpPr>
              <p:spPr bwMode="auto">
                <a:xfrm>
                  <a:off x="3484169" y="1632570"/>
                  <a:ext cx="1646205" cy="332399"/>
                </a:xfrm>
                <a:prstGeom prst="rect">
                  <a:avLst/>
                </a:prstGeom>
                <a:solidFill>
                  <a:srgbClr val="767679"/>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51" name="Rectangle 8">
                  <a:extLst>
                    <a:ext uri="{FF2B5EF4-FFF2-40B4-BE49-F238E27FC236}">
                      <a16:creationId xmlns:a16="http://schemas.microsoft.com/office/drawing/2014/main" id="{5DE472D4-BE9A-8369-F494-3163DC53B967}"/>
                    </a:ext>
                  </a:extLst>
                </p:cNvPr>
                <p:cNvSpPr>
                  <a:spLocks noChangeArrowheads="1"/>
                </p:cNvSpPr>
                <p:nvPr/>
              </p:nvSpPr>
              <p:spPr bwMode="auto">
                <a:xfrm>
                  <a:off x="5130373" y="1632570"/>
                  <a:ext cx="827602" cy="332399"/>
                </a:xfrm>
                <a:prstGeom prst="rect">
                  <a:avLst/>
                </a:prstGeom>
                <a:solidFill>
                  <a:srgbClr val="EBA900"/>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52" name="Rectangle 9">
                  <a:extLst>
                    <a:ext uri="{FF2B5EF4-FFF2-40B4-BE49-F238E27FC236}">
                      <a16:creationId xmlns:a16="http://schemas.microsoft.com/office/drawing/2014/main" id="{9BF7DB5F-DB96-03E0-AFD2-2B731A40C194}"/>
                    </a:ext>
                  </a:extLst>
                </p:cNvPr>
                <p:cNvSpPr>
                  <a:spLocks noChangeArrowheads="1"/>
                </p:cNvSpPr>
                <p:nvPr/>
              </p:nvSpPr>
              <p:spPr bwMode="auto">
                <a:xfrm>
                  <a:off x="5957733" y="1632570"/>
                  <a:ext cx="2068759" cy="332399"/>
                </a:xfrm>
                <a:prstGeom prst="rect">
                  <a:avLst/>
                </a:prstGeom>
                <a:solidFill>
                  <a:srgbClr val="6A813B"/>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3D283F1A-F0AC-8AB9-F900-D156EA654C3F}"/>
                  </a:ext>
                </a:extLst>
              </p:cNvPr>
              <p:cNvGrpSpPr/>
              <p:nvPr/>
            </p:nvGrpSpPr>
            <p:grpSpPr>
              <a:xfrm>
                <a:off x="3950676" y="5922392"/>
                <a:ext cx="4960566" cy="138146"/>
                <a:chOff x="2234254" y="1632570"/>
                <a:chExt cx="6206038" cy="332399"/>
              </a:xfrm>
            </p:grpSpPr>
            <p:sp>
              <p:nvSpPr>
                <p:cNvPr id="43" name="Rectangle 5">
                  <a:extLst>
                    <a:ext uri="{FF2B5EF4-FFF2-40B4-BE49-F238E27FC236}">
                      <a16:creationId xmlns:a16="http://schemas.microsoft.com/office/drawing/2014/main" id="{30BDB284-901E-DB94-8E87-38582A19FFE4}"/>
                    </a:ext>
                  </a:extLst>
                </p:cNvPr>
                <p:cNvSpPr>
                  <a:spLocks noChangeArrowheads="1"/>
                </p:cNvSpPr>
                <p:nvPr/>
              </p:nvSpPr>
              <p:spPr bwMode="auto">
                <a:xfrm>
                  <a:off x="2234254" y="1632570"/>
                  <a:ext cx="2901761" cy="332399"/>
                </a:xfrm>
                <a:prstGeom prst="rect">
                  <a:avLst/>
                </a:prstGeom>
                <a:solidFill>
                  <a:srgbClr val="266294"/>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44" name="Rectangle 6">
                  <a:extLst>
                    <a:ext uri="{FF2B5EF4-FFF2-40B4-BE49-F238E27FC236}">
                      <a16:creationId xmlns:a16="http://schemas.microsoft.com/office/drawing/2014/main" id="{06205EA4-9F8D-B019-2D38-8A959EF23872}"/>
                    </a:ext>
                  </a:extLst>
                </p:cNvPr>
                <p:cNvSpPr>
                  <a:spLocks noChangeArrowheads="1"/>
                </p:cNvSpPr>
                <p:nvPr/>
              </p:nvSpPr>
              <p:spPr bwMode="auto">
                <a:xfrm>
                  <a:off x="5121456" y="1632570"/>
                  <a:ext cx="428360" cy="332399"/>
                </a:xfrm>
                <a:prstGeom prst="rect">
                  <a:avLst/>
                </a:prstGeom>
                <a:solidFill>
                  <a:srgbClr val="AA5626"/>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45" name="Rectangle 7">
                  <a:extLst>
                    <a:ext uri="{FF2B5EF4-FFF2-40B4-BE49-F238E27FC236}">
                      <a16:creationId xmlns:a16="http://schemas.microsoft.com/office/drawing/2014/main" id="{1D5C40A2-8B9E-3D70-AEE7-A333EC468508}"/>
                    </a:ext>
                  </a:extLst>
                </p:cNvPr>
                <p:cNvSpPr>
                  <a:spLocks noChangeArrowheads="1"/>
                </p:cNvSpPr>
                <p:nvPr/>
              </p:nvSpPr>
              <p:spPr bwMode="auto">
                <a:xfrm>
                  <a:off x="5549815" y="1632570"/>
                  <a:ext cx="1242788" cy="332399"/>
                </a:xfrm>
                <a:prstGeom prst="rect">
                  <a:avLst/>
                </a:prstGeom>
                <a:solidFill>
                  <a:srgbClr val="767679"/>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46" name="Rectangle 8">
                  <a:extLst>
                    <a:ext uri="{FF2B5EF4-FFF2-40B4-BE49-F238E27FC236}">
                      <a16:creationId xmlns:a16="http://schemas.microsoft.com/office/drawing/2014/main" id="{BAF811CF-51F8-AC7D-2D94-D1D5BBB6FA87}"/>
                    </a:ext>
                  </a:extLst>
                </p:cNvPr>
                <p:cNvSpPr>
                  <a:spLocks noChangeArrowheads="1"/>
                </p:cNvSpPr>
                <p:nvPr/>
              </p:nvSpPr>
              <p:spPr bwMode="auto">
                <a:xfrm>
                  <a:off x="6785087" y="1632570"/>
                  <a:ext cx="413804" cy="332399"/>
                </a:xfrm>
                <a:prstGeom prst="rect">
                  <a:avLst/>
                </a:prstGeom>
                <a:solidFill>
                  <a:srgbClr val="EBA900"/>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sp>
              <p:nvSpPr>
                <p:cNvPr id="47" name="Rectangle 9">
                  <a:extLst>
                    <a:ext uri="{FF2B5EF4-FFF2-40B4-BE49-F238E27FC236}">
                      <a16:creationId xmlns:a16="http://schemas.microsoft.com/office/drawing/2014/main" id="{C9FA75DC-6DFF-1AE1-D2A1-422191C09CB5}"/>
                    </a:ext>
                  </a:extLst>
                </p:cNvPr>
                <p:cNvSpPr>
                  <a:spLocks noChangeArrowheads="1"/>
                </p:cNvSpPr>
                <p:nvPr/>
              </p:nvSpPr>
              <p:spPr bwMode="auto">
                <a:xfrm>
                  <a:off x="7198893" y="1632570"/>
                  <a:ext cx="1241399" cy="332399"/>
                </a:xfrm>
                <a:prstGeom prst="rect">
                  <a:avLst/>
                </a:prstGeom>
                <a:solidFill>
                  <a:srgbClr val="6A813B"/>
                </a:solidFill>
                <a:ln w="6350">
                  <a:solidFill>
                    <a:schemeClr val="bg1"/>
                  </a:solidFill>
                  <a:miter lim="800000"/>
                  <a:headEnd/>
                  <a:tailEnd/>
                </a:ln>
              </p:spPr>
              <p:txBody>
                <a:bodyPr wrap="square" lIns="0" tIns="32918" rIns="0" bIns="32918" anchor="ctr">
                  <a:noAutofit/>
                </a:bodyPr>
                <a:lstStyle/>
                <a:p>
                  <a:pPr algn="ctr"/>
                  <a:endParaRPr lang="en-US" sz="1680" b="1">
                    <a:solidFill>
                      <a:schemeClr val="bg1"/>
                    </a:solidFill>
                    <a:latin typeface="Arial" panose="020B0604020202020204" pitchFamily="34" charset="0"/>
                    <a:cs typeface="Arial" panose="020B0604020202020204" pitchFamily="34" charset="0"/>
                  </a:endParaRPr>
                </a:p>
              </p:txBody>
            </p:sp>
          </p:grpSp>
        </p:grpSp>
        <p:grpSp>
          <p:nvGrpSpPr>
            <p:cNvPr id="8" name="Group 7">
              <a:extLst>
                <a:ext uri="{FF2B5EF4-FFF2-40B4-BE49-F238E27FC236}">
                  <a16:creationId xmlns:a16="http://schemas.microsoft.com/office/drawing/2014/main" id="{BD9F38CD-F9E5-B94D-91A4-1C6870308BD9}"/>
                </a:ext>
              </a:extLst>
            </p:cNvPr>
            <p:cNvGrpSpPr/>
            <p:nvPr/>
          </p:nvGrpSpPr>
          <p:grpSpPr>
            <a:xfrm>
              <a:off x="2412180" y="1864956"/>
              <a:ext cx="9806033" cy="336534"/>
              <a:chOff x="1300181" y="1796522"/>
              <a:chExt cx="7612233" cy="296445"/>
            </a:xfrm>
          </p:grpSpPr>
          <p:grpSp>
            <p:nvGrpSpPr>
              <p:cNvPr id="9" name="Group 8">
                <a:extLst>
                  <a:ext uri="{FF2B5EF4-FFF2-40B4-BE49-F238E27FC236}">
                    <a16:creationId xmlns:a16="http://schemas.microsoft.com/office/drawing/2014/main" id="{6A93612A-488C-3E91-B785-4562DDBE53F7}"/>
                  </a:ext>
                </a:extLst>
              </p:cNvPr>
              <p:cNvGrpSpPr/>
              <p:nvPr/>
            </p:nvGrpSpPr>
            <p:grpSpPr>
              <a:xfrm>
                <a:off x="1300181" y="1796522"/>
                <a:ext cx="1389326" cy="296445"/>
                <a:chOff x="586219" y="1616357"/>
                <a:chExt cx="1389326" cy="296445"/>
              </a:xfrm>
            </p:grpSpPr>
            <p:sp>
              <p:nvSpPr>
                <p:cNvPr id="22" name="Rectangle 21">
                  <a:extLst>
                    <a:ext uri="{FF2B5EF4-FFF2-40B4-BE49-F238E27FC236}">
                      <a16:creationId xmlns:a16="http://schemas.microsoft.com/office/drawing/2014/main" id="{E6E977F9-5643-098B-4E83-17E73C8A2ED5}"/>
                    </a:ext>
                  </a:extLst>
                </p:cNvPr>
                <p:cNvSpPr/>
                <p:nvPr/>
              </p:nvSpPr>
              <p:spPr>
                <a:xfrm>
                  <a:off x="586219" y="1679506"/>
                  <a:ext cx="175918" cy="175918"/>
                </a:xfrm>
                <a:prstGeom prst="rect">
                  <a:avLst/>
                </a:prstGeom>
                <a:solidFill>
                  <a:srgbClr val="26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latin typeface="Arial" panose="020B0604020202020204" pitchFamily="34" charset="0"/>
                    <a:cs typeface="Arial" panose="020B0604020202020204" pitchFamily="34" charset="0"/>
                  </a:endParaRPr>
                </a:p>
              </p:txBody>
            </p:sp>
            <p:sp>
              <p:nvSpPr>
                <p:cNvPr id="23" name="Rectangle 10">
                  <a:extLst>
                    <a:ext uri="{FF2B5EF4-FFF2-40B4-BE49-F238E27FC236}">
                      <a16:creationId xmlns:a16="http://schemas.microsoft.com/office/drawing/2014/main" id="{8DF60AB2-8515-9519-7202-9B6A29FF8826}"/>
                    </a:ext>
                  </a:extLst>
                </p:cNvPr>
                <p:cNvSpPr>
                  <a:spLocks noChangeArrowheads="1"/>
                </p:cNvSpPr>
                <p:nvPr/>
              </p:nvSpPr>
              <p:spPr bwMode="auto">
                <a:xfrm>
                  <a:off x="892536" y="1616357"/>
                  <a:ext cx="1083009" cy="296445"/>
                </a:xfrm>
                <a:prstGeom prst="rect">
                  <a:avLst/>
                </a:prstGeom>
                <a:noFill/>
                <a:ln w="9525">
                  <a:noFill/>
                  <a:miter lim="800000"/>
                  <a:headEnd/>
                  <a:tailEnd/>
                </a:ln>
              </p:spPr>
              <p:txBody>
                <a:bodyPr wrap="none" lIns="0" tIns="32918" rIns="0" bIns="32918" anchor="ctr">
                  <a:noAutofit/>
                </a:bodyPr>
                <a:lstStyle/>
                <a:p>
                  <a:r>
                    <a:rPr lang="en-US" sz="1600">
                      <a:latin typeface="Arial" panose="020B0604020202020204" pitchFamily="34" charset="0"/>
                      <a:cs typeface="Arial" panose="020B0604020202020204" pitchFamily="34" charset="0"/>
                    </a:rPr>
                    <a:t>Awareness</a:t>
                  </a:r>
                </a:p>
              </p:txBody>
            </p:sp>
          </p:grpSp>
          <p:grpSp>
            <p:nvGrpSpPr>
              <p:cNvPr id="10" name="Group 9">
                <a:extLst>
                  <a:ext uri="{FF2B5EF4-FFF2-40B4-BE49-F238E27FC236}">
                    <a16:creationId xmlns:a16="http://schemas.microsoft.com/office/drawing/2014/main" id="{3C9CF8A8-DD33-CA82-5585-90468B76EBA5}"/>
                  </a:ext>
                </a:extLst>
              </p:cNvPr>
              <p:cNvGrpSpPr/>
              <p:nvPr/>
            </p:nvGrpSpPr>
            <p:grpSpPr>
              <a:xfrm>
                <a:off x="2967379" y="1796522"/>
                <a:ext cx="958264" cy="296445"/>
                <a:chOff x="2198365" y="1616357"/>
                <a:chExt cx="958264" cy="296445"/>
              </a:xfrm>
            </p:grpSpPr>
            <p:sp>
              <p:nvSpPr>
                <p:cNvPr id="20" name="Rectangle 19">
                  <a:extLst>
                    <a:ext uri="{FF2B5EF4-FFF2-40B4-BE49-F238E27FC236}">
                      <a16:creationId xmlns:a16="http://schemas.microsoft.com/office/drawing/2014/main" id="{310AA63F-9A5A-88BB-0478-0852F0C24DF7}"/>
                    </a:ext>
                  </a:extLst>
                </p:cNvPr>
                <p:cNvSpPr/>
                <p:nvPr/>
              </p:nvSpPr>
              <p:spPr>
                <a:xfrm>
                  <a:off x="2198365" y="1679506"/>
                  <a:ext cx="175918" cy="175918"/>
                </a:xfrm>
                <a:prstGeom prst="rect">
                  <a:avLst/>
                </a:prstGeom>
                <a:solidFill>
                  <a:srgbClr val="AA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latin typeface="Arial" panose="020B0604020202020204" pitchFamily="34" charset="0"/>
                    <a:cs typeface="Arial" panose="020B0604020202020204" pitchFamily="34" charset="0"/>
                  </a:endParaRPr>
                </a:p>
              </p:txBody>
            </p:sp>
            <p:sp>
              <p:nvSpPr>
                <p:cNvPr id="21" name="Rectangle 10">
                  <a:extLst>
                    <a:ext uri="{FF2B5EF4-FFF2-40B4-BE49-F238E27FC236}">
                      <a16:creationId xmlns:a16="http://schemas.microsoft.com/office/drawing/2014/main" id="{3F23FB7D-C93A-56D5-BC2C-401D0C4483F2}"/>
                    </a:ext>
                  </a:extLst>
                </p:cNvPr>
                <p:cNvSpPr>
                  <a:spLocks noChangeArrowheads="1"/>
                </p:cNvSpPr>
                <p:nvPr/>
              </p:nvSpPr>
              <p:spPr bwMode="auto">
                <a:xfrm>
                  <a:off x="2504682" y="1616357"/>
                  <a:ext cx="651947" cy="296445"/>
                </a:xfrm>
                <a:prstGeom prst="rect">
                  <a:avLst/>
                </a:prstGeom>
                <a:noFill/>
                <a:ln w="9525">
                  <a:noFill/>
                  <a:miter lim="800000"/>
                  <a:headEnd/>
                  <a:tailEnd/>
                </a:ln>
              </p:spPr>
              <p:txBody>
                <a:bodyPr wrap="none" lIns="0" tIns="32918" rIns="0" bIns="32918" anchor="ctr">
                  <a:noAutofit/>
                </a:bodyPr>
                <a:lstStyle/>
                <a:p>
                  <a:r>
                    <a:rPr lang="en-US" sz="1600">
                      <a:latin typeface="Arial" panose="020B0604020202020204" pitchFamily="34" charset="0"/>
                      <a:cs typeface="Arial" panose="020B0604020202020204" pitchFamily="34" charset="0"/>
                    </a:rPr>
                    <a:t>Desire</a:t>
                  </a:r>
                </a:p>
              </p:txBody>
            </p:sp>
          </p:grpSp>
          <p:grpSp>
            <p:nvGrpSpPr>
              <p:cNvPr id="11" name="Group 10">
                <a:extLst>
                  <a:ext uri="{FF2B5EF4-FFF2-40B4-BE49-F238E27FC236}">
                    <a16:creationId xmlns:a16="http://schemas.microsoft.com/office/drawing/2014/main" id="{6F716646-AE8C-FDC7-5867-D87485B3B2B3}"/>
                  </a:ext>
                </a:extLst>
              </p:cNvPr>
              <p:cNvGrpSpPr/>
              <p:nvPr/>
            </p:nvGrpSpPr>
            <p:grpSpPr>
              <a:xfrm>
                <a:off x="4203515" y="1796522"/>
                <a:ext cx="1463382" cy="296445"/>
                <a:chOff x="3810511" y="1616357"/>
                <a:chExt cx="1463382" cy="296445"/>
              </a:xfrm>
            </p:grpSpPr>
            <p:sp>
              <p:nvSpPr>
                <p:cNvPr id="18" name="Rectangle 17">
                  <a:extLst>
                    <a:ext uri="{FF2B5EF4-FFF2-40B4-BE49-F238E27FC236}">
                      <a16:creationId xmlns:a16="http://schemas.microsoft.com/office/drawing/2014/main" id="{80E50835-C9A7-4485-7FDC-CE97E7A2AA3D}"/>
                    </a:ext>
                  </a:extLst>
                </p:cNvPr>
                <p:cNvSpPr/>
                <p:nvPr/>
              </p:nvSpPr>
              <p:spPr>
                <a:xfrm>
                  <a:off x="3810511" y="1679506"/>
                  <a:ext cx="175918" cy="175918"/>
                </a:xfrm>
                <a:prstGeom prst="rect">
                  <a:avLst/>
                </a:prstGeom>
                <a:solidFill>
                  <a:srgbClr val="767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latin typeface="Arial" panose="020B0604020202020204" pitchFamily="34" charset="0"/>
                    <a:cs typeface="Arial" panose="020B0604020202020204" pitchFamily="34" charset="0"/>
                  </a:endParaRPr>
                </a:p>
              </p:txBody>
            </p:sp>
            <p:sp>
              <p:nvSpPr>
                <p:cNvPr id="19" name="Rectangle 10">
                  <a:extLst>
                    <a:ext uri="{FF2B5EF4-FFF2-40B4-BE49-F238E27FC236}">
                      <a16:creationId xmlns:a16="http://schemas.microsoft.com/office/drawing/2014/main" id="{5FDF1496-9F94-E8CC-ECE8-CDD002B40D85}"/>
                    </a:ext>
                  </a:extLst>
                </p:cNvPr>
                <p:cNvSpPr>
                  <a:spLocks noChangeArrowheads="1"/>
                </p:cNvSpPr>
                <p:nvPr/>
              </p:nvSpPr>
              <p:spPr bwMode="auto">
                <a:xfrm>
                  <a:off x="4116828" y="1616357"/>
                  <a:ext cx="1157065" cy="296445"/>
                </a:xfrm>
                <a:prstGeom prst="rect">
                  <a:avLst/>
                </a:prstGeom>
                <a:noFill/>
                <a:ln w="9525">
                  <a:noFill/>
                  <a:miter lim="800000"/>
                  <a:headEnd/>
                  <a:tailEnd/>
                </a:ln>
              </p:spPr>
              <p:txBody>
                <a:bodyPr wrap="none" lIns="0" tIns="32918" rIns="0" bIns="32918" anchor="ctr">
                  <a:noAutofit/>
                </a:bodyPr>
                <a:lstStyle/>
                <a:p>
                  <a:r>
                    <a:rPr lang="en-US" sz="1600">
                      <a:latin typeface="Arial" panose="020B0604020202020204" pitchFamily="34" charset="0"/>
                      <a:cs typeface="Arial" panose="020B0604020202020204" pitchFamily="34" charset="0"/>
                    </a:rPr>
                    <a:t>Knowledge</a:t>
                  </a:r>
                </a:p>
              </p:txBody>
            </p:sp>
          </p:grpSp>
          <p:grpSp>
            <p:nvGrpSpPr>
              <p:cNvPr id="12" name="Group 11">
                <a:extLst>
                  <a:ext uri="{FF2B5EF4-FFF2-40B4-BE49-F238E27FC236}">
                    <a16:creationId xmlns:a16="http://schemas.microsoft.com/office/drawing/2014/main" id="{0AA95A7C-4A73-5A11-B6A1-01F22623C9CE}"/>
                  </a:ext>
                </a:extLst>
              </p:cNvPr>
              <p:cNvGrpSpPr/>
              <p:nvPr/>
            </p:nvGrpSpPr>
            <p:grpSpPr>
              <a:xfrm>
                <a:off x="5944769" y="1796522"/>
                <a:ext cx="958265" cy="296445"/>
                <a:chOff x="5422657" y="1616357"/>
                <a:chExt cx="958265" cy="296445"/>
              </a:xfrm>
            </p:grpSpPr>
            <p:sp>
              <p:nvSpPr>
                <p:cNvPr id="16" name="Rectangle 15">
                  <a:extLst>
                    <a:ext uri="{FF2B5EF4-FFF2-40B4-BE49-F238E27FC236}">
                      <a16:creationId xmlns:a16="http://schemas.microsoft.com/office/drawing/2014/main" id="{F43B18AA-F2BB-BFDB-AD3A-0C63DB944AD4}"/>
                    </a:ext>
                  </a:extLst>
                </p:cNvPr>
                <p:cNvSpPr/>
                <p:nvPr/>
              </p:nvSpPr>
              <p:spPr>
                <a:xfrm>
                  <a:off x="5422657" y="1679506"/>
                  <a:ext cx="175918" cy="175918"/>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latin typeface="Arial" panose="020B0604020202020204" pitchFamily="34" charset="0"/>
                    <a:cs typeface="Arial" panose="020B0604020202020204" pitchFamily="34" charset="0"/>
                  </a:endParaRPr>
                </a:p>
              </p:txBody>
            </p:sp>
            <p:sp>
              <p:nvSpPr>
                <p:cNvPr id="17" name="Rectangle 10">
                  <a:extLst>
                    <a:ext uri="{FF2B5EF4-FFF2-40B4-BE49-F238E27FC236}">
                      <a16:creationId xmlns:a16="http://schemas.microsoft.com/office/drawing/2014/main" id="{50D3130D-1943-CA82-E9A1-3E115451B83C}"/>
                    </a:ext>
                  </a:extLst>
                </p:cNvPr>
                <p:cNvSpPr>
                  <a:spLocks noChangeArrowheads="1"/>
                </p:cNvSpPr>
                <p:nvPr/>
              </p:nvSpPr>
              <p:spPr bwMode="auto">
                <a:xfrm>
                  <a:off x="5728974" y="1616357"/>
                  <a:ext cx="651948" cy="296445"/>
                </a:xfrm>
                <a:prstGeom prst="rect">
                  <a:avLst/>
                </a:prstGeom>
                <a:noFill/>
                <a:ln w="9525">
                  <a:noFill/>
                  <a:miter lim="800000"/>
                  <a:headEnd/>
                  <a:tailEnd/>
                </a:ln>
              </p:spPr>
              <p:txBody>
                <a:bodyPr wrap="none" lIns="0" tIns="32918" rIns="0" bIns="32918" anchor="ctr">
                  <a:noAutofit/>
                </a:bodyPr>
                <a:lstStyle/>
                <a:p>
                  <a:r>
                    <a:rPr lang="en-US" sz="1600">
                      <a:latin typeface="Arial" panose="020B0604020202020204" pitchFamily="34" charset="0"/>
                      <a:cs typeface="Arial" panose="020B0604020202020204" pitchFamily="34" charset="0"/>
                    </a:rPr>
                    <a:t>Ability</a:t>
                  </a:r>
                </a:p>
              </p:txBody>
            </p:sp>
          </p:grpSp>
          <p:grpSp>
            <p:nvGrpSpPr>
              <p:cNvPr id="13" name="Group 12">
                <a:extLst>
                  <a:ext uri="{FF2B5EF4-FFF2-40B4-BE49-F238E27FC236}">
                    <a16:creationId xmlns:a16="http://schemas.microsoft.com/office/drawing/2014/main" id="{AF3FAC58-C2B2-1B13-8C62-4015199B399F}"/>
                  </a:ext>
                </a:extLst>
              </p:cNvPr>
              <p:cNvGrpSpPr/>
              <p:nvPr/>
            </p:nvGrpSpPr>
            <p:grpSpPr>
              <a:xfrm>
                <a:off x="7180905" y="1796522"/>
                <a:ext cx="1731509" cy="296445"/>
                <a:chOff x="7034804" y="1616357"/>
                <a:chExt cx="1731509" cy="296445"/>
              </a:xfrm>
            </p:grpSpPr>
            <p:sp>
              <p:nvSpPr>
                <p:cNvPr id="14" name="Rectangle 13">
                  <a:extLst>
                    <a:ext uri="{FF2B5EF4-FFF2-40B4-BE49-F238E27FC236}">
                      <a16:creationId xmlns:a16="http://schemas.microsoft.com/office/drawing/2014/main" id="{E27C24FA-4B1F-3B57-07CB-B15C083FAFE6}"/>
                    </a:ext>
                  </a:extLst>
                </p:cNvPr>
                <p:cNvSpPr/>
                <p:nvPr/>
              </p:nvSpPr>
              <p:spPr>
                <a:xfrm>
                  <a:off x="7034804" y="1679506"/>
                  <a:ext cx="173736" cy="175918"/>
                </a:xfrm>
                <a:prstGeom prst="rect">
                  <a:avLst/>
                </a:prstGeom>
                <a:solidFill>
                  <a:srgbClr val="6A8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5CF6BC6-EC9A-FA96-626F-F9AE1772A0A8}"/>
                    </a:ext>
                  </a:extLst>
                </p:cNvPr>
                <p:cNvSpPr>
                  <a:spLocks noChangeArrowheads="1"/>
                </p:cNvSpPr>
                <p:nvPr/>
              </p:nvSpPr>
              <p:spPr bwMode="auto">
                <a:xfrm>
                  <a:off x="7341121" y="1616357"/>
                  <a:ext cx="1425192" cy="296445"/>
                </a:xfrm>
                <a:prstGeom prst="rect">
                  <a:avLst/>
                </a:prstGeom>
                <a:noFill/>
                <a:ln w="9525">
                  <a:noFill/>
                  <a:miter lim="800000"/>
                  <a:headEnd/>
                  <a:tailEnd/>
                </a:ln>
              </p:spPr>
              <p:txBody>
                <a:bodyPr wrap="none" lIns="0" tIns="32918" rIns="0" bIns="32918" anchor="ctr">
                  <a:noAutofit/>
                </a:bodyPr>
                <a:lstStyle/>
                <a:p>
                  <a:r>
                    <a:rPr lang="en-US" sz="1600">
                      <a:latin typeface="Arial" panose="020B0604020202020204" pitchFamily="34" charset="0"/>
                      <a:cs typeface="Arial" panose="020B0604020202020204" pitchFamily="34" charset="0"/>
                    </a:rPr>
                    <a:t>Reinforcement</a:t>
                  </a:r>
                </a:p>
              </p:txBody>
            </p:sp>
          </p:grpSp>
        </p:grpSp>
        <p:sp>
          <p:nvSpPr>
            <p:cNvPr id="116" name="Arrow: Right 115">
              <a:extLst>
                <a:ext uri="{FF2B5EF4-FFF2-40B4-BE49-F238E27FC236}">
                  <a16:creationId xmlns:a16="http://schemas.microsoft.com/office/drawing/2014/main" id="{973A18AF-5A9F-38D0-A35B-E7BC8F0908DB}"/>
                </a:ext>
              </a:extLst>
            </p:cNvPr>
            <p:cNvSpPr/>
            <p:nvPr/>
          </p:nvSpPr>
          <p:spPr>
            <a:xfrm>
              <a:off x="3106681" y="6859856"/>
              <a:ext cx="9798305" cy="43744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5E9485EC-4B07-89DC-9BD7-0A2AC2FFDAE6}"/>
                </a:ext>
              </a:extLst>
            </p:cNvPr>
            <p:cNvSpPr txBox="1"/>
            <p:nvPr/>
          </p:nvSpPr>
          <p:spPr>
            <a:xfrm>
              <a:off x="7279423" y="7181781"/>
              <a:ext cx="8913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rial" panose="020B0604020202020204" pitchFamily="34" charset="0"/>
                  <a:cs typeface="Arial" panose="020B0604020202020204" pitchFamily="34" charset="0"/>
                </a:rPr>
                <a:t>Time</a:t>
              </a:r>
              <a:endParaRPr lang="en-US" sz="1800">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785EC819-3D42-7CEF-C22D-9410BE869FBC}"/>
                </a:ext>
              </a:extLst>
            </p:cNvPr>
            <p:cNvCxnSpPr/>
            <p:nvPr/>
          </p:nvCxnSpPr>
          <p:spPr>
            <a:xfrm>
              <a:off x="3078597" y="2573800"/>
              <a:ext cx="0" cy="420272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24C06D6-8127-CEE5-B47A-00EBB8C5D532}"/>
                </a:ext>
              </a:extLst>
            </p:cNvPr>
            <p:cNvCxnSpPr/>
            <p:nvPr/>
          </p:nvCxnSpPr>
          <p:spPr>
            <a:xfrm>
              <a:off x="12418277" y="2573800"/>
              <a:ext cx="0" cy="420272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CF4FCD-6765-7DD6-1FED-9686AFE1A3FF}"/>
                </a:ext>
              </a:extLst>
            </p:cNvPr>
            <p:cNvCxnSpPr/>
            <p:nvPr/>
          </p:nvCxnSpPr>
          <p:spPr>
            <a:xfrm>
              <a:off x="12792143" y="2573800"/>
              <a:ext cx="0" cy="420272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7894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con&#10;&#10;Description automatically generated">
            <a:extLst>
              <a:ext uri="{FF2B5EF4-FFF2-40B4-BE49-F238E27FC236}">
                <a16:creationId xmlns:a16="http://schemas.microsoft.com/office/drawing/2014/main" id="{00C85DAF-3636-F16D-278F-2175485EA6ED}"/>
              </a:ext>
            </a:extLst>
          </p:cNvPr>
          <p:cNvPicPr>
            <a:picLocks noChangeAspect="1"/>
          </p:cNvPicPr>
          <p:nvPr/>
        </p:nvPicPr>
        <p:blipFill>
          <a:blip r:embed="rId3"/>
          <a:stretch>
            <a:fillRect/>
          </a:stretch>
        </p:blipFill>
        <p:spPr>
          <a:xfrm>
            <a:off x="9626590" y="1821705"/>
            <a:ext cx="5243330" cy="5197031"/>
          </a:xfrm>
          <a:prstGeom prst="rect">
            <a:avLst/>
          </a:prstGeom>
        </p:spPr>
      </p:pic>
      <p:sp>
        <p:nvSpPr>
          <p:cNvPr id="5" name="TextBox 4">
            <a:extLst>
              <a:ext uri="{FF2B5EF4-FFF2-40B4-BE49-F238E27FC236}">
                <a16:creationId xmlns:a16="http://schemas.microsoft.com/office/drawing/2014/main" id="{D1AFB476-C8C3-42F5-3ADC-C15276633066}"/>
              </a:ext>
            </a:extLst>
          </p:cNvPr>
          <p:cNvSpPr txBox="1"/>
          <p:nvPr/>
        </p:nvSpPr>
        <p:spPr>
          <a:xfrm>
            <a:off x="353027" y="1536539"/>
            <a:ext cx="93788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Arial"/>
                <a:cs typeface="Arial"/>
              </a:rPr>
              <a:t>Your Change Manager is here to help:</a:t>
            </a:r>
            <a:endParaRPr lang="en-US" sz="1800"/>
          </a:p>
        </p:txBody>
      </p:sp>
      <p:graphicFrame>
        <p:nvGraphicFramePr>
          <p:cNvPr id="7" name="Diagram 7">
            <a:extLst>
              <a:ext uri="{FF2B5EF4-FFF2-40B4-BE49-F238E27FC236}">
                <a16:creationId xmlns:a16="http://schemas.microsoft.com/office/drawing/2014/main" id="{812012BE-3520-0E80-5127-D03DC46250CD}"/>
              </a:ext>
            </a:extLst>
          </p:cNvPr>
          <p:cNvGraphicFramePr/>
          <p:nvPr>
            <p:extLst>
              <p:ext uri="{D42A27DB-BD31-4B8C-83A1-F6EECF244321}">
                <p14:modId xmlns:p14="http://schemas.microsoft.com/office/powerpoint/2010/main" val="1192457518"/>
              </p:ext>
            </p:extLst>
          </p:nvPr>
        </p:nvGraphicFramePr>
        <p:xfrm>
          <a:off x="555539" y="2054694"/>
          <a:ext cx="9387068" cy="5081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472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06B2-F168-46F8-B0E2-AF3EFD49DD01}"/>
              </a:ext>
            </a:extLst>
          </p:cNvPr>
          <p:cNvSpPr txBox="1">
            <a:spLocks/>
          </p:cNvSpPr>
          <p:nvPr/>
        </p:nvSpPr>
        <p:spPr>
          <a:xfrm>
            <a:off x="618188" y="1338368"/>
            <a:ext cx="8686800" cy="823204"/>
          </a:xfrm>
          <a:prstGeom prst="rect">
            <a:avLst/>
          </a:prstGeom>
        </p:spPr>
        <p:txBody>
          <a:bodyPr/>
          <a:lstStyle>
            <a:lvl1pPr algn="l" defTabSz="914400" rtl="0" eaLnBrk="1" latinLnBrk="0" hangingPunct="1">
              <a:lnSpc>
                <a:spcPct val="90000"/>
              </a:lnSpc>
              <a:spcBef>
                <a:spcPct val="0"/>
              </a:spcBef>
              <a:buNone/>
              <a:defRPr lang="en-US" sz="3600" kern="1200" cap="none" baseline="0" dirty="0">
                <a:solidFill>
                  <a:schemeClr val="tx1"/>
                </a:solidFill>
                <a:latin typeface="+mj-lt"/>
                <a:ea typeface="+mj-ea"/>
                <a:cs typeface="+mj-cs"/>
              </a:defRPr>
            </a:lvl1pPr>
          </a:lstStyle>
          <a:p>
            <a:r>
              <a:rPr lang="en-US" sz="3200" b="1">
                <a:latin typeface="Arial" panose="020B0604020202020204" pitchFamily="34" charset="0"/>
                <a:cs typeface="Arial" panose="020B0604020202020204" pitchFamily="34" charset="0"/>
              </a:rPr>
              <a:t>Wrap Up</a:t>
            </a:r>
          </a:p>
        </p:txBody>
      </p:sp>
      <p:sp>
        <p:nvSpPr>
          <p:cNvPr id="4" name="TextBox 3">
            <a:extLst>
              <a:ext uri="{FF2B5EF4-FFF2-40B4-BE49-F238E27FC236}">
                <a16:creationId xmlns:a16="http://schemas.microsoft.com/office/drawing/2014/main" id="{DF9F5A18-98B9-82F4-11DF-7AC1D3462500}"/>
              </a:ext>
            </a:extLst>
          </p:cNvPr>
          <p:cNvSpPr txBox="1"/>
          <p:nvPr/>
        </p:nvSpPr>
        <p:spPr>
          <a:xfrm>
            <a:off x="10909139" y="2161572"/>
            <a:ext cx="2743200"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150">
              <a:cs typeface="Calibri"/>
            </a:endParaRPr>
          </a:p>
        </p:txBody>
      </p:sp>
      <p:sp>
        <p:nvSpPr>
          <p:cNvPr id="6" name="TextBox 5">
            <a:extLst>
              <a:ext uri="{FF2B5EF4-FFF2-40B4-BE49-F238E27FC236}">
                <a16:creationId xmlns:a16="http://schemas.microsoft.com/office/drawing/2014/main" id="{6BAC72F9-BDD8-8D03-B5BD-3402B31F6950}"/>
              </a:ext>
            </a:extLst>
          </p:cNvPr>
          <p:cNvSpPr txBox="1"/>
          <p:nvPr/>
        </p:nvSpPr>
        <p:spPr>
          <a:xfrm>
            <a:off x="962025" y="1952625"/>
            <a:ext cx="12690314" cy="5164491"/>
          </a:xfrm>
          <a:prstGeom prst="rect">
            <a:avLst/>
          </a:prstGeom>
          <a:noFill/>
        </p:spPr>
        <p:txBody>
          <a:bodyPr wrap="square" lIns="91440" tIns="45720" rIns="91440" bIns="45720" rtlCol="0" anchor="t">
            <a:spAutoFit/>
          </a:bodyPr>
          <a:lstStyle/>
          <a:p>
            <a:r>
              <a:rPr lang="en-US" sz="2800" b="1">
                <a:latin typeface="Arial"/>
                <a:cs typeface="Arial"/>
              </a:rPr>
              <a:t>How will you work on your barrier points? What is your action plan?</a:t>
            </a:r>
          </a:p>
          <a:p>
            <a:endParaRPr lang="en-US">
              <a:latin typeface="Arial" panose="020B0604020202020204" pitchFamily="34" charset="0"/>
              <a:cs typeface="Arial" panose="020B0604020202020204" pitchFamily="34" charset="0"/>
            </a:endParaRPr>
          </a:p>
          <a:p>
            <a:pPr marL="457200" indent="-457200">
              <a:buFont typeface="+mj-lt"/>
              <a:buAutoNum type="arabicPeriod"/>
            </a:pPr>
            <a:r>
              <a:rPr lang="en-US" sz="2000" b="1">
                <a:latin typeface="Arial"/>
                <a:cs typeface="Arial"/>
              </a:rPr>
              <a:t>Learn about CHRS:</a:t>
            </a:r>
            <a:r>
              <a:rPr lang="en-US" sz="2000">
                <a:latin typeface="Arial"/>
                <a:cs typeface="Arial"/>
              </a:rPr>
              <a:t> Become familiar with the CHRS project by visiting the </a:t>
            </a:r>
            <a:r>
              <a:rPr lang="en-US" sz="2000">
                <a:latin typeface="Arial"/>
                <a:cs typeface="Arial"/>
                <a:hlinkClick r:id="rId2"/>
              </a:rPr>
              <a:t>San Bernardino CHRS website</a:t>
            </a:r>
            <a:r>
              <a:rPr lang="en-US" sz="2000">
                <a:latin typeface="Arial"/>
                <a:cs typeface="Arial"/>
              </a:rPr>
              <a:t> and the </a:t>
            </a:r>
            <a:r>
              <a:rPr lang="en-US" sz="2000">
                <a:latin typeface="Arial"/>
                <a:cs typeface="Arial"/>
                <a:hlinkClick r:id="rId3"/>
              </a:rPr>
              <a:t>Chancellor’s Office website</a:t>
            </a:r>
            <a:r>
              <a:rPr lang="en-US" sz="2000">
                <a:latin typeface="Arial"/>
                <a:cs typeface="Arial"/>
              </a:rPr>
              <a:t>.</a:t>
            </a:r>
          </a:p>
          <a:p>
            <a:pPr marL="457200" indent="-457200">
              <a:buFont typeface="+mj-lt"/>
              <a:buAutoNum type="arabicPeriod"/>
            </a:pPr>
            <a:endParaRPr lang="en-US" sz="2000">
              <a:latin typeface="Arial" panose="020B0604020202020204" pitchFamily="34" charset="0"/>
              <a:cs typeface="Arial" panose="020B0604020202020204" pitchFamily="34" charset="0"/>
            </a:endParaRPr>
          </a:p>
          <a:p>
            <a:pPr marL="457200" indent="-457200">
              <a:buFont typeface="+mj-lt"/>
              <a:buAutoNum type="arabicPeriod"/>
            </a:pPr>
            <a:r>
              <a:rPr lang="en-US" sz="2000" b="1">
                <a:latin typeface="Arial"/>
                <a:cs typeface="Arial"/>
              </a:rPr>
              <a:t>Stay Informed:</a:t>
            </a:r>
            <a:r>
              <a:rPr lang="en-US" sz="2000">
                <a:latin typeface="Arial"/>
                <a:cs typeface="Arial"/>
              </a:rPr>
              <a:t> Actively seek information related to the project by attending team meetings and asking questions.</a:t>
            </a:r>
          </a:p>
          <a:p>
            <a:pPr marL="457200" indent="-457200">
              <a:buFont typeface="+mj-lt"/>
              <a:buAutoNum type="arabicPeriod"/>
            </a:pPr>
            <a:endParaRPr lang="en-US" sz="2000">
              <a:latin typeface="Arial" panose="020B0604020202020204" pitchFamily="34" charset="0"/>
              <a:cs typeface="Arial" panose="020B0604020202020204" pitchFamily="34" charset="0"/>
            </a:endParaRPr>
          </a:p>
          <a:p>
            <a:pPr marL="457200" indent="-457200">
              <a:buFont typeface="+mj-lt"/>
              <a:buAutoNum type="arabicPeriod"/>
            </a:pPr>
            <a:r>
              <a:rPr lang="en-US" sz="2000" b="1">
                <a:latin typeface="Arial"/>
                <a:cs typeface="Arial"/>
              </a:rPr>
              <a:t>Communicate:</a:t>
            </a:r>
            <a:r>
              <a:rPr lang="en-US" sz="2000">
                <a:latin typeface="Arial"/>
                <a:cs typeface="Arial"/>
              </a:rPr>
              <a:t> If you have suggestions or concerns, be sure to communicate them to the CHRS team or submit them via the CHRS suggestions and feedback form.</a:t>
            </a:r>
          </a:p>
          <a:p>
            <a:pPr marL="457200" indent="-457200">
              <a:buFont typeface="+mj-lt"/>
              <a:buAutoNum type="arabicPeriod"/>
            </a:pPr>
            <a:endParaRPr lang="en-US" sz="2000">
              <a:latin typeface="Arial" panose="020B0604020202020204" pitchFamily="34" charset="0"/>
              <a:cs typeface="Arial" panose="020B0604020202020204" pitchFamily="34" charset="0"/>
            </a:endParaRPr>
          </a:p>
          <a:p>
            <a:pPr marL="457200" indent="-457200">
              <a:buFont typeface="+mj-lt"/>
              <a:buAutoNum type="arabicPeriod"/>
            </a:pPr>
            <a:r>
              <a:rPr lang="en-US" sz="2000" b="1">
                <a:latin typeface="Arial"/>
                <a:cs typeface="Arial"/>
              </a:rPr>
              <a:t>Invest time in your training: </a:t>
            </a:r>
            <a:r>
              <a:rPr lang="en-US" sz="2000">
                <a:latin typeface="Arial"/>
                <a:cs typeface="Arial"/>
              </a:rPr>
              <a:t>Plan to invest time in reviewing the </a:t>
            </a:r>
            <a:r>
              <a:rPr lang="en-US" sz="2000">
                <a:latin typeface="Arial"/>
                <a:cs typeface="Arial"/>
                <a:hlinkClick r:id="rId4"/>
              </a:rPr>
              <a:t>CHRS training page</a:t>
            </a:r>
            <a:r>
              <a:rPr lang="en-US" sz="2000">
                <a:latin typeface="Arial"/>
                <a:cs typeface="Arial"/>
              </a:rPr>
              <a:t>, with job aids and video tutorials, attend live demonstrations and/or attend open lab sessions.</a:t>
            </a:r>
          </a:p>
          <a:p>
            <a:pPr marL="457200" indent="-457200">
              <a:buFont typeface="+mj-lt"/>
              <a:buAutoNum type="arabicPeriod"/>
            </a:pPr>
            <a:endParaRPr lang="en-US" sz="2000">
              <a:latin typeface="Arial" panose="020B0604020202020204" pitchFamily="34" charset="0"/>
              <a:cs typeface="Arial" panose="020B0604020202020204" pitchFamily="34" charset="0"/>
            </a:endParaRPr>
          </a:p>
          <a:p>
            <a:pPr marL="457200" indent="-457200">
              <a:buFont typeface="+mj-lt"/>
              <a:buAutoNum type="arabicPeriod"/>
            </a:pPr>
            <a:r>
              <a:rPr lang="en-US" sz="2000" b="1">
                <a:latin typeface="Arial"/>
                <a:cs typeface="Arial"/>
              </a:rPr>
              <a:t>Remember, you are part of the Coyote Pack</a:t>
            </a:r>
            <a:r>
              <a:rPr lang="en-US" sz="2000">
                <a:latin typeface="Arial"/>
                <a:cs typeface="Arial"/>
              </a:rPr>
              <a:t>: Give yourself grace in adjusting to this change—and remember the campus CHRS team is here to help you. We are here to support each other!</a:t>
            </a:r>
          </a:p>
        </p:txBody>
      </p:sp>
    </p:spTree>
    <p:extLst>
      <p:ext uri="{BB962C8B-B14F-4D97-AF65-F5344CB8AC3E}">
        <p14:creationId xmlns:p14="http://schemas.microsoft.com/office/powerpoint/2010/main" val="4156573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5BC995-00BC-968B-2269-EC07B63E4FE5}"/>
              </a:ext>
            </a:extLst>
          </p:cNvPr>
          <p:cNvSpPr txBox="1"/>
          <p:nvPr/>
        </p:nvSpPr>
        <p:spPr>
          <a:xfrm>
            <a:off x="3407567" y="3378989"/>
            <a:ext cx="970121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6000" b="1">
                <a:latin typeface="Arial"/>
                <a:cs typeface="Arial"/>
              </a:rPr>
              <a:t>Help us improve  </a:t>
            </a:r>
          </a:p>
          <a:p>
            <a:pPr lvl="1"/>
            <a:r>
              <a:rPr lang="en-US" sz="6000" b="1">
                <a:latin typeface="Arial"/>
                <a:cs typeface="Arial"/>
              </a:rPr>
              <a:t>Take the feedback poll</a:t>
            </a:r>
            <a:endParaRPr lang="en-US" sz="6000" b="1">
              <a:cs typeface="Calibri" panose="020F0502020204030204"/>
            </a:endParaRPr>
          </a:p>
        </p:txBody>
      </p:sp>
      <p:pic>
        <p:nvPicPr>
          <p:cNvPr id="6" name="Picture 4" descr="Grunge textured take a poll stamp seal Royalty Free Vector">
            <a:extLst>
              <a:ext uri="{FF2B5EF4-FFF2-40B4-BE49-F238E27FC236}">
                <a16:creationId xmlns:a16="http://schemas.microsoft.com/office/drawing/2014/main" id="{86100289-1C1F-A6B4-BF67-A69D639BEF6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728"/>
          <a:stretch/>
        </p:blipFill>
        <p:spPr bwMode="auto">
          <a:xfrm>
            <a:off x="532254" y="1764507"/>
            <a:ext cx="2875313" cy="2486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4">
            <a:extLst>
              <a:ext uri="{FF2B5EF4-FFF2-40B4-BE49-F238E27FC236}">
                <a16:creationId xmlns:a16="http://schemas.microsoft.com/office/drawing/2014/main" id="{9C725BF1-5BB0-C575-D172-DA66B6D5DEDB}"/>
              </a:ext>
            </a:extLst>
          </p:cNvPr>
          <p:cNvSpPr txBox="1"/>
          <p:nvPr/>
        </p:nvSpPr>
        <p:spPr>
          <a:xfrm>
            <a:off x="7898860" y="0"/>
            <a:ext cx="6731540" cy="95410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en-US" sz="2800" b="1">
                <a:ea typeface="Calibri"/>
                <a:cs typeface="Calibri"/>
              </a:rPr>
              <a:t>Helping Employees Adjust to CHRS</a:t>
            </a:r>
            <a:endParaRPr lang="en-US"/>
          </a:p>
          <a:p>
            <a:pPr algn="r"/>
            <a:endParaRPr lang="en-US" sz="2800" b="1">
              <a:ea typeface="Calibri"/>
              <a:cs typeface="Calibri"/>
            </a:endParaRPr>
          </a:p>
        </p:txBody>
      </p:sp>
    </p:spTree>
    <p:extLst>
      <p:ext uri="{BB962C8B-B14F-4D97-AF65-F5344CB8AC3E}">
        <p14:creationId xmlns:p14="http://schemas.microsoft.com/office/powerpoint/2010/main" val="340185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455429" y="3897772"/>
            <a:ext cx="6278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17206" y="5504613"/>
            <a:ext cx="6278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815118" y="5609203"/>
            <a:ext cx="7581539" cy="869178"/>
            <a:chOff x="395434" y="4390519"/>
            <a:chExt cx="6317950" cy="724315"/>
          </a:xfrm>
        </p:grpSpPr>
        <p:sp>
          <p:nvSpPr>
            <p:cNvPr id="8" name="Rectangle 7"/>
            <p:cNvSpPr/>
            <p:nvPr/>
          </p:nvSpPr>
          <p:spPr>
            <a:xfrm>
              <a:off x="1536700" y="4431632"/>
              <a:ext cx="5176684" cy="683202"/>
            </a:xfrm>
            <a:prstGeom prst="rect">
              <a:avLst/>
            </a:prstGeom>
          </p:spPr>
          <p:txBody>
            <a:bodyPr wrap="square" lIns="91440" tIns="45720" rIns="91440" bIns="45720" anchor="t">
              <a:noAutofit/>
            </a:bodyPr>
            <a:lstStyle/>
            <a:p>
              <a:pPr defTabSz="611270"/>
              <a:r>
                <a:rPr lang="en-US" sz="2400">
                  <a:latin typeface="Arial"/>
                  <a:cs typeface="Arial"/>
                </a:rPr>
                <a:t>To apply change management concepts to help you with </a:t>
              </a:r>
              <a:r>
                <a:rPr lang="en-US" sz="2400" b="1">
                  <a:solidFill>
                    <a:srgbClr val="C65420"/>
                  </a:solidFill>
                  <a:latin typeface="Arial"/>
                  <a:cs typeface="Arial"/>
                </a:rPr>
                <a:t>CHRS adoption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5434" y="4390519"/>
              <a:ext cx="907757" cy="703975"/>
            </a:xfrm>
            <a:prstGeom prst="rect">
              <a:avLst/>
            </a:prstGeom>
          </p:spPr>
        </p:pic>
      </p:grpSp>
      <p:grpSp>
        <p:nvGrpSpPr>
          <p:cNvPr id="9" name="Group 8"/>
          <p:cNvGrpSpPr/>
          <p:nvPr/>
        </p:nvGrpSpPr>
        <p:grpSpPr>
          <a:xfrm>
            <a:off x="1772243" y="2625969"/>
            <a:ext cx="6781645" cy="1200329"/>
            <a:chOff x="435767" y="1470327"/>
            <a:chExt cx="4832919" cy="1000274"/>
          </a:xfrm>
        </p:grpSpPr>
        <p:sp>
          <p:nvSpPr>
            <p:cNvPr id="5" name="Rectangle 4"/>
            <p:cNvSpPr/>
            <p:nvPr/>
          </p:nvSpPr>
          <p:spPr>
            <a:xfrm>
              <a:off x="1407886" y="1470327"/>
              <a:ext cx="3860800" cy="1000274"/>
            </a:xfrm>
            <a:prstGeom prst="rect">
              <a:avLst/>
            </a:prstGeom>
          </p:spPr>
          <p:txBody>
            <a:bodyPr wrap="square" lIns="91440" tIns="45720" rIns="91440" bIns="45720" anchor="t">
              <a:spAutoFit/>
            </a:bodyPr>
            <a:lstStyle/>
            <a:p>
              <a:pPr defTabSz="611270"/>
              <a:r>
                <a:rPr lang="en-US" sz="2400">
                  <a:latin typeface="Arial"/>
                  <a:cs typeface="Arial"/>
                </a:rPr>
                <a:t>To understand the </a:t>
              </a:r>
              <a:r>
                <a:rPr lang="en-US" sz="2400" b="1">
                  <a:solidFill>
                    <a:srgbClr val="C65420"/>
                  </a:solidFill>
                  <a:latin typeface="Arial"/>
                  <a:cs typeface="Arial"/>
                </a:rPr>
                <a:t>change process </a:t>
              </a:r>
              <a:br>
                <a:rPr lang="en-US" sz="2400" b="1">
                  <a:solidFill>
                    <a:srgbClr val="C65420"/>
                  </a:solidFill>
                  <a:latin typeface="Arial" panose="020B0604020202020204" pitchFamily="34" charset="0"/>
                  <a:cs typeface="Arial" panose="020B0604020202020204" pitchFamily="34" charset="0"/>
                </a:rPr>
              </a:br>
              <a:r>
                <a:rPr lang="en-US" sz="2400">
                  <a:latin typeface="Arial"/>
                  <a:cs typeface="Arial"/>
                </a:rPr>
                <a:t>and the underlying concepts of </a:t>
              </a:r>
              <a:br>
                <a:rPr lang="en-US" sz="2400">
                  <a:latin typeface="Arial" panose="020B0604020202020204" pitchFamily="34" charset="0"/>
                  <a:cs typeface="Arial" panose="020B0604020202020204" pitchFamily="34" charset="0"/>
                </a:rPr>
              </a:br>
              <a:r>
                <a:rPr lang="en-US" sz="2400">
                  <a:latin typeface="Arial"/>
                  <a:cs typeface="Arial"/>
                </a:rPr>
                <a:t>change management.</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5767" y="1607644"/>
              <a:ext cx="827090" cy="630974"/>
            </a:xfrm>
            <a:prstGeom prst="rect">
              <a:avLst/>
            </a:prstGeom>
            <a:ln>
              <a:noFill/>
            </a:ln>
          </p:spPr>
        </p:pic>
      </p:grpSp>
      <p:grpSp>
        <p:nvGrpSpPr>
          <p:cNvPr id="12" name="Group 11"/>
          <p:cNvGrpSpPr/>
          <p:nvPr/>
        </p:nvGrpSpPr>
        <p:grpSpPr>
          <a:xfrm>
            <a:off x="1964991" y="4078614"/>
            <a:ext cx="5425886" cy="1285156"/>
            <a:chOff x="520328" y="3008033"/>
            <a:chExt cx="4521572" cy="1070963"/>
          </a:xfrm>
        </p:grpSpPr>
        <p:sp>
          <p:nvSpPr>
            <p:cNvPr id="7" name="Rectangle 6"/>
            <p:cNvSpPr/>
            <p:nvPr/>
          </p:nvSpPr>
          <p:spPr>
            <a:xfrm>
              <a:off x="1536700" y="3078722"/>
              <a:ext cx="3505200" cy="1000274"/>
            </a:xfrm>
            <a:prstGeom prst="rect">
              <a:avLst/>
            </a:prstGeom>
          </p:spPr>
          <p:txBody>
            <a:bodyPr wrap="square" lIns="91440" tIns="45720" rIns="91440" bIns="45720" anchor="t">
              <a:spAutoFit/>
            </a:bodyPr>
            <a:lstStyle/>
            <a:p>
              <a:pPr defTabSz="611270"/>
              <a:r>
                <a:rPr lang="en-US" sz="2400">
                  <a:latin typeface="Arial"/>
                  <a:cs typeface="Arial"/>
                </a:rPr>
                <a:t>To learn some background about the Common Human Resources System </a:t>
              </a:r>
              <a:r>
                <a:rPr lang="en-US" sz="2400" b="1">
                  <a:latin typeface="Arial"/>
                  <a:cs typeface="Arial"/>
                </a:rPr>
                <a:t>(</a:t>
              </a:r>
              <a:r>
                <a:rPr lang="en-US" sz="2400" b="1">
                  <a:solidFill>
                    <a:srgbClr val="C65420"/>
                  </a:solidFill>
                  <a:latin typeface="Arial"/>
                  <a:cs typeface="Arial"/>
                </a:rPr>
                <a:t>CHRS</a:t>
              </a:r>
              <a:r>
                <a:rPr lang="en-US" sz="2400" b="1">
                  <a:latin typeface="Arial"/>
                  <a:cs typeface="Arial"/>
                </a:rPr>
                <a:t>) </a:t>
              </a:r>
              <a:endParaRPr lang="en-US" sz="2400" b="1">
                <a:solidFill>
                  <a:prstClr val="black"/>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0328" y="3008033"/>
              <a:ext cx="657968" cy="787708"/>
            </a:xfrm>
            <a:prstGeom prst="rect">
              <a:avLst/>
            </a:prstGeom>
            <a:ln>
              <a:noFill/>
            </a:ln>
          </p:spPr>
        </p:pic>
      </p:grpSp>
      <p:sp>
        <p:nvSpPr>
          <p:cNvPr id="15" name="TextBox 14">
            <a:extLst>
              <a:ext uri="{FF2B5EF4-FFF2-40B4-BE49-F238E27FC236}">
                <a16:creationId xmlns:a16="http://schemas.microsoft.com/office/drawing/2014/main" id="{729B517C-8B74-41C7-BCE1-5C0B9FE0FB36}"/>
              </a:ext>
            </a:extLst>
          </p:cNvPr>
          <p:cNvSpPr txBox="1"/>
          <p:nvPr/>
        </p:nvSpPr>
        <p:spPr>
          <a:xfrm>
            <a:off x="226127" y="1687208"/>
            <a:ext cx="5741581"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Our goals today are:</a:t>
            </a:r>
          </a:p>
        </p:txBody>
      </p:sp>
      <p:sp>
        <p:nvSpPr>
          <p:cNvPr id="18" name="Oval 17">
            <a:extLst>
              <a:ext uri="{FF2B5EF4-FFF2-40B4-BE49-F238E27FC236}">
                <a16:creationId xmlns:a16="http://schemas.microsoft.com/office/drawing/2014/main" id="{A4661F41-CDC7-1C2B-E408-F9CC562F4504}"/>
              </a:ext>
            </a:extLst>
          </p:cNvPr>
          <p:cNvSpPr/>
          <p:nvPr/>
        </p:nvSpPr>
        <p:spPr>
          <a:xfrm>
            <a:off x="8163305" y="2956661"/>
            <a:ext cx="1614504" cy="16145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18CB285-F51F-4387-6F97-9F417C02DC98}"/>
              </a:ext>
            </a:extLst>
          </p:cNvPr>
          <p:cNvGrpSpPr/>
          <p:nvPr/>
        </p:nvGrpSpPr>
        <p:grpSpPr>
          <a:xfrm>
            <a:off x="10212854" y="1171708"/>
            <a:ext cx="3335154" cy="6035040"/>
            <a:chOff x="6364705" y="939926"/>
            <a:chExt cx="2779295" cy="5029200"/>
          </a:xfrm>
          <a:solidFill>
            <a:srgbClr val="5B5478"/>
          </a:solidFill>
        </p:grpSpPr>
        <p:sp>
          <p:nvSpPr>
            <p:cNvPr id="21" name="Rectangle 20">
              <a:extLst>
                <a:ext uri="{FF2B5EF4-FFF2-40B4-BE49-F238E27FC236}">
                  <a16:creationId xmlns:a16="http://schemas.microsoft.com/office/drawing/2014/main" id="{62BE3A3B-7E03-D265-A6DC-F7BCD8513C73}"/>
                </a:ext>
              </a:extLst>
            </p:cNvPr>
            <p:cNvSpPr/>
            <p:nvPr/>
          </p:nvSpPr>
          <p:spPr>
            <a:xfrm>
              <a:off x="6364705" y="939926"/>
              <a:ext cx="2779295" cy="5029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40" tIns="2084832" rIns="91440" bIns="0" rtlCol="0" anchor="ctr" anchorCtr="1"/>
            <a:lstStyle/>
            <a:p>
              <a:pPr algn="ctr" defTabSz="611270"/>
              <a:endParaRPr lang="en-US" sz="2850">
                <a:latin typeface="Arial"/>
                <a:cs typeface="Arial"/>
              </a:endParaRPr>
            </a:p>
            <a:p>
              <a:pPr algn="ctr" defTabSz="611270"/>
              <a:r>
                <a:rPr lang="en-US" sz="2850">
                  <a:latin typeface="Arial"/>
                  <a:cs typeface="Arial"/>
                </a:rPr>
                <a:t>Ready to engage with us?</a:t>
              </a:r>
              <a:endParaRPr lang="en-US" sz="2150">
                <a:ea typeface="Calibri"/>
                <a:cs typeface="Calibri"/>
              </a:endParaRPr>
            </a:p>
          </p:txBody>
        </p:sp>
        <p:sp>
          <p:nvSpPr>
            <p:cNvPr id="22" name="Oval 21">
              <a:extLst>
                <a:ext uri="{FF2B5EF4-FFF2-40B4-BE49-F238E27FC236}">
                  <a16:creationId xmlns:a16="http://schemas.microsoft.com/office/drawing/2014/main" id="{5257F326-CFA2-7731-3ECC-11A34B3874DA}"/>
                </a:ext>
              </a:extLst>
            </p:cNvPr>
            <p:cNvSpPr/>
            <p:nvPr/>
          </p:nvSpPr>
          <p:spPr>
            <a:xfrm>
              <a:off x="7011773" y="1804996"/>
              <a:ext cx="1557352" cy="1557352"/>
            </a:xfrm>
            <a:prstGeom prst="ellipse">
              <a:avLst/>
            </a:prstGeom>
            <a:grpFill/>
            <a:ln w="38100">
              <a:solidFill>
                <a:srgbClr val="B59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1270"/>
              <a:endParaRPr lang="en-US" sz="2400">
                <a:solidFill>
                  <a:prstClr val="white"/>
                </a:solidFill>
                <a:latin typeface="Arial" panose="020B0604020202020204" pitchFamily="34" charset="0"/>
                <a:cs typeface="Arial" panose="020B0604020202020204" pitchFamily="34" charset="0"/>
              </a:endParaRPr>
            </a:p>
          </p:txBody>
        </p:sp>
      </p:grpSp>
      <p:sp>
        <p:nvSpPr>
          <p:cNvPr id="23" name="Oval 22">
            <a:extLst>
              <a:ext uri="{FF2B5EF4-FFF2-40B4-BE49-F238E27FC236}">
                <a16:creationId xmlns:a16="http://schemas.microsoft.com/office/drawing/2014/main" id="{50E6AD47-5A53-C923-6567-BD4C58D2E76C}"/>
              </a:ext>
            </a:extLst>
          </p:cNvPr>
          <p:cNvSpPr/>
          <p:nvPr/>
        </p:nvSpPr>
        <p:spPr>
          <a:xfrm>
            <a:off x="11118261" y="2350269"/>
            <a:ext cx="1614504" cy="16145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12" descr="Badge Question Mark with solid fill">
            <a:extLst>
              <a:ext uri="{FF2B5EF4-FFF2-40B4-BE49-F238E27FC236}">
                <a16:creationId xmlns:a16="http://schemas.microsoft.com/office/drawing/2014/main" id="{AD71F4DC-37E4-AFB0-A508-03E3D5DE9E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67511" y="2271983"/>
            <a:ext cx="1731523" cy="1750978"/>
          </a:xfrm>
          <a:prstGeom prst="rect">
            <a:avLst/>
          </a:prstGeom>
        </p:spPr>
      </p:pic>
    </p:spTree>
    <p:extLst>
      <p:ext uri="{BB962C8B-B14F-4D97-AF65-F5344CB8AC3E}">
        <p14:creationId xmlns:p14="http://schemas.microsoft.com/office/powerpoint/2010/main" val="2029402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5CF133-CDD4-9701-534D-A7717813FB00}"/>
              </a:ext>
            </a:extLst>
          </p:cNvPr>
          <p:cNvSpPr txBox="1"/>
          <p:nvPr/>
        </p:nvSpPr>
        <p:spPr>
          <a:xfrm>
            <a:off x="940526" y="1567543"/>
            <a:ext cx="9518468" cy="2603790"/>
          </a:xfrm>
          <a:prstGeom prst="rect">
            <a:avLst/>
          </a:prstGeom>
          <a:noFill/>
        </p:spPr>
        <p:txBody>
          <a:bodyPr wrap="square" lIns="91440" tIns="45720" rIns="91440" bIns="45720" rtlCol="0" anchor="t">
            <a:spAutoFit/>
          </a:bodyPr>
          <a:lstStyle/>
          <a:p>
            <a:r>
              <a:rPr lang="en-US" sz="4400" b="1">
                <a:latin typeface="Arial" panose="020B0604020202020204" pitchFamily="34" charset="0"/>
                <a:cs typeface="Arial" panose="020B0604020202020204" pitchFamily="34" charset="0"/>
              </a:rPr>
              <a:t>CHRS Communications</a:t>
            </a:r>
          </a:p>
          <a:p>
            <a:endParaRPr lang="en-US" sz="2400">
              <a:latin typeface="Arial" panose="020B0604020202020204" pitchFamily="34" charset="0"/>
              <a:cs typeface="Arial" panose="020B0604020202020204" pitchFamily="34" charset="0"/>
            </a:endParaRPr>
          </a:p>
          <a:p>
            <a:r>
              <a:rPr lang="en-US" sz="2800" b="1">
                <a:latin typeface="Arial" panose="020B0604020202020204" pitchFamily="34" charset="0"/>
                <a:cs typeface="Arial" panose="020B0604020202020204" pitchFamily="34" charset="0"/>
              </a:rPr>
              <a:t>Newsletter</a:t>
            </a:r>
          </a:p>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If you are not on the list, scan QR to sign up! </a:t>
            </a:r>
          </a:p>
          <a:p>
            <a:pPr marL="342900" indent="-342900">
              <a:buFont typeface="Arial" panose="020B0604020202020204" pitchFamily="34" charset="0"/>
              <a:buChar char="•"/>
            </a:pPr>
            <a:endParaRPr lang="en-US"/>
          </a:p>
          <a:p>
            <a:endParaRPr lang="en-US"/>
          </a:p>
        </p:txBody>
      </p:sp>
      <p:pic>
        <p:nvPicPr>
          <p:cNvPr id="8" name="Picture 7">
            <a:extLst>
              <a:ext uri="{FF2B5EF4-FFF2-40B4-BE49-F238E27FC236}">
                <a16:creationId xmlns:a16="http://schemas.microsoft.com/office/drawing/2014/main" id="{73035985-BDCD-4987-E780-3D70A7ACC25D}"/>
              </a:ext>
            </a:extLst>
          </p:cNvPr>
          <p:cNvPicPr>
            <a:picLocks noChangeAspect="1"/>
          </p:cNvPicPr>
          <p:nvPr/>
        </p:nvPicPr>
        <p:blipFill>
          <a:blip r:embed="rId3"/>
          <a:srcRect/>
          <a:stretch/>
        </p:blipFill>
        <p:spPr>
          <a:xfrm rot="585988">
            <a:off x="8787242" y="932780"/>
            <a:ext cx="3623648" cy="67446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3" name="Group 12">
            <a:extLst>
              <a:ext uri="{FF2B5EF4-FFF2-40B4-BE49-F238E27FC236}">
                <a16:creationId xmlns:a16="http://schemas.microsoft.com/office/drawing/2014/main" id="{8F98BA6C-8B22-A122-138E-B0AB47266F8C}"/>
              </a:ext>
            </a:extLst>
          </p:cNvPr>
          <p:cNvGrpSpPr/>
          <p:nvPr/>
        </p:nvGrpSpPr>
        <p:grpSpPr>
          <a:xfrm>
            <a:off x="2473557" y="4178356"/>
            <a:ext cx="2862549" cy="2604927"/>
            <a:chOff x="2064601" y="4305111"/>
            <a:chExt cx="3343840" cy="3080653"/>
          </a:xfrm>
        </p:grpSpPr>
        <p:pic>
          <p:nvPicPr>
            <p:cNvPr id="10" name="Picture 9" descr="A qr code on a white background&#10;&#10;Description automatically generated">
              <a:extLst>
                <a:ext uri="{FF2B5EF4-FFF2-40B4-BE49-F238E27FC236}">
                  <a16:creationId xmlns:a16="http://schemas.microsoft.com/office/drawing/2014/main" id="{D4D96077-7E94-B638-0ABC-2DCFB5EBB027}"/>
                </a:ext>
              </a:extLst>
            </p:cNvPr>
            <p:cNvPicPr>
              <a:picLocks noChangeAspect="1"/>
            </p:cNvPicPr>
            <p:nvPr/>
          </p:nvPicPr>
          <p:blipFill>
            <a:blip r:embed="rId4"/>
            <a:stretch>
              <a:fillRect/>
            </a:stretch>
          </p:blipFill>
          <p:spPr>
            <a:xfrm>
              <a:off x="2400300" y="4305111"/>
              <a:ext cx="2672443" cy="2672443"/>
            </a:xfrm>
            <a:prstGeom prst="rect">
              <a:avLst/>
            </a:prstGeom>
          </p:spPr>
        </p:pic>
        <p:sp>
          <p:nvSpPr>
            <p:cNvPr id="12" name="TextBox 11">
              <a:extLst>
                <a:ext uri="{FF2B5EF4-FFF2-40B4-BE49-F238E27FC236}">
                  <a16:creationId xmlns:a16="http://schemas.microsoft.com/office/drawing/2014/main" id="{3BF282B3-2A8E-7C99-3A3B-E0AE457E573F}"/>
                </a:ext>
              </a:extLst>
            </p:cNvPr>
            <p:cNvSpPr txBox="1"/>
            <p:nvPr/>
          </p:nvSpPr>
          <p:spPr>
            <a:xfrm>
              <a:off x="2064601" y="6883465"/>
              <a:ext cx="3343840" cy="502299"/>
            </a:xfrm>
            <a:prstGeom prst="rect">
              <a:avLst/>
            </a:prstGeom>
            <a:noFill/>
          </p:spPr>
          <p:txBody>
            <a:bodyPr wrap="square" rtlCol="0">
              <a:spAutoFit/>
            </a:bodyPr>
            <a:lstStyle/>
            <a:p>
              <a:r>
                <a:rPr lang="en-US" i="1">
                  <a:solidFill>
                    <a:srgbClr val="296598"/>
                  </a:solidFill>
                </a:rPr>
                <a:t>Send email to subscribe</a:t>
              </a:r>
            </a:p>
          </p:txBody>
        </p:sp>
      </p:grpSp>
    </p:spTree>
    <p:extLst>
      <p:ext uri="{BB962C8B-B14F-4D97-AF65-F5344CB8AC3E}">
        <p14:creationId xmlns:p14="http://schemas.microsoft.com/office/powerpoint/2010/main" val="3787836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96C2B-D8BD-E663-87DB-E66BC5C8D3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6D4B074-9C00-B236-2D68-582F72997B8D}"/>
              </a:ext>
            </a:extLst>
          </p:cNvPr>
          <p:cNvSpPr txBox="1"/>
          <p:nvPr/>
        </p:nvSpPr>
        <p:spPr>
          <a:xfrm>
            <a:off x="4428741" y="3073363"/>
            <a:ext cx="5120640" cy="424732"/>
          </a:xfrm>
          <a:prstGeom prst="rect">
            <a:avLst/>
          </a:prstGeom>
          <a:noFill/>
        </p:spPr>
        <p:txBody>
          <a:bodyPr wrap="square" rtlCol="0">
            <a:spAutoFit/>
          </a:bodyPr>
          <a:lstStyle/>
          <a:p>
            <a:r>
              <a:rPr lang="en-US" b="1">
                <a:solidFill>
                  <a:srgbClr val="7030A0"/>
                </a:solidFill>
              </a:rPr>
              <a:t>Questions / Overflow on </a:t>
            </a:r>
            <a:r>
              <a:rPr lang="en-US" b="1" err="1">
                <a:solidFill>
                  <a:srgbClr val="7030A0"/>
                </a:solidFill>
              </a:rPr>
              <a:t>Jamboard</a:t>
            </a:r>
            <a:endParaRPr lang="en-US" b="1">
              <a:solidFill>
                <a:srgbClr val="7030A0"/>
              </a:solidFill>
            </a:endParaRPr>
          </a:p>
        </p:txBody>
      </p:sp>
      <p:pic>
        <p:nvPicPr>
          <p:cNvPr id="4" name="Picture 3" descr="Question mark against red wall">
            <a:extLst>
              <a:ext uri="{FF2B5EF4-FFF2-40B4-BE49-F238E27FC236}">
                <a16:creationId xmlns:a16="http://schemas.microsoft.com/office/drawing/2014/main" id="{A7725327-8AC6-3CAF-BD6C-AF3A1419ABA4}"/>
              </a:ext>
            </a:extLst>
          </p:cNvPr>
          <p:cNvPicPr>
            <a:picLocks noChangeAspect="1"/>
          </p:cNvPicPr>
          <p:nvPr/>
        </p:nvPicPr>
        <p:blipFill>
          <a:blip r:embed="rId3"/>
          <a:stretch>
            <a:fillRect/>
          </a:stretch>
        </p:blipFill>
        <p:spPr>
          <a:xfrm>
            <a:off x="2044931" y="1399995"/>
            <a:ext cx="9592887" cy="5798825"/>
          </a:xfrm>
          <a:prstGeom prst="rect">
            <a:avLst/>
          </a:prstGeom>
          <a:ln>
            <a:noFill/>
          </a:ln>
          <a:effectLst>
            <a:softEdge rad="112500"/>
          </a:effectLst>
        </p:spPr>
      </p:pic>
      <p:sp>
        <p:nvSpPr>
          <p:cNvPr id="5" name="TextBox 4">
            <a:extLst>
              <a:ext uri="{FF2B5EF4-FFF2-40B4-BE49-F238E27FC236}">
                <a16:creationId xmlns:a16="http://schemas.microsoft.com/office/drawing/2014/main" id="{2B5DC56F-22BE-84B7-0B26-4F0154C51049}"/>
              </a:ext>
            </a:extLst>
          </p:cNvPr>
          <p:cNvSpPr txBox="1"/>
          <p:nvPr/>
        </p:nvSpPr>
        <p:spPr>
          <a:xfrm>
            <a:off x="612060" y="3287316"/>
            <a:ext cx="1081331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a:solidFill>
                  <a:schemeClr val="bg1"/>
                </a:solidFill>
                <a:latin typeface="Arial"/>
              </a:rPr>
              <a:t>Questions</a:t>
            </a:r>
            <a:endParaRPr lang="en-US">
              <a:solidFill>
                <a:schemeClr val="bg1"/>
              </a:solidFill>
            </a:endParaRPr>
          </a:p>
        </p:txBody>
      </p:sp>
    </p:spTree>
    <p:extLst>
      <p:ext uri="{BB962C8B-B14F-4D97-AF65-F5344CB8AC3E}">
        <p14:creationId xmlns:p14="http://schemas.microsoft.com/office/powerpoint/2010/main" val="1488874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lemona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lemonade"/>
          <p:cNvSpPr>
            <a:spLocks noChangeAspect="1" noChangeArrowheads="1"/>
          </p:cNvSpPr>
          <p:nvPr/>
        </p:nvSpPr>
        <p:spPr bwMode="auto">
          <a:xfrm rot="21004758">
            <a:off x="3018518" y="5755593"/>
            <a:ext cx="177654" cy="1776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Image result for summer backgrou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ummer backgroun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FE3AB359-24EE-4D1B-95AA-258E791C3890}"/>
              </a:ext>
            </a:extLst>
          </p:cNvPr>
          <p:cNvSpPr/>
          <p:nvPr/>
        </p:nvSpPr>
        <p:spPr>
          <a:xfrm>
            <a:off x="2695403" y="6084412"/>
            <a:ext cx="9818715" cy="1323439"/>
          </a:xfrm>
          <a:prstGeom prst="rect">
            <a:avLst/>
          </a:prstGeom>
          <a:solidFill>
            <a:schemeClr val="bg1"/>
          </a:solidFill>
        </p:spPr>
        <p:txBody>
          <a:bodyPr wrap="none" lIns="91440" tIns="45720" rIns="91440" bIns="45720">
            <a:spAutoFit/>
          </a:bodyPr>
          <a:lstStyle/>
          <a:p>
            <a:pPr algn="ctr"/>
            <a:r>
              <a:rPr lang="en-US" sz="8000" b="1" cap="none" spc="0">
                <a:ln w="0"/>
                <a:solidFill>
                  <a:srgbClr val="266294"/>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#CHRSIsHappening</a:t>
            </a:r>
          </a:p>
        </p:txBody>
      </p:sp>
      <p:sp>
        <p:nvSpPr>
          <p:cNvPr id="9" name="TextBox 8">
            <a:extLst>
              <a:ext uri="{FF2B5EF4-FFF2-40B4-BE49-F238E27FC236}">
                <a16:creationId xmlns:a16="http://schemas.microsoft.com/office/drawing/2014/main" id="{391DC765-20D9-4733-B9D5-1B77E33E5AA1}"/>
              </a:ext>
            </a:extLst>
          </p:cNvPr>
          <p:cNvSpPr txBox="1"/>
          <p:nvPr/>
        </p:nvSpPr>
        <p:spPr>
          <a:xfrm>
            <a:off x="5265055" y="1939581"/>
            <a:ext cx="3313471" cy="923330"/>
          </a:xfrm>
          <a:prstGeom prst="rect">
            <a:avLst/>
          </a:prstGeom>
          <a:noFill/>
        </p:spPr>
        <p:txBody>
          <a:bodyPr wrap="square" rtlCol="0">
            <a:spAutoFit/>
          </a:bodyPr>
          <a:lstStyle/>
          <a:p>
            <a:r>
              <a:rPr lang="en-US" sz="5400">
                <a:solidFill>
                  <a:schemeClr val="bg1"/>
                </a:solidFill>
              </a:rPr>
              <a:t>Thank You!</a:t>
            </a:r>
          </a:p>
        </p:txBody>
      </p:sp>
      <p:pic>
        <p:nvPicPr>
          <p:cNvPr id="8" name="Picture 7" descr="A white sign with yellow text&#10;&#10;Description automatically generated">
            <a:extLst>
              <a:ext uri="{FF2B5EF4-FFF2-40B4-BE49-F238E27FC236}">
                <a16:creationId xmlns:a16="http://schemas.microsoft.com/office/drawing/2014/main" id="{BF9441CC-E56E-7F47-BE03-22F76AE4DA2F}"/>
              </a:ext>
            </a:extLst>
          </p:cNvPr>
          <p:cNvPicPr>
            <a:picLocks noChangeAspect="1"/>
          </p:cNvPicPr>
          <p:nvPr/>
        </p:nvPicPr>
        <p:blipFill>
          <a:blip r:embed="rId3"/>
          <a:stretch>
            <a:fillRect/>
          </a:stretch>
        </p:blipFill>
        <p:spPr>
          <a:xfrm>
            <a:off x="3825008" y="1406006"/>
            <a:ext cx="7024509" cy="4678406"/>
          </a:xfrm>
          <a:prstGeom prst="rect">
            <a:avLst/>
          </a:prstGeom>
        </p:spPr>
      </p:pic>
    </p:spTree>
    <p:extLst>
      <p:ext uri="{BB962C8B-B14F-4D97-AF65-F5344CB8AC3E}">
        <p14:creationId xmlns:p14="http://schemas.microsoft.com/office/powerpoint/2010/main" val="92080568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65C312-600D-43BA-998F-E7C451182485}"/>
              </a:ext>
            </a:extLst>
          </p:cNvPr>
          <p:cNvGrpSpPr/>
          <p:nvPr/>
        </p:nvGrpSpPr>
        <p:grpSpPr>
          <a:xfrm>
            <a:off x="10257936" y="1171708"/>
            <a:ext cx="3335154" cy="6035040"/>
            <a:chOff x="6364705" y="939926"/>
            <a:chExt cx="2779295" cy="5029200"/>
          </a:xfrm>
          <a:solidFill>
            <a:srgbClr val="6A813B"/>
          </a:solidFill>
        </p:grpSpPr>
        <p:sp>
          <p:nvSpPr>
            <p:cNvPr id="3" name="Rectangle 2">
              <a:extLst>
                <a:ext uri="{FF2B5EF4-FFF2-40B4-BE49-F238E27FC236}">
                  <a16:creationId xmlns:a16="http://schemas.microsoft.com/office/drawing/2014/main" id="{8C558DB2-AFF7-4995-8209-7FDC8B384B8B}"/>
                </a:ext>
              </a:extLst>
            </p:cNvPr>
            <p:cNvSpPr/>
            <p:nvPr/>
          </p:nvSpPr>
          <p:spPr>
            <a:xfrm>
              <a:off x="6364705" y="939926"/>
              <a:ext cx="2779295" cy="5029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084832" bIns="0" rtlCol="0" anchor="ctr" anchorCtr="1"/>
            <a:lstStyle/>
            <a:p>
              <a:pPr algn="ctr" defTabSz="611270"/>
              <a:r>
                <a:rPr lang="en-US" sz="2880">
                  <a:solidFill>
                    <a:prstClr val="white"/>
                  </a:solidFill>
                  <a:latin typeface="Arial" panose="020B0604020202020204" pitchFamily="34" charset="0"/>
                  <a:cs typeface="Arial" panose="020B0604020202020204" pitchFamily="34" charset="0"/>
                </a:rPr>
                <a:t>Setting expectations</a:t>
              </a:r>
              <a:br>
                <a:rPr lang="en-US" sz="2880">
                  <a:solidFill>
                    <a:prstClr val="white"/>
                  </a:solidFill>
                  <a:latin typeface="Arial" panose="020B0604020202020204" pitchFamily="34" charset="0"/>
                  <a:cs typeface="Arial" panose="020B0604020202020204" pitchFamily="34" charset="0"/>
                </a:rPr>
              </a:br>
              <a:r>
                <a:rPr lang="en-US" sz="2880">
                  <a:solidFill>
                    <a:prstClr val="white"/>
                  </a:solidFill>
                  <a:latin typeface="Arial" panose="020B0604020202020204" pitchFamily="34" charset="0"/>
                  <a:cs typeface="Arial" panose="020B0604020202020204" pitchFamily="34" charset="0"/>
                </a:rPr>
                <a:t>for today</a:t>
              </a:r>
            </a:p>
          </p:txBody>
        </p:sp>
        <p:sp>
          <p:nvSpPr>
            <p:cNvPr id="4" name="Oval 3">
              <a:extLst>
                <a:ext uri="{FF2B5EF4-FFF2-40B4-BE49-F238E27FC236}">
                  <a16:creationId xmlns:a16="http://schemas.microsoft.com/office/drawing/2014/main" id="{0EB7F7B4-AAC9-4ABB-9F6E-880B725F6FB8}"/>
                </a:ext>
              </a:extLst>
            </p:cNvPr>
            <p:cNvSpPr/>
            <p:nvPr/>
          </p:nvSpPr>
          <p:spPr>
            <a:xfrm>
              <a:off x="6974846" y="1816094"/>
              <a:ext cx="1557352" cy="1557352"/>
            </a:xfrm>
            <a:prstGeom prst="ellipse">
              <a:avLst/>
            </a:prstGeom>
            <a:grpFill/>
            <a:ln w="38100">
              <a:solidFill>
                <a:srgbClr val="B59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1270"/>
              <a:endParaRPr lang="en-US" sz="2400">
                <a:solidFill>
                  <a:prstClr val="white"/>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FCE3D135-DC04-4201-8710-360E92991952}"/>
              </a:ext>
            </a:extLst>
          </p:cNvPr>
          <p:cNvSpPr txBox="1"/>
          <p:nvPr/>
        </p:nvSpPr>
        <p:spPr>
          <a:xfrm>
            <a:off x="279991" y="1261230"/>
            <a:ext cx="5741581" cy="523220"/>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We will NOT be covering:</a:t>
            </a:r>
          </a:p>
        </p:txBody>
      </p:sp>
      <p:sp>
        <p:nvSpPr>
          <p:cNvPr id="7" name="TextBox 6">
            <a:extLst>
              <a:ext uri="{FF2B5EF4-FFF2-40B4-BE49-F238E27FC236}">
                <a16:creationId xmlns:a16="http://schemas.microsoft.com/office/drawing/2014/main" id="{B92576D5-4FE1-42D7-9A2D-C71861BD691A}"/>
              </a:ext>
            </a:extLst>
          </p:cNvPr>
          <p:cNvSpPr txBox="1"/>
          <p:nvPr/>
        </p:nvSpPr>
        <p:spPr>
          <a:xfrm>
            <a:off x="3092929" y="2393307"/>
            <a:ext cx="6605548" cy="3416320"/>
          </a:xfrm>
          <a:prstGeom prst="rect">
            <a:avLst/>
          </a:prstGeom>
          <a:noFill/>
        </p:spPr>
        <p:txBody>
          <a:bodyPr wrap="square" rtlCol="0">
            <a:spAutoFit/>
          </a:bodyPr>
          <a:lstStyle/>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Training to use CHRS</a:t>
            </a: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Technical questions about the system</a:t>
            </a:r>
          </a:p>
        </p:txBody>
      </p:sp>
      <p:pic>
        <p:nvPicPr>
          <p:cNvPr id="8" name="Picture 2" descr="Training icon business concept flat design Vector Image">
            <a:extLst>
              <a:ext uri="{FF2B5EF4-FFF2-40B4-BE49-F238E27FC236}">
                <a16:creationId xmlns:a16="http://schemas.microsoft.com/office/drawing/2014/main" id="{FEAC334F-BABA-40A6-8D5A-C4755EE7117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6140" y="2993011"/>
            <a:ext cx="1493294" cy="1460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de Icon Png Free - Coding For Kids - Free Transparent PNG Download -  PNGkey">
            <a:extLst>
              <a:ext uri="{FF2B5EF4-FFF2-40B4-BE49-F238E27FC236}">
                <a16:creationId xmlns:a16="http://schemas.microsoft.com/office/drawing/2014/main" id="{515B3F71-2B81-4139-A43F-50C631889FBE}"/>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5515" y="4892149"/>
            <a:ext cx="1519968" cy="13401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527BFEC-CE3E-5A6E-790F-6028462E2307}"/>
              </a:ext>
            </a:extLst>
          </p:cNvPr>
          <p:cNvSpPr txBox="1"/>
          <p:nvPr/>
        </p:nvSpPr>
        <p:spPr>
          <a:xfrm>
            <a:off x="3689350" y="3889734"/>
            <a:ext cx="7378700" cy="424732"/>
          </a:xfrm>
          <a:prstGeom prst="rect">
            <a:avLst/>
          </a:prstGeom>
          <a:noFill/>
        </p:spPr>
        <p:txBody>
          <a:bodyPr wrap="square">
            <a:spAutoFit/>
          </a:bodyPr>
          <a:lstStyle/>
          <a:p>
            <a:endParaRPr lang="en-US"/>
          </a:p>
        </p:txBody>
      </p:sp>
      <p:sp>
        <p:nvSpPr>
          <p:cNvPr id="15" name="Thought Bubble: Cloud 14">
            <a:extLst>
              <a:ext uri="{FF2B5EF4-FFF2-40B4-BE49-F238E27FC236}">
                <a16:creationId xmlns:a16="http://schemas.microsoft.com/office/drawing/2014/main" id="{FC0F49F1-A6D1-4F28-F8C5-F9D622155E1A}"/>
              </a:ext>
            </a:extLst>
          </p:cNvPr>
          <p:cNvSpPr/>
          <p:nvPr/>
        </p:nvSpPr>
        <p:spPr>
          <a:xfrm>
            <a:off x="11321053" y="2654300"/>
            <a:ext cx="1213848" cy="749099"/>
          </a:xfrm>
          <a:prstGeom prst="cloudCallout">
            <a:avLst>
              <a:gd name="adj1" fmla="val -34884"/>
              <a:gd name="adj2" fmla="val 83073"/>
            </a:avLst>
          </a:prstGeom>
          <a:solidFill>
            <a:schemeClr val="bg1"/>
          </a:solidFill>
          <a:ln>
            <a:solidFill>
              <a:srgbClr val="D1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D95F56C-1701-4A8F-6EE6-3D57D98BCB95}"/>
              </a:ext>
            </a:extLst>
          </p:cNvPr>
          <p:cNvSpPr/>
          <p:nvPr/>
        </p:nvSpPr>
        <p:spPr>
          <a:xfrm>
            <a:off x="11118261" y="2350269"/>
            <a:ext cx="1614504" cy="16145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39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65C312-600D-43BA-998F-E7C451182485}"/>
              </a:ext>
            </a:extLst>
          </p:cNvPr>
          <p:cNvGrpSpPr/>
          <p:nvPr/>
        </p:nvGrpSpPr>
        <p:grpSpPr>
          <a:xfrm>
            <a:off x="10212854" y="1171708"/>
            <a:ext cx="3335154" cy="6035040"/>
            <a:chOff x="6364705" y="939926"/>
            <a:chExt cx="2779295" cy="5029200"/>
          </a:xfrm>
          <a:solidFill>
            <a:srgbClr val="6A813B"/>
          </a:solidFill>
        </p:grpSpPr>
        <p:sp>
          <p:nvSpPr>
            <p:cNvPr id="3" name="Rectangle 2">
              <a:extLst>
                <a:ext uri="{FF2B5EF4-FFF2-40B4-BE49-F238E27FC236}">
                  <a16:creationId xmlns:a16="http://schemas.microsoft.com/office/drawing/2014/main" id="{8C558DB2-AFF7-4995-8209-7FDC8B384B8B}"/>
                </a:ext>
              </a:extLst>
            </p:cNvPr>
            <p:cNvSpPr/>
            <p:nvPr/>
          </p:nvSpPr>
          <p:spPr>
            <a:xfrm>
              <a:off x="6364705" y="939926"/>
              <a:ext cx="2779295" cy="50292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2084832" rIns="91440" bIns="0" rtlCol="0" anchor="ctr" anchorCtr="1"/>
            <a:lstStyle/>
            <a:p>
              <a:pPr algn="ctr" defTabSz="611270"/>
              <a:endParaRPr lang="en-US" sz="2850">
                <a:latin typeface="Arial"/>
                <a:cs typeface="Arial"/>
              </a:endParaRPr>
            </a:p>
            <a:p>
              <a:pPr algn="ctr" defTabSz="611270"/>
              <a:r>
                <a:rPr lang="en-US" sz="2850">
                  <a:latin typeface="Arial"/>
                  <a:cs typeface="Arial"/>
                </a:rPr>
                <a:t>Ready to engage with us?</a:t>
              </a:r>
              <a:endParaRPr lang="en-US" sz="2150">
                <a:ea typeface="Calibri"/>
                <a:cs typeface="Calibri"/>
              </a:endParaRPr>
            </a:p>
          </p:txBody>
        </p:sp>
        <p:sp>
          <p:nvSpPr>
            <p:cNvPr id="4" name="Oval 3">
              <a:extLst>
                <a:ext uri="{FF2B5EF4-FFF2-40B4-BE49-F238E27FC236}">
                  <a16:creationId xmlns:a16="http://schemas.microsoft.com/office/drawing/2014/main" id="{0EB7F7B4-AAC9-4ABB-9F6E-880B725F6FB8}"/>
                </a:ext>
              </a:extLst>
            </p:cNvPr>
            <p:cNvSpPr/>
            <p:nvPr/>
          </p:nvSpPr>
          <p:spPr>
            <a:xfrm>
              <a:off x="6974846" y="1816094"/>
              <a:ext cx="1557352" cy="1557352"/>
            </a:xfrm>
            <a:prstGeom prst="ellipse">
              <a:avLst/>
            </a:prstGeom>
            <a:grpFill/>
            <a:ln w="38100">
              <a:solidFill>
                <a:srgbClr val="B59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1270"/>
              <a:endParaRPr lang="en-US" sz="2400">
                <a:solidFill>
                  <a:prstClr val="white"/>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FCE3D135-DC04-4201-8710-360E92991952}"/>
              </a:ext>
            </a:extLst>
          </p:cNvPr>
          <p:cNvSpPr txBox="1"/>
          <p:nvPr/>
        </p:nvSpPr>
        <p:spPr>
          <a:xfrm>
            <a:off x="222138" y="1247648"/>
            <a:ext cx="5741581" cy="523220"/>
          </a:xfrm>
          <a:prstGeom prst="rect">
            <a:avLst/>
          </a:prstGeom>
          <a:noFill/>
        </p:spPr>
        <p:txBody>
          <a:bodyPr wrap="square" lIns="91440" tIns="45720" rIns="91440" bIns="45720" rtlCol="0" anchor="t">
            <a:spAutoFit/>
          </a:bodyPr>
          <a:lstStyle/>
          <a:p>
            <a:r>
              <a:rPr lang="en-US" sz="2800" b="1">
                <a:latin typeface="Arial"/>
                <a:cs typeface="Arial"/>
              </a:rPr>
              <a:t>A Few Housekeeping Items</a:t>
            </a:r>
            <a:endParaRPr lang="en-US" sz="28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92576D5-4FE1-42D7-9A2D-C71861BD691A}"/>
              </a:ext>
            </a:extLst>
          </p:cNvPr>
          <p:cNvSpPr txBox="1"/>
          <p:nvPr/>
        </p:nvSpPr>
        <p:spPr>
          <a:xfrm>
            <a:off x="3162598" y="3057839"/>
            <a:ext cx="6910348" cy="2308324"/>
          </a:xfrm>
          <a:prstGeom prst="rect">
            <a:avLst/>
          </a:prstGeom>
          <a:noFill/>
        </p:spPr>
        <p:txBody>
          <a:bodyPr wrap="square" lIns="91440" tIns="45720" rIns="91440" bIns="45720" rtlCol="0" anchor="t">
            <a:spAutoFit/>
          </a:bodyPr>
          <a:lstStyle/>
          <a:p>
            <a:r>
              <a:rPr lang="en-US" sz="2400">
                <a:latin typeface="Arial"/>
                <a:cs typeface="Arial"/>
              </a:rPr>
              <a:t>Ask questions throughout the presentation</a:t>
            </a: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a:cs typeface="Arial"/>
            </a:endParaRPr>
          </a:p>
          <a:p>
            <a:endParaRPr lang="en-US" sz="2400">
              <a:latin typeface="Arial"/>
              <a:cs typeface="Arial"/>
            </a:endParaRPr>
          </a:p>
          <a:p>
            <a:r>
              <a:rPr lang="en-US" sz="2400">
                <a:latin typeface="Arial"/>
                <a:cs typeface="Arial"/>
              </a:rPr>
              <a:t>We want to hear your feedback – be ready with Zoom poll</a:t>
            </a:r>
            <a:endParaRPr lang="en-US" sz="240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5D95F56C-1701-4A8F-6EE6-3D57D98BCB95}"/>
              </a:ext>
            </a:extLst>
          </p:cNvPr>
          <p:cNvSpPr/>
          <p:nvPr/>
        </p:nvSpPr>
        <p:spPr>
          <a:xfrm>
            <a:off x="11118261" y="2350269"/>
            <a:ext cx="1614504" cy="16145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Grunge textured take a poll stamp seal Royalty Free Vector">
            <a:extLst>
              <a:ext uri="{FF2B5EF4-FFF2-40B4-BE49-F238E27FC236}">
                <a16:creationId xmlns:a16="http://schemas.microsoft.com/office/drawing/2014/main" id="{7D8CC545-063B-CABA-1C7B-19105EB93A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28"/>
          <a:stretch/>
        </p:blipFill>
        <p:spPr bwMode="auto">
          <a:xfrm>
            <a:off x="713025" y="4333516"/>
            <a:ext cx="1913152" cy="165413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11" descr="Thought with solid fill">
            <a:extLst>
              <a:ext uri="{FF2B5EF4-FFF2-40B4-BE49-F238E27FC236}">
                <a16:creationId xmlns:a16="http://schemas.microsoft.com/office/drawing/2014/main" id="{7BAD1E45-E641-2D70-53FF-7E1088E020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878" y="2565418"/>
            <a:ext cx="1760705" cy="1770433"/>
          </a:xfrm>
          <a:prstGeom prst="rect">
            <a:avLst/>
          </a:prstGeom>
        </p:spPr>
      </p:pic>
      <p:pic>
        <p:nvPicPr>
          <p:cNvPr id="12" name="Graphic 12" descr="Badge Question Mark with solid fill">
            <a:extLst>
              <a:ext uri="{FF2B5EF4-FFF2-40B4-BE49-F238E27FC236}">
                <a16:creationId xmlns:a16="http://schemas.microsoft.com/office/drawing/2014/main" id="{71B71954-0CD9-F8F3-8560-3DF12D640B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60349" y="2276274"/>
            <a:ext cx="1731523" cy="1750978"/>
          </a:xfrm>
          <a:prstGeom prst="rect">
            <a:avLst/>
          </a:prstGeom>
        </p:spPr>
      </p:pic>
    </p:spTree>
    <p:extLst>
      <p:ext uri="{BB962C8B-B14F-4D97-AF65-F5344CB8AC3E}">
        <p14:creationId xmlns:p14="http://schemas.microsoft.com/office/powerpoint/2010/main" val="210845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6268" cy="8229600"/>
          </a:xfrm>
          <a:prstGeom prst="rect">
            <a:avLst/>
          </a:prstGeom>
          <a:solidFill>
            <a:srgbClr val="545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A25B33-C772-A3F2-779E-BC71E2F5FE07}"/>
              </a:ext>
            </a:extLst>
          </p:cNvPr>
          <p:cNvSpPr/>
          <p:nvPr/>
        </p:nvSpPr>
        <p:spPr>
          <a:xfrm>
            <a:off x="0" y="1"/>
            <a:ext cx="2418734" cy="8229598"/>
          </a:xfrm>
          <a:prstGeom prst="rect">
            <a:avLst/>
          </a:prstGeom>
          <a:solidFill>
            <a:srgbClr val="5B547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55754D-EDB3-4541-A500-236598A6CE82}"/>
              </a:ext>
            </a:extLst>
          </p:cNvPr>
          <p:cNvSpPr txBox="1"/>
          <p:nvPr/>
        </p:nvSpPr>
        <p:spPr>
          <a:xfrm>
            <a:off x="768096" y="2489235"/>
            <a:ext cx="3302824" cy="325113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3100" b="1">
                <a:solidFill>
                  <a:srgbClr val="FFFFFF"/>
                </a:solidFill>
                <a:latin typeface="Arial" panose="020B0604020202020204" pitchFamily="34" charset="0"/>
                <a:ea typeface="+mj-ea"/>
                <a:cs typeface="Arial" panose="020B0604020202020204" pitchFamily="34" charset="0"/>
              </a:rPr>
              <a:t>The Process of Change</a:t>
            </a:r>
            <a:endParaRPr lang="en-US" sz="3100" b="1" kern="1200">
              <a:solidFill>
                <a:srgbClr val="FFFFFF"/>
              </a:solidFill>
              <a:latin typeface="Arial" panose="020B0604020202020204" pitchFamily="34" charset="0"/>
              <a:ea typeface="+mj-ea"/>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0" y="3325658"/>
            <a:ext cx="8625838" cy="1574215"/>
          </a:xfrm>
          <a:prstGeom prst="rect">
            <a:avLst/>
          </a:prstGeom>
        </p:spPr>
      </p:pic>
    </p:spTree>
    <p:extLst>
      <p:ext uri="{BB962C8B-B14F-4D97-AF65-F5344CB8AC3E}">
        <p14:creationId xmlns:p14="http://schemas.microsoft.com/office/powerpoint/2010/main" val="263256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4AACE56-8589-42F0-A993-2A4FB282B74A}"/>
              </a:ext>
            </a:extLst>
          </p:cNvPr>
          <p:cNvGrpSpPr/>
          <p:nvPr/>
        </p:nvGrpSpPr>
        <p:grpSpPr>
          <a:xfrm>
            <a:off x="1998922" y="2371061"/>
            <a:ext cx="10653820" cy="4063497"/>
            <a:chOff x="1280161" y="1839575"/>
            <a:chExt cx="11755916" cy="5254199"/>
          </a:xfrm>
        </p:grpSpPr>
        <p:grpSp>
          <p:nvGrpSpPr>
            <p:cNvPr id="3" name="Group 2"/>
            <p:cNvGrpSpPr/>
            <p:nvPr/>
          </p:nvGrpSpPr>
          <p:grpSpPr>
            <a:xfrm>
              <a:off x="1280161" y="3805561"/>
              <a:ext cx="5288157" cy="1317471"/>
              <a:chOff x="152400" y="3198463"/>
              <a:chExt cx="4406798" cy="1097892"/>
            </a:xfrm>
          </p:grpSpPr>
          <p:sp>
            <p:nvSpPr>
              <p:cNvPr id="5" name="Rectangle 4"/>
              <p:cNvSpPr/>
              <p:nvPr/>
            </p:nvSpPr>
            <p:spPr>
              <a:xfrm>
                <a:off x="152400" y="3198463"/>
                <a:ext cx="1402286" cy="1097891"/>
              </a:xfrm>
              <a:prstGeom prst="rect">
                <a:avLst/>
              </a:prstGeom>
              <a:solidFill>
                <a:srgbClr val="AA5626"/>
              </a:solidFill>
              <a:ln w="6350">
                <a:noFill/>
              </a:ln>
            </p:spPr>
            <p:txBody>
              <a:bodyPr wrap="square" lIns="219456" tIns="109728" rIns="219456" bIns="109728" anchor="ctr" anchorCtr="0">
                <a:noAutofit/>
              </a:bodyPr>
              <a:lstStyle/>
              <a:p>
                <a:pPr algn="ctr"/>
                <a:r>
                  <a:rPr lang="en-US" sz="2000" b="1">
                    <a:solidFill>
                      <a:schemeClr val="bg1"/>
                    </a:solidFill>
                    <a:latin typeface="Arial" panose="020B0604020202020204" pitchFamily="34" charset="0"/>
                    <a:cs typeface="Arial" panose="020B0604020202020204" pitchFamily="34" charset="0"/>
                  </a:rPr>
                  <a:t>Current</a:t>
                </a:r>
              </a:p>
              <a:p>
                <a:pPr algn="ctr"/>
                <a:r>
                  <a:rPr lang="en-US" sz="2000" b="1">
                    <a:solidFill>
                      <a:schemeClr val="bg1"/>
                    </a:solidFill>
                    <a:latin typeface="Arial" panose="020B0604020202020204" pitchFamily="34" charset="0"/>
                    <a:cs typeface="Arial" panose="020B0604020202020204" pitchFamily="34" charset="0"/>
                  </a:rPr>
                  <a:t>state</a:t>
                </a:r>
              </a:p>
            </p:txBody>
          </p:sp>
          <p:sp>
            <p:nvSpPr>
              <p:cNvPr id="6" name="Rectangle 5"/>
              <p:cNvSpPr/>
              <p:nvPr/>
            </p:nvSpPr>
            <p:spPr>
              <a:xfrm>
                <a:off x="1599402" y="3198464"/>
                <a:ext cx="1525320" cy="1097891"/>
              </a:xfrm>
              <a:prstGeom prst="rect">
                <a:avLst/>
              </a:prstGeom>
              <a:solidFill>
                <a:srgbClr val="EBA900"/>
              </a:solidFill>
              <a:ln w="6350">
                <a:noFill/>
              </a:ln>
            </p:spPr>
            <p:txBody>
              <a:bodyPr wrap="square" lIns="219456" tIns="109728" rIns="219456" bIns="109728" anchor="ctr" anchorCtr="0">
                <a:noAutofit/>
              </a:bodyPr>
              <a:lstStyle/>
              <a:p>
                <a:pPr algn="ctr"/>
                <a:r>
                  <a:rPr lang="en-US" sz="2000" b="1">
                    <a:latin typeface="Arial" panose="020B0604020202020204" pitchFamily="34" charset="0"/>
                    <a:cs typeface="Arial" panose="020B0604020202020204" pitchFamily="34" charset="0"/>
                  </a:rPr>
                  <a:t>Transition</a:t>
                </a:r>
              </a:p>
              <a:p>
                <a:pPr algn="ctr"/>
                <a:r>
                  <a:rPr lang="en-US" sz="2000" b="1">
                    <a:latin typeface="Arial" panose="020B0604020202020204" pitchFamily="34" charset="0"/>
                    <a:cs typeface="Arial" panose="020B0604020202020204" pitchFamily="34" charset="0"/>
                  </a:rPr>
                  <a:t>state</a:t>
                </a:r>
              </a:p>
            </p:txBody>
          </p:sp>
          <p:sp>
            <p:nvSpPr>
              <p:cNvPr id="7" name="Rectangle 6"/>
              <p:cNvSpPr/>
              <p:nvPr/>
            </p:nvSpPr>
            <p:spPr>
              <a:xfrm>
                <a:off x="3199877" y="3198464"/>
                <a:ext cx="1359321" cy="1097890"/>
              </a:xfrm>
              <a:prstGeom prst="rect">
                <a:avLst/>
              </a:prstGeom>
              <a:solidFill>
                <a:srgbClr val="677E38"/>
              </a:solidFill>
              <a:ln w="6350">
                <a:noFill/>
              </a:ln>
            </p:spPr>
            <p:txBody>
              <a:bodyPr wrap="square" lIns="219456" tIns="109728" rIns="219456" bIns="109728" anchor="ctr" anchorCtr="0">
                <a:noAutofit/>
              </a:bodyPr>
              <a:lstStyle/>
              <a:p>
                <a:pPr algn="ctr"/>
                <a:r>
                  <a:rPr lang="en-US" sz="2000" b="1">
                    <a:latin typeface="Arial" panose="020B0604020202020204" pitchFamily="34" charset="0"/>
                    <a:cs typeface="Arial" panose="020B0604020202020204" pitchFamily="34" charset="0"/>
                  </a:rPr>
                  <a:t>Future</a:t>
                </a:r>
              </a:p>
              <a:p>
                <a:pPr algn="ctr"/>
                <a:r>
                  <a:rPr lang="en-US" sz="2000" b="1">
                    <a:latin typeface="Arial" panose="020B0604020202020204" pitchFamily="34" charset="0"/>
                    <a:cs typeface="Arial" panose="020B0604020202020204" pitchFamily="34" charset="0"/>
                  </a:rPr>
                  <a:t>state</a:t>
                </a:r>
              </a:p>
            </p:txBody>
          </p:sp>
        </p:grpSp>
        <p:sp>
          <p:nvSpPr>
            <p:cNvPr id="14" name="AutoShape 15"/>
            <p:cNvSpPr>
              <a:spLocks noChangeArrowheads="1"/>
            </p:cNvSpPr>
            <p:nvPr/>
          </p:nvSpPr>
          <p:spPr bwMode="auto">
            <a:xfrm>
              <a:off x="1280161" y="1839575"/>
              <a:ext cx="6045907" cy="1480110"/>
            </a:xfrm>
            <a:prstGeom prst="rightArrow">
              <a:avLst/>
            </a:prstGeom>
            <a:solidFill>
              <a:srgbClr val="266294"/>
            </a:solidFill>
            <a:ln w="9525">
              <a:noFill/>
              <a:miter lim="800000"/>
              <a:headEnd/>
              <a:tailEnd/>
            </a:ln>
          </p:spPr>
          <p:txBody>
            <a:bodyPr wrap="none" anchor="ctr"/>
            <a:lstStyle/>
            <a:p>
              <a:pPr algn="ctr"/>
              <a:r>
                <a:rPr lang="en-US" sz="2592" b="1">
                  <a:solidFill>
                    <a:schemeClr val="bg1"/>
                  </a:solidFill>
                  <a:latin typeface="Arial" panose="020B0604020202020204" pitchFamily="34" charset="0"/>
                  <a:cs typeface="Arial" panose="020B0604020202020204" pitchFamily="34" charset="0"/>
                </a:rPr>
                <a:t>Technical Side</a:t>
              </a:r>
            </a:p>
          </p:txBody>
        </p:sp>
        <p:sp>
          <p:nvSpPr>
            <p:cNvPr id="15" name="AutoShape 15"/>
            <p:cNvSpPr>
              <a:spLocks noChangeArrowheads="1"/>
            </p:cNvSpPr>
            <p:nvPr/>
          </p:nvSpPr>
          <p:spPr bwMode="auto">
            <a:xfrm>
              <a:off x="1280162" y="5563185"/>
              <a:ext cx="6045906" cy="1480110"/>
            </a:xfrm>
            <a:prstGeom prst="rightArrow">
              <a:avLst/>
            </a:prstGeom>
            <a:solidFill>
              <a:srgbClr val="266294"/>
            </a:solidFill>
            <a:ln w="9525">
              <a:noFill/>
              <a:miter lim="800000"/>
              <a:headEnd/>
              <a:tailEnd/>
            </a:ln>
          </p:spPr>
          <p:txBody>
            <a:bodyPr wrap="none" anchor="ctr"/>
            <a:lstStyle/>
            <a:p>
              <a:pPr algn="ctr"/>
              <a:r>
                <a:rPr lang="en-US" sz="2592" b="1">
                  <a:solidFill>
                    <a:schemeClr val="bg1"/>
                  </a:solidFill>
                  <a:latin typeface="Arial" panose="020B0604020202020204" pitchFamily="34" charset="0"/>
                  <a:cs typeface="Arial" panose="020B0604020202020204" pitchFamily="34" charset="0"/>
                </a:rPr>
                <a:t>People Side</a:t>
              </a:r>
            </a:p>
          </p:txBody>
        </p:sp>
        <p:sp>
          <p:nvSpPr>
            <p:cNvPr id="22" name="Plus Sign 21"/>
            <p:cNvSpPr/>
            <p:nvPr/>
          </p:nvSpPr>
          <p:spPr>
            <a:xfrm>
              <a:off x="7932235" y="4049796"/>
              <a:ext cx="746652" cy="746652"/>
            </a:xfrm>
            <a:prstGeom prst="mathPlus">
              <a:avLst/>
            </a:prstGeom>
            <a:solidFill>
              <a:srgbClr val="266294"/>
            </a:solidFill>
            <a:ln w="9525">
              <a:noFill/>
              <a:miter lim="800000"/>
              <a:headEnd/>
              <a:tailEnd/>
            </a:ln>
          </p:spPr>
          <p:txBody>
            <a:bodyPr wrap="none" anchor="ctr"/>
            <a:lstStyle/>
            <a:p>
              <a:pPr algn="ctr"/>
              <a:endParaRPr lang="en-US" sz="2592" b="1">
                <a:solidFill>
                  <a:schemeClr val="bg1"/>
                </a:solidFill>
                <a:latin typeface="Arial" panose="020B0604020202020204" pitchFamily="34" charset="0"/>
                <a:cs typeface="Arial" panose="020B0604020202020204" pitchFamily="34" charset="0"/>
              </a:endParaRPr>
            </a:p>
          </p:txBody>
        </p:sp>
        <p:sp>
          <p:nvSpPr>
            <p:cNvPr id="24" name="Equals 23"/>
            <p:cNvSpPr/>
            <p:nvPr/>
          </p:nvSpPr>
          <p:spPr>
            <a:xfrm>
              <a:off x="9355641" y="4031680"/>
              <a:ext cx="746653" cy="746653"/>
            </a:xfrm>
            <a:prstGeom prst="mathEqual">
              <a:avLst/>
            </a:prstGeom>
            <a:solidFill>
              <a:srgbClr val="266294"/>
            </a:solidFill>
            <a:ln w="9525">
              <a:noFill/>
              <a:miter lim="800000"/>
              <a:headEnd/>
              <a:tailEnd/>
            </a:ln>
          </p:spPr>
          <p:txBody>
            <a:bodyPr wrap="none" anchor="ctr"/>
            <a:lstStyle/>
            <a:p>
              <a:pPr algn="ctr"/>
              <a:endParaRPr lang="en-US" sz="2592" b="1">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10481687" y="3443741"/>
              <a:ext cx="2554390" cy="1958761"/>
            </a:xfrm>
            <a:prstGeom prst="rect">
              <a:avLst/>
            </a:prstGeom>
            <a:solidFill>
              <a:srgbClr val="5B5478"/>
            </a:solidFill>
            <a:ln w="6350">
              <a:noFill/>
            </a:ln>
          </p:spPr>
          <p:txBody>
            <a:bodyPr wrap="square" lIns="219456" tIns="109728" rIns="219456" bIns="109728" anchor="ctr" anchorCtr="0">
              <a:noAutofit/>
            </a:bodyPr>
            <a:lstStyle/>
            <a:p>
              <a:pPr algn="ctr"/>
              <a:r>
                <a:rPr lang="en-US" sz="2880" b="1">
                  <a:solidFill>
                    <a:schemeClr val="bg1"/>
                  </a:solidFill>
                  <a:latin typeface="Arial" panose="020B0604020202020204" pitchFamily="34" charset="0"/>
                  <a:cs typeface="Arial" panose="020B0604020202020204" pitchFamily="34" charset="0"/>
                </a:rPr>
                <a:t>Results</a:t>
              </a:r>
              <a:br>
                <a:rPr lang="en-US" sz="2880" b="1">
                  <a:solidFill>
                    <a:schemeClr val="bg1"/>
                  </a:solidFill>
                  <a:latin typeface="Arial" panose="020B0604020202020204" pitchFamily="34" charset="0"/>
                  <a:cs typeface="Arial" panose="020B0604020202020204" pitchFamily="34" charset="0"/>
                </a:rPr>
              </a:br>
              <a:r>
                <a:rPr lang="en-US" sz="2880" b="1">
                  <a:solidFill>
                    <a:schemeClr val="bg1"/>
                  </a:solidFill>
                  <a:latin typeface="Arial" panose="020B0604020202020204" pitchFamily="34" charset="0"/>
                  <a:cs typeface="Arial" panose="020B0604020202020204" pitchFamily="34" charset="0"/>
                </a:rPr>
                <a:t>Outcomes</a:t>
              </a:r>
              <a:br>
                <a:rPr lang="en-US" sz="2880" b="1">
                  <a:solidFill>
                    <a:schemeClr val="bg1"/>
                  </a:solidFill>
                  <a:latin typeface="Arial" panose="020B0604020202020204" pitchFamily="34" charset="0"/>
                  <a:cs typeface="Arial" panose="020B0604020202020204" pitchFamily="34" charset="0"/>
                </a:rPr>
              </a:br>
              <a:r>
                <a:rPr lang="en-US" sz="2880" b="1">
                  <a:solidFill>
                    <a:schemeClr val="bg1"/>
                  </a:solidFill>
                  <a:latin typeface="Arial" panose="020B0604020202020204" pitchFamily="34" charset="0"/>
                  <a:cs typeface="Arial" panose="020B0604020202020204" pitchFamily="34" charset="0"/>
                </a:rPr>
                <a:t>Success</a:t>
              </a:r>
            </a:p>
          </p:txBody>
        </p:sp>
        <p:grpSp>
          <p:nvGrpSpPr>
            <p:cNvPr id="4" name="Group 3"/>
            <p:cNvGrpSpPr/>
            <p:nvPr/>
          </p:nvGrpSpPr>
          <p:grpSpPr>
            <a:xfrm>
              <a:off x="7467122" y="1839577"/>
              <a:ext cx="1676878" cy="1581071"/>
              <a:chOff x="4713780" y="1532979"/>
              <a:chExt cx="1207186" cy="1317559"/>
            </a:xfrm>
          </p:grpSpPr>
          <p:sp>
            <p:nvSpPr>
              <p:cNvPr id="27" name="Rectangle 26"/>
              <p:cNvSpPr/>
              <p:nvPr/>
            </p:nvSpPr>
            <p:spPr>
              <a:xfrm>
                <a:off x="4713780" y="1532979"/>
                <a:ext cx="1207186" cy="1317559"/>
              </a:xfrm>
              <a:prstGeom prst="rect">
                <a:avLst/>
              </a:prstGeom>
              <a:ln w="6350">
                <a:solidFill>
                  <a:srgbClr val="266294"/>
                </a:solidFill>
              </a:ln>
            </p:spPr>
            <p:txBody>
              <a:bodyPr wrap="square" lIns="219456" tIns="109728" rIns="219456" bIns="109728" anchor="ctr" anchorCtr="0">
                <a:noAutofit/>
              </a:bodyPr>
              <a:lstStyle/>
              <a:p>
                <a:endParaRPr lang="en-US" sz="1920" b="1">
                  <a:latin typeface="Arial" panose="020B0604020202020204" pitchFamily="34" charset="0"/>
                  <a:cs typeface="Arial" panose="020B0604020202020204" pitchFamily="34" charset="0"/>
                </a:endParaRPr>
              </a:p>
            </p:txBody>
          </p:sp>
          <p:sp>
            <p:nvSpPr>
              <p:cNvPr id="28" name="TextBox 27"/>
              <p:cNvSpPr txBox="1"/>
              <p:nvPr/>
            </p:nvSpPr>
            <p:spPr>
              <a:xfrm>
                <a:off x="4791652" y="1617113"/>
                <a:ext cx="1051442" cy="253980"/>
              </a:xfrm>
              <a:prstGeom prst="rect">
                <a:avLst/>
              </a:prstGeom>
            </p:spPr>
            <p:txBody>
              <a:bodyPr vert="horz" lIns="0" tIns="54864" rIns="0" bIns="54864" rtlCol="0" anchor="ctr">
                <a:noAutofit/>
              </a:bodyPr>
              <a:lstStyle>
                <a:defPPr>
                  <a:defRPr lang="en-US"/>
                </a:defPPr>
                <a:lvl1pPr marL="228600" indent="-228600" defTabSz="914400">
                  <a:lnSpc>
                    <a:spcPct val="85000"/>
                  </a:lnSpc>
                  <a:spcBef>
                    <a:spcPts val="1200"/>
                  </a:spcBef>
                  <a:buClr>
                    <a:schemeClr val="accent1"/>
                  </a:buClr>
                  <a:buFont typeface="Arial" panose="020B0604020202020204" pitchFamily="34" charset="0"/>
                  <a:buChar char="•"/>
                  <a:defRPr sz="1400"/>
                </a:lvl1pPr>
              </a:lstStyle>
              <a:p>
                <a:pPr marL="0" indent="0" algn="ctr">
                  <a:buNone/>
                </a:pPr>
                <a:r>
                  <a:rPr lang="en-US" sz="1680" b="1">
                    <a:latin typeface="Arial" panose="020B0604020202020204" pitchFamily="34" charset="0"/>
                    <a:cs typeface="Arial" panose="020B0604020202020204" pitchFamily="34" charset="0"/>
                  </a:rPr>
                  <a:t>Design</a:t>
                </a:r>
              </a:p>
            </p:txBody>
          </p:sp>
          <p:sp>
            <p:nvSpPr>
              <p:cNvPr id="29" name="TextBox 28"/>
              <p:cNvSpPr txBox="1"/>
              <p:nvPr/>
            </p:nvSpPr>
            <p:spPr>
              <a:xfrm>
                <a:off x="4791652" y="2512424"/>
                <a:ext cx="1051442" cy="253980"/>
              </a:xfrm>
              <a:prstGeom prst="rect">
                <a:avLst/>
              </a:prstGeom>
            </p:spPr>
            <p:txBody>
              <a:bodyPr vert="horz" lIns="0" tIns="54864" rIns="0" bIns="54864" rtlCol="0" anchor="ctr">
                <a:noAutofit/>
              </a:bodyPr>
              <a:lstStyle>
                <a:defPPr>
                  <a:defRPr lang="en-US"/>
                </a:defPPr>
                <a:lvl1pPr marL="228600" indent="-228600" defTabSz="914400">
                  <a:lnSpc>
                    <a:spcPct val="85000"/>
                  </a:lnSpc>
                  <a:spcBef>
                    <a:spcPts val="1200"/>
                  </a:spcBef>
                  <a:buClr>
                    <a:schemeClr val="accent1"/>
                  </a:buClr>
                  <a:buFont typeface="Arial" panose="020B0604020202020204" pitchFamily="34" charset="0"/>
                  <a:buChar char="•"/>
                  <a:defRPr sz="1400"/>
                </a:lvl1pPr>
              </a:lstStyle>
              <a:p>
                <a:pPr marL="0" indent="0" algn="ctr">
                  <a:buNone/>
                </a:pPr>
                <a:r>
                  <a:rPr lang="en-US" sz="1680" b="1">
                    <a:latin typeface="Arial" panose="020B0604020202020204" pitchFamily="34" charset="0"/>
                    <a:cs typeface="Arial" panose="020B0604020202020204" pitchFamily="34" charset="0"/>
                  </a:rPr>
                  <a:t>Deliver</a:t>
                </a:r>
              </a:p>
            </p:txBody>
          </p:sp>
          <p:sp>
            <p:nvSpPr>
              <p:cNvPr id="30" name="TextBox 29"/>
              <p:cNvSpPr txBox="1"/>
              <p:nvPr/>
            </p:nvSpPr>
            <p:spPr>
              <a:xfrm>
                <a:off x="4791652" y="2064769"/>
                <a:ext cx="1051442" cy="253980"/>
              </a:xfrm>
              <a:prstGeom prst="rect">
                <a:avLst/>
              </a:prstGeom>
            </p:spPr>
            <p:txBody>
              <a:bodyPr vert="horz" lIns="0" tIns="54864" rIns="0" bIns="54864" rtlCol="0" anchor="ctr">
                <a:noAutofit/>
              </a:bodyPr>
              <a:lstStyle>
                <a:defPPr>
                  <a:defRPr lang="en-US"/>
                </a:defPPr>
                <a:lvl1pPr marL="228600" indent="-228600" defTabSz="914400">
                  <a:lnSpc>
                    <a:spcPct val="85000"/>
                  </a:lnSpc>
                  <a:spcBef>
                    <a:spcPts val="1200"/>
                  </a:spcBef>
                  <a:buClr>
                    <a:schemeClr val="accent1"/>
                  </a:buClr>
                  <a:buFont typeface="Arial" panose="020B0604020202020204" pitchFamily="34" charset="0"/>
                  <a:buChar char="•"/>
                  <a:defRPr sz="1400"/>
                </a:lvl1pPr>
              </a:lstStyle>
              <a:p>
                <a:pPr marL="0" indent="0" algn="ctr">
                  <a:buNone/>
                </a:pPr>
                <a:r>
                  <a:rPr lang="en-US" sz="1680" b="1">
                    <a:latin typeface="Arial" panose="020B0604020202020204" pitchFamily="34" charset="0"/>
                    <a:cs typeface="Arial" panose="020B0604020202020204" pitchFamily="34" charset="0"/>
                  </a:rPr>
                  <a:t>Develop</a:t>
                </a:r>
              </a:p>
            </p:txBody>
          </p:sp>
          <p:cxnSp>
            <p:nvCxnSpPr>
              <p:cNvPr id="31" name="Straight Connector 30"/>
              <p:cNvCxnSpPr/>
              <p:nvPr/>
            </p:nvCxnSpPr>
            <p:spPr>
              <a:xfrm>
                <a:off x="4902317" y="1967931"/>
                <a:ext cx="830113" cy="0"/>
              </a:xfrm>
              <a:prstGeom prst="line">
                <a:avLst/>
              </a:prstGeom>
              <a:ln>
                <a:solidFill>
                  <a:srgbClr val="26629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02317" y="2415587"/>
                <a:ext cx="830113" cy="0"/>
              </a:xfrm>
              <a:prstGeom prst="line">
                <a:avLst/>
              </a:prstGeom>
              <a:ln>
                <a:solidFill>
                  <a:srgbClr val="266294"/>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467122" y="5512703"/>
              <a:ext cx="1676878" cy="1581071"/>
              <a:chOff x="4713780" y="4593920"/>
              <a:chExt cx="1207186" cy="1317559"/>
            </a:xfrm>
          </p:grpSpPr>
          <p:sp>
            <p:nvSpPr>
              <p:cNvPr id="41" name="Rectangle 40"/>
              <p:cNvSpPr/>
              <p:nvPr/>
            </p:nvSpPr>
            <p:spPr>
              <a:xfrm>
                <a:off x="4713780" y="4593920"/>
                <a:ext cx="1207186" cy="1317559"/>
              </a:xfrm>
              <a:prstGeom prst="rect">
                <a:avLst/>
              </a:prstGeom>
              <a:ln w="6350">
                <a:solidFill>
                  <a:srgbClr val="266294"/>
                </a:solidFill>
              </a:ln>
            </p:spPr>
            <p:txBody>
              <a:bodyPr wrap="square" lIns="219456" tIns="109728" rIns="219456" bIns="109728" anchor="ctr" anchorCtr="0">
                <a:noAutofit/>
              </a:bodyPr>
              <a:lstStyle/>
              <a:p>
                <a:endParaRPr lang="en-US" sz="1920" b="1">
                  <a:latin typeface="Arial" panose="020B0604020202020204" pitchFamily="34" charset="0"/>
                  <a:cs typeface="Arial" panose="020B0604020202020204" pitchFamily="34" charset="0"/>
                </a:endParaRPr>
              </a:p>
            </p:txBody>
          </p:sp>
          <p:sp>
            <p:nvSpPr>
              <p:cNvPr id="42" name="TextBox 41"/>
              <p:cNvSpPr txBox="1"/>
              <p:nvPr/>
            </p:nvSpPr>
            <p:spPr>
              <a:xfrm>
                <a:off x="4791652" y="4678054"/>
                <a:ext cx="1051442" cy="253980"/>
              </a:xfrm>
              <a:prstGeom prst="rect">
                <a:avLst/>
              </a:prstGeom>
            </p:spPr>
            <p:txBody>
              <a:bodyPr vert="horz" lIns="0" tIns="54864" rIns="0" bIns="54864" rtlCol="0" anchor="ctr">
                <a:noAutofit/>
              </a:bodyPr>
              <a:lstStyle>
                <a:defPPr>
                  <a:defRPr lang="en-US"/>
                </a:defPPr>
                <a:lvl1pPr marL="228600" indent="-228600" defTabSz="914400">
                  <a:lnSpc>
                    <a:spcPct val="85000"/>
                  </a:lnSpc>
                  <a:spcBef>
                    <a:spcPts val="1200"/>
                  </a:spcBef>
                  <a:buClr>
                    <a:schemeClr val="accent1"/>
                  </a:buClr>
                  <a:buFont typeface="Arial" panose="020B0604020202020204" pitchFamily="34" charset="0"/>
                  <a:buChar char="•"/>
                  <a:defRPr sz="1400"/>
                </a:lvl1pPr>
              </a:lstStyle>
              <a:p>
                <a:pPr marL="0" indent="0" algn="ctr">
                  <a:buNone/>
                </a:pPr>
                <a:r>
                  <a:rPr lang="en-US" sz="1650" b="1">
                    <a:latin typeface="Arial"/>
                    <a:cs typeface="Arial"/>
                  </a:rPr>
                  <a:t>Engage</a:t>
                </a:r>
                <a:endParaRPr lang="en-US" sz="1680" b="1">
                  <a:latin typeface="Arial" panose="020B0604020202020204" pitchFamily="34" charset="0"/>
                  <a:cs typeface="Arial" panose="020B0604020202020204" pitchFamily="34" charset="0"/>
                </a:endParaRPr>
              </a:p>
            </p:txBody>
          </p:sp>
          <p:sp>
            <p:nvSpPr>
              <p:cNvPr id="43" name="TextBox 42"/>
              <p:cNvSpPr txBox="1"/>
              <p:nvPr/>
            </p:nvSpPr>
            <p:spPr>
              <a:xfrm>
                <a:off x="4791652" y="5573365"/>
                <a:ext cx="1051442" cy="253980"/>
              </a:xfrm>
              <a:prstGeom prst="rect">
                <a:avLst/>
              </a:prstGeom>
            </p:spPr>
            <p:txBody>
              <a:bodyPr vert="horz" lIns="0" tIns="54864" rIns="0" bIns="54864" rtlCol="0" anchor="ctr">
                <a:noAutofit/>
              </a:bodyPr>
              <a:lstStyle>
                <a:defPPr>
                  <a:defRPr lang="en-US"/>
                </a:defPPr>
                <a:lvl1pPr marL="228600" indent="-228600" defTabSz="914400">
                  <a:lnSpc>
                    <a:spcPct val="85000"/>
                  </a:lnSpc>
                  <a:spcBef>
                    <a:spcPts val="1200"/>
                  </a:spcBef>
                  <a:buClr>
                    <a:schemeClr val="accent1"/>
                  </a:buClr>
                  <a:buFont typeface="Arial" panose="020B0604020202020204" pitchFamily="34" charset="0"/>
                  <a:buChar char="•"/>
                  <a:defRPr sz="1400"/>
                </a:lvl1pPr>
              </a:lstStyle>
              <a:p>
                <a:pPr marL="0" indent="0" algn="ctr">
                  <a:buNone/>
                </a:pPr>
                <a:r>
                  <a:rPr lang="en-US" sz="1680" b="1">
                    <a:latin typeface="Arial" panose="020B0604020202020204" pitchFamily="34" charset="0"/>
                    <a:cs typeface="Arial" panose="020B0604020202020204" pitchFamily="34" charset="0"/>
                  </a:rPr>
                  <a:t>Use</a:t>
                </a:r>
              </a:p>
            </p:txBody>
          </p:sp>
          <p:sp>
            <p:nvSpPr>
              <p:cNvPr id="44" name="TextBox 43"/>
              <p:cNvSpPr txBox="1"/>
              <p:nvPr/>
            </p:nvSpPr>
            <p:spPr>
              <a:xfrm>
                <a:off x="4791652" y="5125710"/>
                <a:ext cx="1051442" cy="253980"/>
              </a:xfrm>
              <a:prstGeom prst="rect">
                <a:avLst/>
              </a:prstGeom>
            </p:spPr>
            <p:txBody>
              <a:bodyPr vert="horz" lIns="0" tIns="54864" rIns="0" bIns="54864" rtlCol="0" anchor="ctr">
                <a:noAutofit/>
              </a:bodyPr>
              <a:lstStyle>
                <a:defPPr>
                  <a:defRPr lang="en-US"/>
                </a:defPPr>
                <a:lvl1pPr marL="228600" indent="-228600" defTabSz="914400">
                  <a:lnSpc>
                    <a:spcPct val="85000"/>
                  </a:lnSpc>
                  <a:spcBef>
                    <a:spcPts val="1200"/>
                  </a:spcBef>
                  <a:buClr>
                    <a:schemeClr val="accent1"/>
                  </a:buClr>
                  <a:buFont typeface="Arial" panose="020B0604020202020204" pitchFamily="34" charset="0"/>
                  <a:buChar char="•"/>
                  <a:defRPr sz="1400"/>
                </a:lvl1pPr>
              </a:lstStyle>
              <a:p>
                <a:pPr marL="0" indent="0" algn="ctr">
                  <a:buNone/>
                </a:pPr>
                <a:r>
                  <a:rPr lang="en-US" sz="1680" b="1">
                    <a:latin typeface="Arial" panose="020B0604020202020204" pitchFamily="34" charset="0"/>
                    <a:cs typeface="Arial" panose="020B0604020202020204" pitchFamily="34" charset="0"/>
                  </a:rPr>
                  <a:t>Adopt</a:t>
                </a:r>
              </a:p>
            </p:txBody>
          </p:sp>
          <p:cxnSp>
            <p:nvCxnSpPr>
              <p:cNvPr id="45" name="Straight Connector 44"/>
              <p:cNvCxnSpPr/>
              <p:nvPr/>
            </p:nvCxnSpPr>
            <p:spPr>
              <a:xfrm>
                <a:off x="4902317" y="5028872"/>
                <a:ext cx="830113" cy="0"/>
              </a:xfrm>
              <a:prstGeom prst="line">
                <a:avLst/>
              </a:prstGeom>
              <a:ln>
                <a:solidFill>
                  <a:srgbClr val="26629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902317" y="5476528"/>
                <a:ext cx="830113" cy="0"/>
              </a:xfrm>
              <a:prstGeom prst="line">
                <a:avLst/>
              </a:prstGeom>
              <a:ln>
                <a:solidFill>
                  <a:srgbClr val="266294"/>
                </a:solidFill>
              </a:ln>
            </p:spPr>
            <p:style>
              <a:lnRef idx="1">
                <a:schemeClr val="accent1"/>
              </a:lnRef>
              <a:fillRef idx="0">
                <a:schemeClr val="accent1"/>
              </a:fillRef>
              <a:effectRef idx="0">
                <a:schemeClr val="accent1"/>
              </a:effectRef>
              <a:fontRef idx="minor">
                <a:schemeClr val="tx1"/>
              </a:fontRef>
            </p:style>
          </p:cxnSp>
        </p:grpSp>
      </p:grpSp>
      <p:sp>
        <p:nvSpPr>
          <p:cNvPr id="10" name="TextBox 9">
            <a:extLst>
              <a:ext uri="{FF2B5EF4-FFF2-40B4-BE49-F238E27FC236}">
                <a16:creationId xmlns:a16="http://schemas.microsoft.com/office/drawing/2014/main" id="{BD255770-ECD1-4527-83E3-98933C77835D}"/>
              </a:ext>
            </a:extLst>
          </p:cNvPr>
          <p:cNvSpPr txBox="1"/>
          <p:nvPr/>
        </p:nvSpPr>
        <p:spPr>
          <a:xfrm>
            <a:off x="861238" y="1244011"/>
            <a:ext cx="10367594" cy="1077218"/>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A successful implementation requires both the Technical and People side to be aligned</a:t>
            </a:r>
          </a:p>
        </p:txBody>
      </p:sp>
      <p:sp>
        <p:nvSpPr>
          <p:cNvPr id="2" name="Explosion: 14 Points 1">
            <a:extLst>
              <a:ext uri="{FF2B5EF4-FFF2-40B4-BE49-F238E27FC236}">
                <a16:creationId xmlns:a16="http://schemas.microsoft.com/office/drawing/2014/main" id="{04F252C5-EFEA-B232-C886-73ACC4C6A58A}"/>
              </a:ext>
            </a:extLst>
          </p:cNvPr>
          <p:cNvSpPr/>
          <p:nvPr/>
        </p:nvSpPr>
        <p:spPr>
          <a:xfrm>
            <a:off x="356616" y="5330952"/>
            <a:ext cx="2889504" cy="2185416"/>
          </a:xfrm>
          <a:prstGeom prst="irregularSeal2">
            <a:avLst/>
          </a:prstGeom>
          <a:solidFill>
            <a:srgbClr val="3C8B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472F865-46A5-F36B-E518-90E6563B0A3A}"/>
              </a:ext>
            </a:extLst>
          </p:cNvPr>
          <p:cNvSpPr txBox="1"/>
          <p:nvPr/>
        </p:nvSpPr>
        <p:spPr>
          <a:xfrm>
            <a:off x="813816" y="6135624"/>
            <a:ext cx="1563624" cy="757130"/>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Today’s focus</a:t>
            </a:r>
          </a:p>
        </p:txBody>
      </p:sp>
    </p:spTree>
    <p:extLst>
      <p:ext uri="{BB962C8B-B14F-4D97-AF65-F5344CB8AC3E}">
        <p14:creationId xmlns:p14="http://schemas.microsoft.com/office/powerpoint/2010/main" val="152594665"/>
      </p:ext>
    </p:extLst>
  </p:cSld>
  <p:clrMapOvr>
    <a:masterClrMapping/>
  </p:clrMapOvr>
</p:sld>
</file>

<file path=ppt/theme/theme1.xml><?xml version="1.0" encoding="utf-8"?>
<a:theme xmlns:a="http://schemas.openxmlformats.org/drawingml/2006/main" name="Section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D8B987B1C2CC41A51414227B0F1664" ma:contentTypeVersion="14" ma:contentTypeDescription="Create a new document." ma:contentTypeScope="" ma:versionID="92d8fd44d331d69f2e86cb9d1a96c2a2">
  <xsd:schema xmlns:xsd="http://www.w3.org/2001/XMLSchema" xmlns:xs="http://www.w3.org/2001/XMLSchema" xmlns:p="http://schemas.microsoft.com/office/2006/metadata/properties" xmlns:ns2="f39527aa-34b9-4a8a-9838-72f4e68c4e19" targetNamespace="http://schemas.microsoft.com/office/2006/metadata/properties" ma:root="true" ma:fieldsID="8cdcd59bc087a22f1627db51b1c78285" ns2:_="">
    <xsd:import namespace="f39527aa-34b9-4a8a-9838-72f4e68c4e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9527aa-34b9-4a8a-9838-72f4e68c4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643510-66EC-4A2C-AE44-D02AE4C8F30E}">
  <ds:schemaRefs>
    <ds:schemaRef ds:uri="http://schemas.microsoft.com/sharepoint/v3/contenttype/forms"/>
  </ds:schemaRefs>
</ds:datastoreItem>
</file>

<file path=customXml/itemProps2.xml><?xml version="1.0" encoding="utf-8"?>
<ds:datastoreItem xmlns:ds="http://schemas.openxmlformats.org/officeDocument/2006/customXml" ds:itemID="{FE4F4FBF-8475-4089-A53F-13E5993AA77D}">
  <ds:schemaRefs>
    <ds:schemaRef ds:uri="f39527aa-34b9-4a8a-9838-72f4e68c4e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3F3FD5B-2B4A-4294-9369-557A9EC57166}">
  <ds:schemaRefs>
    <ds:schemaRef ds:uri="f39527aa-34b9-4a8a-9838-72f4e68c4e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5443</Words>
  <Application>Microsoft Macintosh PowerPoint</Application>
  <PresentationFormat>Custom</PresentationFormat>
  <Paragraphs>608</Paragraphs>
  <Slides>52</Slides>
  <Notes>46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52</vt:i4>
      </vt:variant>
    </vt:vector>
  </HeadingPairs>
  <TitlesOfParts>
    <vt:vector size="63" baseType="lpstr">
      <vt:lpstr>Arial</vt:lpstr>
      <vt:lpstr>Arial,Sans-Serif</vt:lpstr>
      <vt:lpstr>Bradley Hand ITC</vt:lpstr>
      <vt:lpstr>Calibri</vt:lpstr>
      <vt:lpstr>Calibri Light</vt:lpstr>
      <vt:lpstr>Gilroy</vt:lpstr>
      <vt:lpstr>Open Sans</vt:lpstr>
      <vt:lpstr>Wingdings</vt:lpstr>
      <vt:lpstr>Section Title</vt:lpstr>
      <vt:lpstr>Content</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McCullough, Katrina</dc:creator>
  <cp:lastModifiedBy>Chris Bradney</cp:lastModifiedBy>
  <cp:revision>4</cp:revision>
  <dcterms:created xsi:type="dcterms:W3CDTF">2020-07-30T04:24:21Z</dcterms:created>
  <dcterms:modified xsi:type="dcterms:W3CDTF">2025-02-18T23:53:37Z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0x010100F5D8B987B1C2CC41A51414227B0F1664</vt:lpwstr>
  </property>
  <property fmtid="{D5CDD505-2E9C-101B-9397-08002B2CF9AE}" pid="3" name="MediaServiceImageTags">
    <vt:lpwstr/>
  </property>
  <property fmtid="{D5CDD505-2E9C-101B-9397-08002B2CF9AE}" pid="4" name="URL">
    <vt:lpwstr/>
  </property>
</Properties>
</file>