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17" r:id="rId3"/>
  </p:sldMasterIdLst>
  <p:notesMasterIdLst>
    <p:notesMasterId r:id="rId17"/>
  </p:notesMasterIdLst>
  <p:handoutMasterIdLst>
    <p:handoutMasterId r:id="rId18"/>
  </p:handoutMasterIdLst>
  <p:sldIdLst>
    <p:sldId id="335" r:id="rId4"/>
    <p:sldId id="258" r:id="rId5"/>
    <p:sldId id="259" r:id="rId6"/>
    <p:sldId id="260" r:id="rId7"/>
    <p:sldId id="263" r:id="rId8"/>
    <p:sldId id="337" r:id="rId9"/>
    <p:sldId id="338" r:id="rId10"/>
    <p:sldId id="261" r:id="rId11"/>
    <p:sldId id="262" r:id="rId12"/>
    <p:sldId id="336" r:id="rId13"/>
    <p:sldId id="264" r:id="rId14"/>
    <p:sldId id="265" r:id="rId15"/>
    <p:sldId id="276"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97" d="100"/>
          <a:sy n="97" d="100"/>
        </p:scale>
        <p:origin x="531"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7400087-31F7-447C-9606-9F05A97F92B3}" type="datetimeFigureOut">
              <a:rPr lang="en-US" smtClean="0"/>
              <a:t>7/10/2020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CE08567-D0CD-47BD-B6A6-60720BF07C0B}" type="slidenum">
              <a:rPr lang="en-US" smtClean="0"/>
              <a:t>‹#›</a:t>
            </a:fld>
            <a:endParaRPr lang="en-US"/>
          </a:p>
        </p:txBody>
      </p:sp>
    </p:spTree>
    <p:extLst>
      <p:ext uri="{BB962C8B-B14F-4D97-AF65-F5344CB8AC3E}">
        <p14:creationId xmlns:p14="http://schemas.microsoft.com/office/powerpoint/2010/main" val="2384014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5EE91C-4890-4EEF-BFF0-7D1B97A8A934}" type="datetimeFigureOut">
              <a:rPr lang="en-US" smtClean="0"/>
              <a:t>7/10/2020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653C23-76BA-472C-8BA7-1E28DA214361}" type="slidenum">
              <a:rPr lang="en-US" smtClean="0"/>
              <a:t>‹#›</a:t>
            </a:fld>
            <a:endParaRPr lang="en-US"/>
          </a:p>
        </p:txBody>
      </p:sp>
    </p:spTree>
    <p:extLst>
      <p:ext uri="{BB962C8B-B14F-4D97-AF65-F5344CB8AC3E}">
        <p14:creationId xmlns:p14="http://schemas.microsoft.com/office/powerpoint/2010/main" val="2932346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60" y="2166365"/>
            <a:ext cx="11471565" cy="1739347"/>
          </a:xfrm>
        </p:spPr>
        <p:txBody>
          <a:bodyPr tIns="45720" bIns="45720" anchor="ctr">
            <a:normAutofit/>
          </a:bodyPr>
          <a:lstStyle>
            <a:lvl1pPr algn="ctr">
              <a:lnSpc>
                <a:spcPct val="80000"/>
              </a:lnSpc>
              <a:defRPr sz="6000" spc="151"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3"/>
            <a:ext cx="9144000" cy="1309255"/>
          </a:xfrm>
        </p:spPr>
        <p:txBody>
          <a:bodyPr>
            <a:normAutofit/>
          </a:bodyPr>
          <a:lstStyle>
            <a:lvl1pPr marL="0" indent="0" algn="ctr">
              <a:buNone/>
              <a:defRPr sz="2000"/>
            </a:lvl1pPr>
            <a:lvl2pPr marL="457178" indent="0" algn="ctr">
              <a:buNone/>
              <a:defRPr sz="2000"/>
            </a:lvl2pPr>
            <a:lvl3pPr marL="914354" indent="0" algn="ctr">
              <a:buNone/>
              <a:defRPr sz="20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0400C6-DCDE-4BE9-8342-D01C37567067}"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370167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400C6-DCDE-4BE9-8342-D01C37567067}"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236477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6" y="274637"/>
            <a:ext cx="2402380" cy="5897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274637"/>
            <a:ext cx="7973291" cy="5897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2" y="6422856"/>
            <a:ext cx="2743196" cy="365125"/>
          </a:xfrm>
        </p:spPr>
        <p:txBody>
          <a:bodyPr/>
          <a:lstStyle/>
          <a:p>
            <a:fld id="{370400C6-DCDE-4BE9-8342-D01C37567067}" type="datetimeFigureOut">
              <a:rPr lang="en-US" smtClean="0"/>
              <a:t>7/10/2020</a:t>
            </a:fld>
            <a:endParaRPr lang="en-US"/>
          </a:p>
        </p:txBody>
      </p:sp>
      <p:sp>
        <p:nvSpPr>
          <p:cNvPr id="5" name="Footer Placeholder 4"/>
          <p:cNvSpPr>
            <a:spLocks noGrp="1"/>
          </p:cNvSpPr>
          <p:nvPr>
            <p:ph type="ftr" sz="quarter" idx="11"/>
          </p:nvPr>
        </p:nvSpPr>
        <p:spPr>
          <a:xfrm>
            <a:off x="3776136" y="6422856"/>
            <a:ext cx="4279669" cy="365125"/>
          </a:xfrm>
        </p:spPr>
        <p:txBody>
          <a:bodyPr/>
          <a:lstStyle/>
          <a:p>
            <a:endParaRPr lang="en-US"/>
          </a:p>
        </p:txBody>
      </p:sp>
      <p:sp>
        <p:nvSpPr>
          <p:cNvPr id="6" name="Slide Number Placeholder 5"/>
          <p:cNvSpPr>
            <a:spLocks noGrp="1"/>
          </p:cNvSpPr>
          <p:nvPr>
            <p:ph type="sldNum" sz="quarter" idx="12"/>
          </p:nvPr>
        </p:nvSpPr>
        <p:spPr>
          <a:xfrm>
            <a:off x="8073051" y="6422856"/>
            <a:ext cx="879759" cy="365125"/>
          </a:xfrm>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794361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963084" y="2879725"/>
            <a:ext cx="10363200" cy="1362075"/>
          </a:xfrm>
        </p:spPr>
        <p:txBody>
          <a:bodyPr anchor="t"/>
          <a:lstStyle>
            <a:lvl1pPr algn="l">
              <a:defRPr sz="5333"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963084" y="1379537"/>
            <a:ext cx="10363200" cy="1500187"/>
          </a:xfrm>
        </p:spPr>
        <p:txBody>
          <a:bodyPr anchor="b"/>
          <a:lstStyle>
            <a:lvl1pPr marL="0" indent="0">
              <a:buNone/>
              <a:defRPr sz="2667">
                <a:effectLst>
                  <a:outerShdw blurRad="50800" dist="38100" dir="2700000" algn="tl" rotWithShape="0">
                    <a:srgbClr val="000000">
                      <a:alpha val="43000"/>
                    </a:srgbClr>
                  </a:outerShdw>
                </a:effectLs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dirty="0"/>
              <a:t>Click to edit Master text styles</a:t>
            </a:r>
          </a:p>
        </p:txBody>
      </p:sp>
    </p:spTree>
    <p:extLst>
      <p:ext uri="{BB962C8B-B14F-4D97-AF65-F5344CB8AC3E}">
        <p14:creationId xmlns:p14="http://schemas.microsoft.com/office/powerpoint/2010/main" val="3889214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Tree>
    <p:extLst>
      <p:ext uri="{BB962C8B-B14F-4D97-AF65-F5344CB8AC3E}">
        <p14:creationId xmlns:p14="http://schemas.microsoft.com/office/powerpoint/2010/main" val="4201440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963084" y="2879725"/>
            <a:ext cx="10363200" cy="1362075"/>
          </a:xfrm>
        </p:spPr>
        <p:txBody>
          <a:bodyPr anchor="t"/>
          <a:lstStyle>
            <a:lvl1pPr algn="l">
              <a:defRPr sz="5333"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963084" y="1379537"/>
            <a:ext cx="10363200" cy="1500187"/>
          </a:xfrm>
        </p:spPr>
        <p:txBody>
          <a:bodyPr anchor="b"/>
          <a:lstStyle>
            <a:lvl1pPr marL="0" indent="0">
              <a:buNone/>
              <a:defRPr sz="2667">
                <a:effectLst>
                  <a:outerShdw blurRad="50800" dist="38100" dir="2700000" algn="tl" rotWithShape="0">
                    <a:srgbClr val="000000">
                      <a:alpha val="43000"/>
                    </a:srgbClr>
                  </a:outerShdw>
                </a:effectLs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dirty="0"/>
              <a:t>Click to edit Master text styles</a:t>
            </a:r>
          </a:p>
        </p:txBody>
      </p:sp>
    </p:spTree>
    <p:extLst>
      <p:ext uri="{BB962C8B-B14F-4D97-AF65-F5344CB8AC3E}">
        <p14:creationId xmlns:p14="http://schemas.microsoft.com/office/powerpoint/2010/main" val="2414087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16to9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81172" cy="6858000"/>
          </a:xfrm>
          <a:prstGeom prst="rect">
            <a:avLst/>
          </a:prstGeom>
        </p:spPr>
      </p:pic>
      <p:sp>
        <p:nvSpPr>
          <p:cNvPr id="2" name="Title 1"/>
          <p:cNvSpPr>
            <a:spLocks noGrp="1"/>
          </p:cNvSpPr>
          <p:nvPr>
            <p:ph type="title"/>
          </p:nvPr>
        </p:nvSpPr>
        <p:spPr>
          <a:xfrm>
            <a:off x="914400" y="584200"/>
            <a:ext cx="67056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914400" y="1905000"/>
            <a:ext cx="6705600"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idx="11"/>
          </p:nvPr>
        </p:nvSpPr>
        <p:spPr>
          <a:xfrm rot="21345362">
            <a:off x="8594704" y="2247167"/>
            <a:ext cx="2904533" cy="173736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9" name="Picture Placeholder 2"/>
          <p:cNvSpPr>
            <a:spLocks noGrp="1"/>
          </p:cNvSpPr>
          <p:nvPr>
            <p:ph type="pic" idx="12"/>
          </p:nvPr>
        </p:nvSpPr>
        <p:spPr>
          <a:xfrm rot="297885">
            <a:off x="8525894" y="4199899"/>
            <a:ext cx="2904533" cy="173736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10" name="Picture Placeholder 2"/>
          <p:cNvSpPr>
            <a:spLocks noGrp="1"/>
          </p:cNvSpPr>
          <p:nvPr>
            <p:ph type="pic" idx="1"/>
          </p:nvPr>
        </p:nvSpPr>
        <p:spPr>
          <a:xfrm rot="207395">
            <a:off x="8413899" y="364777"/>
            <a:ext cx="2904533" cy="173736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Tree>
    <p:extLst>
      <p:ext uri="{BB962C8B-B14F-4D97-AF65-F5344CB8AC3E}">
        <p14:creationId xmlns:p14="http://schemas.microsoft.com/office/powerpoint/2010/main" val="107409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16to9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81172" cy="6858000"/>
          </a:xfrm>
          <a:prstGeom prst="rect">
            <a:avLst/>
          </a:prstGeom>
        </p:spPr>
      </p:pic>
      <p:sp>
        <p:nvSpPr>
          <p:cNvPr id="20" name="Picture Placeholder 2"/>
          <p:cNvSpPr>
            <a:spLocks noGrp="1"/>
          </p:cNvSpPr>
          <p:nvPr>
            <p:ph type="pic" idx="11"/>
          </p:nvPr>
        </p:nvSpPr>
        <p:spPr>
          <a:xfrm rot="21345362">
            <a:off x="8594704" y="2247167"/>
            <a:ext cx="2904533" cy="173736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21" name="Picture Placeholder 2"/>
          <p:cNvSpPr>
            <a:spLocks noGrp="1"/>
          </p:cNvSpPr>
          <p:nvPr>
            <p:ph type="pic" idx="12"/>
          </p:nvPr>
        </p:nvSpPr>
        <p:spPr>
          <a:xfrm rot="297885">
            <a:off x="8525894" y="4199899"/>
            <a:ext cx="2904533" cy="173736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19" name="Picture Placeholder 2"/>
          <p:cNvSpPr>
            <a:spLocks noGrp="1"/>
          </p:cNvSpPr>
          <p:nvPr>
            <p:ph type="pic" idx="1"/>
          </p:nvPr>
        </p:nvSpPr>
        <p:spPr>
          <a:xfrm rot="207395">
            <a:off x="8413899" y="364777"/>
            <a:ext cx="2904533" cy="173736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11" name="Title 1"/>
          <p:cNvSpPr>
            <a:spLocks noGrp="1"/>
          </p:cNvSpPr>
          <p:nvPr>
            <p:ph type="title"/>
          </p:nvPr>
        </p:nvSpPr>
        <p:spPr>
          <a:xfrm>
            <a:off x="914400" y="584200"/>
            <a:ext cx="6705600" cy="1143000"/>
          </a:xfrm>
        </p:spPr>
        <p:txBody>
          <a:bodyPr/>
          <a:lstStyle>
            <a:lvl1pPr>
              <a:defRPr>
                <a:solidFill>
                  <a:schemeClr val="bg1"/>
                </a:solidFill>
              </a:defRPr>
            </a:lvl1pPr>
          </a:lstStyle>
          <a:p>
            <a:r>
              <a:rPr lang="en-US" dirty="0"/>
              <a:t>Click to edit Master title style</a:t>
            </a:r>
          </a:p>
        </p:txBody>
      </p:sp>
      <p:sp>
        <p:nvSpPr>
          <p:cNvPr id="12" name="Text Placeholder 17"/>
          <p:cNvSpPr>
            <a:spLocks noGrp="1"/>
          </p:cNvSpPr>
          <p:nvPr>
            <p:ph type="body" sz="quarter" idx="10"/>
          </p:nvPr>
        </p:nvSpPr>
        <p:spPr>
          <a:xfrm>
            <a:off x="914400" y="1905000"/>
            <a:ext cx="6705600" cy="3962400"/>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1228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2443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76402"/>
            <a:ext cx="5080000" cy="21002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2"/>
            <a:ext cx="5080000" cy="21002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6419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427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400C6-DCDE-4BE9-8342-D01C37567067}"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128057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8499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029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922427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358988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6419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400"/>
            <a:ext cx="25908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400"/>
            <a:ext cx="75692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856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60" y="2166365"/>
            <a:ext cx="11471565" cy="1739347"/>
          </a:xfrm>
        </p:spPr>
        <p:txBody>
          <a:bodyPr tIns="45720" bIns="45720" anchor="ctr">
            <a:normAutofit/>
          </a:bodyPr>
          <a:lstStyle>
            <a:lvl1pPr algn="ctr">
              <a:lnSpc>
                <a:spcPct val="80000"/>
              </a:lnSpc>
              <a:defRPr sz="6000" spc="151"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1"/>
            <a:ext cx="9144000" cy="1309255"/>
          </a:xfrm>
        </p:spPr>
        <p:txBody>
          <a:bodyPr>
            <a:normAutofit/>
          </a:bodyPr>
          <a:lstStyle>
            <a:lvl1pPr marL="0" indent="0" algn="ctr">
              <a:buNone/>
              <a:defRPr sz="2000"/>
            </a:lvl1pPr>
            <a:lvl2pPr marL="457189" indent="0" algn="ctr">
              <a:buNone/>
              <a:defRPr sz="2000"/>
            </a:lvl2pPr>
            <a:lvl3pPr marL="914377" indent="0" algn="ctr">
              <a:buNone/>
              <a:defRPr sz="20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0400C6-DCDE-4BE9-8342-D01C37567067}"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2066984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400C6-DCDE-4BE9-8342-D01C37567067}"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137364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1"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5"/>
            <a:ext cx="10515600" cy="1174639"/>
          </a:xfrm>
        </p:spPr>
        <p:txBody>
          <a:bodyPr anchor="t">
            <a:normAutofit/>
          </a:bodyPr>
          <a:lstStyle>
            <a:lvl1pPr marL="0" indent="0" algn="ctr">
              <a:buNone/>
              <a:defRPr sz="2000">
                <a:solidFill>
                  <a:schemeClr val="tx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370400C6-DCDE-4BE9-8342-D01C37567067}" type="datetimeFigureOut">
              <a:rPr lang="en-US" smtClean="0"/>
              <a:t>7/10/2020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64BBC2B-5F7B-4BC8-8FAB-5C30B6E475FA}" type="slidenum">
              <a:rPr lang="en-US" smtClean="0"/>
              <a:t>‹#›</a:t>
            </a:fld>
            <a:endParaRPr lang="en-US"/>
          </a:p>
        </p:txBody>
      </p:sp>
    </p:spTree>
    <p:extLst>
      <p:ext uri="{BB962C8B-B14F-4D97-AF65-F5344CB8AC3E}">
        <p14:creationId xmlns:p14="http://schemas.microsoft.com/office/powerpoint/2010/main" val="192411145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0400C6-DCDE-4BE9-8342-D01C37567067}"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1679111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1"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7"/>
            <a:ext cx="10515600" cy="1174639"/>
          </a:xfrm>
        </p:spPr>
        <p:txBody>
          <a:bodyPr anchor="t">
            <a:normAutofit/>
          </a:bodyPr>
          <a:lstStyle>
            <a:lvl1pPr marL="0" indent="0" algn="ctr">
              <a:buNone/>
              <a:defRPr sz="2000">
                <a:solidFill>
                  <a:schemeClr val="tx2"/>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370400C6-DCDE-4BE9-8342-D01C37567067}" type="datetimeFigureOut">
              <a:rPr lang="en-US" smtClean="0"/>
              <a:t>7/10/2020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64BBC2B-5F7B-4BC8-8FAB-5C30B6E475FA}" type="slidenum">
              <a:rPr lang="en-US" smtClean="0"/>
              <a:t>‹#›</a:t>
            </a:fld>
            <a:endParaRPr lang="en-US"/>
          </a:p>
        </p:txBody>
      </p:sp>
    </p:spTree>
    <p:extLst>
      <p:ext uri="{BB962C8B-B14F-4D97-AF65-F5344CB8AC3E}">
        <p14:creationId xmlns:p14="http://schemas.microsoft.com/office/powerpoint/2010/main" val="343502123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5"/>
          </a:xfrm>
        </p:spPr>
        <p:txBody>
          <a:bodyPr anchor="ctr">
            <a:normAutofit/>
          </a:bodyPr>
          <a:lstStyle>
            <a:lvl1pPr marL="0" indent="0">
              <a:buNone/>
              <a:defRPr sz="21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7"/>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1" y="1913470"/>
            <a:ext cx="4754880" cy="743095"/>
          </a:xfrm>
        </p:spPr>
        <p:txBody>
          <a:bodyPr anchor="ctr">
            <a:normAutofit/>
          </a:bodyPr>
          <a:lstStyle>
            <a:lvl1pPr marL="0" indent="0">
              <a:buNone/>
              <a:defRPr sz="21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31231"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0400C6-DCDE-4BE9-8342-D01C37567067}" type="datetimeFigureOut">
              <a:rPr lang="en-US" smtClean="0"/>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181287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0400C6-DCDE-4BE9-8342-D01C37567067}" type="datetimeFigureOut">
              <a:rPr lang="en-US" smtClean="0"/>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3761151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400C6-DCDE-4BE9-8342-D01C37567067}" type="datetimeFigureOut">
              <a:rPr lang="en-US" smtClean="0"/>
              <a:t>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1685780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5"/>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7"/>
            <a:ext cx="3200400" cy="3432319"/>
          </a:xfrm>
        </p:spPr>
        <p:txBody>
          <a:bodyPr>
            <a:normAutofit/>
          </a:bodyPr>
          <a:lstStyle>
            <a:lvl1pPr marL="0" indent="0">
              <a:lnSpc>
                <a:spcPct val="95000"/>
              </a:lnSpc>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0400C6-DCDE-4BE9-8342-D01C37567067}"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3063014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5"/>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0400C6-DCDE-4BE9-8342-D01C37567067}"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750018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400C6-DCDE-4BE9-8342-D01C37567067}"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3622700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5" y="274637"/>
            <a:ext cx="2402380" cy="5897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274637"/>
            <a:ext cx="7973291" cy="5897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1" y="6422855"/>
            <a:ext cx="2743196" cy="365125"/>
          </a:xfrm>
        </p:spPr>
        <p:txBody>
          <a:bodyPr/>
          <a:lstStyle/>
          <a:p>
            <a:fld id="{370400C6-DCDE-4BE9-8342-D01C37567067}" type="datetimeFigureOut">
              <a:rPr lang="en-US" smtClean="0"/>
              <a:t>7/10/2020</a:t>
            </a:fld>
            <a:endParaRPr lang="en-US"/>
          </a:p>
        </p:txBody>
      </p:sp>
      <p:sp>
        <p:nvSpPr>
          <p:cNvPr id="5" name="Footer Placeholder 4"/>
          <p:cNvSpPr>
            <a:spLocks noGrp="1"/>
          </p:cNvSpPr>
          <p:nvPr>
            <p:ph type="ftr" sz="quarter" idx="11"/>
          </p:nvPr>
        </p:nvSpPr>
        <p:spPr>
          <a:xfrm>
            <a:off x="3776136" y="6422855"/>
            <a:ext cx="4279669" cy="365125"/>
          </a:xfrm>
        </p:spPr>
        <p:txBody>
          <a:bodyPr/>
          <a:lstStyle/>
          <a:p>
            <a:endParaRPr lang="en-US"/>
          </a:p>
        </p:txBody>
      </p:sp>
      <p:sp>
        <p:nvSpPr>
          <p:cNvPr id="6" name="Slide Number Placeholder 5"/>
          <p:cNvSpPr>
            <a:spLocks noGrp="1"/>
          </p:cNvSpPr>
          <p:nvPr>
            <p:ph type="sldNum" sz="quarter" idx="12"/>
          </p:nvPr>
        </p:nvSpPr>
        <p:spPr>
          <a:xfrm>
            <a:off x="8073050" y="6422855"/>
            <a:ext cx="879759" cy="365125"/>
          </a:xfrm>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333374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0400C6-DCDE-4BE9-8342-D01C37567067}"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259701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1"/>
            <a:ext cx="4754880" cy="743095"/>
          </a:xfrm>
        </p:spPr>
        <p:txBody>
          <a:bodyPr anchor="ctr">
            <a:normAutofit/>
          </a:bodyPr>
          <a:lstStyle>
            <a:lvl1pPr marL="0" indent="0">
              <a:buNone/>
              <a:defRPr sz="21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7"/>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1" y="1913471"/>
            <a:ext cx="4754880" cy="743095"/>
          </a:xfrm>
        </p:spPr>
        <p:txBody>
          <a:bodyPr anchor="ctr">
            <a:normAutofit/>
          </a:bodyPr>
          <a:lstStyle>
            <a:lvl1pPr marL="0" indent="0">
              <a:buNone/>
              <a:defRPr sz="21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231231"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0400C6-DCDE-4BE9-8342-D01C37567067}" type="datetimeFigureOut">
              <a:rPr lang="en-US" smtClean="0"/>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285292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0400C6-DCDE-4BE9-8342-D01C37567067}" type="datetimeFigureOut">
              <a:rPr lang="en-US" smtClean="0"/>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2292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400C6-DCDE-4BE9-8342-D01C37567067}" type="datetimeFigureOut">
              <a:rPr lang="en-US" smtClean="0"/>
              <a:t>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346771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5"/>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9"/>
            <a:ext cx="3200400" cy="3432319"/>
          </a:xfrm>
        </p:spPr>
        <p:txBody>
          <a:bodyPr>
            <a:normAutofit/>
          </a:bodyPr>
          <a:lstStyle>
            <a:lvl1pPr marL="0" indent="0">
              <a:lnSpc>
                <a:spcPct val="95000"/>
              </a:lnSpc>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0400C6-DCDE-4BE9-8342-D01C37567067}"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257277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5"/>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0400C6-DCDE-4BE9-8342-D01C37567067}"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BC2B-5F7B-4BC8-8FAB-5C30B6E475FA}" type="slidenum">
              <a:rPr lang="en-US" smtClean="0"/>
              <a:t>‹#›</a:t>
            </a:fld>
            <a:endParaRPr lang="en-US"/>
          </a:p>
        </p:txBody>
      </p:sp>
    </p:spTree>
    <p:extLst>
      <p:ext uri="{BB962C8B-B14F-4D97-AF65-F5344CB8AC3E}">
        <p14:creationId xmlns:p14="http://schemas.microsoft.com/office/powerpoint/2010/main" val="154383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11"/>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7" y="6422856"/>
            <a:ext cx="3000895" cy="365125"/>
          </a:xfrm>
          <a:prstGeom prst="rect">
            <a:avLst/>
          </a:prstGeom>
        </p:spPr>
        <p:txBody>
          <a:bodyPr vert="horz" lIns="91440" tIns="45720" rIns="45720" bIns="45720" rtlCol="0" anchor="ctr"/>
          <a:lstStyle>
            <a:lvl1pPr algn="l">
              <a:defRPr sz="1051">
                <a:solidFill>
                  <a:schemeClr val="tx1"/>
                </a:solidFill>
              </a:defRPr>
            </a:lvl1pPr>
          </a:lstStyle>
          <a:p>
            <a:fld id="{370400C6-DCDE-4BE9-8342-D01C37567067}" type="datetimeFigureOut">
              <a:rPr lang="en-US" smtClean="0"/>
              <a:t>7/10/2020</a:t>
            </a:fld>
            <a:endParaRPr lang="en-US"/>
          </a:p>
        </p:txBody>
      </p:sp>
      <p:sp>
        <p:nvSpPr>
          <p:cNvPr id="5" name="Footer Placeholder 4"/>
          <p:cNvSpPr>
            <a:spLocks noGrp="1"/>
          </p:cNvSpPr>
          <p:nvPr>
            <p:ph type="ftr" sz="quarter" idx="3"/>
          </p:nvPr>
        </p:nvSpPr>
        <p:spPr>
          <a:xfrm>
            <a:off x="5596471" y="6422856"/>
            <a:ext cx="5044440" cy="365125"/>
          </a:xfrm>
          <a:prstGeom prst="rect">
            <a:avLst/>
          </a:prstGeom>
        </p:spPr>
        <p:txBody>
          <a:bodyPr vert="horz" lIns="91440" tIns="45720" rIns="91440" bIns="45720" rtlCol="0" anchor="ctr"/>
          <a:lstStyle>
            <a:lvl1pPr algn="r">
              <a:defRPr sz="1051">
                <a:solidFill>
                  <a:schemeClr val="tx1"/>
                </a:solidFill>
              </a:defRPr>
            </a:lvl1pPr>
          </a:lstStyle>
          <a:p>
            <a:endParaRPr lang="en-US"/>
          </a:p>
        </p:txBody>
      </p:sp>
      <p:sp>
        <p:nvSpPr>
          <p:cNvPr id="6" name="Slide Number Placeholder 5"/>
          <p:cNvSpPr>
            <a:spLocks noGrp="1"/>
          </p:cNvSpPr>
          <p:nvPr>
            <p:ph type="sldNum" sz="quarter" idx="4"/>
          </p:nvPr>
        </p:nvSpPr>
        <p:spPr>
          <a:xfrm>
            <a:off x="10658927" y="6422856"/>
            <a:ext cx="946264" cy="365125"/>
          </a:xfrm>
          <a:prstGeom prst="rect">
            <a:avLst/>
          </a:prstGeom>
        </p:spPr>
        <p:txBody>
          <a:bodyPr vert="horz" lIns="45720" tIns="45720" rIns="91440" bIns="45720" rtlCol="0" anchor="ctr"/>
          <a:lstStyle>
            <a:lvl1pPr algn="l">
              <a:defRPr sz="1200" b="0">
                <a:solidFill>
                  <a:schemeClr val="tx1"/>
                </a:solidFill>
              </a:defRPr>
            </a:lvl1pPr>
          </a:lstStyle>
          <a:p>
            <a:fld id="{664BBC2B-5F7B-4BC8-8FAB-5C30B6E475FA}" type="slidenum">
              <a:rPr lang="en-US" smtClean="0"/>
              <a:t>‹#›</a:t>
            </a:fld>
            <a:endParaRPr lang="en-US"/>
          </a:p>
        </p:txBody>
      </p:sp>
    </p:spTree>
    <p:extLst>
      <p:ext uri="{BB962C8B-B14F-4D97-AF65-F5344CB8AC3E}">
        <p14:creationId xmlns:p14="http://schemas.microsoft.com/office/powerpoint/2010/main" val="41580738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70" indent="-182870" algn="l" defTabSz="914354"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60" indent="-182870" algn="l" defTabSz="914354"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48" indent="-182870" algn="l" defTabSz="914354"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37" indent="-182870" algn="l" defTabSz="914354"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26" indent="-182870" algn="l" defTabSz="914354"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536" indent="-228589" algn="l" defTabSz="914354"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726" indent="-228589" algn="l" defTabSz="914354"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8918" indent="-228589" algn="l" defTabSz="914354"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110" indent="-228589" algn="l" defTabSz="914354"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3048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914400" y="1676402"/>
            <a:ext cx="103632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16_867-Generic_PowerPoint-16to9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583" y="5870448"/>
            <a:ext cx="12192000" cy="987552"/>
          </a:xfrm>
          <a:prstGeom prst="rect">
            <a:avLst/>
          </a:prstGeom>
        </p:spPr>
      </p:pic>
    </p:spTree>
    <p:extLst>
      <p:ext uri="{BB962C8B-B14F-4D97-AF65-F5344CB8AC3E}">
        <p14:creationId xmlns:p14="http://schemas.microsoft.com/office/powerpoint/2010/main" val="133402464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sldNum="0" hdr="0" ftr="0"/>
  <p:txStyles>
    <p:titleStyle>
      <a:lvl1pPr algn="ctr" rtl="0" eaLnBrk="0" fontAlgn="base" hangingPunct="0">
        <a:spcBef>
          <a:spcPct val="0"/>
        </a:spcBef>
        <a:spcAft>
          <a:spcPct val="0"/>
        </a:spcAft>
        <a:defRPr sz="4267" b="1">
          <a:solidFill>
            <a:schemeClr val="tx1"/>
          </a:solidFill>
          <a:latin typeface="+mj-lt"/>
          <a:ea typeface="+mj-ea"/>
          <a:cs typeface="+mj-cs"/>
        </a:defRPr>
      </a:lvl1pPr>
      <a:lvl2pPr algn="ctr" rtl="0" eaLnBrk="0" fontAlgn="base" hangingPunct="0">
        <a:spcBef>
          <a:spcPct val="0"/>
        </a:spcBef>
        <a:spcAft>
          <a:spcPct val="0"/>
        </a:spcAft>
        <a:defRPr sz="4267"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4267"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4267"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4267" b="1">
          <a:solidFill>
            <a:srgbClr val="000000"/>
          </a:solidFill>
          <a:latin typeface="Arial" charset="0"/>
          <a:ea typeface="ＭＳ Ｐゴシック" charset="-128"/>
          <a:cs typeface="ＭＳ Ｐゴシック" charset="-128"/>
        </a:defRPr>
      </a:lvl5pPr>
      <a:lvl6pPr marL="609585" algn="ctr" rtl="0" fontAlgn="base">
        <a:spcBef>
          <a:spcPct val="0"/>
        </a:spcBef>
        <a:spcAft>
          <a:spcPct val="0"/>
        </a:spcAft>
        <a:defRPr sz="4267" b="1">
          <a:solidFill>
            <a:srgbClr val="000000"/>
          </a:solidFill>
          <a:latin typeface="Arial" charset="0"/>
          <a:ea typeface="ＭＳ Ｐゴシック" charset="-128"/>
          <a:cs typeface="ＭＳ Ｐゴシック" charset="-128"/>
        </a:defRPr>
      </a:lvl6pPr>
      <a:lvl7pPr marL="1219170" algn="ctr" rtl="0" fontAlgn="base">
        <a:spcBef>
          <a:spcPct val="0"/>
        </a:spcBef>
        <a:spcAft>
          <a:spcPct val="0"/>
        </a:spcAft>
        <a:defRPr sz="4267" b="1">
          <a:solidFill>
            <a:srgbClr val="000000"/>
          </a:solidFill>
          <a:latin typeface="Arial" charset="0"/>
          <a:ea typeface="ＭＳ Ｐゴシック" charset="-128"/>
          <a:cs typeface="ＭＳ Ｐゴシック" charset="-128"/>
        </a:defRPr>
      </a:lvl7pPr>
      <a:lvl8pPr marL="1828754" algn="ctr" rtl="0" fontAlgn="base">
        <a:spcBef>
          <a:spcPct val="0"/>
        </a:spcBef>
        <a:spcAft>
          <a:spcPct val="0"/>
        </a:spcAft>
        <a:defRPr sz="4267" b="1">
          <a:solidFill>
            <a:srgbClr val="000000"/>
          </a:solidFill>
          <a:latin typeface="Arial" charset="0"/>
          <a:ea typeface="ＭＳ Ｐゴシック" charset="-128"/>
          <a:cs typeface="ＭＳ Ｐゴシック" charset="-128"/>
        </a:defRPr>
      </a:lvl8pPr>
      <a:lvl9pPr marL="2438339" algn="ctr" rtl="0" fontAlgn="base">
        <a:spcBef>
          <a:spcPct val="0"/>
        </a:spcBef>
        <a:spcAft>
          <a:spcPct val="0"/>
        </a:spcAft>
        <a:defRPr sz="4267" b="1">
          <a:solidFill>
            <a:srgbClr val="000000"/>
          </a:solidFill>
          <a:latin typeface="Arial" charset="0"/>
          <a:ea typeface="ＭＳ Ｐゴシック" charset="-128"/>
          <a:cs typeface="ＭＳ Ｐゴシック" charset="-128"/>
        </a:defRPr>
      </a:lvl9pPr>
    </p:titleStyle>
    <p:bodyStyle>
      <a:lvl1pPr marL="457189" indent="-457189" algn="l" rtl="0" eaLnBrk="0" fontAlgn="base" hangingPunct="0">
        <a:lnSpc>
          <a:spcPct val="140000"/>
        </a:lnSpc>
        <a:spcBef>
          <a:spcPct val="20000"/>
        </a:spcBef>
        <a:spcAft>
          <a:spcPct val="0"/>
        </a:spcAft>
        <a:buClr>
          <a:schemeClr val="accent1"/>
        </a:buClr>
        <a:buSzPct val="90000"/>
        <a:buFont typeface="Webdings" charset="2"/>
        <a:buChar char="&lt;"/>
        <a:defRPr sz="3200">
          <a:solidFill>
            <a:schemeClr val="tx1"/>
          </a:solidFill>
          <a:latin typeface="+mn-lt"/>
          <a:ea typeface="+mn-ea"/>
          <a:cs typeface="+mn-cs"/>
        </a:defRPr>
      </a:lvl1pPr>
      <a:lvl2pPr marL="990575" indent="-380990" algn="l" rtl="0" eaLnBrk="0" fontAlgn="base" hangingPunct="0">
        <a:lnSpc>
          <a:spcPct val="120000"/>
        </a:lnSpc>
        <a:spcBef>
          <a:spcPct val="20000"/>
        </a:spcBef>
        <a:spcAft>
          <a:spcPct val="0"/>
        </a:spcAft>
        <a:buChar char="–"/>
        <a:defRPr sz="2667">
          <a:solidFill>
            <a:schemeClr val="tx1"/>
          </a:solidFill>
          <a:latin typeface="+mn-lt"/>
          <a:ea typeface="+mn-ea"/>
        </a:defRPr>
      </a:lvl2pPr>
      <a:lvl3pPr marL="1523962" indent="-304792" algn="l" rtl="0" eaLnBrk="0" fontAlgn="base" hangingPunct="0">
        <a:lnSpc>
          <a:spcPct val="120000"/>
        </a:lnSpc>
        <a:spcBef>
          <a:spcPct val="20000"/>
        </a:spcBef>
        <a:spcAft>
          <a:spcPct val="0"/>
        </a:spcAft>
        <a:buChar char="•"/>
        <a:defRPr>
          <a:solidFill>
            <a:schemeClr val="tx1"/>
          </a:solidFill>
          <a:latin typeface="+mn-lt"/>
          <a:ea typeface="+mn-ea"/>
        </a:defRPr>
      </a:lvl3pPr>
      <a:lvl4pPr marL="2133547" indent="-304792" algn="l" rtl="0" eaLnBrk="0" fontAlgn="base" hangingPunct="0">
        <a:lnSpc>
          <a:spcPct val="120000"/>
        </a:lnSpc>
        <a:spcBef>
          <a:spcPct val="20000"/>
        </a:spcBef>
        <a:spcAft>
          <a:spcPct val="0"/>
        </a:spcAft>
        <a:buChar char="–"/>
        <a:defRPr sz="2133">
          <a:solidFill>
            <a:schemeClr val="tx1"/>
          </a:solidFill>
          <a:latin typeface="+mn-lt"/>
          <a:ea typeface="+mn-ea"/>
        </a:defRPr>
      </a:lvl4pPr>
      <a:lvl5pPr marL="2743131" indent="-304792" algn="l" rtl="0" eaLnBrk="0" fontAlgn="base" hangingPunct="0">
        <a:lnSpc>
          <a:spcPct val="120000"/>
        </a:lnSpc>
        <a:spcBef>
          <a:spcPct val="20000"/>
        </a:spcBef>
        <a:spcAft>
          <a:spcPct val="0"/>
        </a:spcAft>
        <a:buChar char="»"/>
        <a:defRPr sz="2133">
          <a:solidFill>
            <a:schemeClr val="tx1"/>
          </a:solidFill>
          <a:latin typeface="+mn-lt"/>
          <a:ea typeface="+mn-ea"/>
        </a:defRPr>
      </a:lvl5pPr>
      <a:lvl6pPr marL="3352716" indent="-304792" algn="l" rtl="0" fontAlgn="base">
        <a:lnSpc>
          <a:spcPct val="120000"/>
        </a:lnSpc>
        <a:spcBef>
          <a:spcPct val="20000"/>
        </a:spcBef>
        <a:spcAft>
          <a:spcPct val="0"/>
        </a:spcAft>
        <a:buChar char="»"/>
        <a:defRPr sz="2133">
          <a:solidFill>
            <a:schemeClr val="tx1"/>
          </a:solidFill>
          <a:latin typeface="+mn-lt"/>
          <a:ea typeface="+mn-ea"/>
        </a:defRPr>
      </a:lvl6pPr>
      <a:lvl7pPr marL="3962301" indent="-304792" algn="l" rtl="0" fontAlgn="base">
        <a:lnSpc>
          <a:spcPct val="120000"/>
        </a:lnSpc>
        <a:spcBef>
          <a:spcPct val="20000"/>
        </a:spcBef>
        <a:spcAft>
          <a:spcPct val="0"/>
        </a:spcAft>
        <a:buChar char="»"/>
        <a:defRPr sz="2133">
          <a:solidFill>
            <a:schemeClr val="tx1"/>
          </a:solidFill>
          <a:latin typeface="+mn-lt"/>
          <a:ea typeface="+mn-ea"/>
        </a:defRPr>
      </a:lvl7pPr>
      <a:lvl8pPr marL="4571886" indent="-304792" algn="l" rtl="0" fontAlgn="base">
        <a:lnSpc>
          <a:spcPct val="120000"/>
        </a:lnSpc>
        <a:spcBef>
          <a:spcPct val="20000"/>
        </a:spcBef>
        <a:spcAft>
          <a:spcPct val="0"/>
        </a:spcAft>
        <a:buChar char="»"/>
        <a:defRPr sz="2133">
          <a:solidFill>
            <a:schemeClr val="tx1"/>
          </a:solidFill>
          <a:latin typeface="+mn-lt"/>
          <a:ea typeface="+mn-ea"/>
        </a:defRPr>
      </a:lvl8pPr>
      <a:lvl9pPr marL="5181470" indent="-304792" algn="l" rtl="0" fontAlgn="base">
        <a:lnSpc>
          <a:spcPct val="120000"/>
        </a:lnSpc>
        <a:spcBef>
          <a:spcPct val="20000"/>
        </a:spcBef>
        <a:spcAft>
          <a:spcPct val="0"/>
        </a:spcAft>
        <a:buChar char="»"/>
        <a:defRPr sz="2133">
          <a:solidFill>
            <a:schemeClr val="tx1"/>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1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5"/>
            <a:ext cx="3000895" cy="365125"/>
          </a:xfrm>
          <a:prstGeom prst="rect">
            <a:avLst/>
          </a:prstGeom>
        </p:spPr>
        <p:txBody>
          <a:bodyPr vert="horz" lIns="91440" tIns="45720" rIns="45720" bIns="45720" rtlCol="0" anchor="ctr"/>
          <a:lstStyle>
            <a:lvl1pPr algn="l">
              <a:defRPr sz="1051">
                <a:solidFill>
                  <a:schemeClr val="tx1"/>
                </a:solidFill>
              </a:defRPr>
            </a:lvl1pPr>
          </a:lstStyle>
          <a:p>
            <a:fld id="{370400C6-DCDE-4BE9-8342-D01C37567067}" type="datetimeFigureOut">
              <a:rPr lang="en-US" smtClean="0"/>
              <a:t>7/10/2020</a:t>
            </a:fld>
            <a:endParaRPr lang="en-US"/>
          </a:p>
        </p:txBody>
      </p:sp>
      <p:sp>
        <p:nvSpPr>
          <p:cNvPr id="5" name="Footer Placeholder 4"/>
          <p:cNvSpPr>
            <a:spLocks noGrp="1"/>
          </p:cNvSpPr>
          <p:nvPr>
            <p:ph type="ftr" sz="quarter" idx="3"/>
          </p:nvPr>
        </p:nvSpPr>
        <p:spPr>
          <a:xfrm>
            <a:off x="5596471" y="6422855"/>
            <a:ext cx="5044440" cy="365125"/>
          </a:xfrm>
          <a:prstGeom prst="rect">
            <a:avLst/>
          </a:prstGeom>
        </p:spPr>
        <p:txBody>
          <a:bodyPr vert="horz" lIns="91440" tIns="45720" rIns="91440" bIns="45720" rtlCol="0" anchor="ctr"/>
          <a:lstStyle>
            <a:lvl1pPr algn="r">
              <a:defRPr sz="1051">
                <a:solidFill>
                  <a:schemeClr val="tx1"/>
                </a:solidFill>
              </a:defRPr>
            </a:lvl1pPr>
          </a:lstStyle>
          <a:p>
            <a:endParaRPr lang="en-US"/>
          </a:p>
        </p:txBody>
      </p:sp>
      <p:sp>
        <p:nvSpPr>
          <p:cNvPr id="6" name="Slide Number Placeholder 5"/>
          <p:cNvSpPr>
            <a:spLocks noGrp="1"/>
          </p:cNvSpPr>
          <p:nvPr>
            <p:ph type="sldNum" sz="quarter" idx="4"/>
          </p:nvPr>
        </p:nvSpPr>
        <p:spPr>
          <a:xfrm>
            <a:off x="10658927" y="6422855"/>
            <a:ext cx="946264" cy="365125"/>
          </a:xfrm>
          <a:prstGeom prst="rect">
            <a:avLst/>
          </a:prstGeom>
        </p:spPr>
        <p:txBody>
          <a:bodyPr vert="horz" lIns="45720" tIns="45720" rIns="91440" bIns="45720" rtlCol="0" anchor="ctr"/>
          <a:lstStyle>
            <a:lvl1pPr algn="l">
              <a:defRPr sz="1200" b="0">
                <a:solidFill>
                  <a:schemeClr val="tx1"/>
                </a:solidFill>
              </a:defRPr>
            </a:lvl1pPr>
          </a:lstStyle>
          <a:p>
            <a:fld id="{664BBC2B-5F7B-4BC8-8FAB-5C30B6E475FA}" type="slidenum">
              <a:rPr lang="en-US" smtClean="0"/>
              <a:t>‹#›</a:t>
            </a:fld>
            <a:endParaRPr lang="en-US"/>
          </a:p>
        </p:txBody>
      </p:sp>
    </p:spTree>
    <p:extLst>
      <p:ext uri="{BB962C8B-B14F-4D97-AF65-F5344CB8AC3E}">
        <p14:creationId xmlns:p14="http://schemas.microsoft.com/office/powerpoint/2010/main" val="4212680829"/>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75" indent="-182875" algn="l" defTabSz="914377"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70" indent="-182875" algn="l" defTabSz="914377"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64" indent="-182875" algn="l" defTabSz="914377"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58" indent="-182875"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53" indent="-182875"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568" indent="-228594"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763" indent="-228594"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8959" indent="-228594"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155" indent="-228594"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hyperlink" Target="mailto:financialaid@csusb.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studentaid.gov/h/complete-aid-proces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0" y="1905000"/>
            <a:ext cx="12192000" cy="254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Title 1"/>
          <p:cNvSpPr txBox="1">
            <a:spLocks/>
          </p:cNvSpPr>
          <p:nvPr/>
        </p:nvSpPr>
        <p:spPr>
          <a:xfrm>
            <a:off x="558800" y="584200"/>
            <a:ext cx="11074400" cy="2743200"/>
          </a:xfrm>
          <a:prstGeom prst="rect">
            <a:avLst/>
          </a:prstGeom>
        </p:spPr>
        <p:txBody>
          <a:bodyPr vert="horz" lIns="121920" tIns="60960" rIns="121920" bIns="60960" rtlCol="0" anchor="ctr">
            <a:normAutofit/>
          </a:bodyPr>
          <a:lstStyle>
            <a:lvl1pPr algn="ctr" defTabSz="685800" rtl="0" eaLnBrk="1" latinLnBrk="0" hangingPunct="1">
              <a:lnSpc>
                <a:spcPct val="80000"/>
              </a:lnSpc>
              <a:spcBef>
                <a:spcPct val="0"/>
              </a:spcBef>
              <a:buNone/>
              <a:defRPr sz="4500" kern="1200" cap="all" spc="113" baseline="0">
                <a:solidFill>
                  <a:schemeClr val="bg2"/>
                </a:solidFill>
                <a:latin typeface="+mj-lt"/>
                <a:ea typeface="+mj-ea"/>
                <a:cs typeface="+mj-cs"/>
              </a:defRPr>
            </a:lvl1pPr>
          </a:lstStyle>
          <a:p>
            <a:pPr marL="0" marR="0" lvl="0" indent="0" algn="ctr" defTabSz="914377" rtl="0" eaLnBrk="1" fontAlgn="auto" latinLnBrk="0" hangingPunct="1">
              <a:lnSpc>
                <a:spcPct val="80000"/>
              </a:lnSpc>
              <a:spcBef>
                <a:spcPct val="0"/>
              </a:spcBef>
              <a:spcAft>
                <a:spcPts val="0"/>
              </a:spcAft>
              <a:buClrTx/>
              <a:buSzTx/>
              <a:buFontTx/>
              <a:buNone/>
              <a:tabLst/>
              <a:defRPr/>
            </a:pPr>
            <a:r>
              <a:rPr kumimoji="0" lang="en-US" sz="6400" b="0" i="0" u="none" strike="noStrike" kern="1200" cap="none" spc="151" normalizeH="0" baseline="0" noProof="0" dirty="0">
                <a:ln>
                  <a:noFill/>
                </a:ln>
                <a:solidFill>
                  <a:srgbClr val="099BDD"/>
                </a:solidFill>
                <a:effectLst/>
                <a:uLnTx/>
                <a:uFillTx/>
                <a:latin typeface="Gill Sans Ultra Bold" panose="020B0A02020104020203" pitchFamily="34" charset="0"/>
                <a:ea typeface="+mj-ea"/>
                <a:cs typeface="Leelawadee" panose="020B0502040204020203" pitchFamily="34" charset="-34"/>
              </a:rPr>
              <a:t>Office of Financial Aid and Scholarships</a:t>
            </a:r>
          </a:p>
        </p:txBody>
      </p:sp>
      <p:sp>
        <p:nvSpPr>
          <p:cNvPr id="8" name="Subtitle 2"/>
          <p:cNvSpPr txBox="1">
            <a:spLocks/>
          </p:cNvSpPr>
          <p:nvPr/>
        </p:nvSpPr>
        <p:spPr bwMode="auto">
          <a:xfrm>
            <a:off x="3048000" y="3880671"/>
            <a:ext cx="8839200" cy="2641600"/>
          </a:xfrm>
          <a:prstGeom prst="rect">
            <a:avLst/>
          </a:prstGeom>
          <a:noFill/>
          <a:ln w="9525">
            <a:noFill/>
            <a:miter lim="800000"/>
            <a:headEnd/>
            <a:tailEnd/>
          </a:ln>
        </p:spPr>
        <p:txBody>
          <a:bodyPr vert="horz" wrap="square" lIns="121920" tIns="60960" rIns="121920" bIns="60960" numCol="1" anchor="b" anchorCtr="0" compatLnSpc="1">
            <a:prstTxWarp prst="textNoShape">
              <a:avLst/>
            </a:prstTxWarp>
            <a:normAutofit fontScale="85000" lnSpcReduction="10000"/>
          </a:bodyPr>
          <a:lstStyle>
            <a:lvl1pPr marL="0" indent="0" algn="l" rtl="0" eaLnBrk="0" fontAlgn="base" hangingPunct="0">
              <a:lnSpc>
                <a:spcPct val="140000"/>
              </a:lnSpc>
              <a:spcBef>
                <a:spcPct val="20000"/>
              </a:spcBef>
              <a:spcAft>
                <a:spcPct val="0"/>
              </a:spcAft>
              <a:buClr>
                <a:schemeClr val="accent1"/>
              </a:buClr>
              <a:buSzPct val="90000"/>
              <a:buFont typeface="Webdings" charset="2"/>
              <a:buNone/>
              <a:defRPr sz="2000">
                <a:solidFill>
                  <a:schemeClr val="tx1"/>
                </a:solidFill>
                <a:effectLst>
                  <a:outerShdw blurRad="50800" dist="38100" dir="2700000" algn="tl" rotWithShape="0">
                    <a:srgbClr val="000000">
                      <a:alpha val="43000"/>
                    </a:srgbClr>
                  </a:outerShdw>
                </a:effectLst>
                <a:latin typeface="+mn-lt"/>
                <a:ea typeface="+mn-ea"/>
                <a:cs typeface="+mn-cs"/>
              </a:defRPr>
            </a:lvl1pPr>
            <a:lvl2pPr marL="457200" indent="0" algn="l" rtl="0" eaLnBrk="0" fontAlgn="base" hangingPunct="0">
              <a:lnSpc>
                <a:spcPct val="120000"/>
              </a:lnSpc>
              <a:spcBef>
                <a:spcPct val="20000"/>
              </a:spcBef>
              <a:spcAft>
                <a:spcPct val="0"/>
              </a:spcAft>
              <a:buNone/>
              <a:defRPr sz="1800">
                <a:solidFill>
                  <a:schemeClr val="tx1"/>
                </a:solidFill>
                <a:latin typeface="+mn-lt"/>
                <a:ea typeface="+mn-ea"/>
              </a:defRPr>
            </a:lvl2pPr>
            <a:lvl3pPr marL="914400" indent="0" algn="l" rtl="0" eaLnBrk="0" fontAlgn="base" hangingPunct="0">
              <a:lnSpc>
                <a:spcPct val="120000"/>
              </a:lnSpc>
              <a:spcBef>
                <a:spcPct val="20000"/>
              </a:spcBef>
              <a:spcAft>
                <a:spcPct val="0"/>
              </a:spcAft>
              <a:buNone/>
              <a:defRPr sz="1600">
                <a:solidFill>
                  <a:schemeClr val="tx1"/>
                </a:solidFill>
                <a:latin typeface="+mn-lt"/>
                <a:ea typeface="+mn-ea"/>
              </a:defRPr>
            </a:lvl3pPr>
            <a:lvl4pPr marL="1371600" indent="0" algn="l" rtl="0" eaLnBrk="0" fontAlgn="base" hangingPunct="0">
              <a:lnSpc>
                <a:spcPct val="120000"/>
              </a:lnSpc>
              <a:spcBef>
                <a:spcPct val="20000"/>
              </a:spcBef>
              <a:spcAft>
                <a:spcPct val="0"/>
              </a:spcAft>
              <a:buNone/>
              <a:defRPr sz="1400">
                <a:solidFill>
                  <a:schemeClr val="tx1"/>
                </a:solidFill>
                <a:latin typeface="+mn-lt"/>
                <a:ea typeface="+mn-ea"/>
              </a:defRPr>
            </a:lvl4pPr>
            <a:lvl5pPr marL="1828800" indent="0" algn="l" rtl="0" eaLnBrk="0" fontAlgn="base" hangingPunct="0">
              <a:lnSpc>
                <a:spcPct val="120000"/>
              </a:lnSpc>
              <a:spcBef>
                <a:spcPct val="20000"/>
              </a:spcBef>
              <a:spcAft>
                <a:spcPct val="0"/>
              </a:spcAft>
              <a:buNone/>
              <a:defRPr sz="1400">
                <a:solidFill>
                  <a:schemeClr val="tx1"/>
                </a:solidFill>
                <a:latin typeface="+mn-lt"/>
                <a:ea typeface="+mn-ea"/>
              </a:defRPr>
            </a:lvl5pPr>
            <a:lvl6pPr marL="2286000" indent="0" algn="l" rtl="0" fontAlgn="base">
              <a:lnSpc>
                <a:spcPct val="120000"/>
              </a:lnSpc>
              <a:spcBef>
                <a:spcPct val="20000"/>
              </a:spcBef>
              <a:spcAft>
                <a:spcPct val="0"/>
              </a:spcAft>
              <a:buNone/>
              <a:defRPr sz="1400">
                <a:solidFill>
                  <a:schemeClr val="tx1"/>
                </a:solidFill>
                <a:latin typeface="+mn-lt"/>
                <a:ea typeface="+mn-ea"/>
              </a:defRPr>
            </a:lvl6pPr>
            <a:lvl7pPr marL="2743200" indent="0" algn="l" rtl="0" fontAlgn="base">
              <a:lnSpc>
                <a:spcPct val="120000"/>
              </a:lnSpc>
              <a:spcBef>
                <a:spcPct val="20000"/>
              </a:spcBef>
              <a:spcAft>
                <a:spcPct val="0"/>
              </a:spcAft>
              <a:buNone/>
              <a:defRPr sz="1400">
                <a:solidFill>
                  <a:schemeClr val="tx1"/>
                </a:solidFill>
                <a:latin typeface="+mn-lt"/>
                <a:ea typeface="+mn-ea"/>
              </a:defRPr>
            </a:lvl7pPr>
            <a:lvl8pPr marL="3200400" indent="0" algn="l" rtl="0" fontAlgn="base">
              <a:lnSpc>
                <a:spcPct val="120000"/>
              </a:lnSpc>
              <a:spcBef>
                <a:spcPct val="20000"/>
              </a:spcBef>
              <a:spcAft>
                <a:spcPct val="0"/>
              </a:spcAft>
              <a:buNone/>
              <a:defRPr sz="1400">
                <a:solidFill>
                  <a:schemeClr val="tx1"/>
                </a:solidFill>
                <a:latin typeface="+mn-lt"/>
                <a:ea typeface="+mn-ea"/>
              </a:defRPr>
            </a:lvl8pPr>
            <a:lvl9pPr marL="3657600" indent="0" algn="l" rtl="0" fontAlgn="base">
              <a:lnSpc>
                <a:spcPct val="120000"/>
              </a:lnSpc>
              <a:spcBef>
                <a:spcPct val="20000"/>
              </a:spcBef>
              <a:spcAft>
                <a:spcPct val="0"/>
              </a:spcAft>
              <a:buNone/>
              <a:defRPr sz="1400">
                <a:solidFill>
                  <a:schemeClr val="tx1"/>
                </a:solidFill>
                <a:latin typeface="+mn-lt"/>
                <a:ea typeface="+mn-ea"/>
              </a:defRPr>
            </a:lvl9pPr>
          </a:lstStyle>
          <a:p>
            <a:pPr marL="0" marR="0" lvl="0" indent="0" algn="ctr" defTabSz="1219170" rtl="0" eaLnBrk="0" fontAlgn="base" latinLnBrk="0" hangingPunct="0">
              <a:lnSpc>
                <a:spcPct val="140000"/>
              </a:lnSpc>
              <a:spcBef>
                <a:spcPct val="20000"/>
              </a:spcBef>
              <a:spcAft>
                <a:spcPct val="0"/>
              </a:spcAft>
              <a:buClr>
                <a:srgbClr val="FFC000"/>
              </a:buClr>
              <a:buSzPct val="90000"/>
              <a:buFont typeface="Webdings" charset="2"/>
              <a:buNone/>
              <a:tabLst/>
              <a:defRPr/>
            </a:pPr>
            <a:r>
              <a:rPr kumimoji="0" lang="en-US" sz="2667" b="1" i="0" u="none" strike="noStrike" kern="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Leelawadee UI" panose="020B0502040204020203" pitchFamily="34" charset="-34"/>
                <a:cs typeface="Leelawadee UI" panose="020B0502040204020203" pitchFamily="34" charset="-34"/>
              </a:rPr>
              <a:t>University Hall 150</a:t>
            </a:r>
          </a:p>
          <a:p>
            <a:pPr marL="0" marR="0" lvl="0" indent="0" algn="ctr" defTabSz="1219170" rtl="0" eaLnBrk="0" fontAlgn="base" latinLnBrk="0" hangingPunct="0">
              <a:lnSpc>
                <a:spcPct val="140000"/>
              </a:lnSpc>
              <a:spcBef>
                <a:spcPct val="20000"/>
              </a:spcBef>
              <a:spcAft>
                <a:spcPct val="0"/>
              </a:spcAft>
              <a:buClr>
                <a:srgbClr val="FFC000"/>
              </a:buClr>
              <a:buSzPct val="90000"/>
              <a:buFont typeface="Webdings" charset="2"/>
              <a:buNone/>
              <a:tabLst/>
              <a:defRPr/>
            </a:pPr>
            <a:r>
              <a:rPr kumimoji="0" lang="en-US" sz="2667" b="1" i="0" u="none" strike="noStrike" kern="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Leelawadee UI" panose="020B0502040204020203" pitchFamily="34" charset="-34"/>
                <a:cs typeface="Leelawadee UI" panose="020B0502040204020203" pitchFamily="34" charset="-34"/>
              </a:rPr>
              <a:t>Phone (909) 537-5227</a:t>
            </a:r>
          </a:p>
          <a:p>
            <a:pPr marL="0" marR="0" lvl="0" indent="0" algn="ctr" defTabSz="1219170" rtl="0" eaLnBrk="0" fontAlgn="base" latinLnBrk="0" hangingPunct="0">
              <a:lnSpc>
                <a:spcPct val="140000"/>
              </a:lnSpc>
              <a:spcBef>
                <a:spcPct val="20000"/>
              </a:spcBef>
              <a:spcAft>
                <a:spcPct val="0"/>
              </a:spcAft>
              <a:buClr>
                <a:srgbClr val="FFC000"/>
              </a:buClr>
              <a:buSzPct val="90000"/>
              <a:buFont typeface="Webdings" charset="2"/>
              <a:buNone/>
              <a:tabLst/>
              <a:defRPr/>
            </a:pPr>
            <a:r>
              <a:rPr kumimoji="0" lang="en-US" sz="2667" b="1" i="0" u="none" strike="noStrike" kern="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Leelawadee UI" panose="020B0502040204020203" pitchFamily="34" charset="-34"/>
                <a:cs typeface="Leelawadee UI" panose="020B0502040204020203" pitchFamily="34" charset="-34"/>
              </a:rPr>
              <a:t>Fax (909) 537-7024</a:t>
            </a:r>
          </a:p>
          <a:p>
            <a:pPr marL="0" marR="0" lvl="0" indent="0" algn="ctr" defTabSz="1219170" rtl="0" eaLnBrk="0" fontAlgn="base" latinLnBrk="0" hangingPunct="0">
              <a:lnSpc>
                <a:spcPct val="140000"/>
              </a:lnSpc>
              <a:spcBef>
                <a:spcPct val="20000"/>
              </a:spcBef>
              <a:spcAft>
                <a:spcPct val="0"/>
              </a:spcAft>
              <a:buClr>
                <a:srgbClr val="FFC000"/>
              </a:buClr>
              <a:buSzPct val="90000"/>
              <a:buFont typeface="Webdings" charset="2"/>
              <a:buNone/>
              <a:tabLst/>
              <a:defRPr/>
            </a:pPr>
            <a:r>
              <a:rPr kumimoji="0" lang="en-US" sz="2667" b="1" i="0" u="none" strike="noStrike" kern="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Leelawadee UI" panose="020B0502040204020203" pitchFamily="34" charset="-34"/>
                <a:cs typeface="Leelawadee UI" panose="020B0502040204020203" pitchFamily="34" charset="-34"/>
              </a:rPr>
              <a:t>Email </a:t>
            </a:r>
            <a:r>
              <a:rPr kumimoji="0" lang="en-US" sz="2667" b="1" i="0" u="none" strike="noStrike" kern="0" cap="none" spc="0" normalizeH="0" baseline="0" noProof="0" dirty="0" err="1">
                <a:ln>
                  <a:noFill/>
                </a:ln>
                <a:solidFill>
                  <a:srgbClr val="FFFFFF"/>
                </a:solidFill>
                <a:effectLst>
                  <a:outerShdw blurRad="50800" dist="38100" dir="2700000" algn="tl" rotWithShape="0">
                    <a:srgbClr val="000000">
                      <a:alpha val="43000"/>
                    </a:srgbClr>
                  </a:outerShdw>
                </a:effectLst>
                <a:uLnTx/>
                <a:uFillTx/>
                <a:latin typeface="Leelawadee UI" panose="020B0502040204020203" pitchFamily="34" charset="-34"/>
                <a:cs typeface="Leelawadee UI" panose="020B0502040204020203" pitchFamily="34" charset="-34"/>
              </a:rPr>
              <a:t>financialaid@csusb.edu</a:t>
            </a:r>
            <a:endParaRPr kumimoji="0" lang="en-US" sz="2667" b="1" i="0" u="none" strike="noStrike" kern="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Leelawadee UI" panose="020B0502040204020203" pitchFamily="34" charset="-34"/>
              <a:cs typeface="Leelawadee UI" panose="020B0502040204020203" pitchFamily="34" charset="-34"/>
            </a:endParaRPr>
          </a:p>
          <a:p>
            <a:pPr marL="0" marR="0" lvl="0" indent="0" algn="ctr" defTabSz="1219170" rtl="0" eaLnBrk="0" fontAlgn="base" latinLnBrk="0" hangingPunct="0">
              <a:lnSpc>
                <a:spcPct val="140000"/>
              </a:lnSpc>
              <a:spcBef>
                <a:spcPct val="20000"/>
              </a:spcBef>
              <a:spcAft>
                <a:spcPct val="0"/>
              </a:spcAft>
              <a:buClr>
                <a:srgbClr val="FFC000"/>
              </a:buClr>
              <a:buSzPct val="90000"/>
              <a:buFont typeface="Webdings" charset="2"/>
              <a:buNone/>
              <a:tabLst/>
              <a:defRPr/>
            </a:pPr>
            <a:r>
              <a:rPr kumimoji="0" lang="en-US" sz="2667" b="1" i="0" u="none" strike="noStrike" kern="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Leelawadee UI" panose="020B0502040204020203" pitchFamily="34" charset="-34"/>
                <a:cs typeface="Leelawadee UI" panose="020B0502040204020203" pitchFamily="34" charset="-34"/>
              </a:rPr>
              <a:t>Phone Hours: Monday - </a:t>
            </a:r>
            <a:r>
              <a:rPr lang="en-US" sz="2667" b="1" kern="0" dirty="0">
                <a:solidFill>
                  <a:srgbClr val="FFFFFF"/>
                </a:solidFill>
                <a:latin typeface="Leelawadee UI" panose="020B0502040204020203" pitchFamily="34" charset="-34"/>
                <a:cs typeface="Leelawadee UI" panose="020B0502040204020203" pitchFamily="34" charset="-34"/>
              </a:rPr>
              <a:t>Fri</a:t>
            </a:r>
            <a:r>
              <a:rPr kumimoji="0" lang="en-US" sz="2667" b="1" i="0" u="none" strike="noStrike" kern="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Leelawadee UI" panose="020B0502040204020203" pitchFamily="34" charset="-34"/>
                <a:cs typeface="Leelawadee UI" panose="020B0502040204020203" pitchFamily="34" charset="-34"/>
              </a:rPr>
              <a:t>day 8:00 am – </a:t>
            </a:r>
            <a:r>
              <a:rPr lang="en-US" sz="2667" b="1" kern="0" dirty="0">
                <a:solidFill>
                  <a:srgbClr val="FFFFFF"/>
                </a:solidFill>
                <a:latin typeface="Leelawadee UI" panose="020B0502040204020203" pitchFamily="34" charset="-34"/>
                <a:cs typeface="Leelawadee UI" panose="020B0502040204020203" pitchFamily="34" charset="-34"/>
              </a:rPr>
              <a:t>5:00 pm</a:t>
            </a:r>
            <a:r>
              <a:rPr kumimoji="0" lang="en-US" sz="2667" b="1" i="0" u="none" strike="noStrike" kern="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Leelawadee UI" panose="020B0502040204020203" pitchFamily="34" charset="-34"/>
                <a:cs typeface="Leelawadee UI" panose="020B0502040204020203" pitchFamily="34" charset="-34"/>
              </a:rPr>
              <a:t> </a:t>
            </a:r>
          </a:p>
        </p:txBody>
      </p:sp>
      <p:pic>
        <p:nvPicPr>
          <p:cNvPr id="7170" name="Picture 2" descr="Image result for financial aid"/>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4799" y="3327400"/>
            <a:ext cx="4169833" cy="321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922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latin typeface="Gill Sans Ultra Bold" panose="020B0A02020104020203" pitchFamily="34" charset="0"/>
              </a:rPr>
              <a:t> Financial Aid </a:t>
            </a:r>
            <a:br>
              <a:rPr lang="en-US" sz="4800" b="1" dirty="0">
                <a:effectLst>
                  <a:outerShdw blurRad="38100" dist="38100" dir="2700000" algn="tl">
                    <a:srgbClr val="000000">
                      <a:alpha val="43137"/>
                    </a:srgbClr>
                  </a:outerShdw>
                </a:effectLst>
                <a:latin typeface="Gill Sans Ultra Bold" panose="020B0A02020104020203" pitchFamily="34" charset="0"/>
              </a:rPr>
            </a:br>
            <a:r>
              <a:rPr lang="en-US" sz="4800" b="1" dirty="0">
                <a:effectLst>
                  <a:outerShdw blurRad="38100" dist="38100" dir="2700000" algn="tl">
                    <a:srgbClr val="000000">
                      <a:alpha val="43137"/>
                    </a:srgbClr>
                  </a:outerShdw>
                </a:effectLst>
                <a:latin typeface="Gill Sans Ultra Bold" panose="020B0A02020104020203" pitchFamily="34" charset="0"/>
              </a:rPr>
              <a:t>COVID-19 Updates</a:t>
            </a:r>
          </a:p>
        </p:txBody>
      </p:sp>
      <p:sp>
        <p:nvSpPr>
          <p:cNvPr id="3" name="Content Placeholder 2"/>
          <p:cNvSpPr>
            <a:spLocks noGrp="1"/>
          </p:cNvSpPr>
          <p:nvPr>
            <p:ph idx="1"/>
          </p:nvPr>
        </p:nvSpPr>
        <p:spPr>
          <a:xfrm>
            <a:off x="508000" y="2311400"/>
            <a:ext cx="10972800" cy="4206240"/>
          </a:xfrm>
        </p:spPr>
        <p:txBody>
          <a:bodyPr>
            <a:normAutofit/>
          </a:bodyPr>
          <a:lstStyle/>
          <a:p>
            <a:pPr>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 </a:t>
            </a:r>
            <a:r>
              <a:rPr lang="en-US" dirty="0"/>
              <a:t>As we continue to monitor and meet established safety guidelines in response to the novel coronavirus (COVID-19) outbreak, our offices are still open and operating in a virtual format. You can reach us by phone at (909) 537-5227 or via email at </a:t>
            </a:r>
            <a:r>
              <a:rPr lang="en-US" dirty="0" err="1"/>
              <a:t>financialaid@csusb.edu</a:t>
            </a:r>
            <a:r>
              <a:rPr lang="en-US" dirty="0"/>
              <a:t>.</a:t>
            </a:r>
            <a:r>
              <a:rPr lang="en-US" dirty="0">
                <a:latin typeface="Leelawadee UI" panose="020B0502040204020203" pitchFamily="34" charset="-34"/>
                <a:cs typeface="Leelawadee UI" panose="020B0502040204020203" pitchFamily="34" charset="-34"/>
              </a:rPr>
              <a:t> You are encouraged to apply for direct deposit</a:t>
            </a:r>
          </a:p>
          <a:p>
            <a:pPr>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 </a:t>
            </a:r>
            <a:r>
              <a:rPr lang="en-US" dirty="0"/>
              <a:t>You can reach us by phone </a:t>
            </a:r>
            <a:r>
              <a:rPr lang="en-US" b="1" dirty="0"/>
              <a:t>Monday through Friday 8:00 am - 5:00 pm</a:t>
            </a:r>
            <a:r>
              <a:rPr lang="en-US" dirty="0"/>
              <a:t> at (909) 537-5227 or by emailing </a:t>
            </a:r>
            <a:r>
              <a:rPr lang="en-US" dirty="0">
                <a:hlinkClick r:id="rId2"/>
              </a:rPr>
              <a:t>financialaid@csusb.edu</a:t>
            </a:r>
            <a:r>
              <a:rPr lang="en-US" dirty="0"/>
              <a:t>. </a:t>
            </a:r>
          </a:p>
          <a:p>
            <a:pPr>
              <a:buFont typeface="Wingdings" panose="05000000000000000000" pitchFamily="2" charset="2"/>
              <a:buChar char="§"/>
            </a:pPr>
            <a:r>
              <a:rPr lang="en-US" dirty="0"/>
              <a:t>Financial aid documents can be submitted by mail, fax at (909) 537-7024, or in the Enrollment Management Dropbox located at the front entrance of University Hall. For students at the Palm Desert Campus, financial aid documents can be dropped off in the RG building in parking </a:t>
            </a:r>
            <a:r>
              <a:rPr lang="en-US"/>
              <a:t>services.</a:t>
            </a:r>
            <a:endParaRPr lang="en-US" dirty="0"/>
          </a:p>
          <a:p>
            <a:endParaRPr lang="en-US" dirty="0"/>
          </a:p>
        </p:txBody>
      </p:sp>
    </p:spTree>
    <p:extLst>
      <p:ext uri="{BB962C8B-B14F-4D97-AF65-F5344CB8AC3E}">
        <p14:creationId xmlns:p14="http://schemas.microsoft.com/office/powerpoint/2010/main" val="1755513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84176"/>
            <a:ext cx="11582400" cy="1508760"/>
          </a:xfrm>
        </p:spPr>
        <p:txBody>
          <a:bodyPr>
            <a:normAutofit/>
          </a:bodyPr>
          <a:lstStyle/>
          <a:p>
            <a:pPr algn="ctr"/>
            <a:r>
              <a:rPr lang="en-US" sz="5333" b="1" dirty="0">
                <a:effectLst>
                  <a:outerShdw blurRad="38100" dist="38100" dir="2700000" algn="tl">
                    <a:srgbClr val="000000">
                      <a:alpha val="43137"/>
                    </a:srgbClr>
                  </a:outerShdw>
                </a:effectLst>
                <a:latin typeface="Gill Sans Ultra Bold" panose="020B0A02020104020203" pitchFamily="34" charset="0"/>
              </a:rPr>
              <a:t>Financial Aid Resources</a:t>
            </a:r>
          </a:p>
        </p:txBody>
      </p:sp>
      <p:sp>
        <p:nvSpPr>
          <p:cNvPr id="3" name="Content Placeholder 2"/>
          <p:cNvSpPr>
            <a:spLocks noGrp="1"/>
          </p:cNvSpPr>
          <p:nvPr>
            <p:ph idx="1"/>
          </p:nvPr>
        </p:nvSpPr>
        <p:spPr>
          <a:xfrm>
            <a:off x="1203960" y="2311400"/>
            <a:ext cx="9784080" cy="4206240"/>
          </a:xfrm>
        </p:spPr>
        <p:txBody>
          <a:bodyPr>
            <a:normAutofit/>
          </a:bodyPr>
          <a:lstStyle/>
          <a:p>
            <a:pPr>
              <a:buFont typeface="Wingdings" panose="05000000000000000000" pitchFamily="2" charset="2"/>
              <a:buChar char="§"/>
            </a:pPr>
            <a:r>
              <a:rPr lang="en-US" b="1" dirty="0">
                <a:solidFill>
                  <a:schemeClr val="bg2">
                    <a:lumMod val="40000"/>
                    <a:lumOff val="60000"/>
                  </a:schemeClr>
                </a:solidFill>
                <a:latin typeface="Leelawadee" panose="020B0502040204020203" pitchFamily="34" charset="-34"/>
                <a:cs typeface="Leelawadee" panose="020B0502040204020203" pitchFamily="34" charset="-34"/>
              </a:rPr>
              <a:t> </a:t>
            </a:r>
            <a:r>
              <a:rPr lang="en-US" b="1" dirty="0">
                <a:solidFill>
                  <a:schemeClr val="bg2">
                    <a:lumMod val="40000"/>
                    <a:lumOff val="60000"/>
                  </a:schemeClr>
                </a:solidFill>
                <a:latin typeface="Leelawadee UI" panose="020B0502040204020203" pitchFamily="34" charset="-34"/>
                <a:cs typeface="Leelawadee UI" panose="020B0502040204020203" pitchFamily="34" charset="-34"/>
              </a:rPr>
              <a:t>Free Application for Federal Student Aid (FAFSA)</a:t>
            </a:r>
          </a:p>
          <a:p>
            <a:pPr lvl="1">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www.fafsa.ed.gov</a:t>
            </a:r>
          </a:p>
          <a:p>
            <a:pPr>
              <a:buFont typeface="Wingdings" panose="05000000000000000000" pitchFamily="2" charset="2"/>
              <a:buChar char="§"/>
            </a:pPr>
            <a:r>
              <a:rPr lang="en-US" b="1" dirty="0">
                <a:solidFill>
                  <a:schemeClr val="bg2">
                    <a:lumMod val="40000"/>
                    <a:lumOff val="60000"/>
                  </a:schemeClr>
                </a:solidFill>
                <a:latin typeface="Leelawadee UI" panose="020B0502040204020203" pitchFamily="34" charset="-34"/>
                <a:cs typeface="Leelawadee UI" panose="020B0502040204020203" pitchFamily="34" charset="-34"/>
              </a:rPr>
              <a:t> California DREAM Act Application</a:t>
            </a:r>
          </a:p>
          <a:p>
            <a:pPr lvl="1">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www.dream.csac.ca.gov</a:t>
            </a:r>
          </a:p>
          <a:p>
            <a:pPr>
              <a:buFont typeface="Wingdings" panose="05000000000000000000" pitchFamily="2" charset="2"/>
              <a:buChar char="§"/>
            </a:pPr>
            <a:r>
              <a:rPr lang="en-US" b="1" dirty="0">
                <a:solidFill>
                  <a:schemeClr val="bg2">
                    <a:lumMod val="40000"/>
                    <a:lumOff val="60000"/>
                  </a:schemeClr>
                </a:solidFill>
                <a:latin typeface="Leelawadee UI" panose="020B0502040204020203" pitchFamily="34" charset="-34"/>
                <a:cs typeface="Leelawadee UI" panose="020B0502040204020203" pitchFamily="34" charset="-34"/>
              </a:rPr>
              <a:t> Federal Student Aid</a:t>
            </a:r>
          </a:p>
          <a:p>
            <a:pPr lvl="1">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www.studentaid.gov</a:t>
            </a:r>
          </a:p>
          <a:p>
            <a:pPr>
              <a:buFont typeface="Wingdings" panose="05000000000000000000" pitchFamily="2" charset="2"/>
              <a:buChar char="§"/>
            </a:pPr>
            <a:r>
              <a:rPr lang="en-US" b="1" dirty="0">
                <a:solidFill>
                  <a:schemeClr val="bg2">
                    <a:lumMod val="40000"/>
                    <a:lumOff val="60000"/>
                  </a:schemeClr>
                </a:solidFill>
                <a:latin typeface="Leelawadee UI" panose="020B0502040204020203" pitchFamily="34" charset="-34"/>
                <a:cs typeface="Leelawadee UI" panose="020B0502040204020203" pitchFamily="34" charset="-34"/>
              </a:rPr>
              <a:t>CSAC </a:t>
            </a:r>
            <a:r>
              <a:rPr lang="en-US" b="1" dirty="0" err="1">
                <a:solidFill>
                  <a:schemeClr val="bg2">
                    <a:lumMod val="40000"/>
                    <a:lumOff val="60000"/>
                  </a:schemeClr>
                </a:solidFill>
                <a:latin typeface="Leelawadee UI" panose="020B0502040204020203" pitchFamily="34" charset="-34"/>
                <a:cs typeface="Leelawadee UI" panose="020B0502040204020203" pitchFamily="34" charset="-34"/>
              </a:rPr>
              <a:t>Webgrants</a:t>
            </a:r>
            <a:r>
              <a:rPr lang="en-US" b="1" dirty="0">
                <a:solidFill>
                  <a:schemeClr val="bg2">
                    <a:lumMod val="40000"/>
                    <a:lumOff val="60000"/>
                  </a:schemeClr>
                </a:solidFill>
                <a:latin typeface="Leelawadee UI" panose="020B0502040204020203" pitchFamily="34" charset="-34"/>
                <a:cs typeface="Leelawadee UI" panose="020B0502040204020203" pitchFamily="34" charset="-34"/>
              </a:rPr>
              <a:t> (for Cal Grants, Middle Class Scholarship, and Chafee Grant)</a:t>
            </a:r>
          </a:p>
          <a:p>
            <a:pPr lvl="1">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www.mygrantinfo.csac.ca.gov</a:t>
            </a:r>
          </a:p>
          <a:p>
            <a:pPr marL="0" indent="0">
              <a:buNone/>
            </a:pPr>
            <a:endParaRPr lang="en-US" dirty="0"/>
          </a:p>
          <a:p>
            <a:endParaRPr lang="en-US" dirty="0"/>
          </a:p>
        </p:txBody>
      </p:sp>
    </p:spTree>
    <p:extLst>
      <p:ext uri="{BB962C8B-B14F-4D97-AF65-F5344CB8AC3E}">
        <p14:creationId xmlns:p14="http://schemas.microsoft.com/office/powerpoint/2010/main" val="518185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84176"/>
            <a:ext cx="11379200" cy="1508760"/>
          </a:xfrm>
        </p:spPr>
        <p:txBody>
          <a:bodyPr>
            <a:normAutofit/>
          </a:bodyPr>
          <a:lstStyle/>
          <a:p>
            <a:pPr algn="ctr"/>
            <a:r>
              <a:rPr lang="en-US" sz="4800" b="1" dirty="0">
                <a:effectLst>
                  <a:outerShdw blurRad="38100" dist="38100" dir="2700000" algn="tl">
                    <a:srgbClr val="000000">
                      <a:alpha val="43137"/>
                    </a:srgbClr>
                  </a:outerShdw>
                </a:effectLst>
                <a:latin typeface="Gill Sans Ultra Bold" panose="020B0A02020104020203" pitchFamily="34" charset="0"/>
              </a:rPr>
              <a:t>Financial Aid</a:t>
            </a:r>
            <a:br>
              <a:rPr lang="en-US" sz="4800" b="1" dirty="0">
                <a:effectLst>
                  <a:outerShdw blurRad="38100" dist="38100" dir="2700000" algn="tl">
                    <a:srgbClr val="000000">
                      <a:alpha val="43137"/>
                    </a:srgbClr>
                  </a:outerShdw>
                </a:effectLst>
                <a:latin typeface="Gill Sans Ultra Bold" panose="020B0A02020104020203" pitchFamily="34" charset="0"/>
              </a:rPr>
            </a:br>
            <a:r>
              <a:rPr lang="en-US" sz="4800" b="1" dirty="0" err="1">
                <a:effectLst>
                  <a:outerShdw blurRad="38100" dist="38100" dir="2700000" algn="tl">
                    <a:srgbClr val="000000">
                      <a:alpha val="43137"/>
                    </a:srgbClr>
                  </a:outerShdw>
                </a:effectLst>
                <a:latin typeface="Gill Sans Ultra Bold" panose="020B0A02020104020203" pitchFamily="34" charset="0"/>
              </a:rPr>
              <a:t>ResourcES</a:t>
            </a:r>
            <a:r>
              <a:rPr lang="en-US" sz="4800" b="1" dirty="0">
                <a:effectLst>
                  <a:outerShdw blurRad="38100" dist="38100" dir="2700000" algn="tl">
                    <a:srgbClr val="000000">
                      <a:alpha val="43137"/>
                    </a:srgbClr>
                  </a:outerShdw>
                </a:effectLst>
                <a:latin typeface="Gill Sans Ultra Bold" panose="020B0A02020104020203" pitchFamily="34" charset="0"/>
              </a:rPr>
              <a:t>, CONT.</a:t>
            </a:r>
          </a:p>
        </p:txBody>
      </p:sp>
      <p:sp>
        <p:nvSpPr>
          <p:cNvPr id="3" name="Content Placeholder 2"/>
          <p:cNvSpPr>
            <a:spLocks noGrp="1"/>
          </p:cNvSpPr>
          <p:nvPr>
            <p:ph idx="1"/>
          </p:nvPr>
        </p:nvSpPr>
        <p:spPr>
          <a:xfrm>
            <a:off x="1203960" y="2413000"/>
            <a:ext cx="9784080" cy="4206240"/>
          </a:xfrm>
        </p:spPr>
        <p:txBody>
          <a:bodyPr>
            <a:normAutofit/>
          </a:bodyPr>
          <a:lstStyle/>
          <a:p>
            <a:pPr>
              <a:buFont typeface="Wingdings" panose="05000000000000000000" pitchFamily="2" charset="2"/>
              <a:buChar char="§"/>
            </a:pPr>
            <a:r>
              <a:rPr lang="en-US" sz="3200" b="1" dirty="0">
                <a:solidFill>
                  <a:schemeClr val="bg2">
                    <a:lumMod val="40000"/>
                    <a:lumOff val="60000"/>
                  </a:schemeClr>
                </a:solidFill>
                <a:latin typeface="Leelawadee UI" panose="020B0502040204020203" pitchFamily="34" charset="-34"/>
                <a:cs typeface="Leelawadee UI" panose="020B0502040204020203" pitchFamily="34" charset="-34"/>
              </a:rPr>
              <a:t>Office of Financial Aid &amp; Scholarships</a:t>
            </a:r>
          </a:p>
          <a:p>
            <a:pPr lvl="1">
              <a:buFont typeface="Wingdings" panose="05000000000000000000" pitchFamily="2" charset="2"/>
              <a:buChar char="§"/>
            </a:pPr>
            <a:r>
              <a:rPr lang="en-US" sz="2400" dirty="0">
                <a:latin typeface="Leelawadee UI" panose="020B0502040204020203" pitchFamily="34" charset="-34"/>
                <a:cs typeface="Leelawadee UI" panose="020B0502040204020203" pitchFamily="34" charset="-34"/>
              </a:rPr>
              <a:t>Any questions or concerns regarding your financial aid please visit visit our website or call us at (909) 537-5227</a:t>
            </a:r>
          </a:p>
          <a:p>
            <a:pPr lvl="1">
              <a:buFont typeface="Wingdings" panose="05000000000000000000" pitchFamily="2" charset="2"/>
              <a:buChar char="§"/>
            </a:pPr>
            <a:endParaRPr lang="en-US" sz="2400" dirty="0">
              <a:latin typeface="Leelawadee UI" panose="020B0502040204020203" pitchFamily="34" charset="-34"/>
              <a:cs typeface="Leelawadee UI" panose="020B0502040204020203" pitchFamily="34" charset="-34"/>
            </a:endParaRPr>
          </a:p>
          <a:p>
            <a:pPr marL="228590" lvl="1" indent="0" algn="ctr">
              <a:buNone/>
            </a:pPr>
            <a:r>
              <a:rPr lang="en-US" sz="4267" dirty="0">
                <a:latin typeface="Leelawadee UI" panose="020B0502040204020203" pitchFamily="34" charset="-34"/>
                <a:cs typeface="Leelawadee UI" panose="020B0502040204020203" pitchFamily="34" charset="-34"/>
              </a:rPr>
              <a:t>https://www.csusb.edu/financial-aid</a:t>
            </a:r>
          </a:p>
          <a:p>
            <a:pPr marL="228590" lvl="1" indent="0">
              <a:buNone/>
            </a:pPr>
            <a:endParaRPr lang="en-US" sz="2400" dirty="0">
              <a:latin typeface="Leelawadee" panose="020B0502040204020203" pitchFamily="34" charset="-34"/>
              <a:cs typeface="Leelawadee" panose="020B0502040204020203" pitchFamily="34" charset="-34"/>
            </a:endParaRPr>
          </a:p>
          <a:p>
            <a:pPr marL="228589" lvl="1" indent="0">
              <a:buNone/>
            </a:pPr>
            <a:endParaRPr lang="en-US" b="1"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15792574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72898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506" y="146454"/>
            <a:ext cx="11762511" cy="6578543"/>
          </a:xfrm>
        </p:spPr>
      </p:pic>
      <p:sp>
        <p:nvSpPr>
          <p:cNvPr id="5" name="Title 1"/>
          <p:cNvSpPr txBox="1">
            <a:spLocks/>
          </p:cNvSpPr>
          <p:nvPr/>
        </p:nvSpPr>
        <p:spPr>
          <a:xfrm>
            <a:off x="814648" y="1358900"/>
            <a:ext cx="10513752" cy="30052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en-US" sz="9000" b="1" dirty="0">
                <a:solidFill>
                  <a:srgbClr val="0070C0"/>
                </a:solidFill>
                <a:latin typeface="Gill Sans Ultra Bold" panose="020B0A02020104020203" pitchFamily="34" charset="0"/>
                <a:ea typeface="ＭＳ Ｐゴシック"/>
              </a:rPr>
              <a:t>Questions?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3362" y="4687185"/>
            <a:ext cx="2256325" cy="1714808"/>
          </a:xfrm>
          <a:prstGeom prst="rect">
            <a:avLst/>
          </a:prstGeom>
        </p:spPr>
      </p:pic>
    </p:spTree>
    <p:extLst>
      <p:ext uri="{BB962C8B-B14F-4D97-AF65-F5344CB8AC3E}">
        <p14:creationId xmlns:p14="http://schemas.microsoft.com/office/powerpoint/2010/main" val="307891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79400"/>
            <a:ext cx="10312400" cy="771525"/>
          </a:xfrm>
        </p:spPr>
        <p:txBody>
          <a:bodyPr>
            <a:normAutofit/>
          </a:bodyPr>
          <a:lstStyle/>
          <a:p>
            <a:r>
              <a:rPr lang="en-US" sz="4800" b="1" dirty="0">
                <a:solidFill>
                  <a:schemeClr val="tx1"/>
                </a:solidFill>
                <a:effectLst>
                  <a:outerShdw blurRad="38100" dist="38100" dir="2700000" algn="tl">
                    <a:srgbClr val="000000">
                      <a:alpha val="43137"/>
                    </a:srgbClr>
                  </a:outerShdw>
                </a:effectLst>
                <a:latin typeface="Gill Sans Ultra Bold" panose="020B0A02020104020203" pitchFamily="34" charset="0"/>
              </a:rPr>
              <a:t>What is the FAFSA?</a:t>
            </a:r>
          </a:p>
        </p:txBody>
      </p:sp>
      <p:sp>
        <p:nvSpPr>
          <p:cNvPr id="3" name="Content Placeholder 2"/>
          <p:cNvSpPr>
            <a:spLocks noGrp="1"/>
          </p:cNvSpPr>
          <p:nvPr>
            <p:ph idx="4294967295"/>
          </p:nvPr>
        </p:nvSpPr>
        <p:spPr>
          <a:xfrm>
            <a:off x="304800" y="1803402"/>
            <a:ext cx="6192008" cy="3893703"/>
          </a:xfrm>
        </p:spPr>
        <p:txBody>
          <a:bodyPr>
            <a:normAutofit/>
          </a:bodyPr>
          <a:lstStyle/>
          <a:p>
            <a:pPr>
              <a:buFont typeface="Wingdings" panose="05000000000000000000" pitchFamily="2" charset="2"/>
              <a:buChar char="§"/>
            </a:pPr>
            <a:r>
              <a:rPr lang="en-US" sz="2667" b="1" dirty="0">
                <a:solidFill>
                  <a:schemeClr val="bg2">
                    <a:lumMod val="60000"/>
                    <a:lumOff val="40000"/>
                  </a:schemeClr>
                </a:solidFill>
                <a:latin typeface="Leelawadee UI" panose="020B0502040204020203" pitchFamily="34" charset="-34"/>
                <a:cs typeface="Leelawadee UI" panose="020B0502040204020203" pitchFamily="34" charset="-34"/>
              </a:rPr>
              <a:t> The FAFSA is the Free Application for Federal Student Aid</a:t>
            </a:r>
          </a:p>
          <a:p>
            <a:pPr lvl="1">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www.fafsa.ed.gov</a:t>
            </a:r>
          </a:p>
          <a:p>
            <a:pPr lvl="1">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Application is available every </a:t>
            </a:r>
            <a:r>
              <a:rPr lang="en-US" b="1" dirty="0">
                <a:latin typeface="Leelawadee UI" panose="020B0502040204020203" pitchFamily="34" charset="-34"/>
                <a:cs typeface="Leelawadee UI" panose="020B0502040204020203" pitchFamily="34" charset="-34"/>
              </a:rPr>
              <a:t>October 1</a:t>
            </a:r>
            <a:r>
              <a:rPr lang="en-US" b="1" baseline="30000" dirty="0">
                <a:latin typeface="Leelawadee UI" panose="020B0502040204020203" pitchFamily="34" charset="-34"/>
                <a:cs typeface="Leelawadee UI" panose="020B0502040204020203" pitchFamily="34" charset="-34"/>
              </a:rPr>
              <a:t>st</a:t>
            </a:r>
            <a:r>
              <a:rPr lang="en-US" b="1" dirty="0">
                <a:latin typeface="Leelawadee UI" panose="020B0502040204020203" pitchFamily="34" charset="-34"/>
                <a:cs typeface="Leelawadee UI" panose="020B0502040204020203" pitchFamily="34" charset="-34"/>
              </a:rPr>
              <a:t> </a:t>
            </a:r>
          </a:p>
          <a:p>
            <a:pPr marL="228589" lvl="1" indent="0">
              <a:buNone/>
            </a:pPr>
            <a:endParaRPr lang="en-US" b="1" dirty="0">
              <a:latin typeface="Leelawadee UI" panose="020B0502040204020203" pitchFamily="34" charset="-34"/>
              <a:cs typeface="Leelawadee UI" panose="020B0502040204020203" pitchFamily="34" charset="-34"/>
            </a:endParaRPr>
          </a:p>
          <a:p>
            <a:pPr>
              <a:buFont typeface="Wingdings" panose="05000000000000000000" pitchFamily="2" charset="2"/>
              <a:buChar char="§"/>
            </a:pPr>
            <a:r>
              <a:rPr lang="en-US" sz="2667" b="1" dirty="0">
                <a:solidFill>
                  <a:schemeClr val="bg2">
                    <a:lumMod val="60000"/>
                    <a:lumOff val="40000"/>
                  </a:schemeClr>
                </a:solidFill>
                <a:latin typeface="Leelawadee UI" panose="020B0502040204020203" pitchFamily="34" charset="-34"/>
                <a:cs typeface="Leelawadee UI" panose="020B0502040204020203" pitchFamily="34" charset="-34"/>
              </a:rPr>
              <a:t> Priority Deadline: March 2</a:t>
            </a:r>
            <a:r>
              <a:rPr lang="en-US" sz="2667" b="1" baseline="30000" dirty="0">
                <a:solidFill>
                  <a:schemeClr val="bg2">
                    <a:lumMod val="60000"/>
                    <a:lumOff val="40000"/>
                  </a:schemeClr>
                </a:solidFill>
                <a:latin typeface="Leelawadee UI" panose="020B0502040204020203" pitchFamily="34" charset="-34"/>
                <a:cs typeface="Leelawadee UI" panose="020B0502040204020203" pitchFamily="34" charset="-34"/>
              </a:rPr>
              <a:t>nd</a:t>
            </a:r>
            <a:r>
              <a:rPr lang="en-US" sz="2667" b="1" dirty="0">
                <a:solidFill>
                  <a:schemeClr val="bg2">
                    <a:lumMod val="60000"/>
                    <a:lumOff val="40000"/>
                  </a:schemeClr>
                </a:solidFill>
                <a:latin typeface="Leelawadee UI" panose="020B0502040204020203" pitchFamily="34" charset="-34"/>
                <a:cs typeface="Leelawadee UI" panose="020B0502040204020203" pitchFamily="34" charset="-34"/>
              </a:rPr>
              <a:t> </a:t>
            </a:r>
          </a:p>
          <a:p>
            <a:pPr lvl="1">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Used to determine eligibility for federal, state and institutional aid, grants, work-study and federal student loans</a:t>
            </a:r>
          </a:p>
          <a:p>
            <a:pPr marL="0" indent="0">
              <a:buNone/>
            </a:pPr>
            <a:endParaRPr lang="en-US" dirty="0"/>
          </a:p>
          <a:p>
            <a:pPr marL="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600" y="1295400"/>
            <a:ext cx="4471299" cy="266512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financial 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48922">
            <a:off x="7673119" y="3745183"/>
            <a:ext cx="3999900" cy="274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6266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600" y="218748"/>
            <a:ext cx="10515600" cy="771525"/>
          </a:xfrm>
        </p:spPr>
        <p:txBody>
          <a:bodyPr>
            <a:normAutofit/>
          </a:bodyPr>
          <a:lstStyle/>
          <a:p>
            <a:r>
              <a:rPr lang="en-US" sz="4800" b="1" dirty="0">
                <a:solidFill>
                  <a:schemeClr val="tx1"/>
                </a:solidFill>
                <a:effectLst>
                  <a:outerShdw blurRad="38100" dist="38100" dir="2700000" algn="tl">
                    <a:srgbClr val="000000">
                      <a:alpha val="43137"/>
                    </a:srgbClr>
                  </a:outerShdw>
                </a:effectLst>
                <a:latin typeface="Gill Sans Ultra Bold" panose="020B0A02020104020203" pitchFamily="34" charset="0"/>
                <a:cs typeface="Leelawadee" panose="020B0502040204020203" pitchFamily="34" charset="-34"/>
              </a:rPr>
              <a:t>California Dream Act</a:t>
            </a:r>
          </a:p>
        </p:txBody>
      </p:sp>
      <p:sp>
        <p:nvSpPr>
          <p:cNvPr id="3" name="Content Placeholder 2"/>
          <p:cNvSpPr>
            <a:spLocks noGrp="1"/>
          </p:cNvSpPr>
          <p:nvPr>
            <p:ph idx="4294967295"/>
          </p:nvPr>
        </p:nvSpPr>
        <p:spPr>
          <a:xfrm>
            <a:off x="203201" y="1803400"/>
            <a:ext cx="4904851" cy="3302432"/>
          </a:xfrm>
        </p:spPr>
        <p:txBody>
          <a:bodyPr>
            <a:normAutofit fontScale="55000" lnSpcReduction="20000"/>
          </a:bodyPr>
          <a:lstStyle/>
          <a:p>
            <a:pPr>
              <a:lnSpc>
                <a:spcPct val="120000"/>
              </a:lnSpc>
              <a:buFont typeface="Wingdings" panose="05000000000000000000" pitchFamily="2" charset="2"/>
              <a:buChar char="§"/>
            </a:pPr>
            <a:r>
              <a:rPr lang="en-US" sz="3800" dirty="0">
                <a:latin typeface="Leelawadee UI" panose="020B0502040204020203" pitchFamily="34" charset="-34"/>
                <a:cs typeface="Leelawadee UI" panose="020B0502040204020203" pitchFamily="34" charset="-34"/>
              </a:rPr>
              <a:t> Allows students at eligible California colleges and universities to apply for state financial aid</a:t>
            </a:r>
          </a:p>
          <a:p>
            <a:pPr>
              <a:lnSpc>
                <a:spcPct val="120000"/>
              </a:lnSpc>
              <a:buFont typeface="Wingdings" panose="05000000000000000000" pitchFamily="2" charset="2"/>
              <a:buChar char="§"/>
            </a:pPr>
            <a:r>
              <a:rPr lang="en-US" sz="3800" dirty="0">
                <a:latin typeface="Leelawadee UI" panose="020B0502040204020203" pitchFamily="34" charset="-34"/>
                <a:cs typeface="Leelawadee UI" panose="020B0502040204020203" pitchFamily="34" charset="-34"/>
              </a:rPr>
              <a:t>The application is available every October 1</a:t>
            </a:r>
            <a:r>
              <a:rPr lang="en-US" sz="3800" baseline="30000" dirty="0">
                <a:latin typeface="Leelawadee UI" panose="020B0502040204020203" pitchFamily="34" charset="-34"/>
                <a:cs typeface="Leelawadee UI" panose="020B0502040204020203" pitchFamily="34" charset="-34"/>
              </a:rPr>
              <a:t>st</a:t>
            </a:r>
            <a:r>
              <a:rPr lang="en-US" sz="3800" dirty="0">
                <a:latin typeface="Leelawadee UI" panose="020B0502040204020203" pitchFamily="34" charset="-34"/>
                <a:cs typeface="Leelawadee UI" panose="020B0502040204020203" pitchFamily="34" charset="-34"/>
              </a:rPr>
              <a:t> and the priority deadline is March 2</a:t>
            </a:r>
            <a:r>
              <a:rPr lang="en-US" sz="3800" baseline="30000" dirty="0">
                <a:latin typeface="Leelawadee UI" panose="020B0502040204020203" pitchFamily="34" charset="-34"/>
                <a:cs typeface="Leelawadee UI" panose="020B0502040204020203" pitchFamily="34" charset="-34"/>
              </a:rPr>
              <a:t>nd</a:t>
            </a:r>
            <a:endParaRPr lang="en-US" sz="3800" dirty="0">
              <a:latin typeface="Leelawadee UI" panose="020B0502040204020203" pitchFamily="34" charset="-34"/>
              <a:cs typeface="Leelawadee UI" panose="020B0502040204020203" pitchFamily="34" charset="-34"/>
            </a:endParaRPr>
          </a:p>
          <a:p>
            <a:pPr>
              <a:lnSpc>
                <a:spcPct val="120000"/>
              </a:lnSpc>
              <a:buFont typeface="Wingdings" panose="05000000000000000000" pitchFamily="2" charset="2"/>
              <a:buChar char="§"/>
            </a:pPr>
            <a:r>
              <a:rPr lang="en-US" sz="3800" dirty="0">
                <a:latin typeface="Leelawadee UI" panose="020B0502040204020203" pitchFamily="34" charset="-34"/>
                <a:cs typeface="Leelawadee UI" panose="020B0502040204020203" pitchFamily="34" charset="-34"/>
              </a:rPr>
              <a:t> https://dream.csac.ca.gov/</a:t>
            </a:r>
          </a:p>
          <a:p>
            <a:pPr>
              <a:lnSpc>
                <a:spcPct val="120000"/>
              </a:lnSpc>
              <a:buFont typeface="Wingdings" panose="05000000000000000000" pitchFamily="2" charset="2"/>
              <a:buChar char="Ø"/>
            </a:pPr>
            <a:endParaRPr lang="en-US" dirty="0"/>
          </a:p>
        </p:txBody>
      </p:sp>
      <p:pic>
        <p:nvPicPr>
          <p:cNvPr id="4" name="Picture 3"/>
          <p:cNvPicPr>
            <a:picLocks noChangeAspect="1"/>
          </p:cNvPicPr>
          <p:nvPr/>
        </p:nvPicPr>
        <p:blipFill>
          <a:blip r:embed="rId2"/>
          <a:stretch>
            <a:fillRect/>
          </a:stretch>
        </p:blipFill>
        <p:spPr>
          <a:xfrm>
            <a:off x="5384800" y="1267241"/>
            <a:ext cx="6604000" cy="5098159"/>
          </a:xfrm>
          <a:prstGeom prst="rect">
            <a:avLst/>
          </a:prstGeom>
        </p:spPr>
      </p:pic>
    </p:spTree>
    <p:extLst>
      <p:ext uri="{BB962C8B-B14F-4D97-AF65-F5344CB8AC3E}">
        <p14:creationId xmlns:p14="http://schemas.microsoft.com/office/powerpoint/2010/main" val="3653315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600" y="218748"/>
            <a:ext cx="10515600" cy="771525"/>
          </a:xfrm>
        </p:spPr>
        <p:txBody>
          <a:bodyPr>
            <a:normAutofit/>
          </a:bodyPr>
          <a:lstStyle/>
          <a:p>
            <a:r>
              <a:rPr lang="en-US" sz="4800" b="1" dirty="0">
                <a:solidFill>
                  <a:schemeClr val="tx1"/>
                </a:solidFill>
                <a:effectLst>
                  <a:outerShdw blurRad="38100" dist="38100" dir="2700000" algn="tl">
                    <a:srgbClr val="000000">
                      <a:alpha val="43137"/>
                    </a:srgbClr>
                  </a:outerShdw>
                </a:effectLst>
                <a:latin typeface="Gill Sans Ultra Bold" panose="020B0A02020104020203" pitchFamily="34" charset="0"/>
                <a:cs typeface="Leelawadee" panose="020B0502040204020203" pitchFamily="34" charset="-34"/>
              </a:rPr>
              <a:t>Financial Aid Timeline</a:t>
            </a:r>
          </a:p>
        </p:txBody>
      </p:sp>
      <p:sp>
        <p:nvSpPr>
          <p:cNvPr id="3" name="Content Placeholder 2"/>
          <p:cNvSpPr>
            <a:spLocks noGrp="1"/>
          </p:cNvSpPr>
          <p:nvPr>
            <p:ph idx="4294967295"/>
          </p:nvPr>
        </p:nvSpPr>
        <p:spPr>
          <a:xfrm>
            <a:off x="457200" y="1421476"/>
            <a:ext cx="11055927" cy="3817361"/>
          </a:xfrm>
        </p:spPr>
        <p:txBody>
          <a:bodyPr>
            <a:normAutofit fontScale="47500" lnSpcReduction="20000"/>
          </a:bodyPr>
          <a:lstStyle/>
          <a:p>
            <a:pPr>
              <a:lnSpc>
                <a:spcPct val="120000"/>
              </a:lnSpc>
              <a:buFont typeface="Wingdings" panose="05000000000000000000" pitchFamily="2" charset="2"/>
              <a:buChar char="§"/>
            </a:pPr>
            <a:r>
              <a:rPr lang="en-US" sz="4667" dirty="0">
                <a:latin typeface="Leelawadee UI" panose="020B0502040204020203" pitchFamily="34" charset="-34"/>
                <a:cs typeface="Leelawadee UI" panose="020B0502040204020203" pitchFamily="34" charset="-34"/>
              </a:rPr>
              <a:t> </a:t>
            </a:r>
            <a:r>
              <a:rPr lang="en-US" sz="4667" b="1" dirty="0">
                <a:solidFill>
                  <a:srgbClr val="00B0F0"/>
                </a:solidFill>
                <a:latin typeface="Leelawadee UI" panose="020B0502040204020203" pitchFamily="34" charset="-34"/>
                <a:cs typeface="Leelawadee UI" panose="020B0502040204020203" pitchFamily="34" charset="-34"/>
              </a:rPr>
              <a:t>October 1</a:t>
            </a:r>
            <a:r>
              <a:rPr lang="en-US" sz="4667" b="1" baseline="30000" dirty="0">
                <a:solidFill>
                  <a:srgbClr val="00B0F0"/>
                </a:solidFill>
                <a:latin typeface="Leelawadee UI" panose="020B0502040204020203" pitchFamily="34" charset="-34"/>
                <a:cs typeface="Leelawadee UI" panose="020B0502040204020203" pitchFamily="34" charset="-34"/>
              </a:rPr>
              <a:t>st</a:t>
            </a:r>
            <a:r>
              <a:rPr lang="en-US" sz="4667" b="1" dirty="0">
                <a:solidFill>
                  <a:srgbClr val="00B0F0"/>
                </a:solidFill>
                <a:latin typeface="Leelawadee UI" panose="020B0502040204020203" pitchFamily="34" charset="-34"/>
                <a:cs typeface="Leelawadee UI" panose="020B0502040204020203" pitchFamily="34" charset="-34"/>
              </a:rPr>
              <a:t> –March 2</a:t>
            </a:r>
            <a:r>
              <a:rPr lang="en-US" sz="4667" b="1" baseline="30000" dirty="0">
                <a:solidFill>
                  <a:srgbClr val="00B0F0"/>
                </a:solidFill>
                <a:latin typeface="Leelawadee UI" panose="020B0502040204020203" pitchFamily="34" charset="-34"/>
                <a:cs typeface="Leelawadee UI" panose="020B0502040204020203" pitchFamily="34" charset="-34"/>
              </a:rPr>
              <a:t>nd</a:t>
            </a:r>
            <a:r>
              <a:rPr lang="en-US" sz="4667" dirty="0">
                <a:latin typeface="Leelawadee UI" panose="020B0502040204020203" pitchFamily="34" charset="-34"/>
                <a:cs typeface="Leelawadee UI" panose="020B0502040204020203" pitchFamily="34" charset="-34"/>
              </a:rPr>
              <a:t> - Students complete financial aid and scholarship applications to meet the priority deadline</a:t>
            </a:r>
          </a:p>
          <a:p>
            <a:pPr>
              <a:lnSpc>
                <a:spcPct val="120000"/>
              </a:lnSpc>
              <a:buFont typeface="Wingdings" panose="05000000000000000000" pitchFamily="2" charset="2"/>
              <a:buChar char="§"/>
            </a:pPr>
            <a:r>
              <a:rPr lang="en-US" sz="4667" dirty="0">
                <a:latin typeface="Leelawadee UI" panose="020B0502040204020203" pitchFamily="34" charset="-34"/>
                <a:cs typeface="Leelawadee UI" panose="020B0502040204020203" pitchFamily="34" charset="-34"/>
              </a:rPr>
              <a:t> </a:t>
            </a:r>
            <a:r>
              <a:rPr lang="en-US" sz="4667" b="1" dirty="0">
                <a:solidFill>
                  <a:srgbClr val="00B0F0"/>
                </a:solidFill>
                <a:latin typeface="Leelawadee UI" panose="020B0502040204020203" pitchFamily="34" charset="-34"/>
                <a:cs typeface="Leelawadee UI" panose="020B0502040204020203" pitchFamily="34" charset="-34"/>
              </a:rPr>
              <a:t>February/March</a:t>
            </a:r>
            <a:r>
              <a:rPr lang="en-US" sz="4667" dirty="0">
                <a:latin typeface="Leelawadee UI" panose="020B0502040204020203" pitchFamily="34" charset="-34"/>
                <a:cs typeface="Leelawadee UI" panose="020B0502040204020203" pitchFamily="34" charset="-34"/>
              </a:rPr>
              <a:t> - Students are notified of any additional documents needed to process financial aid</a:t>
            </a:r>
          </a:p>
          <a:p>
            <a:pPr>
              <a:lnSpc>
                <a:spcPct val="120000"/>
              </a:lnSpc>
              <a:buFont typeface="Wingdings" panose="05000000000000000000" pitchFamily="2" charset="2"/>
              <a:buChar char="§"/>
            </a:pPr>
            <a:r>
              <a:rPr lang="en-US" sz="4667" dirty="0">
                <a:latin typeface="Leelawadee UI" panose="020B0502040204020203" pitchFamily="34" charset="-34"/>
                <a:cs typeface="Leelawadee UI" panose="020B0502040204020203" pitchFamily="34" charset="-34"/>
              </a:rPr>
              <a:t> </a:t>
            </a:r>
            <a:r>
              <a:rPr lang="en-US" sz="4667" b="1" dirty="0">
                <a:solidFill>
                  <a:srgbClr val="00B0F0"/>
                </a:solidFill>
                <a:latin typeface="Leelawadee UI" panose="020B0502040204020203" pitchFamily="34" charset="-34"/>
                <a:cs typeface="Leelawadee UI" panose="020B0502040204020203" pitchFamily="34" charset="-34"/>
              </a:rPr>
              <a:t>March/April</a:t>
            </a:r>
            <a:r>
              <a:rPr lang="en-US" sz="4667" dirty="0">
                <a:latin typeface="Leelawadee UI" panose="020B0502040204020203" pitchFamily="34" charset="-34"/>
                <a:cs typeface="Leelawadee UI" panose="020B0502040204020203" pitchFamily="34" charset="-34"/>
              </a:rPr>
              <a:t> - Financial aid awarding begins for the upcoming school year</a:t>
            </a:r>
          </a:p>
          <a:p>
            <a:pPr>
              <a:lnSpc>
                <a:spcPct val="120000"/>
              </a:lnSpc>
              <a:buFont typeface="Wingdings" panose="05000000000000000000" pitchFamily="2" charset="2"/>
              <a:buChar char="§"/>
            </a:pPr>
            <a:r>
              <a:rPr lang="en-US" sz="4667" dirty="0">
                <a:latin typeface="Leelawadee UI" panose="020B0502040204020203" pitchFamily="34" charset="-34"/>
                <a:cs typeface="Leelawadee UI" panose="020B0502040204020203" pitchFamily="34" charset="-34"/>
              </a:rPr>
              <a:t> </a:t>
            </a:r>
            <a:r>
              <a:rPr lang="en-US" sz="4667" b="1" dirty="0">
                <a:solidFill>
                  <a:srgbClr val="00B0F0"/>
                </a:solidFill>
                <a:latin typeface="Leelawadee UI" panose="020B0502040204020203" pitchFamily="34" charset="-34"/>
                <a:cs typeface="Leelawadee UI" panose="020B0502040204020203" pitchFamily="34" charset="-34"/>
              </a:rPr>
              <a:t>May/June</a:t>
            </a:r>
            <a:r>
              <a:rPr lang="en-US" sz="4667" dirty="0">
                <a:latin typeface="Leelawadee UI" panose="020B0502040204020203" pitchFamily="34" charset="-34"/>
                <a:cs typeface="Leelawadee UI" panose="020B0502040204020203" pitchFamily="34" charset="-34"/>
              </a:rPr>
              <a:t> - CSUSB Scholarship recipients are notified and awarded</a:t>
            </a:r>
          </a:p>
          <a:p>
            <a:pPr>
              <a:lnSpc>
                <a:spcPct val="120000"/>
              </a:lnSpc>
              <a:buFont typeface="Wingdings" panose="05000000000000000000" pitchFamily="2" charset="2"/>
              <a:buChar char="§"/>
            </a:pPr>
            <a:r>
              <a:rPr lang="en-US" sz="4667" dirty="0">
                <a:latin typeface="Leelawadee UI" panose="020B0502040204020203" pitchFamily="34" charset="-34"/>
                <a:cs typeface="Leelawadee UI" panose="020B0502040204020203" pitchFamily="34" charset="-34"/>
              </a:rPr>
              <a:t> </a:t>
            </a:r>
            <a:r>
              <a:rPr lang="en-US" sz="4667" b="1" dirty="0">
                <a:solidFill>
                  <a:srgbClr val="00B0F0"/>
                </a:solidFill>
                <a:latin typeface="Leelawadee UI" panose="020B0502040204020203" pitchFamily="34" charset="-34"/>
                <a:cs typeface="Leelawadee UI" panose="020B0502040204020203" pitchFamily="34" charset="-34"/>
              </a:rPr>
              <a:t>August</a:t>
            </a:r>
            <a:r>
              <a:rPr lang="en-US" sz="4667" dirty="0">
                <a:latin typeface="Leelawadee UI" panose="020B0502040204020203" pitchFamily="34" charset="-34"/>
                <a:cs typeface="Leelawadee UI" panose="020B0502040204020203" pitchFamily="34" charset="-34"/>
              </a:rPr>
              <a:t> - Financial Aid is disbursements begin 10 days before the first day of the semester</a:t>
            </a:r>
          </a:p>
          <a:p>
            <a:pPr>
              <a:lnSpc>
                <a:spcPct val="120000"/>
              </a:lnSpc>
              <a:buFont typeface="Wingdings" panose="05000000000000000000" pitchFamily="2" charset="2"/>
              <a:buChar char="§"/>
            </a:pPr>
            <a:endParaRPr lang="en-US" sz="4667" dirty="0">
              <a:latin typeface="Leelawadee" panose="020B0502040204020203" pitchFamily="34" charset="-34"/>
              <a:cs typeface="Leelawadee" panose="020B0502040204020203" pitchFamily="34" charset="-34"/>
            </a:endParaRPr>
          </a:p>
          <a:p>
            <a:pPr marL="0" indent="0">
              <a:lnSpc>
                <a:spcPct val="120000"/>
              </a:lnSpc>
              <a:buNone/>
            </a:pPr>
            <a:endParaRPr lang="en-US" sz="4667" dirty="0">
              <a:latin typeface="Leelawadee" panose="020B0502040204020203" pitchFamily="34" charset="-34"/>
              <a:cs typeface="Leelawadee" panose="020B0502040204020203" pitchFamily="34" charset="-34"/>
            </a:endParaRPr>
          </a:p>
        </p:txBody>
      </p:sp>
      <p:pic>
        <p:nvPicPr>
          <p:cNvPr id="1034" name="Picture 10" descr="Image result for step by step clip art"/>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flipV="1">
            <a:off x="7213600" y="5385205"/>
            <a:ext cx="4104136" cy="94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91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12192000" cy="1508760"/>
          </a:xfrm>
        </p:spPr>
        <p:txBody>
          <a:bodyPr>
            <a:normAutofit/>
          </a:bodyPr>
          <a:lstStyle/>
          <a:p>
            <a:pPr algn="ctr"/>
            <a:r>
              <a:rPr lang="en-US" sz="5067" b="1" dirty="0">
                <a:effectLst>
                  <a:outerShdw blurRad="38100" dist="38100" dir="2700000" algn="tl">
                    <a:srgbClr val="000000">
                      <a:alpha val="43137"/>
                    </a:srgbClr>
                  </a:outerShdw>
                </a:effectLst>
                <a:latin typeface="Gill Sans Ultra Bold" panose="020B0A02020104020203" pitchFamily="34" charset="0"/>
              </a:rPr>
              <a:t>Student Loan information</a:t>
            </a:r>
          </a:p>
        </p:txBody>
      </p:sp>
      <p:sp>
        <p:nvSpPr>
          <p:cNvPr id="3" name="Content Placeholder 2"/>
          <p:cNvSpPr>
            <a:spLocks noGrp="1"/>
          </p:cNvSpPr>
          <p:nvPr>
            <p:ph idx="1"/>
          </p:nvPr>
        </p:nvSpPr>
        <p:spPr>
          <a:xfrm>
            <a:off x="203200" y="2121711"/>
            <a:ext cx="7112000" cy="3848715"/>
          </a:xfrm>
        </p:spPr>
        <p:txBody>
          <a:bodyPr>
            <a:noAutofit/>
          </a:bodyPr>
          <a:lstStyle/>
          <a:p>
            <a:pPr>
              <a:buFont typeface="Wingdings" panose="05000000000000000000" pitchFamily="2" charset="2"/>
              <a:buChar char="§"/>
            </a:pPr>
            <a:r>
              <a:rPr lang="en-US" sz="2667" dirty="0">
                <a:latin typeface="Leelawadee UI" panose="020B0502040204020203" pitchFamily="34" charset="-34"/>
                <a:cs typeface="Leelawadee UI" panose="020B0502040204020203" pitchFamily="34" charset="-34"/>
              </a:rPr>
              <a:t>Loan borrowers must accept their loan on </a:t>
            </a:r>
            <a:r>
              <a:rPr lang="en-US" sz="2667" dirty="0" err="1">
                <a:latin typeface="Leelawadee UI" panose="020B0502040204020203" pitchFamily="34" charset="-34"/>
                <a:cs typeface="Leelawadee UI" panose="020B0502040204020203" pitchFamily="34" charset="-34"/>
              </a:rPr>
              <a:t>myCoyote</a:t>
            </a:r>
            <a:r>
              <a:rPr lang="en-US" sz="2667" dirty="0">
                <a:latin typeface="Leelawadee UI" panose="020B0502040204020203" pitchFamily="34" charset="-34"/>
                <a:cs typeface="Leelawadee UI" panose="020B0502040204020203" pitchFamily="34" charset="-34"/>
              </a:rPr>
              <a:t> portal </a:t>
            </a:r>
            <a:r>
              <a:rPr lang="en-US" sz="2667" b="1" u="sng" dirty="0">
                <a:latin typeface="Leelawadee UI" panose="020B0502040204020203" pitchFamily="34" charset="-34"/>
                <a:cs typeface="Leelawadee UI" panose="020B0502040204020203" pitchFamily="34" charset="-34"/>
              </a:rPr>
              <a:t>every</a:t>
            </a:r>
            <a:r>
              <a:rPr lang="en-US" sz="2667" dirty="0">
                <a:latin typeface="Leelawadee UI" panose="020B0502040204020203" pitchFamily="34" charset="-34"/>
                <a:cs typeface="Leelawadee UI" panose="020B0502040204020203" pitchFamily="34" charset="-34"/>
              </a:rPr>
              <a:t> academic year</a:t>
            </a:r>
          </a:p>
          <a:p>
            <a:pPr>
              <a:buFont typeface="Wingdings" panose="05000000000000000000" pitchFamily="2" charset="2"/>
              <a:buChar char="§"/>
            </a:pPr>
            <a:r>
              <a:rPr lang="en-US" sz="2667" dirty="0">
                <a:latin typeface="Leelawadee UI" panose="020B0502040204020203" pitchFamily="34" charset="-34"/>
                <a:cs typeface="Leelawadee UI" panose="020B0502040204020203" pitchFamily="34" charset="-34"/>
              </a:rPr>
              <a:t>First time loan borrowers at CSUSB must complete a Master Promissory Note (MPN) and complete a Loan Entrance Counseling</a:t>
            </a:r>
          </a:p>
          <a:p>
            <a:pPr lvl="2">
              <a:buFont typeface="Wingdings" panose="05000000000000000000" pitchFamily="2" charset="2"/>
              <a:buChar char="§"/>
            </a:pPr>
            <a:r>
              <a:rPr lang="en-US" sz="2400" dirty="0">
                <a:hlinkClick r:id="rId2"/>
              </a:rPr>
              <a:t>https://studentaid.gov/h/complete-aid-process</a:t>
            </a:r>
            <a:endParaRPr lang="en-US" sz="2400" dirty="0"/>
          </a:p>
          <a:p>
            <a:pPr>
              <a:buFont typeface="Wingdings" panose="05000000000000000000" pitchFamily="2" charset="2"/>
              <a:buChar char="§"/>
            </a:pPr>
            <a:r>
              <a:rPr lang="en-US" sz="2670" dirty="0">
                <a:latin typeface="Leelawadee UI" panose="020B0502040204020203" pitchFamily="34" charset="-34"/>
                <a:cs typeface="Leelawadee UI" panose="020B0502040204020203" pitchFamily="34" charset="-34"/>
              </a:rPr>
              <a:t>If you previously borrowed at a different campus, you will need to complete a new MPN</a:t>
            </a:r>
          </a:p>
          <a:p>
            <a:pPr marL="0" indent="0">
              <a:buNone/>
            </a:pPr>
            <a:endParaRPr lang="en-US" sz="2400" dirty="0"/>
          </a:p>
          <a:p>
            <a:endParaRPr lang="en-US" sz="2400" dirty="0"/>
          </a:p>
        </p:txBody>
      </p:sp>
      <p:pic>
        <p:nvPicPr>
          <p:cNvPr id="4" name="Picture 3" descr="&lt;strong&gt;Student Loan&lt;/strong&g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400" y="2819400"/>
            <a:ext cx="4267200" cy="2844800"/>
          </a:xfrm>
          <a:prstGeom prst="rect">
            <a:avLst/>
          </a:prstGeom>
        </p:spPr>
      </p:pic>
    </p:spTree>
    <p:extLst>
      <p:ext uri="{BB962C8B-B14F-4D97-AF65-F5344CB8AC3E}">
        <p14:creationId xmlns:p14="http://schemas.microsoft.com/office/powerpoint/2010/main" val="1192216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12192000" cy="1508760"/>
          </a:xfrm>
        </p:spPr>
        <p:txBody>
          <a:bodyPr>
            <a:normAutofit/>
          </a:bodyPr>
          <a:lstStyle/>
          <a:p>
            <a:pPr algn="ctr"/>
            <a:r>
              <a:rPr lang="en-US" sz="5067" b="1" dirty="0">
                <a:effectLst>
                  <a:outerShdw blurRad="38100" dist="38100" dir="2700000" algn="tl">
                    <a:srgbClr val="000000">
                      <a:alpha val="43137"/>
                    </a:srgbClr>
                  </a:outerShdw>
                </a:effectLst>
                <a:latin typeface="Gill Sans Ultra Bold" panose="020B0A02020104020203" pitchFamily="34" charset="0"/>
              </a:rPr>
              <a:t>DIFFERENCE BETWEEN LOANS &amp; GRANTS</a:t>
            </a:r>
          </a:p>
        </p:txBody>
      </p:sp>
      <p:sp>
        <p:nvSpPr>
          <p:cNvPr id="3" name="Content Placeholder 2"/>
          <p:cNvSpPr>
            <a:spLocks noGrp="1"/>
          </p:cNvSpPr>
          <p:nvPr>
            <p:ph idx="1"/>
          </p:nvPr>
        </p:nvSpPr>
        <p:spPr>
          <a:xfrm>
            <a:off x="203199" y="2121711"/>
            <a:ext cx="11654503" cy="4559308"/>
          </a:xfrm>
        </p:spPr>
        <p:txBody>
          <a:bodyPr>
            <a:noAutofit/>
          </a:bodyPr>
          <a:lstStyle/>
          <a:p>
            <a:pPr>
              <a:buFont typeface="Wingdings" panose="05000000000000000000" pitchFamily="2" charset="2"/>
              <a:buChar char="§"/>
            </a:pPr>
            <a:r>
              <a:rPr lang="en-US" sz="2667" dirty="0">
                <a:latin typeface="Leelawadee UI" panose="020B0502040204020203" pitchFamily="34" charset="-34"/>
                <a:cs typeface="Leelawadee UI" panose="020B0502040204020203" pitchFamily="34" charset="-34"/>
              </a:rPr>
              <a:t>Students are eligible to borrow student loans if additional funds are needed to pay for tuition</a:t>
            </a:r>
          </a:p>
          <a:p>
            <a:pPr>
              <a:buFont typeface="Wingdings" panose="05000000000000000000" pitchFamily="2" charset="2"/>
              <a:buChar char="§"/>
            </a:pPr>
            <a:r>
              <a:rPr lang="en-US" sz="2667" dirty="0">
                <a:latin typeface="Leelawadee UI" panose="020B0502040204020203" pitchFamily="34" charset="-34"/>
                <a:cs typeface="Leelawadee UI" panose="020B0502040204020203" pitchFamily="34" charset="-34"/>
              </a:rPr>
              <a:t>Since this is a loan it will have to be repaid</a:t>
            </a:r>
          </a:p>
          <a:p>
            <a:pPr>
              <a:buFont typeface="Wingdings" panose="05000000000000000000" pitchFamily="2" charset="2"/>
              <a:buChar char="§"/>
            </a:pPr>
            <a:r>
              <a:rPr lang="en-US" sz="2667" dirty="0">
                <a:latin typeface="Leelawadee UI" panose="020B0502040204020203" pitchFamily="34" charset="-34"/>
                <a:cs typeface="Leelawadee UI" panose="020B0502040204020203" pitchFamily="34" charset="-34"/>
              </a:rPr>
              <a:t>A student enters repayment on their loan either 6 months after graduation or 6 months after falling below half-time status (this means enrolled in less than 6 units)</a:t>
            </a:r>
            <a:endParaRPr lang="en-US" sz="2400" dirty="0"/>
          </a:p>
          <a:p>
            <a:pPr>
              <a:buFont typeface="Wingdings" panose="05000000000000000000" pitchFamily="2" charset="2"/>
              <a:buChar char="§"/>
            </a:pPr>
            <a:r>
              <a:rPr lang="en-US" sz="2670" dirty="0">
                <a:latin typeface="Leelawadee UI" panose="020B0502040204020203" pitchFamily="34" charset="-34"/>
                <a:cs typeface="Leelawadee UI" panose="020B0502040204020203" pitchFamily="34" charset="-34"/>
              </a:rPr>
              <a:t>On the other hand a grant is free money, this is money that does not have to be repaid</a:t>
            </a:r>
          </a:p>
          <a:p>
            <a:pPr>
              <a:buFont typeface="Wingdings" panose="05000000000000000000" pitchFamily="2" charset="2"/>
              <a:buChar char="§"/>
            </a:pPr>
            <a:r>
              <a:rPr lang="en-US" sz="2670" dirty="0">
                <a:latin typeface="Leelawadee UI" panose="020B0502040204020203" pitchFamily="34" charset="-34"/>
                <a:cs typeface="Leelawadee UI" panose="020B0502040204020203" pitchFamily="34" charset="-34"/>
              </a:rPr>
              <a:t>You would need to meet Satisfactory Academic Progress and have a need in order to be eligible for some grants</a:t>
            </a:r>
          </a:p>
          <a:p>
            <a:pPr>
              <a:buFont typeface="Wingdings" panose="05000000000000000000" pitchFamily="2" charset="2"/>
              <a:buChar char="§"/>
            </a:pPr>
            <a:endParaRPr lang="en-US" sz="2400" dirty="0"/>
          </a:p>
          <a:p>
            <a:endParaRPr lang="en-US" sz="2400" dirty="0"/>
          </a:p>
        </p:txBody>
      </p:sp>
    </p:spTree>
    <p:extLst>
      <p:ext uri="{BB962C8B-B14F-4D97-AF65-F5344CB8AC3E}">
        <p14:creationId xmlns:p14="http://schemas.microsoft.com/office/powerpoint/2010/main" val="10647779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12192000" cy="1508760"/>
          </a:xfrm>
        </p:spPr>
        <p:txBody>
          <a:bodyPr>
            <a:normAutofit/>
          </a:bodyPr>
          <a:lstStyle/>
          <a:p>
            <a:pPr algn="ctr"/>
            <a:r>
              <a:rPr lang="en-US" sz="5067" b="1" dirty="0">
                <a:effectLst>
                  <a:outerShdw blurRad="38100" dist="38100" dir="2700000" algn="tl">
                    <a:srgbClr val="000000">
                      <a:alpha val="43137"/>
                    </a:srgbClr>
                  </a:outerShdw>
                </a:effectLst>
                <a:latin typeface="Gill Sans Ultra Bold" panose="020B0A02020104020203" pitchFamily="34" charset="0"/>
              </a:rPr>
              <a:t>Federal work-study Program</a:t>
            </a:r>
          </a:p>
        </p:txBody>
      </p:sp>
      <p:sp>
        <p:nvSpPr>
          <p:cNvPr id="3" name="Content Placeholder 2"/>
          <p:cNvSpPr>
            <a:spLocks noGrp="1"/>
          </p:cNvSpPr>
          <p:nvPr>
            <p:ph idx="1"/>
          </p:nvPr>
        </p:nvSpPr>
        <p:spPr>
          <a:xfrm>
            <a:off x="203199" y="2121711"/>
            <a:ext cx="11654503" cy="4559308"/>
          </a:xfrm>
        </p:spPr>
        <p:txBody>
          <a:bodyPr>
            <a:noAutofit/>
          </a:bodyPr>
          <a:lstStyle/>
          <a:p>
            <a:pPr>
              <a:buFont typeface="Wingdings" panose="05000000000000000000" pitchFamily="2" charset="2"/>
              <a:buChar char="§"/>
            </a:pPr>
            <a:r>
              <a:rPr lang="en-US" sz="2667" dirty="0">
                <a:latin typeface="Leelawadee UI" panose="020B0502040204020203" pitchFamily="34" charset="-34"/>
                <a:cs typeface="Leelawadee UI" panose="020B0502040204020203" pitchFamily="34" charset="-34"/>
              </a:rPr>
              <a:t>Federal work-study provides a part-time jobs for undergraduate and graduate students with financial need</a:t>
            </a:r>
          </a:p>
          <a:p>
            <a:pPr>
              <a:buFont typeface="Wingdings" panose="05000000000000000000" pitchFamily="2" charset="2"/>
              <a:buChar char="§"/>
            </a:pPr>
            <a:r>
              <a:rPr lang="en-US" sz="2667" dirty="0">
                <a:latin typeface="Leelawadee UI" panose="020B0502040204020203" pitchFamily="34" charset="-34"/>
                <a:cs typeface="Leelawadee UI" panose="020B0502040204020203" pitchFamily="34" charset="-34"/>
              </a:rPr>
              <a:t>This allows the student to earn money to help pay education expenses</a:t>
            </a:r>
          </a:p>
          <a:p>
            <a:pPr>
              <a:buFont typeface="Wingdings" panose="05000000000000000000" pitchFamily="2" charset="2"/>
              <a:buChar char="§"/>
            </a:pPr>
            <a:r>
              <a:rPr lang="en-US" sz="2667" dirty="0">
                <a:latin typeface="Leelawadee UI" panose="020B0502040204020203" pitchFamily="34" charset="-34"/>
                <a:cs typeface="Leelawadee UI" panose="020B0502040204020203" pitchFamily="34" charset="-34"/>
              </a:rPr>
              <a:t>The program encourages community service work and work related to the student’s course of study</a:t>
            </a:r>
            <a:endParaRPr lang="en-US" sz="2400" dirty="0"/>
          </a:p>
          <a:p>
            <a:pPr>
              <a:buFont typeface="Wingdings" panose="05000000000000000000" pitchFamily="2" charset="2"/>
              <a:buChar char="§"/>
            </a:pPr>
            <a:r>
              <a:rPr lang="en-US" sz="2670" dirty="0">
                <a:latin typeface="Leelawadee UI" panose="020B0502040204020203" pitchFamily="34" charset="-34"/>
                <a:cs typeface="Leelawadee UI" panose="020B0502040204020203" pitchFamily="34" charset="-34"/>
              </a:rPr>
              <a:t>Federal work-study is a form of financial aid.  Like scholarships and grants</a:t>
            </a:r>
          </a:p>
          <a:p>
            <a:pPr>
              <a:buFont typeface="Wingdings" panose="05000000000000000000" pitchFamily="2" charset="2"/>
              <a:buChar char="§"/>
            </a:pPr>
            <a:r>
              <a:rPr lang="en-US" sz="2670" dirty="0">
                <a:latin typeface="Leelawadee UI" panose="020B0502040204020203" pitchFamily="34" charset="-34"/>
                <a:cs typeface="Leelawadee UI" panose="020B0502040204020203" pitchFamily="34" charset="-34"/>
              </a:rPr>
              <a:t>This does not have to be paid back</a:t>
            </a:r>
          </a:p>
          <a:p>
            <a:pPr>
              <a:buFont typeface="Wingdings" panose="05000000000000000000" pitchFamily="2" charset="2"/>
              <a:buChar char="§"/>
            </a:pPr>
            <a:endParaRPr lang="en-US" sz="2400" dirty="0"/>
          </a:p>
          <a:p>
            <a:endParaRPr lang="en-US" sz="2400" dirty="0"/>
          </a:p>
        </p:txBody>
      </p:sp>
    </p:spTree>
    <p:extLst>
      <p:ext uri="{BB962C8B-B14F-4D97-AF65-F5344CB8AC3E}">
        <p14:creationId xmlns:p14="http://schemas.microsoft.com/office/powerpoint/2010/main" val="1400108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59" y="685802"/>
            <a:ext cx="10515600" cy="771697"/>
          </a:xfrm>
        </p:spPr>
        <p:txBody>
          <a:bodyPr>
            <a:noAutofit/>
          </a:bodyPr>
          <a:lstStyle/>
          <a:p>
            <a:pPr algn="ctr"/>
            <a:r>
              <a:rPr lang="en-US" sz="4800" b="1" dirty="0">
                <a:effectLst>
                  <a:outerShdw blurRad="38100" dist="38100" dir="2700000" algn="tl">
                    <a:srgbClr val="000000">
                      <a:alpha val="43137"/>
                    </a:srgbClr>
                  </a:outerShdw>
                </a:effectLst>
                <a:latin typeface="Gill Sans Ultra Bold" panose="020B0A02020104020203" pitchFamily="34" charset="0"/>
              </a:rPr>
              <a:t>CSUSB Financial Aid Quick Tips</a:t>
            </a:r>
          </a:p>
        </p:txBody>
      </p:sp>
      <p:sp>
        <p:nvSpPr>
          <p:cNvPr id="3" name="Content Placeholder 2"/>
          <p:cNvSpPr>
            <a:spLocks noGrp="1"/>
          </p:cNvSpPr>
          <p:nvPr>
            <p:ph idx="1"/>
          </p:nvPr>
        </p:nvSpPr>
        <p:spPr>
          <a:xfrm>
            <a:off x="406400" y="2006600"/>
            <a:ext cx="8331200" cy="4064000"/>
          </a:xfrm>
        </p:spPr>
        <p:txBody>
          <a:bodyPr>
            <a:normAutofit lnSpcReduction="10000"/>
          </a:bodyPr>
          <a:lstStyle/>
          <a:p>
            <a:pPr>
              <a:buFont typeface="Wingdings" panose="05000000000000000000" pitchFamily="2" charset="2"/>
              <a:buChar char="§"/>
            </a:pPr>
            <a:r>
              <a:rPr lang="en-US" sz="2000" dirty="0">
                <a:latin typeface="Leelawadee UI" panose="020B0502040204020203" pitchFamily="34" charset="-34"/>
                <a:cs typeface="Leelawadee UI" panose="020B0502040204020203" pitchFamily="34" charset="-34"/>
              </a:rPr>
              <a:t> Apply </a:t>
            </a:r>
            <a:r>
              <a:rPr lang="en-US" sz="2000" b="1" u="sng" dirty="0">
                <a:latin typeface="Leelawadee UI" panose="020B0502040204020203" pitchFamily="34" charset="-34"/>
                <a:cs typeface="Leelawadee UI" panose="020B0502040204020203" pitchFamily="34" charset="-34"/>
              </a:rPr>
              <a:t>early</a:t>
            </a:r>
            <a:r>
              <a:rPr lang="en-US" sz="2000" dirty="0">
                <a:latin typeface="Leelawadee UI" panose="020B0502040204020203" pitchFamily="34" charset="-34"/>
                <a:cs typeface="Leelawadee UI" panose="020B0502040204020203" pitchFamily="34" charset="-34"/>
              </a:rPr>
              <a:t> each year:</a:t>
            </a:r>
          </a:p>
          <a:p>
            <a:pPr lvl="1">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Federal Aid (FAFSA)</a:t>
            </a:r>
          </a:p>
          <a:p>
            <a:pPr lvl="1">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CA DREAM Act</a:t>
            </a:r>
          </a:p>
          <a:p>
            <a:pPr>
              <a:buFont typeface="Wingdings" panose="05000000000000000000" pitchFamily="2" charset="2"/>
              <a:buChar char="§"/>
            </a:pPr>
            <a:r>
              <a:rPr lang="en-US" sz="2000" dirty="0">
                <a:latin typeface="Leelawadee UI" panose="020B0502040204020203" pitchFamily="34" charset="-34"/>
                <a:cs typeface="Leelawadee UI" panose="020B0502040204020203" pitchFamily="34" charset="-34"/>
              </a:rPr>
              <a:t>Applications are available beginning every October 1</a:t>
            </a:r>
            <a:r>
              <a:rPr lang="en-US" sz="2000" baseline="30000" dirty="0">
                <a:latin typeface="Leelawadee UI" panose="020B0502040204020203" pitchFamily="34" charset="-34"/>
                <a:cs typeface="Leelawadee UI" panose="020B0502040204020203" pitchFamily="34" charset="-34"/>
              </a:rPr>
              <a:t>st </a:t>
            </a:r>
            <a:r>
              <a:rPr lang="en-US" sz="2000" dirty="0">
                <a:latin typeface="Leelawadee UI" panose="020B0502040204020203" pitchFamily="34" charset="-34"/>
                <a:cs typeface="Leelawadee UI" panose="020B0502040204020203" pitchFamily="34" charset="-34"/>
              </a:rPr>
              <a:t> and the priority deadline is March 2</a:t>
            </a:r>
            <a:r>
              <a:rPr lang="en-US" sz="2000" baseline="30000" dirty="0">
                <a:latin typeface="Leelawadee UI" panose="020B0502040204020203" pitchFamily="34" charset="-34"/>
                <a:cs typeface="Leelawadee UI" panose="020B0502040204020203" pitchFamily="34" charset="-34"/>
              </a:rPr>
              <a:t>nd</a:t>
            </a:r>
            <a:endParaRPr lang="en-US" sz="2000" dirty="0">
              <a:latin typeface="Leelawadee UI" panose="020B0502040204020203" pitchFamily="34" charset="-34"/>
              <a:cs typeface="Leelawadee UI" panose="020B0502040204020203" pitchFamily="34" charset="-34"/>
            </a:endParaRPr>
          </a:p>
          <a:p>
            <a:pPr>
              <a:buFont typeface="Wingdings" panose="05000000000000000000" pitchFamily="2" charset="2"/>
              <a:buChar char="§"/>
            </a:pPr>
            <a:r>
              <a:rPr lang="en-US" sz="2000" dirty="0">
                <a:latin typeface="Leelawadee UI" panose="020B0502040204020203" pitchFamily="34" charset="-34"/>
                <a:cs typeface="Leelawadee UI" panose="020B0502040204020203" pitchFamily="34" charset="-34"/>
              </a:rPr>
              <a:t>CSUSB Scholarship Application opens on November 1</a:t>
            </a:r>
            <a:r>
              <a:rPr lang="en-US" sz="2000" baseline="30000" dirty="0">
                <a:latin typeface="Leelawadee UI" panose="020B0502040204020203" pitchFamily="34" charset="-34"/>
                <a:cs typeface="Leelawadee UI" panose="020B0502040204020203" pitchFamily="34" charset="-34"/>
              </a:rPr>
              <a:t>st</a:t>
            </a:r>
            <a:r>
              <a:rPr lang="en-US" sz="2000" dirty="0">
                <a:latin typeface="Leelawadee UI" panose="020B0502040204020203" pitchFamily="34" charset="-34"/>
                <a:cs typeface="Leelawadee UI" panose="020B0502040204020203" pitchFamily="34" charset="-34"/>
              </a:rPr>
              <a:t> and closes on March 2</a:t>
            </a:r>
            <a:r>
              <a:rPr lang="en-US" sz="2000" baseline="30000" dirty="0">
                <a:latin typeface="Leelawadee UI" panose="020B0502040204020203" pitchFamily="34" charset="-34"/>
                <a:cs typeface="Leelawadee UI" panose="020B0502040204020203" pitchFamily="34" charset="-34"/>
              </a:rPr>
              <a:t>nd</a:t>
            </a:r>
            <a:r>
              <a:rPr lang="en-US" sz="2000" dirty="0">
                <a:latin typeface="Leelawadee UI" panose="020B0502040204020203" pitchFamily="34" charset="-34"/>
                <a:cs typeface="Leelawadee UI" panose="020B0502040204020203" pitchFamily="34" charset="-34"/>
              </a:rPr>
              <a:t> of each year</a:t>
            </a:r>
          </a:p>
          <a:p>
            <a:pPr>
              <a:buFont typeface="Wingdings" panose="05000000000000000000" pitchFamily="2" charset="2"/>
              <a:buChar char="§"/>
            </a:pPr>
            <a:r>
              <a:rPr lang="en-US" sz="2000" dirty="0">
                <a:latin typeface="Leelawadee UI" panose="020B0502040204020203" pitchFamily="34" charset="-34"/>
                <a:cs typeface="Leelawadee UI" panose="020B0502040204020203" pitchFamily="34" charset="-34"/>
              </a:rPr>
              <a:t>Check your </a:t>
            </a:r>
            <a:r>
              <a:rPr lang="en-US" sz="2000" dirty="0" err="1">
                <a:latin typeface="Leelawadee UI" panose="020B0502040204020203" pitchFamily="34" charset="-34"/>
                <a:cs typeface="Leelawadee UI" panose="020B0502040204020203" pitchFamily="34" charset="-34"/>
              </a:rPr>
              <a:t>myCoyote</a:t>
            </a:r>
            <a:r>
              <a:rPr lang="en-US" sz="2000" dirty="0">
                <a:latin typeface="Leelawadee UI" panose="020B0502040204020203" pitchFamily="34" charset="-34"/>
                <a:cs typeface="Leelawadee UI" panose="020B0502040204020203" pitchFamily="34" charset="-34"/>
              </a:rPr>
              <a:t> email and student portal often for official information and to review and clear “Holds” and “To Dos”</a:t>
            </a:r>
          </a:p>
          <a:p>
            <a:pPr>
              <a:buFont typeface="Wingdings" panose="05000000000000000000" pitchFamily="2" charset="2"/>
              <a:buChar char="§"/>
            </a:pPr>
            <a:r>
              <a:rPr lang="en-US" sz="2000" dirty="0">
                <a:latin typeface="Leelawadee UI" panose="020B0502040204020203" pitchFamily="34" charset="-34"/>
                <a:cs typeface="Leelawadee UI" panose="020B0502040204020203" pitchFamily="34" charset="-34"/>
              </a:rPr>
              <a:t>Respond to document requests as soon as possible- documents can be faxed, mailed or dropped off in the drop box located at the entrance of University Hall.</a:t>
            </a:r>
          </a:p>
          <a:p>
            <a:pPr marL="0" indent="0">
              <a:buNone/>
            </a:pPr>
            <a:endParaRPr lang="en-US" dirty="0"/>
          </a:p>
        </p:txBody>
      </p:sp>
      <p:pic>
        <p:nvPicPr>
          <p:cNvPr id="1026" name="Picture 2" descr="Image result for financial a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2" y="4617201"/>
            <a:ext cx="3746500" cy="210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33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latin typeface="Gill Sans Ultra Bold" panose="020B0A02020104020203" pitchFamily="34" charset="0"/>
              </a:rPr>
              <a:t>CSUSB Financial Aid disbursements</a:t>
            </a:r>
          </a:p>
        </p:txBody>
      </p:sp>
      <p:sp>
        <p:nvSpPr>
          <p:cNvPr id="3" name="Content Placeholder 2"/>
          <p:cNvSpPr>
            <a:spLocks noGrp="1"/>
          </p:cNvSpPr>
          <p:nvPr>
            <p:ph idx="1"/>
          </p:nvPr>
        </p:nvSpPr>
        <p:spPr>
          <a:xfrm>
            <a:off x="508000" y="2311400"/>
            <a:ext cx="10972800" cy="4206240"/>
          </a:xfrm>
        </p:spPr>
        <p:txBody>
          <a:bodyPr>
            <a:normAutofit/>
          </a:bodyPr>
          <a:lstStyle/>
          <a:p>
            <a:pPr>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 If aid does not cover all your fees, you are responsible for paying the balance by the due date to avoid being dropped from the term</a:t>
            </a:r>
          </a:p>
          <a:p>
            <a:pPr>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 Most disbursements occur 10 days before the 1</a:t>
            </a:r>
            <a:r>
              <a:rPr lang="en-US" baseline="30000" dirty="0">
                <a:latin typeface="Leelawadee UI" panose="020B0502040204020203" pitchFamily="34" charset="-34"/>
                <a:cs typeface="Leelawadee UI" panose="020B0502040204020203" pitchFamily="34" charset="-34"/>
              </a:rPr>
              <a:t>st</a:t>
            </a:r>
            <a:r>
              <a:rPr lang="en-US" dirty="0">
                <a:latin typeface="Leelawadee UI" panose="020B0502040204020203" pitchFamily="34" charset="-34"/>
                <a:cs typeface="Leelawadee UI" panose="020B0502040204020203" pitchFamily="34" charset="-34"/>
              </a:rPr>
              <a:t> day of class each term</a:t>
            </a:r>
          </a:p>
          <a:p>
            <a:pPr lvl="3">
              <a:buFont typeface="Wingdings" panose="05000000000000000000" pitchFamily="2" charset="2"/>
              <a:buChar char="§"/>
            </a:pPr>
            <a:r>
              <a:rPr lang="en-US" sz="1800" dirty="0">
                <a:latin typeface="Leelawadee UI" panose="020B0502040204020203" pitchFamily="34" charset="-34"/>
                <a:cs typeface="Leelawadee UI" panose="020B0502040204020203" pitchFamily="34" charset="-34"/>
              </a:rPr>
              <a:t>If you have no holds! 	</a:t>
            </a:r>
          </a:p>
          <a:p>
            <a:pPr>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 You are encouraged to apply for direct deposit</a:t>
            </a:r>
          </a:p>
          <a:p>
            <a:pPr>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 All disbursed aid is credited to each student’s account. If there are remaining funds, a refund will be send either by direct deposit or mail. Allow 5 - 10 working days to receive your refund.</a:t>
            </a:r>
          </a:p>
          <a:p>
            <a:pP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489972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738</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Calibri</vt:lpstr>
      <vt:lpstr>Corbel</vt:lpstr>
      <vt:lpstr>Gill Sans Ultra Bold</vt:lpstr>
      <vt:lpstr>Leelawadee</vt:lpstr>
      <vt:lpstr>Leelawadee UI</vt:lpstr>
      <vt:lpstr>Webdings</vt:lpstr>
      <vt:lpstr>Wingdings</vt:lpstr>
      <vt:lpstr>1_Banded</vt:lpstr>
      <vt:lpstr>Blank Presentation</vt:lpstr>
      <vt:lpstr>2_Banded</vt:lpstr>
      <vt:lpstr>PowerPoint Presentation</vt:lpstr>
      <vt:lpstr>What is the FAFSA?</vt:lpstr>
      <vt:lpstr>California Dream Act</vt:lpstr>
      <vt:lpstr>Financial Aid Timeline</vt:lpstr>
      <vt:lpstr>Student Loan information</vt:lpstr>
      <vt:lpstr>DIFFERENCE BETWEEN LOANS &amp; GRANTS</vt:lpstr>
      <vt:lpstr>Federal work-study Program</vt:lpstr>
      <vt:lpstr>CSUSB Financial Aid Quick Tips</vt:lpstr>
      <vt:lpstr>CSUSB Financial Aid disbursements</vt:lpstr>
      <vt:lpstr> Financial Aid  COVID-19 Updates</vt:lpstr>
      <vt:lpstr>Financial Aid Resources</vt:lpstr>
      <vt:lpstr>Financial Aid ResourcES,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Huston</dc:creator>
  <cp:lastModifiedBy>Veronica Pena</cp:lastModifiedBy>
  <cp:revision>32</cp:revision>
  <cp:lastPrinted>2019-05-18T01:37:28Z</cp:lastPrinted>
  <dcterms:created xsi:type="dcterms:W3CDTF">2019-05-16T17:05:31Z</dcterms:created>
  <dcterms:modified xsi:type="dcterms:W3CDTF">2020-07-11T04:04:31Z</dcterms:modified>
</cp:coreProperties>
</file>