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6"/>
  </p:notesMasterIdLst>
  <p:sldIdLst>
    <p:sldId id="257" r:id="rId4"/>
    <p:sldId id="301" r:id="rId5"/>
    <p:sldId id="259" r:id="rId6"/>
    <p:sldId id="315" r:id="rId7"/>
    <p:sldId id="260" r:id="rId8"/>
    <p:sldId id="316" r:id="rId9"/>
    <p:sldId id="306" r:id="rId10"/>
    <p:sldId id="299" r:id="rId11"/>
    <p:sldId id="307" r:id="rId12"/>
    <p:sldId id="309" r:id="rId13"/>
    <p:sldId id="310" r:id="rId14"/>
    <p:sldId id="311" r:id="rId15"/>
    <p:sldId id="312" r:id="rId16"/>
    <p:sldId id="317" r:id="rId17"/>
    <p:sldId id="318" r:id="rId18"/>
    <p:sldId id="319" r:id="rId19"/>
    <p:sldId id="320" r:id="rId20"/>
    <p:sldId id="302" r:id="rId21"/>
    <p:sldId id="282" r:id="rId22"/>
    <p:sldId id="273" r:id="rId23"/>
    <p:sldId id="274" r:id="rId24"/>
    <p:sldId id="275" r:id="rId25"/>
    <p:sldId id="277" r:id="rId26"/>
    <p:sldId id="281" r:id="rId27"/>
    <p:sldId id="276" r:id="rId28"/>
    <p:sldId id="321" r:id="rId29"/>
    <p:sldId id="322" r:id="rId30"/>
    <p:sldId id="323" r:id="rId31"/>
    <p:sldId id="313" r:id="rId32"/>
    <p:sldId id="314" r:id="rId33"/>
    <p:sldId id="295"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p:cViewPr varScale="1">
        <p:scale>
          <a:sx n="52" d="100"/>
          <a:sy n="52" d="100"/>
        </p:scale>
        <p:origin x="29" y="68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88"/>
    </p:cViewPr>
  </p:sorterViewPr>
  <p:notesViewPr>
    <p:cSldViewPr>
      <p:cViewPr varScale="1">
        <p:scale>
          <a:sx n="82" d="100"/>
          <a:sy n="82" d="100"/>
        </p:scale>
        <p:origin x="-238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ca Pena" userId="de4a02f9ce15be2f" providerId="LiveId" clId="{A847562A-7F98-4E5A-BE46-635BE2956B27}"/>
    <pc:docChg chg="undo custSel addSld delSld modSld">
      <pc:chgData name="Veronica Pena" userId="de4a02f9ce15be2f" providerId="LiveId" clId="{A847562A-7F98-4E5A-BE46-635BE2956B27}" dt="2020-10-13T00:20:10.906" v="84" actId="20577"/>
      <pc:docMkLst>
        <pc:docMk/>
      </pc:docMkLst>
      <pc:sldChg chg="modSp add del mod">
        <pc:chgData name="Veronica Pena" userId="de4a02f9ce15be2f" providerId="LiveId" clId="{A847562A-7F98-4E5A-BE46-635BE2956B27}" dt="2020-10-13T00:20:10.906" v="84" actId="20577"/>
        <pc:sldMkLst>
          <pc:docMk/>
          <pc:sldMk cId="2617947524" sldId="310"/>
        </pc:sldMkLst>
        <pc:spChg chg="mod">
          <ac:chgData name="Veronica Pena" userId="de4a02f9ce15be2f" providerId="LiveId" clId="{A847562A-7F98-4E5A-BE46-635BE2956B27}" dt="2020-10-13T00:20:10.906" v="84" actId="20577"/>
          <ac:spMkLst>
            <pc:docMk/>
            <pc:sldMk cId="2617947524" sldId="31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F3E1A-F44A-4BDC-BFDE-3CE901F7CC0B}" type="datetimeFigureOut">
              <a:rPr lang="en-US" smtClean="0"/>
              <a:t>10/12/2020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E1359-2DA2-4102-8E5F-3C314329F386}" type="slidenum">
              <a:rPr lang="en-US" smtClean="0"/>
              <a:t>‹#›</a:t>
            </a:fld>
            <a:endParaRPr lang="en-US"/>
          </a:p>
        </p:txBody>
      </p:sp>
    </p:spTree>
    <p:extLst>
      <p:ext uri="{BB962C8B-B14F-4D97-AF65-F5344CB8AC3E}">
        <p14:creationId xmlns:p14="http://schemas.microsoft.com/office/powerpoint/2010/main" val="154208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10/12/2020 5:15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4631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10/12/2020 5:15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127669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10/12/2020 5:15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62185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967204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no SSN for parents,</a:t>
            </a:r>
            <a:r>
              <a:rPr lang="en-US" baseline="0" dirty="0"/>
              <a:t> they will need to print a signature page to mail.</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25727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230188"/>
            <a:ext cx="8382000" cy="609398"/>
          </a:xfrm>
        </p:spPr>
        <p:txBody>
          <a:bodyPr/>
          <a:lstStyle>
            <a:lvl1pPr>
              <a:defRPr sz="4400">
                <a:solidFill>
                  <a:srgbClr val="FFFFFF"/>
                </a:solidFill>
              </a:defRPr>
            </a:lvl1pPr>
          </a:lstStyle>
          <a:p>
            <a:r>
              <a:rPr lang="en-US" dirty="0"/>
              <a:t>Click to edit Master title style</a:t>
            </a:r>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230188"/>
            <a:ext cx="8382000" cy="609398"/>
          </a:xfrm>
        </p:spPr>
        <p:txBody>
          <a:bodyPr/>
          <a:lstStyle>
            <a:lvl1pPr>
              <a:defRPr sz="4400">
                <a:solidFill>
                  <a:srgbClr val="FFFFFF"/>
                </a:solidFill>
              </a:defRPr>
            </a:lvl1pPr>
          </a:lstStyle>
          <a:p>
            <a:r>
              <a:rPr lang="en-US" dirty="0"/>
              <a:t>Click to edit Master title style</a:t>
            </a:r>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dirty="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lvl1pPr>
          </a:lstStyle>
          <a:p>
            <a:r>
              <a:rPr lang="en-US" dirty="0"/>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lvl1pPr>
          </a:lstStyle>
          <a:p>
            <a:r>
              <a:rPr lang="en-US" dirty="0"/>
              <a:t>Click to edit Master title style</a:t>
            </a:r>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lvl1pPr>
          </a:lstStyle>
          <a:p>
            <a:r>
              <a:rPr lang="en-US" dirty="0"/>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0939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4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fafsa.gov/" TargetMode="Externa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6.jpeg"/><Relationship Id="rId5" Type="http://schemas.microsoft.com/office/2007/relationships/hdphoto" Target="../media/hdphoto1.wdp"/><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jpeg"/><Relationship Id="rId5" Type="http://schemas.microsoft.com/office/2007/relationships/hdphoto" Target="../media/hdphoto1.wdp"/><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28.gi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500" dirty="0"/>
              <a:t>2021-2022         Financial Aid Workshop</a:t>
            </a:r>
          </a:p>
        </p:txBody>
      </p:sp>
      <p:sp>
        <p:nvSpPr>
          <p:cNvPr id="3" name="Subtitle 2"/>
          <p:cNvSpPr>
            <a:spLocks noGrp="1"/>
          </p:cNvSpPr>
          <p:nvPr>
            <p:ph type="subTitle" idx="1"/>
          </p:nvPr>
        </p:nvSpPr>
        <p:spPr>
          <a:xfrm>
            <a:off x="166687" y="5030788"/>
            <a:ext cx="7681913" cy="1293812"/>
          </a:xfrm>
        </p:spPr>
        <p:txBody>
          <a:bodyPr>
            <a:normAutofit/>
          </a:bodyPr>
          <a:lstStyle/>
          <a:p>
            <a:r>
              <a:rPr lang="en-US" dirty="0"/>
              <a:t>Financial Aid Office</a:t>
            </a:r>
          </a:p>
          <a:p>
            <a:r>
              <a:rPr lang="en-US" dirty="0"/>
              <a:t>California State University, San Bernardino</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3384"/>
            <a:ext cx="7043208" cy="1523494"/>
          </a:xfrm>
        </p:spPr>
        <p:txBody>
          <a:bodyPr/>
          <a:lstStyle/>
          <a:p>
            <a:r>
              <a:rPr lang="en-US" dirty="0"/>
              <a:t>IRS Data Retrieval Tool </a:t>
            </a:r>
          </a:p>
        </p:txBody>
      </p:sp>
      <p:sp>
        <p:nvSpPr>
          <p:cNvPr id="3" name="Subtitle 2"/>
          <p:cNvSpPr>
            <a:spLocks noGrp="1"/>
          </p:cNvSpPr>
          <p:nvPr>
            <p:ph type="subTitle" idx="1"/>
          </p:nvPr>
        </p:nvSpPr>
        <p:spPr>
          <a:xfrm>
            <a:off x="457200" y="2173300"/>
            <a:ext cx="7954963" cy="3922700"/>
          </a:xfrm>
        </p:spPr>
        <p:txBody>
          <a:bodyPr/>
          <a:lstStyle/>
          <a:p>
            <a:pPr marL="457200" indent="-457200">
              <a:spcBef>
                <a:spcPts val="1200"/>
              </a:spcBef>
              <a:buFont typeface="Arial" panose="020B0604020202020204" pitchFamily="34" charset="0"/>
              <a:buChar char="•"/>
            </a:pPr>
            <a:r>
              <a:rPr lang="en-US" sz="2600" dirty="0">
                <a:latin typeface="Arial" panose="020B0604020202020204" pitchFamily="34" charset="0"/>
                <a:cs typeface="Arial" panose="020B0604020202020204" pitchFamily="34" charset="0"/>
              </a:rPr>
              <a:t>Allows for certain tax return information to be transferred from the IRS database</a:t>
            </a:r>
          </a:p>
          <a:p>
            <a:pPr marL="457200" indent="-457200">
              <a:spcBef>
                <a:spcPts val="1200"/>
              </a:spcBef>
              <a:buFont typeface="Arial" panose="020B0604020202020204" pitchFamily="34" charset="0"/>
              <a:buChar char="•"/>
            </a:pPr>
            <a:r>
              <a:rPr lang="en-US" sz="2600" dirty="0">
                <a:latin typeface="Arial" panose="020B0604020202020204" pitchFamily="34" charset="0"/>
                <a:cs typeface="Arial" panose="020B0604020202020204" pitchFamily="34" charset="0"/>
              </a:rPr>
              <a:t>Participation is voluntary and student chooses whether or not to transfer data to FOTW</a:t>
            </a:r>
          </a:p>
          <a:p>
            <a:pPr marL="457200" indent="-457200">
              <a:spcBef>
                <a:spcPts val="1200"/>
              </a:spcBef>
              <a:buFont typeface="Arial" panose="020B0604020202020204" pitchFamily="34" charset="0"/>
              <a:buChar char="•"/>
            </a:pPr>
            <a:r>
              <a:rPr lang="en-US" sz="2600" dirty="0">
                <a:latin typeface="Arial" panose="020B0604020202020204" pitchFamily="34" charset="0"/>
                <a:cs typeface="Arial" panose="020B0604020202020204" pitchFamily="34" charset="0"/>
              </a:rPr>
              <a:t>IRS will authenticate taxpayer’s identity</a:t>
            </a:r>
          </a:p>
          <a:p>
            <a:pPr marL="457200" indent="-457200">
              <a:spcBef>
                <a:spcPts val="1200"/>
              </a:spcBef>
              <a:buFont typeface="Arial" panose="020B0604020202020204" pitchFamily="34" charset="0"/>
              <a:buChar char="•"/>
            </a:pPr>
            <a:r>
              <a:rPr lang="en-US" sz="2600" dirty="0">
                <a:latin typeface="Arial" panose="020B0604020202020204" pitchFamily="34" charset="0"/>
                <a:cs typeface="Arial" panose="020B0604020202020204" pitchFamily="34" charset="0"/>
              </a:rPr>
              <a:t>If tax record is found, IRS transfers information to populate the FAFSA</a:t>
            </a:r>
          </a:p>
          <a:p>
            <a:pPr marL="457200" indent="-457200">
              <a:spcBef>
                <a:spcPts val="1200"/>
              </a:spcBef>
              <a:buFont typeface="Arial" panose="020B0604020202020204" pitchFamily="34" charset="0"/>
              <a:buChar char="•"/>
            </a:pPr>
            <a:r>
              <a:rPr lang="en-US" sz="2600" dirty="0">
                <a:latin typeface="Arial" panose="020B0604020202020204" pitchFamily="34" charset="0"/>
                <a:cs typeface="Arial" panose="020B0604020202020204" pitchFamily="34" charset="0"/>
              </a:rPr>
              <a:t>Reduces documents requested by financial aid office</a:t>
            </a:r>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7056342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 FAFSA Errors</a:t>
            </a:r>
          </a:p>
        </p:txBody>
      </p:sp>
      <p:sp>
        <p:nvSpPr>
          <p:cNvPr id="3" name="Text Placeholder 2"/>
          <p:cNvSpPr>
            <a:spLocks noGrp="1"/>
          </p:cNvSpPr>
          <p:nvPr>
            <p:ph type="body" sz="quarter" idx="10"/>
          </p:nvPr>
        </p:nvSpPr>
        <p:spPr>
          <a:xfrm>
            <a:off x="381000" y="1411552"/>
            <a:ext cx="8382000" cy="5227585"/>
          </a:xfrm>
        </p:spPr>
        <p:txBody>
          <a:bodyPr/>
          <a:lstStyle/>
          <a:p>
            <a:pPr>
              <a:spcBef>
                <a:spcPts val="900"/>
              </a:spcBef>
            </a:pPr>
            <a:r>
              <a:rPr lang="en-US" sz="2800" dirty="0">
                <a:latin typeface="Arial" panose="020B0604020202020204" pitchFamily="34" charset="0"/>
                <a:cs typeface="Arial" panose="020B0604020202020204" pitchFamily="34" charset="0"/>
              </a:rPr>
              <a:t>Social Security Numbers (SSN) If parents do not have a SSN please put 000-00-0000 under their information</a:t>
            </a:r>
          </a:p>
          <a:p>
            <a:pPr>
              <a:spcBef>
                <a:spcPts val="900"/>
              </a:spcBef>
            </a:pPr>
            <a:r>
              <a:rPr lang="en-US" sz="2800" dirty="0">
                <a:latin typeface="Arial" panose="020B0604020202020204" pitchFamily="34" charset="0"/>
                <a:cs typeface="Arial" panose="020B0604020202020204" pitchFamily="34" charset="0"/>
              </a:rPr>
              <a:t>Divorced/widowed/remarried parental information</a:t>
            </a:r>
          </a:p>
          <a:p>
            <a:pPr>
              <a:spcBef>
                <a:spcPts val="900"/>
              </a:spcBef>
            </a:pPr>
            <a:r>
              <a:rPr lang="en-US" sz="2800" dirty="0">
                <a:latin typeface="Arial" panose="020B0604020202020204" pitchFamily="34" charset="0"/>
                <a:cs typeface="Arial" panose="020B0604020202020204" pitchFamily="34" charset="0"/>
              </a:rPr>
              <a:t>Income earned by parents/stepparents</a:t>
            </a:r>
          </a:p>
          <a:p>
            <a:pPr>
              <a:spcBef>
                <a:spcPts val="900"/>
              </a:spcBef>
            </a:pPr>
            <a:r>
              <a:rPr lang="en-US" sz="2800" dirty="0">
                <a:latin typeface="Arial" panose="020B0604020202020204" pitchFamily="34" charset="0"/>
                <a:cs typeface="Arial" panose="020B0604020202020204" pitchFamily="34" charset="0"/>
              </a:rPr>
              <a:t>Untaxed income</a:t>
            </a:r>
          </a:p>
          <a:p>
            <a:pPr>
              <a:spcBef>
                <a:spcPts val="900"/>
              </a:spcBef>
            </a:pPr>
            <a:r>
              <a:rPr lang="en-US" sz="2800" dirty="0">
                <a:latin typeface="Arial" panose="020B0604020202020204" pitchFamily="34" charset="0"/>
                <a:cs typeface="Arial" panose="020B0604020202020204" pitchFamily="34" charset="0"/>
              </a:rPr>
              <a:t>U.S. income taxes paid </a:t>
            </a:r>
          </a:p>
          <a:p>
            <a:pPr>
              <a:spcBef>
                <a:spcPts val="900"/>
              </a:spcBef>
            </a:pPr>
            <a:r>
              <a:rPr lang="en-US" sz="2800" dirty="0">
                <a:latin typeface="Arial" panose="020B0604020202020204" pitchFamily="34" charset="0"/>
                <a:cs typeface="Arial" panose="020B0604020202020204" pitchFamily="34" charset="0"/>
              </a:rPr>
              <a:t>Household size</a:t>
            </a:r>
          </a:p>
          <a:p>
            <a:pPr>
              <a:spcBef>
                <a:spcPts val="900"/>
              </a:spcBef>
            </a:pPr>
            <a:r>
              <a:rPr lang="en-US" sz="2800" dirty="0">
                <a:latin typeface="Arial" panose="020B0604020202020204" pitchFamily="34" charset="0"/>
                <a:cs typeface="Arial" panose="020B0604020202020204" pitchFamily="34" charset="0"/>
              </a:rPr>
              <a:t>Number of household members in college</a:t>
            </a:r>
          </a:p>
          <a:p>
            <a:pPr>
              <a:spcBef>
                <a:spcPts val="900"/>
              </a:spcBef>
            </a:pPr>
            <a:r>
              <a:rPr lang="en-US" sz="2800" dirty="0">
                <a:latin typeface="Arial" panose="020B0604020202020204" pitchFamily="34" charset="0"/>
                <a:cs typeface="Arial" panose="020B0604020202020204" pitchFamily="34" charset="0"/>
              </a:rPr>
              <a:t>Real estate and investment net worth</a:t>
            </a:r>
          </a:p>
          <a:p>
            <a:pPr marL="0" indent="0">
              <a:buNone/>
            </a:pP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1794752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FAFSA Processing Results</a:t>
            </a:r>
          </a:p>
        </p:txBody>
      </p:sp>
      <p:pic>
        <p:nvPicPr>
          <p:cNvPr id="8" name="Picture 7"/>
          <p:cNvPicPr>
            <a:picLocks noChangeAspect="1"/>
          </p:cNvPicPr>
          <p:nvPr/>
        </p:nvPicPr>
        <p:blipFill>
          <a:blip r:embed="rId2"/>
          <a:stretch>
            <a:fillRect/>
          </a:stretch>
        </p:blipFill>
        <p:spPr>
          <a:xfrm>
            <a:off x="1066800" y="1219200"/>
            <a:ext cx="7171933" cy="4229042"/>
          </a:xfrm>
          <a:prstGeom prst="rect">
            <a:avLst/>
          </a:prstGeom>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8759067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Notification of SAR Processing</a:t>
            </a:r>
          </a:p>
        </p:txBody>
      </p:sp>
      <p:sp>
        <p:nvSpPr>
          <p:cNvPr id="3" name="Text Placeholder 2"/>
          <p:cNvSpPr>
            <a:spLocks noGrp="1"/>
          </p:cNvSpPr>
          <p:nvPr>
            <p:ph type="body" sz="quarter" idx="10"/>
          </p:nvPr>
        </p:nvSpPr>
        <p:spPr>
          <a:xfrm>
            <a:off x="5257800" y="1411552"/>
            <a:ext cx="3505200" cy="3662541"/>
          </a:xfrm>
        </p:spPr>
        <p:txBody>
          <a:bodyPr/>
          <a:lstStyle/>
          <a:p>
            <a:r>
              <a:rPr lang="en-US" sz="2800" dirty="0">
                <a:latin typeface="Arial" panose="020B0604020202020204" pitchFamily="34" charset="0"/>
                <a:cs typeface="Arial" panose="020B0604020202020204" pitchFamily="34" charset="0"/>
              </a:rPr>
              <a:t>If valid email address is  provided on FAFSA</a:t>
            </a:r>
          </a:p>
          <a:p>
            <a:r>
              <a:rPr lang="en-US" sz="2800" dirty="0">
                <a:latin typeface="Arial" panose="020B0604020202020204" pitchFamily="34" charset="0"/>
                <a:cs typeface="Arial" panose="020B0604020202020204" pitchFamily="34" charset="0"/>
              </a:rPr>
              <a:t>Provides access to electronic SAR at </a:t>
            </a:r>
            <a:r>
              <a:rPr lang="en-US" sz="2800" dirty="0">
                <a:latin typeface="Arial" panose="020B0604020202020204" pitchFamily="34" charset="0"/>
                <a:cs typeface="Arial" panose="020B0604020202020204" pitchFamily="34" charset="0"/>
                <a:hlinkClick r:id="rId2"/>
              </a:rPr>
              <a:t>www.fafsa.gov</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Review for any errors in order to make corrections.</a:t>
            </a:r>
          </a:p>
        </p:txBody>
      </p:sp>
      <p:pic>
        <p:nvPicPr>
          <p:cNvPr id="4" name="Picture 3">
            <a:extLst>
              <a:ext uri="{FF2B5EF4-FFF2-40B4-BE49-F238E27FC236}">
                <a16:creationId xmlns:a16="http://schemas.microsoft.com/office/drawing/2014/main" id="{527541A3-F42E-498F-8A99-EBB9F149BEDB}"/>
              </a:ext>
            </a:extLst>
          </p:cNvPr>
          <p:cNvPicPr/>
          <p:nvPr/>
        </p:nvPicPr>
        <p:blipFill rotWithShape="1">
          <a:blip r:embed="rId3"/>
          <a:srcRect l="25437" t="12034" r="38221" b="3891"/>
          <a:stretch/>
        </p:blipFill>
        <p:spPr bwMode="auto">
          <a:xfrm>
            <a:off x="533400" y="1059610"/>
            <a:ext cx="4308894" cy="496019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88997785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Financial Aid?</a:t>
            </a:r>
          </a:p>
        </p:txBody>
      </p:sp>
      <p:sp>
        <p:nvSpPr>
          <p:cNvPr id="4" name="Text Placeholder 3"/>
          <p:cNvSpPr>
            <a:spLocks noGrp="1" noChangeArrowheads="1"/>
          </p:cNvSpPr>
          <p:nvPr>
            <p:ph type="body" idx="4294967295"/>
          </p:nvPr>
        </p:nvSpPr>
        <p:spPr>
          <a:xfrm>
            <a:off x="380999" y="1447800"/>
            <a:ext cx="5410201" cy="4038600"/>
          </a:xfrm>
          <a:prstGeom prst="rect">
            <a:avLst/>
          </a:prstGeom>
        </p:spPr>
        <p:txBody>
          <a:bodyPr/>
          <a:lstStyle/>
          <a:p>
            <a:pPr marL="0" indent="0" eaLnBrk="1" hangingPunct="1">
              <a:buFontTx/>
              <a:buNone/>
            </a:pPr>
            <a:r>
              <a:rPr lang="en-US" dirty="0">
                <a:latin typeface="Arial" panose="020B0604020202020204" pitchFamily="34" charset="0"/>
                <a:cs typeface="Arial" panose="020B0604020202020204" pitchFamily="34" charset="0"/>
              </a:rPr>
              <a:t>Financial aid consists of</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funds provided to students and families to help pay for postsecondary educational expenses</a:t>
            </a:r>
          </a:p>
          <a:p>
            <a:pPr marL="0" indent="0" eaLnBrk="1" hangingPunct="1">
              <a:buFontTx/>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474304"/>
            <a:ext cx="3314700" cy="3314700"/>
          </a:xfrm>
          <a:prstGeom prst="rect">
            <a:avLst/>
          </a:prstGeom>
        </p:spPr>
      </p:pic>
    </p:spTree>
    <p:extLst>
      <p:ext uri="{BB962C8B-B14F-4D97-AF65-F5344CB8AC3E}">
        <p14:creationId xmlns:p14="http://schemas.microsoft.com/office/powerpoint/2010/main" val="421143433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836612"/>
          </a:xfrm>
        </p:spPr>
        <p:txBody>
          <a:bodyPr/>
          <a:lstStyle/>
          <a:p>
            <a:r>
              <a:rPr lang="en-US" dirty="0">
                <a:solidFill>
                  <a:srgbClr val="005B99"/>
                </a:solidFill>
              </a:rPr>
              <a:t>What is Cost of Attendance (COA)?</a:t>
            </a:r>
            <a:br>
              <a:rPr lang="en-US" dirty="0">
                <a:solidFill>
                  <a:srgbClr val="005B99"/>
                </a:solidFill>
              </a:rPr>
            </a:br>
            <a:endParaRPr lang="en-US" dirty="0"/>
          </a:p>
        </p:txBody>
      </p:sp>
      <p:sp>
        <p:nvSpPr>
          <p:cNvPr id="5" name="Rectangle 4">
            <a:extLst>
              <a:ext uri="{FF2B5EF4-FFF2-40B4-BE49-F238E27FC236}">
                <a16:creationId xmlns:a16="http://schemas.microsoft.com/office/drawing/2014/main" id="{5622ABCA-2B03-44D3-BAAE-48D9CD3C9992}"/>
              </a:ext>
            </a:extLst>
          </p:cNvPr>
          <p:cNvSpPr/>
          <p:nvPr/>
        </p:nvSpPr>
        <p:spPr>
          <a:xfrm>
            <a:off x="457200" y="1368566"/>
            <a:ext cx="8153399" cy="722416"/>
          </a:xfrm>
          <a:prstGeom prst="rect">
            <a:avLst/>
          </a:prstGeom>
          <a:solidFill>
            <a:srgbClr val="005B99"/>
          </a:solidFill>
          <a:ln>
            <a:solidFill>
              <a:srgbClr val="6B9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Estimation of expected costs</a:t>
            </a:r>
            <a:endParaRPr lang="en-US" sz="2400" dirty="0"/>
          </a:p>
        </p:txBody>
      </p:sp>
      <p:sp>
        <p:nvSpPr>
          <p:cNvPr id="6" name="Rectangle 5">
            <a:extLst>
              <a:ext uri="{FF2B5EF4-FFF2-40B4-BE49-F238E27FC236}">
                <a16:creationId xmlns:a16="http://schemas.microsoft.com/office/drawing/2014/main" id="{8B66386F-29EC-4843-BDA8-E0647B22364E}"/>
              </a:ext>
            </a:extLst>
          </p:cNvPr>
          <p:cNvSpPr/>
          <p:nvPr/>
        </p:nvSpPr>
        <p:spPr>
          <a:xfrm>
            <a:off x="457200" y="2093781"/>
            <a:ext cx="4038600" cy="542502"/>
          </a:xfrm>
          <a:prstGeom prst="rect">
            <a:avLst/>
          </a:prstGeom>
          <a:solidFill>
            <a:srgbClr val="005B99"/>
          </a:solidFill>
          <a:ln>
            <a:solidFill>
              <a:srgbClr val="6B9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Direct Costs</a:t>
            </a:r>
          </a:p>
        </p:txBody>
      </p:sp>
      <p:sp>
        <p:nvSpPr>
          <p:cNvPr id="7" name="Rectangle 6">
            <a:extLst>
              <a:ext uri="{FF2B5EF4-FFF2-40B4-BE49-F238E27FC236}">
                <a16:creationId xmlns:a16="http://schemas.microsoft.com/office/drawing/2014/main" id="{0333A4F5-BF5B-4624-AE73-142A50FDD77D}"/>
              </a:ext>
            </a:extLst>
          </p:cNvPr>
          <p:cNvSpPr/>
          <p:nvPr/>
        </p:nvSpPr>
        <p:spPr>
          <a:xfrm>
            <a:off x="4495800" y="2093781"/>
            <a:ext cx="4114799" cy="542502"/>
          </a:xfrm>
          <a:prstGeom prst="rect">
            <a:avLst/>
          </a:prstGeom>
          <a:solidFill>
            <a:srgbClr val="005B99"/>
          </a:solidFill>
          <a:ln>
            <a:solidFill>
              <a:srgbClr val="6B9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Indirect Costs</a:t>
            </a:r>
          </a:p>
        </p:txBody>
      </p:sp>
      <p:sp>
        <p:nvSpPr>
          <p:cNvPr id="10" name="Rectangle 9">
            <a:extLst>
              <a:ext uri="{FF2B5EF4-FFF2-40B4-BE49-F238E27FC236}">
                <a16:creationId xmlns:a16="http://schemas.microsoft.com/office/drawing/2014/main" id="{4F5BD82F-0B52-4A17-8E0F-17F332B89305}"/>
              </a:ext>
            </a:extLst>
          </p:cNvPr>
          <p:cNvSpPr/>
          <p:nvPr/>
        </p:nvSpPr>
        <p:spPr>
          <a:xfrm>
            <a:off x="480646" y="2849646"/>
            <a:ext cx="648789" cy="643653"/>
          </a:xfrm>
          <a:prstGeom prst="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3B1F862-BA6A-49F1-9AE3-DD415174AA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704" y="2852577"/>
            <a:ext cx="685800" cy="685800"/>
          </a:xfrm>
          <a:prstGeom prst="rect">
            <a:avLst/>
          </a:prstGeom>
        </p:spPr>
      </p:pic>
      <p:sp>
        <p:nvSpPr>
          <p:cNvPr id="12" name="Rectangle 11">
            <a:extLst>
              <a:ext uri="{FF2B5EF4-FFF2-40B4-BE49-F238E27FC236}">
                <a16:creationId xmlns:a16="http://schemas.microsoft.com/office/drawing/2014/main" id="{3CB52162-430D-4D01-9AC6-6D30DCD6E2A1}"/>
              </a:ext>
            </a:extLst>
          </p:cNvPr>
          <p:cNvSpPr/>
          <p:nvPr/>
        </p:nvSpPr>
        <p:spPr>
          <a:xfrm>
            <a:off x="455358" y="3796235"/>
            <a:ext cx="648789" cy="643653"/>
          </a:xfrm>
          <a:prstGeom prst="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B52162-430D-4D01-9AC6-6D30DCD6E2A1}"/>
              </a:ext>
            </a:extLst>
          </p:cNvPr>
          <p:cNvSpPr/>
          <p:nvPr/>
        </p:nvSpPr>
        <p:spPr>
          <a:xfrm>
            <a:off x="446704" y="4731465"/>
            <a:ext cx="648789" cy="643653"/>
          </a:xfrm>
          <a:prstGeom prst="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B52162-430D-4D01-9AC6-6D30DCD6E2A1}"/>
              </a:ext>
            </a:extLst>
          </p:cNvPr>
          <p:cNvSpPr/>
          <p:nvPr/>
        </p:nvSpPr>
        <p:spPr>
          <a:xfrm>
            <a:off x="4494209" y="3806168"/>
            <a:ext cx="648789" cy="643653"/>
          </a:xfrm>
          <a:prstGeom prst="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B52162-430D-4D01-9AC6-6D30DCD6E2A1}"/>
              </a:ext>
            </a:extLst>
          </p:cNvPr>
          <p:cNvSpPr/>
          <p:nvPr/>
        </p:nvSpPr>
        <p:spPr>
          <a:xfrm>
            <a:off x="4495800" y="2894724"/>
            <a:ext cx="648789" cy="643653"/>
          </a:xfrm>
          <a:prstGeom prst="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461CE08-B4E3-450C-9815-778051893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140" y="3804074"/>
            <a:ext cx="685800" cy="685800"/>
          </a:xfrm>
          <a:prstGeom prst="rect">
            <a:avLst/>
          </a:prstGeom>
        </p:spPr>
      </p:pic>
      <p:pic>
        <p:nvPicPr>
          <p:cNvPr id="17" name="Picture 16">
            <a:extLst>
              <a:ext uri="{FF2B5EF4-FFF2-40B4-BE49-F238E27FC236}">
                <a16:creationId xmlns:a16="http://schemas.microsoft.com/office/drawing/2014/main" id="{CDB0A180-BAF3-47B4-883C-58D8435FDDCF}"/>
              </a:ext>
            </a:extLst>
          </p:cNvPr>
          <p:cNvPicPr>
            <a:picLocks noChangeAspect="1"/>
          </p:cNvPicPr>
          <p:nvPr/>
        </p:nvPicPr>
        <p:blipFill>
          <a:blip r:embed="rId4"/>
          <a:stretch>
            <a:fillRect/>
          </a:stretch>
        </p:blipFill>
        <p:spPr>
          <a:xfrm>
            <a:off x="496778" y="4785995"/>
            <a:ext cx="548640" cy="548640"/>
          </a:xfrm>
          <a:prstGeom prst="rect">
            <a:avLst/>
          </a:prstGeom>
        </p:spPr>
      </p:pic>
      <p:pic>
        <p:nvPicPr>
          <p:cNvPr id="18" name="Picture 17">
            <a:extLst>
              <a:ext uri="{FF2B5EF4-FFF2-40B4-BE49-F238E27FC236}">
                <a16:creationId xmlns:a16="http://schemas.microsoft.com/office/drawing/2014/main" id="{425015EF-B030-4189-B416-8215C88101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5703" y="2859935"/>
            <a:ext cx="685800" cy="685800"/>
          </a:xfrm>
          <a:prstGeom prst="rect">
            <a:avLst/>
          </a:prstGeom>
        </p:spPr>
      </p:pic>
      <p:pic>
        <p:nvPicPr>
          <p:cNvPr id="19" name="Picture 18">
            <a:extLst>
              <a:ext uri="{FF2B5EF4-FFF2-40B4-BE49-F238E27FC236}">
                <a16:creationId xmlns:a16="http://schemas.microsoft.com/office/drawing/2014/main" id="{DE0FFA9E-B79F-4A6A-B22E-B164473D6D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5703" y="3785094"/>
            <a:ext cx="685800" cy="685800"/>
          </a:xfrm>
          <a:prstGeom prst="rect">
            <a:avLst/>
          </a:prstGeom>
        </p:spPr>
      </p:pic>
      <p:sp>
        <p:nvSpPr>
          <p:cNvPr id="20" name="TextBox 19">
            <a:extLst>
              <a:ext uri="{FF2B5EF4-FFF2-40B4-BE49-F238E27FC236}">
                <a16:creationId xmlns:a16="http://schemas.microsoft.com/office/drawing/2014/main" id="{83820D46-66BE-4433-B3B3-5FC9D12D96C0}"/>
              </a:ext>
            </a:extLst>
          </p:cNvPr>
          <p:cNvSpPr txBox="1"/>
          <p:nvPr/>
        </p:nvSpPr>
        <p:spPr>
          <a:xfrm>
            <a:off x="1277983" y="2992578"/>
            <a:ext cx="2731325"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Tuition and fees</a:t>
            </a:r>
          </a:p>
        </p:txBody>
      </p:sp>
      <p:sp>
        <p:nvSpPr>
          <p:cNvPr id="21" name="TextBox 20">
            <a:extLst>
              <a:ext uri="{FF2B5EF4-FFF2-40B4-BE49-F238E27FC236}">
                <a16:creationId xmlns:a16="http://schemas.microsoft.com/office/drawing/2014/main" id="{4DE0CDED-68AD-44F6-8362-1D20BF15E726}"/>
              </a:ext>
            </a:extLst>
          </p:cNvPr>
          <p:cNvSpPr txBox="1"/>
          <p:nvPr/>
        </p:nvSpPr>
        <p:spPr>
          <a:xfrm>
            <a:off x="1292637" y="3916668"/>
            <a:ext cx="286649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Room and board</a:t>
            </a:r>
          </a:p>
        </p:txBody>
      </p:sp>
      <p:sp>
        <p:nvSpPr>
          <p:cNvPr id="22" name="TextBox 21">
            <a:extLst>
              <a:ext uri="{FF2B5EF4-FFF2-40B4-BE49-F238E27FC236}">
                <a16:creationId xmlns:a16="http://schemas.microsoft.com/office/drawing/2014/main" id="{E75E1B35-08E2-46B1-975F-72BF9CF164EA}"/>
              </a:ext>
            </a:extLst>
          </p:cNvPr>
          <p:cNvSpPr txBox="1"/>
          <p:nvPr/>
        </p:nvSpPr>
        <p:spPr>
          <a:xfrm>
            <a:off x="1267890" y="4818762"/>
            <a:ext cx="330411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Books and supplies</a:t>
            </a:r>
          </a:p>
        </p:txBody>
      </p:sp>
      <p:sp>
        <p:nvSpPr>
          <p:cNvPr id="23" name="TextBox 22">
            <a:extLst>
              <a:ext uri="{FF2B5EF4-FFF2-40B4-BE49-F238E27FC236}">
                <a16:creationId xmlns:a16="http://schemas.microsoft.com/office/drawing/2014/main" id="{42DEF5A4-DB84-4C8D-9A41-69B188EF06A6}"/>
              </a:ext>
            </a:extLst>
          </p:cNvPr>
          <p:cNvSpPr txBox="1"/>
          <p:nvPr/>
        </p:nvSpPr>
        <p:spPr>
          <a:xfrm>
            <a:off x="5638800" y="2915962"/>
            <a:ext cx="2492477"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Transportation</a:t>
            </a:r>
          </a:p>
        </p:txBody>
      </p:sp>
      <p:sp>
        <p:nvSpPr>
          <p:cNvPr id="25" name="TextBox 24">
            <a:extLst>
              <a:ext uri="{FF2B5EF4-FFF2-40B4-BE49-F238E27FC236}">
                <a16:creationId xmlns:a16="http://schemas.microsoft.com/office/drawing/2014/main" id="{EA5284D6-EB8E-49A2-89BC-A534E14BD58B}"/>
              </a:ext>
            </a:extLst>
          </p:cNvPr>
          <p:cNvSpPr txBox="1"/>
          <p:nvPr/>
        </p:nvSpPr>
        <p:spPr>
          <a:xfrm>
            <a:off x="5518201" y="3718861"/>
            <a:ext cx="3244799" cy="954107"/>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Miscellaneous</a:t>
            </a:r>
          </a:p>
          <a:p>
            <a:r>
              <a:rPr lang="en-US" sz="2800" dirty="0">
                <a:latin typeface="Arial" panose="020B0604020202020204" pitchFamily="34" charset="0"/>
                <a:cs typeface="Arial" panose="020B0604020202020204" pitchFamily="34" charset="0"/>
              </a:rPr>
              <a:t>personal expenses</a:t>
            </a:r>
          </a:p>
        </p:txBody>
      </p:sp>
    </p:spTree>
    <p:extLst>
      <p:ext uri="{BB962C8B-B14F-4D97-AF65-F5344CB8AC3E}">
        <p14:creationId xmlns:p14="http://schemas.microsoft.com/office/powerpoint/2010/main" val="401006672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446212"/>
          </a:xfrm>
        </p:spPr>
        <p:txBody>
          <a:bodyPr/>
          <a:lstStyle/>
          <a:p>
            <a:r>
              <a:rPr lang="en-US" dirty="0">
                <a:solidFill>
                  <a:srgbClr val="005B99"/>
                </a:solidFill>
              </a:rPr>
              <a:t>What is Expected Family Contribution (EFC)?</a:t>
            </a:r>
            <a:br>
              <a:rPr lang="en-US" dirty="0">
                <a:solidFill>
                  <a:srgbClr val="005B99"/>
                </a:solidFill>
              </a:rPr>
            </a:br>
            <a:br>
              <a:rPr lang="en-US" dirty="0">
                <a:solidFill>
                  <a:srgbClr val="005B99"/>
                </a:solidFill>
              </a:rPr>
            </a:br>
            <a:endParaRPr lang="en-US" dirty="0"/>
          </a:p>
        </p:txBody>
      </p:sp>
      <p:sp>
        <p:nvSpPr>
          <p:cNvPr id="4" name="Text Placeholder 3"/>
          <p:cNvSpPr>
            <a:spLocks noGrp="1"/>
          </p:cNvSpPr>
          <p:nvPr>
            <p:ph type="body" sz="quarter" idx="10"/>
          </p:nvPr>
        </p:nvSpPr>
        <p:spPr>
          <a:xfrm>
            <a:off x="381000" y="1905000"/>
            <a:ext cx="3505200" cy="3352800"/>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1774AD"/>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lvl="0" algn="ctr" defTabSz="1022350">
              <a:lnSpc>
                <a:spcPct val="90000"/>
              </a:lnSpc>
              <a:spcBef>
                <a:spcPct val="0"/>
              </a:spcBef>
              <a:spcAft>
                <a:spcPct val="35000"/>
              </a:spcAft>
            </a:pPr>
            <a:r>
              <a:rPr lang="en-US" sz="2400" b="1" kern="1200" dirty="0">
                <a:latin typeface="Arial" charset="0"/>
                <a:ea typeface="Arial" charset="0"/>
                <a:cs typeface="Arial" charset="0"/>
              </a:rPr>
              <a:t>Measurement of student’s and family’s ability to pay postsecondary educational expenses</a:t>
            </a:r>
          </a:p>
        </p:txBody>
      </p:sp>
      <p:sp>
        <p:nvSpPr>
          <p:cNvPr id="5" name="Left Brace 4"/>
          <p:cNvSpPr/>
          <p:nvPr/>
        </p:nvSpPr>
        <p:spPr>
          <a:xfrm>
            <a:off x="4267200" y="2529027"/>
            <a:ext cx="457200" cy="2438400"/>
          </a:xfrm>
          <a:prstGeom prst="leftBrace">
            <a:avLst/>
          </a:prstGeom>
          <a:ln w="38100">
            <a:solidFill>
              <a:srgbClr val="005B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w="57150">
                <a:solidFill>
                  <a:schemeClr val="tx1"/>
                </a:solidFill>
              </a:ln>
              <a:solidFill>
                <a:srgbClr val="005B99"/>
              </a:solidFill>
            </a:endParaRPr>
          </a:p>
        </p:txBody>
      </p:sp>
      <p:sp>
        <p:nvSpPr>
          <p:cNvPr id="6" name="Freeform 5"/>
          <p:cNvSpPr/>
          <p:nvPr/>
        </p:nvSpPr>
        <p:spPr>
          <a:xfrm>
            <a:off x="5181600" y="1620645"/>
            <a:ext cx="3200400" cy="1828800"/>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1774AD"/>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algn="ctr" defTabSz="1022350">
              <a:lnSpc>
                <a:spcPct val="90000"/>
              </a:lnSpc>
              <a:spcBef>
                <a:spcPct val="0"/>
              </a:spcBef>
              <a:spcAft>
                <a:spcPct val="35000"/>
              </a:spcAft>
            </a:pPr>
            <a:r>
              <a:rPr lang="en-US" sz="2400" b="1" dirty="0">
                <a:latin typeface="Arial" charset="0"/>
                <a:ea typeface="Arial" charset="0"/>
                <a:cs typeface="Arial" charset="0"/>
              </a:rPr>
              <a:t>Student contribution</a:t>
            </a:r>
          </a:p>
        </p:txBody>
      </p:sp>
      <p:sp>
        <p:nvSpPr>
          <p:cNvPr id="7" name="Freeform 6"/>
          <p:cNvSpPr/>
          <p:nvPr/>
        </p:nvSpPr>
        <p:spPr>
          <a:xfrm>
            <a:off x="5181600" y="4047010"/>
            <a:ext cx="3200400" cy="1828800"/>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1774AD"/>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algn="ctr" defTabSz="1022350">
              <a:lnSpc>
                <a:spcPct val="90000"/>
              </a:lnSpc>
              <a:spcBef>
                <a:spcPct val="0"/>
              </a:spcBef>
              <a:spcAft>
                <a:spcPct val="35000"/>
              </a:spcAft>
            </a:pPr>
            <a:r>
              <a:rPr lang="en-US" sz="2400" b="1" dirty="0">
                <a:latin typeface="Arial" charset="0"/>
                <a:ea typeface="Arial" charset="0"/>
                <a:cs typeface="Arial" charset="0"/>
              </a:rPr>
              <a:t>Parent contribution</a:t>
            </a:r>
          </a:p>
          <a:p>
            <a:pPr algn="ctr" defTabSz="1022350">
              <a:lnSpc>
                <a:spcPct val="90000"/>
              </a:lnSpc>
              <a:spcBef>
                <a:spcPct val="0"/>
              </a:spcBef>
              <a:spcAft>
                <a:spcPct val="35000"/>
              </a:spcAft>
            </a:pPr>
            <a:r>
              <a:rPr lang="en-US" sz="2400" dirty="0">
                <a:latin typeface="Arial" charset="0"/>
                <a:ea typeface="Arial" charset="0"/>
                <a:cs typeface="Arial" charset="0"/>
              </a:rPr>
              <a:t> </a:t>
            </a:r>
            <a:r>
              <a:rPr lang="en-US" sz="2000" i="1" dirty="0">
                <a:latin typeface="Arial" charset="0"/>
                <a:ea typeface="Arial" charset="0"/>
                <a:cs typeface="Arial" charset="0"/>
              </a:rPr>
              <a:t>(for dependent students)</a:t>
            </a:r>
            <a:endParaRPr lang="en-US" sz="2400" i="1" dirty="0">
              <a:latin typeface="Arial" charset="0"/>
              <a:ea typeface="Arial" charset="0"/>
              <a:cs typeface="Arial" charset="0"/>
            </a:endParaRPr>
          </a:p>
        </p:txBody>
      </p:sp>
    </p:spTree>
    <p:extLst>
      <p:ext uri="{BB962C8B-B14F-4D97-AF65-F5344CB8AC3E}">
        <p14:creationId xmlns:p14="http://schemas.microsoft.com/office/powerpoint/2010/main" val="5671563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lang="en-US" dirty="0">
                <a:solidFill>
                  <a:srgbClr val="005B99"/>
                </a:solidFill>
              </a:rPr>
              <a:t>What is Financial Need?</a:t>
            </a:r>
            <a:br>
              <a:rPr lang="en-US" dirty="0">
                <a:solidFill>
                  <a:srgbClr val="005B99"/>
                </a:solidFill>
              </a:rPr>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73246646"/>
              </p:ext>
            </p:extLst>
          </p:nvPr>
        </p:nvGraphicFramePr>
        <p:xfrm>
          <a:off x="685800" y="1448983"/>
          <a:ext cx="7772400" cy="3580217"/>
        </p:xfrm>
        <a:graphic>
          <a:graphicData uri="http://schemas.openxmlformats.org/drawingml/2006/table">
            <a:tbl>
              <a:tblPr firstRow="1" firstCol="1" bandRow="1" bandCol="1">
                <a:effectLst>
                  <a:outerShdw blurRad="50800" dist="38100" dir="2700000" algn="tl" rotWithShape="0">
                    <a:prstClr val="black">
                      <a:alpha val="40000"/>
                    </a:prstClr>
                  </a:outerShdw>
                </a:effectLst>
                <a:tableStyleId>{5C22544A-7EE6-4342-B048-85BDC9FD1C3A}</a:tableStyleId>
              </a:tblPr>
              <a:tblGrid>
                <a:gridCol w="7772400">
                  <a:extLst>
                    <a:ext uri="{9D8B030D-6E8A-4147-A177-3AD203B41FA5}">
                      <a16:colId xmlns:a16="http://schemas.microsoft.com/office/drawing/2014/main" val="20000"/>
                    </a:ext>
                  </a:extLst>
                </a:gridCol>
              </a:tblGrid>
              <a:tr h="3580217">
                <a:tc>
                  <a:txBody>
                    <a:bodyPr/>
                    <a:lstStyle/>
                    <a:p>
                      <a:pPr marL="0" marR="0" algn="l">
                        <a:lnSpc>
                          <a:spcPct val="140000"/>
                        </a:lnSpc>
                        <a:spcBef>
                          <a:spcPts val="1200"/>
                        </a:spcBef>
                        <a:spcAft>
                          <a:spcPts val="0"/>
                        </a:spcAft>
                        <a:tabLst>
                          <a:tab pos="568325" algn="l"/>
                        </a:tabLst>
                      </a:pPr>
                      <a:r>
                        <a:rPr lang="en-US" sz="2400" dirty="0">
                          <a:effectLst/>
                          <a:latin typeface="Arial" charset="0"/>
                          <a:ea typeface="Arial" charset="0"/>
                          <a:cs typeface="Arial" charset="0"/>
                        </a:rPr>
                        <a:t>	</a:t>
                      </a:r>
                      <a:r>
                        <a:rPr lang="en-US" sz="3200" dirty="0">
                          <a:effectLst/>
                          <a:latin typeface="Arial" charset="0"/>
                          <a:ea typeface="Arial" charset="0"/>
                          <a:cs typeface="Arial" charset="0"/>
                        </a:rPr>
                        <a:t>Cost of attendance (COA)</a:t>
                      </a:r>
                      <a:endParaRPr lang="en-US" sz="3600" dirty="0">
                        <a:effectLst/>
                        <a:latin typeface="Arial" charset="0"/>
                        <a:ea typeface="Arial" charset="0"/>
                        <a:cs typeface="Arial" charset="0"/>
                      </a:endParaRPr>
                    </a:p>
                    <a:p>
                      <a:pPr marL="0" marR="0" algn="l">
                        <a:lnSpc>
                          <a:spcPct val="140000"/>
                        </a:lnSpc>
                        <a:spcBef>
                          <a:spcPts val="0"/>
                        </a:spcBef>
                        <a:spcAft>
                          <a:spcPts val="0"/>
                        </a:spcAft>
                        <a:tabLst>
                          <a:tab pos="568325" algn="l"/>
                        </a:tabLst>
                      </a:pPr>
                      <a:r>
                        <a:rPr lang="en-US" sz="3200" dirty="0">
                          <a:effectLst/>
                          <a:latin typeface="Arial" charset="0"/>
                          <a:ea typeface="Arial" charset="0"/>
                          <a:cs typeface="Arial" charset="0"/>
                        </a:rPr>
                        <a:t>  – 	</a:t>
                      </a:r>
                      <a:r>
                        <a:rPr lang="en-US" sz="3200" u="none" dirty="0">
                          <a:effectLst/>
                          <a:latin typeface="Arial" charset="0"/>
                          <a:ea typeface="Arial" charset="0"/>
                          <a:cs typeface="Arial" charset="0"/>
                        </a:rPr>
                        <a:t>Expected family contribution (EFC)</a:t>
                      </a:r>
                      <a:endParaRPr lang="en-US" sz="3600" u="none" dirty="0">
                        <a:effectLst/>
                        <a:latin typeface="Arial" charset="0"/>
                        <a:ea typeface="Arial" charset="0"/>
                        <a:cs typeface="Arial" charset="0"/>
                      </a:endParaRPr>
                    </a:p>
                    <a:p>
                      <a:pPr marL="0" marR="0" algn="l">
                        <a:lnSpc>
                          <a:spcPct val="140000"/>
                        </a:lnSpc>
                        <a:spcBef>
                          <a:spcPts val="600"/>
                        </a:spcBef>
                        <a:spcAft>
                          <a:spcPts val="600"/>
                        </a:spcAft>
                        <a:tabLst>
                          <a:tab pos="568325" algn="l"/>
                        </a:tabLst>
                      </a:pPr>
                      <a:r>
                        <a:rPr lang="en-US" sz="3200" dirty="0">
                          <a:effectLst/>
                          <a:latin typeface="Arial" charset="0"/>
                          <a:ea typeface="Arial" charset="0"/>
                          <a:cs typeface="Arial" charset="0"/>
                        </a:rPr>
                        <a:t>  =	Financial need</a:t>
                      </a:r>
                      <a:endParaRPr lang="en-US" sz="3600" dirty="0">
                        <a:effectLst/>
                        <a:latin typeface="Arial" charset="0"/>
                        <a:ea typeface="Arial" charset="0"/>
                        <a:cs typeface="Arial" charset="0"/>
                      </a:endParaRPr>
                    </a:p>
                  </a:txBody>
                  <a:tcPr marL="68580" marR="68580" marT="0" marB="0" anchor="ctr">
                    <a:solidFill>
                      <a:srgbClr val="1774AD"/>
                    </a:solidFill>
                  </a:tcPr>
                </a:tc>
                <a:extLst>
                  <a:ext uri="{0D108BD9-81ED-4DB2-BD59-A6C34878D82A}">
                    <a16:rowId xmlns:a16="http://schemas.microsoft.com/office/drawing/2014/main" val="10000"/>
                  </a:ext>
                </a:extLst>
              </a:tr>
            </a:tbl>
          </a:graphicData>
        </a:graphic>
      </p:graphicFrame>
      <p:cxnSp>
        <p:nvCxnSpPr>
          <p:cNvPr id="6" name="Straight Connector 5"/>
          <p:cNvCxnSpPr>
            <a:cxnSpLocks/>
          </p:cNvCxnSpPr>
          <p:nvPr/>
        </p:nvCxnSpPr>
        <p:spPr>
          <a:xfrm>
            <a:off x="838200" y="3733800"/>
            <a:ext cx="7467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31091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83820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4800" dirty="0"/>
              <a:t>California Dream Act of 2011</a:t>
            </a:r>
          </a:p>
        </p:txBody>
      </p:sp>
      <p:sp>
        <p:nvSpPr>
          <p:cNvPr id="6" name="Text Placeholder 2"/>
          <p:cNvSpPr txBox="1">
            <a:spLocks/>
          </p:cNvSpPr>
          <p:nvPr/>
        </p:nvSpPr>
        <p:spPr>
          <a:xfrm>
            <a:off x="422128" y="1295400"/>
            <a:ext cx="8382000" cy="4188297"/>
          </a:xfrm>
          <a:prstGeom prst="rect">
            <a:avLst/>
          </a:prstGeom>
        </p:spPr>
        <p:txBody>
          <a:bodyPr>
            <a:normAutofit fontScale="92500" lnSpcReduction="10000"/>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Allows students who meet certain criteria to apply for financial aid, such as:</a:t>
            </a:r>
          </a:p>
          <a:p>
            <a:pPr lvl="1"/>
            <a:r>
              <a:rPr lang="en-US" dirty="0"/>
              <a:t>Private Scholarships</a:t>
            </a:r>
          </a:p>
          <a:p>
            <a:pPr lvl="1"/>
            <a:r>
              <a:rPr lang="en-US" dirty="0"/>
              <a:t>State University Grant (CSU)</a:t>
            </a:r>
          </a:p>
          <a:p>
            <a:pPr lvl="1"/>
            <a:r>
              <a:rPr lang="en-US" dirty="0"/>
              <a:t>Cal Grants, EOP Grants</a:t>
            </a:r>
          </a:p>
          <a:p>
            <a:pPr lvl="1"/>
            <a:r>
              <a:rPr lang="en-US" dirty="0"/>
              <a:t>Middle Class Scholarship</a:t>
            </a:r>
          </a:p>
          <a:p>
            <a:r>
              <a:rPr lang="en-US" dirty="0"/>
              <a:t>Applicants include:</a:t>
            </a:r>
          </a:p>
          <a:p>
            <a:pPr lvl="1"/>
            <a:r>
              <a:rPr lang="en-US" dirty="0"/>
              <a:t>AB 540 or AB 2000 students</a:t>
            </a:r>
          </a:p>
          <a:p>
            <a:pPr lvl="1"/>
            <a:r>
              <a:rPr lang="en-US" dirty="0"/>
              <a:t>Undocumented students</a:t>
            </a:r>
          </a:p>
          <a:p>
            <a:pPr lvl="1"/>
            <a:r>
              <a:rPr lang="en-US" dirty="0"/>
              <a:t>Deferred Action for Childhood Arrival (DACA) students</a:t>
            </a:r>
          </a:p>
          <a:p>
            <a:pPr marL="914400" lvl="2" indent="0">
              <a:buNone/>
            </a:pPr>
            <a:endParaRPr lang="en-US" dirty="0"/>
          </a:p>
          <a:p>
            <a:endParaRPr lang="en-US" dirty="0"/>
          </a:p>
          <a:p>
            <a:endParaRPr lang="en-US" dirty="0"/>
          </a:p>
          <a:p>
            <a:endParaRPr lang="en-US" dirty="0"/>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01237">
            <a:off x="5715000" y="2299737"/>
            <a:ext cx="2790825" cy="10811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029717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83820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4400" dirty="0"/>
              <a:t>California Dream Act Application</a:t>
            </a:r>
          </a:p>
        </p:txBody>
      </p:sp>
      <p:sp>
        <p:nvSpPr>
          <p:cNvPr id="6" name="Text Placeholder 2"/>
          <p:cNvSpPr txBox="1">
            <a:spLocks/>
          </p:cNvSpPr>
          <p:nvPr/>
        </p:nvSpPr>
        <p:spPr>
          <a:xfrm>
            <a:off x="422128" y="1143000"/>
            <a:ext cx="8382000" cy="457200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Application opens October 1st</a:t>
            </a:r>
          </a:p>
          <a:p>
            <a:r>
              <a:rPr lang="en-US" dirty="0"/>
              <a:t>https://dream.csac.ca.gov</a:t>
            </a:r>
          </a:p>
          <a:p>
            <a:r>
              <a:rPr lang="en-US" dirty="0"/>
              <a:t>Eligibility</a:t>
            </a:r>
          </a:p>
          <a:p>
            <a:pPr lvl="1"/>
            <a:r>
              <a:rPr lang="en-US" dirty="0"/>
              <a:t>Attended a CA school for 3+ years AND graduated from a CA HS or equivalent</a:t>
            </a:r>
          </a:p>
          <a:p>
            <a:pPr lvl="1"/>
            <a:r>
              <a:rPr lang="en-US" dirty="0"/>
              <a:t>Attend a CA college or university</a:t>
            </a:r>
          </a:p>
          <a:p>
            <a:pPr lvl="1"/>
            <a:r>
              <a:rPr lang="en-US" dirty="0"/>
              <a:t>File affidavit with college or university of interest</a:t>
            </a:r>
          </a:p>
          <a:p>
            <a:r>
              <a:rPr lang="en-US" dirty="0"/>
              <a:t>Priority Deadline: March 2nd</a:t>
            </a:r>
          </a:p>
          <a:p>
            <a:r>
              <a:rPr lang="en-US" dirty="0"/>
              <a:t>Submit GPA Verification</a:t>
            </a:r>
          </a:p>
          <a:p>
            <a:endParaRPr lang="en-US" dirty="0"/>
          </a:p>
          <a:p>
            <a:endParaRPr lang="en-US" dirty="0"/>
          </a:p>
          <a:p>
            <a:endParaRPr lang="en-US" dirty="0"/>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4074625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to be Covered</a:t>
            </a:r>
          </a:p>
        </p:txBody>
      </p:sp>
      <p:sp>
        <p:nvSpPr>
          <p:cNvPr id="3" name="Text Placeholder 2"/>
          <p:cNvSpPr>
            <a:spLocks noGrp="1"/>
          </p:cNvSpPr>
          <p:nvPr>
            <p:ph type="body" sz="quarter" idx="10"/>
          </p:nvPr>
        </p:nvSpPr>
        <p:spPr>
          <a:xfrm>
            <a:off x="2057400" y="1219200"/>
            <a:ext cx="6705600" cy="3693319"/>
          </a:xfrm>
        </p:spPr>
        <p:txBody>
          <a:bodyPr/>
          <a:lstStyle/>
          <a:p>
            <a:r>
              <a:rPr lang="en-US" dirty="0"/>
              <a:t>What is the FAFSA?</a:t>
            </a:r>
          </a:p>
          <a:p>
            <a:r>
              <a:rPr lang="en-US" dirty="0"/>
              <a:t>Obtaining a FSA ID</a:t>
            </a:r>
          </a:p>
          <a:p>
            <a:r>
              <a:rPr lang="en-US" dirty="0"/>
              <a:t>FAFSA Application</a:t>
            </a:r>
          </a:p>
          <a:p>
            <a:r>
              <a:rPr lang="en-US" dirty="0"/>
              <a:t>DREAM Application</a:t>
            </a:r>
          </a:p>
          <a:p>
            <a:r>
              <a:rPr lang="en-US" dirty="0"/>
              <a:t>Types of Financial Aid </a:t>
            </a:r>
          </a:p>
          <a:p>
            <a:r>
              <a:rPr lang="en-US" dirty="0"/>
              <a:t>Cal Grant</a:t>
            </a:r>
          </a:p>
          <a:p>
            <a:r>
              <a:rPr lang="en-US" dirty="0"/>
              <a:t>Scholarship Application</a:t>
            </a: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51" name="Picture 3" descr="C:\Users\002198598\AppData\Local\Microsoft\Windows\Temporary Internet Files\Content.IE5\VGDM2IK2\checklis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219200"/>
            <a:ext cx="1642188"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4960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83820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4800" dirty="0"/>
              <a:t>Types of Financial Aid</a:t>
            </a:r>
          </a:p>
        </p:txBody>
      </p:sp>
      <p:sp>
        <p:nvSpPr>
          <p:cNvPr id="6" name="Text Placeholder 2"/>
          <p:cNvSpPr txBox="1">
            <a:spLocks/>
          </p:cNvSpPr>
          <p:nvPr/>
        </p:nvSpPr>
        <p:spPr>
          <a:xfrm>
            <a:off x="422128" y="1143001"/>
            <a:ext cx="6435872" cy="464820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Gift Aid</a:t>
            </a:r>
          </a:p>
          <a:p>
            <a:pPr lvl="1"/>
            <a:r>
              <a:rPr lang="en-US" dirty="0"/>
              <a:t>Grants or scholarships that do not need to be repaid</a:t>
            </a:r>
          </a:p>
          <a:p>
            <a:r>
              <a:rPr lang="en-US" dirty="0"/>
              <a:t>Work-Study</a:t>
            </a:r>
          </a:p>
          <a:p>
            <a:pPr lvl="1"/>
            <a:r>
              <a:rPr lang="en-US" dirty="0"/>
              <a:t>Part-time employment</a:t>
            </a:r>
          </a:p>
          <a:p>
            <a:r>
              <a:rPr lang="en-US" dirty="0"/>
              <a:t>Federal Student Loans</a:t>
            </a:r>
          </a:p>
          <a:p>
            <a:pPr lvl="1"/>
            <a:r>
              <a:rPr lang="en-US" dirty="0"/>
              <a:t>Low interest loans that must be paid back</a:t>
            </a:r>
          </a:p>
          <a:p>
            <a:endParaRPr lang="en-US" dirty="0"/>
          </a:p>
          <a:p>
            <a:endParaRPr lang="en-US" dirty="0"/>
          </a:p>
          <a:p>
            <a:endParaRPr lang="en-US" dirty="0"/>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146" name="Picture 2" descr="https://scontent-a.xx.fbcdn.net/hphotos-xaf1/v/t1.0-9/1959951_715388018542333_4874653617233458318_n.jpg?oh=6058572c3f406caaca9c27c3bc546b2a&amp;oe=552FADA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209800"/>
            <a:ext cx="3124200" cy="172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54259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83820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4800" dirty="0"/>
              <a:t>Federal Aid Programs</a:t>
            </a:r>
          </a:p>
        </p:txBody>
      </p:sp>
      <p:sp>
        <p:nvSpPr>
          <p:cNvPr id="6" name="Text Placeholder 2"/>
          <p:cNvSpPr txBox="1">
            <a:spLocks/>
          </p:cNvSpPr>
          <p:nvPr/>
        </p:nvSpPr>
        <p:spPr>
          <a:xfrm>
            <a:off x="422128" y="1143001"/>
            <a:ext cx="6512072" cy="464820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Pell Grant</a:t>
            </a:r>
          </a:p>
          <a:p>
            <a:r>
              <a:rPr lang="en-US" dirty="0"/>
              <a:t>Supplemental Education Opportunity Grant (SEOG)</a:t>
            </a:r>
          </a:p>
          <a:p>
            <a:r>
              <a:rPr lang="en-US" dirty="0"/>
              <a:t>Federal Work-Study</a:t>
            </a:r>
          </a:p>
          <a:p>
            <a:r>
              <a:rPr lang="en-US" dirty="0"/>
              <a:t>Federal Direct Student Loans</a:t>
            </a:r>
          </a:p>
          <a:p>
            <a:pPr lvl="1"/>
            <a:r>
              <a:rPr lang="en-US" dirty="0"/>
              <a:t>Subsidized - Need Based</a:t>
            </a:r>
          </a:p>
          <a:p>
            <a:pPr lvl="1"/>
            <a:r>
              <a:rPr lang="en-US" dirty="0"/>
              <a:t>Unsubsidized – Non Need Based</a:t>
            </a:r>
          </a:p>
          <a:p>
            <a:r>
              <a:rPr lang="en-US" dirty="0"/>
              <a:t>Federal Direct Parent Loans for Undergraduate Students (PLUS)</a:t>
            </a:r>
          </a:p>
          <a:p>
            <a:endParaRPr lang="en-US" dirty="0"/>
          </a:p>
          <a:p>
            <a:endParaRPr lang="en-US" dirty="0"/>
          </a:p>
          <a:p>
            <a:endParaRPr lang="en-US" dirty="0"/>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198" name="Picture 6" descr="C:\Users\002198598\AppData\Local\Microsoft\Windows\Temporary Internet Files\Content.IE5\8M5DZALO\3664385777_2a1dc84a33_z[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5432" y="894985"/>
            <a:ext cx="3219461" cy="215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70843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83820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4800" dirty="0"/>
              <a:t>State Aid Programs</a:t>
            </a:r>
          </a:p>
        </p:txBody>
      </p:sp>
      <p:sp>
        <p:nvSpPr>
          <p:cNvPr id="6" name="Text Placeholder 2"/>
          <p:cNvSpPr txBox="1">
            <a:spLocks/>
          </p:cNvSpPr>
          <p:nvPr/>
        </p:nvSpPr>
        <p:spPr>
          <a:xfrm>
            <a:off x="422128" y="1143001"/>
            <a:ext cx="8382000" cy="464820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Cal Grant A, B or C</a:t>
            </a:r>
          </a:p>
          <a:p>
            <a:pPr marL="0" indent="0">
              <a:buNone/>
            </a:pPr>
            <a:endParaRPr lang="en-US" dirty="0"/>
          </a:p>
          <a:p>
            <a:r>
              <a:rPr lang="en-US" dirty="0"/>
              <a:t>CHAFEE Grant</a:t>
            </a:r>
          </a:p>
          <a:p>
            <a:pPr marL="0" indent="0">
              <a:buNone/>
            </a:pPr>
            <a:endParaRPr lang="en-US" dirty="0"/>
          </a:p>
          <a:p>
            <a:r>
              <a:rPr lang="en-US" dirty="0"/>
              <a:t>Middle Class Scholarship (MCS)</a:t>
            </a:r>
          </a:p>
          <a:p>
            <a:pPr marL="0" indent="0">
              <a:buNone/>
            </a:pPr>
            <a:endParaRPr lang="en-US" dirty="0"/>
          </a:p>
          <a:p>
            <a:r>
              <a:rPr lang="en-US" dirty="0"/>
              <a:t>California Dream Loan</a:t>
            </a:r>
          </a:p>
          <a:p>
            <a:endParaRPr lang="en-US" dirty="0"/>
          </a:p>
          <a:p>
            <a:endParaRPr lang="en-US" dirty="0"/>
          </a:p>
          <a:p>
            <a:endParaRPr lang="en-US" dirty="0"/>
          </a:p>
        </p:txBody>
      </p:sp>
      <p:pic>
        <p:nvPicPr>
          <p:cNvPr id="7171" name="Picture 3" descr="C:\Users\002198598\AppData\Local\Microsoft\Windows\Temporary Internet Files\Content.IE5\PCNSA4QM\california[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80621"/>
            <a:ext cx="2089364" cy="19291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5253898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83820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4800" dirty="0"/>
              <a:t>Cal Grant Program</a:t>
            </a:r>
          </a:p>
        </p:txBody>
      </p:sp>
      <p:sp>
        <p:nvSpPr>
          <p:cNvPr id="6" name="Text Placeholder 2"/>
          <p:cNvSpPr txBox="1">
            <a:spLocks/>
          </p:cNvSpPr>
          <p:nvPr/>
        </p:nvSpPr>
        <p:spPr>
          <a:xfrm>
            <a:off x="422128" y="1219201"/>
            <a:ext cx="8382000" cy="457200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Deadline: March 2nd</a:t>
            </a:r>
          </a:p>
          <a:p>
            <a:r>
              <a:rPr lang="en-US" dirty="0"/>
              <a:t>www.calgrants.org</a:t>
            </a:r>
          </a:p>
          <a:p>
            <a:r>
              <a:rPr lang="en-US" dirty="0"/>
              <a:t>Must meet GPA, income and assets ceilings</a:t>
            </a:r>
          </a:p>
          <a:p>
            <a:r>
              <a:rPr lang="en-US" dirty="0"/>
              <a:t>Required Documents</a:t>
            </a:r>
          </a:p>
          <a:p>
            <a:pPr lvl="1"/>
            <a:r>
              <a:rPr lang="en-US" dirty="0"/>
              <a:t>FAFSA </a:t>
            </a:r>
          </a:p>
          <a:p>
            <a:pPr lvl="1"/>
            <a:r>
              <a:rPr lang="en-US" dirty="0"/>
              <a:t>GPA Verification Form</a:t>
            </a:r>
          </a:p>
          <a:p>
            <a:pPr lvl="2"/>
            <a:r>
              <a:rPr lang="en-US" dirty="0"/>
              <a:t>School will file your GPA (check with your school)</a:t>
            </a:r>
          </a:p>
          <a:p>
            <a:pPr lvl="2"/>
            <a:r>
              <a:rPr lang="en-US" dirty="0"/>
              <a:t>Student can obtain a Cal Grant GPA Verification Form. Must be certified by a school official and mailed to CSAC</a:t>
            </a:r>
          </a:p>
          <a:p>
            <a:pPr marL="0" indent="0">
              <a:buNone/>
            </a:pPr>
            <a:endParaRPr lang="en-US" dirty="0"/>
          </a:p>
          <a:p>
            <a:endParaRPr lang="en-US" dirty="0"/>
          </a:p>
          <a:p>
            <a:endParaRPr lang="en-US" dirty="0"/>
          </a:p>
          <a:p>
            <a:endParaRPr lang="en-US" dirty="0"/>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5361"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73554">
            <a:off x="5818676" y="667004"/>
            <a:ext cx="2993048" cy="8715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53119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83820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4400" dirty="0"/>
              <a:t>Middle Class Scholarship</a:t>
            </a:r>
          </a:p>
        </p:txBody>
      </p:sp>
      <p:sp>
        <p:nvSpPr>
          <p:cNvPr id="6" name="Text Placeholder 2"/>
          <p:cNvSpPr txBox="1">
            <a:spLocks/>
          </p:cNvSpPr>
          <p:nvPr/>
        </p:nvSpPr>
        <p:spPr>
          <a:xfrm>
            <a:off x="422128" y="1143001"/>
            <a:ext cx="8382000" cy="464820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Students attending a CSU or UC with family income up to </a:t>
            </a:r>
            <a:r>
              <a:rPr lang="en-US"/>
              <a:t>$177,000</a:t>
            </a:r>
            <a:endParaRPr lang="en-US" dirty="0"/>
          </a:p>
          <a:p>
            <a:r>
              <a:rPr lang="en-US" dirty="0"/>
              <a:t>U.S. citizen, permanent resident or have AB 540 status</a:t>
            </a:r>
          </a:p>
          <a:p>
            <a:r>
              <a:rPr lang="en-US" dirty="0"/>
              <a:t>CA resident</a:t>
            </a:r>
          </a:p>
          <a:p>
            <a:r>
              <a:rPr lang="en-US" dirty="0"/>
              <a:t>2.0 GPA</a:t>
            </a:r>
          </a:p>
          <a:p>
            <a:r>
              <a:rPr lang="en-US" dirty="0"/>
              <a:t>Complete FAFSA or Dream Act Application</a:t>
            </a:r>
          </a:p>
          <a:p>
            <a:r>
              <a:rPr lang="en-US" dirty="0"/>
              <a:t>Meet certain income and other financial standards</a:t>
            </a:r>
          </a:p>
          <a:p>
            <a:pPr marL="0" indent="0">
              <a:buNone/>
            </a:pPr>
            <a:endParaRPr lang="en-US" dirty="0"/>
          </a:p>
          <a:p>
            <a:endParaRPr lang="en-US" dirty="0"/>
          </a:p>
          <a:p>
            <a:endParaRPr lang="en-US" dirty="0"/>
          </a:p>
          <a:p>
            <a:endParaRPr lang="en-US" dirty="0"/>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218" name="Picture 2" descr="Middle Class Scholarship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6613" y="2819400"/>
            <a:ext cx="37528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98133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83820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4800" dirty="0"/>
              <a:t>Other Aid Programs</a:t>
            </a:r>
          </a:p>
        </p:txBody>
      </p:sp>
      <p:sp>
        <p:nvSpPr>
          <p:cNvPr id="6" name="Text Placeholder 2"/>
          <p:cNvSpPr txBox="1">
            <a:spLocks/>
          </p:cNvSpPr>
          <p:nvPr/>
        </p:nvSpPr>
        <p:spPr>
          <a:xfrm>
            <a:off x="422128" y="1602903"/>
            <a:ext cx="8382000" cy="4188297"/>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Vocational Rehab</a:t>
            </a:r>
          </a:p>
          <a:p>
            <a:r>
              <a:rPr lang="en-US" dirty="0"/>
              <a:t>Fee Paying Programs</a:t>
            </a:r>
          </a:p>
          <a:p>
            <a:r>
              <a:rPr lang="en-US" dirty="0"/>
              <a:t>External Scholarships</a:t>
            </a:r>
          </a:p>
          <a:p>
            <a:r>
              <a:rPr lang="en-US" dirty="0"/>
              <a:t>Veteran’s Benefits</a:t>
            </a:r>
          </a:p>
          <a:p>
            <a:pPr lvl="1"/>
            <a:r>
              <a:rPr lang="en-US" dirty="0"/>
              <a:t>Contact Veteran’s Affairs representative</a:t>
            </a:r>
          </a:p>
          <a:p>
            <a:endParaRPr lang="en-US" dirty="0"/>
          </a:p>
          <a:p>
            <a:endParaRPr lang="en-US" dirty="0"/>
          </a:p>
          <a:p>
            <a:endParaRPr lang="en-US" dirty="0"/>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07674004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83820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4400" dirty="0"/>
              <a:t>Scholarships</a:t>
            </a:r>
          </a:p>
        </p:txBody>
      </p:sp>
      <p:sp>
        <p:nvSpPr>
          <p:cNvPr id="6" name="Text Placeholder 2"/>
          <p:cNvSpPr txBox="1">
            <a:spLocks/>
          </p:cNvSpPr>
          <p:nvPr/>
        </p:nvSpPr>
        <p:spPr>
          <a:xfrm>
            <a:off x="422128" y="1143001"/>
            <a:ext cx="8382000" cy="4648200"/>
          </a:xfrm>
          <a:prstGeom prst="rect">
            <a:avLst/>
          </a:prstGeom>
        </p:spPr>
        <p:txBody>
          <a:bodyPr>
            <a:normAutofit lnSpcReduction="10000"/>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ONE online application used for a variety of on campus scholarships determined by various committees</a:t>
            </a:r>
          </a:p>
          <a:p>
            <a:r>
              <a:rPr lang="en-US" dirty="0"/>
              <a:t>Deadline: March 2</a:t>
            </a:r>
          </a:p>
          <a:p>
            <a:r>
              <a:rPr lang="en-US" dirty="0"/>
              <a:t>Needs to file a FAFSA by March 2 to be considered for need based scholarships</a:t>
            </a:r>
          </a:p>
          <a:p>
            <a:r>
              <a:rPr lang="en-US" dirty="0"/>
              <a:t>Check for off-campus scholarships</a:t>
            </a:r>
          </a:p>
          <a:p>
            <a:pPr lvl="1"/>
            <a:r>
              <a:rPr lang="en-US" dirty="0"/>
              <a:t>Parent’s Employers</a:t>
            </a:r>
          </a:p>
          <a:p>
            <a:pPr lvl="1"/>
            <a:r>
              <a:rPr lang="en-US" dirty="0"/>
              <a:t>Business</a:t>
            </a:r>
          </a:p>
          <a:p>
            <a:pPr lvl="1"/>
            <a:r>
              <a:rPr lang="en-US" dirty="0"/>
              <a:t>Internet</a:t>
            </a:r>
          </a:p>
          <a:p>
            <a:endParaRPr lang="en-US" dirty="0"/>
          </a:p>
          <a:p>
            <a:endParaRPr lang="en-US" dirty="0"/>
          </a:p>
          <a:p>
            <a:pPr marL="0" indent="0">
              <a:buNone/>
            </a:pPr>
            <a:endParaRPr lang="en-US" dirty="0"/>
          </a:p>
          <a:p>
            <a:endParaRPr lang="en-US" dirty="0"/>
          </a:p>
          <a:p>
            <a:endParaRPr lang="en-US" dirty="0"/>
          </a:p>
          <a:p>
            <a:endParaRPr lang="en-US" dirty="0"/>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6282087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86868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4400" dirty="0"/>
              <a:t>CSUSB Scholarships - Recommendations</a:t>
            </a:r>
          </a:p>
        </p:txBody>
      </p:sp>
      <p:sp>
        <p:nvSpPr>
          <p:cNvPr id="6" name="Text Placeholder 2"/>
          <p:cNvSpPr txBox="1">
            <a:spLocks/>
          </p:cNvSpPr>
          <p:nvPr/>
        </p:nvSpPr>
        <p:spPr>
          <a:xfrm>
            <a:off x="422128" y="1066801"/>
            <a:ext cx="8382000" cy="472440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CC00"/>
              </a:buClr>
              <a:buNone/>
            </a:pPr>
            <a:r>
              <a:rPr lang="en-US" sz="3000" dirty="0">
                <a:cs typeface="Times New Roman" pitchFamily="18" charset="0"/>
              </a:rPr>
              <a:t>At least one recommendation is required for an application to be considered complete.  </a:t>
            </a:r>
          </a:p>
          <a:p>
            <a:pPr marL="0" indent="0">
              <a:buClr>
                <a:srgbClr val="FFCC00"/>
              </a:buClr>
              <a:buNone/>
            </a:pPr>
            <a:r>
              <a:rPr lang="en-US" sz="3000" b="1" dirty="0">
                <a:cs typeface="Times New Roman" pitchFamily="18" charset="0"/>
              </a:rPr>
              <a:t>NOTE: </a:t>
            </a:r>
            <a:r>
              <a:rPr lang="en-US" sz="3000" dirty="0">
                <a:cs typeface="Times New Roman" pitchFamily="18" charset="0"/>
              </a:rPr>
              <a:t>You may want to get more than one to make sure at least one is completed. </a:t>
            </a:r>
          </a:p>
          <a:p>
            <a:pPr>
              <a:buClr>
                <a:srgbClr val="FFCC00"/>
              </a:buClr>
            </a:pPr>
            <a:r>
              <a:rPr lang="en-US" sz="3000" dirty="0">
                <a:cs typeface="Times New Roman" pitchFamily="18" charset="0"/>
              </a:rPr>
              <a:t>To be completed by teacher or professor. </a:t>
            </a:r>
            <a:r>
              <a:rPr lang="en-US" sz="2600" i="1" dirty="0">
                <a:cs typeface="Times New Roman" pitchFamily="18" charset="0"/>
              </a:rPr>
              <a:t>(Supervisor may be used in special circumstances)</a:t>
            </a:r>
            <a:r>
              <a:rPr lang="en-US" sz="2600" dirty="0">
                <a:cs typeface="Times New Roman" pitchFamily="18" charset="0"/>
              </a:rPr>
              <a:t>  </a:t>
            </a:r>
          </a:p>
          <a:p>
            <a:endParaRPr lang="en-US" dirty="0"/>
          </a:p>
          <a:p>
            <a:endParaRPr lang="en-US" dirty="0"/>
          </a:p>
          <a:p>
            <a:endParaRPr lang="en-US" dirty="0"/>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426265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83820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z="4400" dirty="0"/>
              <a:t>CSUSB Scholarships – Essay Tips</a:t>
            </a:r>
          </a:p>
        </p:txBody>
      </p:sp>
      <p:sp>
        <p:nvSpPr>
          <p:cNvPr id="6" name="Text Placeholder 2"/>
          <p:cNvSpPr txBox="1">
            <a:spLocks/>
          </p:cNvSpPr>
          <p:nvPr/>
        </p:nvSpPr>
        <p:spPr>
          <a:xfrm>
            <a:off x="422128" y="1066801"/>
            <a:ext cx="8645672" cy="4724399"/>
          </a:xfrm>
          <a:prstGeom prst="rect">
            <a:avLst/>
          </a:prstGeom>
        </p:spPr>
        <p:txBody>
          <a:bodyPr>
            <a:normAutofit fontScale="92500" lnSpcReduction="20000"/>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CC00"/>
              </a:buClr>
              <a:buNone/>
            </a:pPr>
            <a:r>
              <a:rPr lang="en-US" sz="3000" dirty="0">
                <a:cs typeface="Times New Roman" pitchFamily="18" charset="0"/>
              </a:rPr>
              <a:t>Your autobiographical essay should be a reflection of your personal and academic life.  Some scholarships require a separate essay and are noted in the application.  Things to include: </a:t>
            </a:r>
          </a:p>
          <a:p>
            <a:pPr>
              <a:buClr>
                <a:srgbClr val="FFCC00"/>
              </a:buClr>
            </a:pPr>
            <a:r>
              <a:rPr lang="en-US" sz="3000" dirty="0">
                <a:cs typeface="Times New Roman" pitchFamily="18" charset="0"/>
              </a:rPr>
              <a:t>Family history/background</a:t>
            </a:r>
          </a:p>
          <a:p>
            <a:pPr lvl="1">
              <a:buClr>
                <a:srgbClr val="FFCC00"/>
              </a:buClr>
            </a:pPr>
            <a:r>
              <a:rPr lang="en-US" sz="2600" dirty="0">
                <a:cs typeface="Times New Roman" pitchFamily="18" charset="0"/>
              </a:rPr>
              <a:t>First generation college student</a:t>
            </a:r>
          </a:p>
          <a:p>
            <a:pPr lvl="1">
              <a:buClr>
                <a:srgbClr val="FFCC00"/>
              </a:buClr>
            </a:pPr>
            <a:r>
              <a:rPr lang="en-US" sz="2600" dirty="0">
                <a:cs typeface="Times New Roman" pitchFamily="18" charset="0"/>
              </a:rPr>
              <a:t>How you overcame adversity</a:t>
            </a:r>
          </a:p>
          <a:p>
            <a:pPr>
              <a:buClr>
                <a:srgbClr val="FFCC00"/>
              </a:buClr>
            </a:pPr>
            <a:r>
              <a:rPr lang="en-US" sz="3000" dirty="0">
                <a:cs typeface="Times New Roman" pitchFamily="18" charset="0"/>
              </a:rPr>
              <a:t>Community Service</a:t>
            </a:r>
          </a:p>
          <a:p>
            <a:pPr lvl="1">
              <a:buClr>
                <a:srgbClr val="FFCC00"/>
              </a:buClr>
            </a:pPr>
            <a:r>
              <a:rPr lang="en-US" sz="2600" dirty="0">
                <a:cs typeface="Times New Roman" pitchFamily="18" charset="0"/>
              </a:rPr>
              <a:t>Give examples</a:t>
            </a:r>
          </a:p>
          <a:p>
            <a:pPr>
              <a:buClr>
                <a:srgbClr val="FFCC00"/>
              </a:buClr>
            </a:pPr>
            <a:r>
              <a:rPr lang="en-US" sz="3000" dirty="0">
                <a:cs typeface="Times New Roman" pitchFamily="18" charset="0"/>
              </a:rPr>
              <a:t>Educational information</a:t>
            </a:r>
          </a:p>
          <a:p>
            <a:pPr lvl="1">
              <a:buClr>
                <a:srgbClr val="FFCC00"/>
              </a:buClr>
            </a:pPr>
            <a:r>
              <a:rPr lang="en-US" sz="2600" dirty="0">
                <a:cs typeface="Times New Roman" pitchFamily="18" charset="0"/>
              </a:rPr>
              <a:t>Degree objective</a:t>
            </a:r>
          </a:p>
          <a:p>
            <a:pPr>
              <a:buClr>
                <a:srgbClr val="FFCC00"/>
              </a:buClr>
            </a:pPr>
            <a:r>
              <a:rPr lang="en-US" sz="3000" dirty="0">
                <a:cs typeface="Times New Roman" pitchFamily="18" charset="0"/>
              </a:rPr>
              <a:t>Professional/career goals</a:t>
            </a:r>
          </a:p>
          <a:p>
            <a:pPr lvl="1">
              <a:buClr>
                <a:srgbClr val="FFCC00"/>
              </a:buClr>
            </a:pPr>
            <a:r>
              <a:rPr lang="en-US" sz="2600" dirty="0">
                <a:cs typeface="Times New Roman" pitchFamily="18" charset="0"/>
              </a:rPr>
              <a:t>Be specific if possible</a:t>
            </a:r>
          </a:p>
          <a:p>
            <a:pPr marL="0" indent="0">
              <a:buNone/>
            </a:pPr>
            <a:endParaRPr lang="en-US" dirty="0"/>
          </a:p>
          <a:p>
            <a:endParaRPr lang="en-US" dirty="0"/>
          </a:p>
          <a:p>
            <a:pPr marL="0" indent="0">
              <a:buNone/>
            </a:pPr>
            <a:endParaRPr lang="en-US" dirty="0"/>
          </a:p>
          <a:p>
            <a:endParaRPr lang="en-US" dirty="0"/>
          </a:p>
          <a:p>
            <a:endParaRPr lang="en-US" dirty="0"/>
          </a:p>
          <a:p>
            <a:endParaRPr lang="en-US" dirty="0"/>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3081651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2249" y="42093"/>
            <a:ext cx="7043208" cy="1523494"/>
          </a:xfrm>
        </p:spPr>
        <p:txBody>
          <a:bodyPr/>
          <a:lstStyle/>
          <a:p>
            <a:r>
              <a:rPr lang="en-US" dirty="0"/>
              <a:t>Special Circumstances</a:t>
            </a:r>
          </a:p>
        </p:txBody>
      </p:sp>
      <p:pic>
        <p:nvPicPr>
          <p:cNvPr id="5" name="Picture 2" descr="T:\NASFAA U\Video Design and Tools\Common Craft Cut-Outs\Pack_Scene_2_PNG_0\village_landsca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76" y="3932925"/>
            <a:ext cx="8208475" cy="1738649"/>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131164" y="2672786"/>
            <a:ext cx="2078636" cy="1291066"/>
          </a:xfrm>
          <a:prstGeom prst="cloudCallout">
            <a:avLst>
              <a:gd name="adj1" fmla="val -4410"/>
              <a:gd name="adj2" fmla="val 86662"/>
            </a:avLst>
          </a:prstGeom>
          <a:solidFill>
            <a:schemeClr val="tx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Parent or spouse death</a:t>
            </a:r>
          </a:p>
        </p:txBody>
      </p:sp>
      <p:sp>
        <p:nvSpPr>
          <p:cNvPr id="10" name="Cloud Callout 9"/>
          <p:cNvSpPr/>
          <p:nvPr/>
        </p:nvSpPr>
        <p:spPr>
          <a:xfrm>
            <a:off x="255288" y="1222528"/>
            <a:ext cx="4066538" cy="1639284"/>
          </a:xfrm>
          <a:prstGeom prst="cloudCallout">
            <a:avLst>
              <a:gd name="adj1" fmla="val 11247"/>
              <a:gd name="adj2" fmla="val 201667"/>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Unusual uncovered medical/dental expenses</a:t>
            </a:r>
          </a:p>
        </p:txBody>
      </p:sp>
      <p:sp>
        <p:nvSpPr>
          <p:cNvPr id="12" name="Cloud Callout 11"/>
          <p:cNvSpPr/>
          <p:nvPr/>
        </p:nvSpPr>
        <p:spPr>
          <a:xfrm>
            <a:off x="5903736" y="878142"/>
            <a:ext cx="2690338" cy="1738649"/>
          </a:xfrm>
          <a:prstGeom prst="cloudCallout">
            <a:avLst>
              <a:gd name="adj1" fmla="val -23547"/>
              <a:gd name="adj2" fmla="val 14813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Secondary school tuition</a:t>
            </a:r>
          </a:p>
        </p:txBody>
      </p:sp>
      <p:sp>
        <p:nvSpPr>
          <p:cNvPr id="9" name="Cloud Callout 2">
            <a:extLst>
              <a:ext uri="{FF2B5EF4-FFF2-40B4-BE49-F238E27FC236}">
                <a16:creationId xmlns:a16="http://schemas.microsoft.com/office/drawing/2014/main" id="{EE24C4B0-9059-45CF-9809-117CEECA1176}"/>
              </a:ext>
            </a:extLst>
          </p:cNvPr>
          <p:cNvSpPr/>
          <p:nvPr/>
        </p:nvSpPr>
        <p:spPr>
          <a:xfrm>
            <a:off x="6217112" y="2333544"/>
            <a:ext cx="2799277" cy="1764127"/>
          </a:xfrm>
          <a:prstGeom prst="cloudCallout">
            <a:avLst>
              <a:gd name="adj1" fmla="val -8974"/>
              <a:gd name="adj2" fmla="val 130561"/>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Student cannot obtain parental information</a:t>
            </a:r>
          </a:p>
        </p:txBody>
      </p:sp>
      <p:sp>
        <p:nvSpPr>
          <p:cNvPr id="11" name="Cloud Callout 10"/>
          <p:cNvSpPr/>
          <p:nvPr/>
        </p:nvSpPr>
        <p:spPr>
          <a:xfrm>
            <a:off x="3141351" y="1779281"/>
            <a:ext cx="3399059" cy="1300119"/>
          </a:xfrm>
          <a:prstGeom prst="cloudCallout">
            <a:avLst>
              <a:gd name="adj1" fmla="val 26825"/>
              <a:gd name="adj2" fmla="val 120209"/>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Extraordinary dependent care </a:t>
            </a:r>
          </a:p>
        </p:txBody>
      </p:sp>
      <p:sp>
        <p:nvSpPr>
          <p:cNvPr id="8" name="Cloud Callout 7"/>
          <p:cNvSpPr/>
          <p:nvPr/>
        </p:nvSpPr>
        <p:spPr>
          <a:xfrm>
            <a:off x="3962399" y="2861811"/>
            <a:ext cx="2578011" cy="807390"/>
          </a:xfrm>
          <a:prstGeom prst="cloudCallout">
            <a:avLst>
              <a:gd name="adj1" fmla="val -35368"/>
              <a:gd name="adj2" fmla="val 179942"/>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Divorce</a:t>
            </a:r>
          </a:p>
        </p:txBody>
      </p:sp>
      <p:sp>
        <p:nvSpPr>
          <p:cNvPr id="7" name="Cloud Callout 6"/>
          <p:cNvSpPr/>
          <p:nvPr/>
        </p:nvSpPr>
        <p:spPr>
          <a:xfrm>
            <a:off x="1711964" y="2856033"/>
            <a:ext cx="2511889" cy="1002590"/>
          </a:xfrm>
          <a:prstGeom prst="cloudCallout">
            <a:avLst>
              <a:gd name="adj1" fmla="val 22900"/>
              <a:gd name="adj2" fmla="val 156468"/>
            </a:avLst>
          </a:prstGeom>
          <a:solidFill>
            <a:srgbClr val="7FA3C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employment</a:t>
            </a: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8159230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836612"/>
          </a:xfrm>
        </p:spPr>
        <p:txBody>
          <a:bodyPr>
            <a:normAutofit/>
          </a:bodyPr>
          <a:lstStyle/>
          <a:p>
            <a:r>
              <a:rPr lang="en-US" dirty="0"/>
              <a:t>What is the FAFSA?</a:t>
            </a:r>
            <a:endParaRPr lang="en-US" dirty="0">
              <a:solidFill>
                <a:schemeClr val="tx2"/>
              </a:solidFill>
            </a:endParaRPr>
          </a:p>
        </p:txBody>
      </p:sp>
      <p:sp>
        <p:nvSpPr>
          <p:cNvPr id="3" name="Text Placeholder 2"/>
          <p:cNvSpPr>
            <a:spLocks noGrp="1"/>
          </p:cNvSpPr>
          <p:nvPr>
            <p:ph type="body" sz="quarter" idx="10"/>
          </p:nvPr>
        </p:nvSpPr>
        <p:spPr>
          <a:xfrm>
            <a:off x="422128" y="1143000"/>
            <a:ext cx="8382000" cy="4648200"/>
          </a:xfrm>
        </p:spPr>
        <p:txBody>
          <a:bodyPr>
            <a:normAutofit lnSpcReduction="10000"/>
          </a:bodyPr>
          <a:lstStyle/>
          <a:p>
            <a:r>
              <a:rPr lang="en-US" dirty="0"/>
              <a:t>The FAFSA is the </a:t>
            </a:r>
            <a:r>
              <a:rPr lang="en-US" b="1" dirty="0"/>
              <a:t>F</a:t>
            </a:r>
            <a:r>
              <a:rPr lang="en-US" dirty="0"/>
              <a:t>ree </a:t>
            </a:r>
          </a:p>
          <a:p>
            <a:pPr marL="0" indent="0">
              <a:buNone/>
            </a:pPr>
            <a:r>
              <a:rPr lang="en-US" b="1" dirty="0"/>
              <a:t>     A</a:t>
            </a:r>
            <a:r>
              <a:rPr lang="en-US" dirty="0"/>
              <a:t>pplication for </a:t>
            </a:r>
            <a:r>
              <a:rPr lang="en-US" b="1" dirty="0"/>
              <a:t>F</a:t>
            </a:r>
            <a:r>
              <a:rPr lang="en-US" dirty="0"/>
              <a:t>ederal </a:t>
            </a:r>
          </a:p>
          <a:p>
            <a:pPr marL="0" indent="0">
              <a:buNone/>
            </a:pPr>
            <a:r>
              <a:rPr lang="en-US" b="1" dirty="0"/>
              <a:t>     S</a:t>
            </a:r>
            <a:r>
              <a:rPr lang="en-US" dirty="0"/>
              <a:t>tudent </a:t>
            </a:r>
            <a:r>
              <a:rPr lang="en-US" b="1" dirty="0"/>
              <a:t>A</a:t>
            </a:r>
            <a:r>
              <a:rPr lang="en-US" dirty="0"/>
              <a:t>id</a:t>
            </a:r>
          </a:p>
          <a:p>
            <a:r>
              <a:rPr lang="en-US" dirty="0"/>
              <a:t>www.fafsa.ed.gov</a:t>
            </a:r>
          </a:p>
          <a:p>
            <a:r>
              <a:rPr lang="en-US" dirty="0"/>
              <a:t>2021-2022 available </a:t>
            </a:r>
          </a:p>
          <a:p>
            <a:pPr marL="0" indent="0">
              <a:buNone/>
            </a:pPr>
            <a:r>
              <a:rPr lang="en-US" dirty="0"/>
              <a:t>     starting October 1st</a:t>
            </a:r>
          </a:p>
          <a:p>
            <a:r>
              <a:rPr lang="en-US" dirty="0"/>
              <a:t>Priority Deadline: MARCH 2</a:t>
            </a:r>
          </a:p>
          <a:p>
            <a:r>
              <a:rPr lang="en-US" dirty="0"/>
              <a:t>Used for federal, state and institutional aid</a:t>
            </a:r>
          </a:p>
          <a:p>
            <a:pPr lvl="1"/>
            <a:r>
              <a:rPr lang="en-US" dirty="0"/>
              <a:t>Grants, Work-Study and Federal Student loans</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4369" y="838200"/>
            <a:ext cx="4079728" cy="24317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Circumstances</a:t>
            </a:r>
          </a:p>
        </p:txBody>
      </p:sp>
      <p:sp>
        <p:nvSpPr>
          <p:cNvPr id="3" name="Text Placeholder 2"/>
          <p:cNvSpPr>
            <a:spLocks noGrp="1"/>
          </p:cNvSpPr>
          <p:nvPr>
            <p:ph type="body" sz="quarter" idx="10"/>
          </p:nvPr>
        </p:nvSpPr>
        <p:spPr>
          <a:xfrm>
            <a:off x="381000" y="1219200"/>
            <a:ext cx="8382000" cy="5343001"/>
          </a:xfrm>
        </p:spPr>
        <p:txBody>
          <a:bodyPr/>
          <a:lstStyle/>
          <a:p>
            <a:pPr>
              <a:spcBef>
                <a:spcPts val="1800"/>
              </a:spcBef>
            </a:pPr>
            <a:r>
              <a:rPr lang="en-US" sz="2800" dirty="0">
                <a:latin typeface="Arial" panose="020B0604020202020204" pitchFamily="34" charset="0"/>
                <a:cs typeface="Arial" panose="020B0604020202020204" pitchFamily="34" charset="0"/>
              </a:rPr>
              <a:t>Conditions exist that cannot be documented with the FAFSA</a:t>
            </a:r>
          </a:p>
          <a:p>
            <a:pPr>
              <a:spcBef>
                <a:spcPts val="1800"/>
              </a:spcBef>
            </a:pPr>
            <a:r>
              <a:rPr lang="en-US" sz="2800" dirty="0">
                <a:latin typeface="Arial" panose="020B0604020202020204" pitchFamily="34" charset="0"/>
                <a:cs typeface="Arial" panose="020B0604020202020204" pitchFamily="34" charset="0"/>
              </a:rPr>
              <a:t>Contact your student’s expected college/university financial aid office to discuss</a:t>
            </a:r>
          </a:p>
          <a:p>
            <a:pPr>
              <a:spcBef>
                <a:spcPts val="1800"/>
              </a:spcBef>
            </a:pPr>
            <a:r>
              <a:rPr lang="en-US" sz="2800" dirty="0">
                <a:latin typeface="Arial" panose="020B0604020202020204" pitchFamily="34" charset="0"/>
                <a:cs typeface="Arial" panose="020B0604020202020204" pitchFamily="34" charset="0"/>
              </a:rPr>
              <a:t>Send written explanation and documentation to your college’s financial aid office</a:t>
            </a:r>
          </a:p>
          <a:p>
            <a:pPr>
              <a:spcBef>
                <a:spcPts val="1800"/>
              </a:spcBef>
            </a:pPr>
            <a:r>
              <a:rPr lang="en-US" sz="2800" dirty="0">
                <a:latin typeface="Arial" panose="020B0604020202020204" pitchFamily="34" charset="0"/>
                <a:cs typeface="Arial" panose="020B0604020202020204" pitchFamily="34" charset="0"/>
              </a:rPr>
              <a:t>College will review and request additional information if necessary</a:t>
            </a:r>
          </a:p>
          <a:p>
            <a:pPr>
              <a:spcBef>
                <a:spcPts val="1800"/>
              </a:spcBef>
            </a:pPr>
            <a:r>
              <a:rPr lang="en-US" sz="2800" dirty="0">
                <a:latin typeface="Arial" panose="020B0604020202020204" pitchFamily="34" charset="0"/>
                <a:cs typeface="Arial" panose="020B0604020202020204" pitchFamily="34" charset="0"/>
              </a:rPr>
              <a:t>Decisions are final and cannot be appealed to U.S. Department of Education</a:t>
            </a:r>
          </a:p>
          <a:p>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6725407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83820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pPr algn="ctr"/>
            <a:r>
              <a:rPr lang="en-US" sz="4400" dirty="0"/>
              <a:t>CSUSB Financial Aid Office</a:t>
            </a:r>
          </a:p>
        </p:txBody>
      </p:sp>
      <p:sp>
        <p:nvSpPr>
          <p:cNvPr id="6" name="Text Placeholder 2"/>
          <p:cNvSpPr txBox="1">
            <a:spLocks/>
          </p:cNvSpPr>
          <p:nvPr/>
        </p:nvSpPr>
        <p:spPr>
          <a:xfrm>
            <a:off x="422128" y="1219201"/>
            <a:ext cx="8382000" cy="4572000"/>
          </a:xfrm>
          <a:prstGeom prst="rect">
            <a:avLst/>
          </a:prstGeom>
        </p:spPr>
        <p:txBody>
          <a:bodyPr>
            <a:normAutofit fontScale="92500" lnSpcReduction="10000"/>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www.finaid.csusb.edu</a:t>
            </a:r>
          </a:p>
          <a:p>
            <a:pPr marL="0" indent="0" algn="ctr">
              <a:buNone/>
            </a:pPr>
            <a:r>
              <a:rPr lang="en-US" dirty="0"/>
              <a:t>909-537-5227 (phone)</a:t>
            </a:r>
          </a:p>
          <a:p>
            <a:pPr marL="0" indent="0" algn="ctr">
              <a:buNone/>
            </a:pPr>
            <a:r>
              <a:rPr lang="en-US" dirty="0"/>
              <a:t>909-537-7024 (fax)</a:t>
            </a:r>
          </a:p>
          <a:p>
            <a:pPr marL="0" indent="0" algn="ctr">
              <a:buNone/>
            </a:pPr>
            <a:r>
              <a:rPr lang="en-US" dirty="0"/>
              <a:t>University Hall-150</a:t>
            </a:r>
          </a:p>
          <a:p>
            <a:pPr marL="0" indent="0" algn="ctr">
              <a:buNone/>
            </a:pPr>
            <a:r>
              <a:rPr lang="en-US" dirty="0"/>
              <a:t>CSUSB FAO</a:t>
            </a:r>
          </a:p>
          <a:p>
            <a:pPr marL="0" indent="0" algn="ctr">
              <a:buNone/>
            </a:pPr>
            <a:r>
              <a:rPr lang="en-US" dirty="0"/>
              <a:t>@CSUSBFA</a:t>
            </a:r>
          </a:p>
          <a:p>
            <a:pPr marL="0" indent="0" algn="ctr">
              <a:buNone/>
            </a:pPr>
            <a:r>
              <a:rPr lang="en-US" dirty="0"/>
              <a:t>@CSUSBFA</a:t>
            </a:r>
          </a:p>
          <a:p>
            <a:pPr marL="0" indent="0" algn="ctr">
              <a:buNone/>
            </a:pPr>
            <a:r>
              <a:rPr lang="en-US" dirty="0"/>
              <a:t>Hours</a:t>
            </a:r>
          </a:p>
          <a:p>
            <a:pPr marL="0" indent="0" algn="ctr">
              <a:buNone/>
            </a:pPr>
            <a:r>
              <a:rPr lang="en-US" dirty="0"/>
              <a:t>Mon-Thurs 8:00AM-6:00PM</a:t>
            </a:r>
          </a:p>
          <a:p>
            <a:pPr marL="0" indent="0" algn="ctr">
              <a:buNone/>
            </a:pPr>
            <a:r>
              <a:rPr lang="en-US" dirty="0"/>
              <a:t>Friday 8:00AM-5:00PM</a:t>
            </a: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p:cNvPicPr>
            <a:picLocks noChangeAspect="1"/>
          </p:cNvPicPr>
          <p:nvPr/>
        </p:nvPicPr>
        <p:blipFill>
          <a:blip r:embed="rId6"/>
          <a:stretch>
            <a:fillRect/>
          </a:stretch>
        </p:blipFill>
        <p:spPr>
          <a:xfrm>
            <a:off x="3048000" y="3505201"/>
            <a:ext cx="533400" cy="447973"/>
          </a:xfrm>
          <a:prstGeom prst="rect">
            <a:avLst/>
          </a:prstGeom>
        </p:spPr>
      </p:pic>
      <p:pic>
        <p:nvPicPr>
          <p:cNvPr id="9" name="Picture 8"/>
          <p:cNvPicPr>
            <a:picLocks noChangeAspect="1"/>
          </p:cNvPicPr>
          <p:nvPr/>
        </p:nvPicPr>
        <p:blipFill>
          <a:blip r:embed="rId7"/>
          <a:stretch>
            <a:fillRect/>
          </a:stretch>
        </p:blipFill>
        <p:spPr>
          <a:xfrm>
            <a:off x="3048000" y="3976071"/>
            <a:ext cx="533400" cy="529249"/>
          </a:xfrm>
          <a:prstGeom prst="rect">
            <a:avLst/>
          </a:prstGeom>
        </p:spPr>
      </p:pic>
      <p:pic>
        <p:nvPicPr>
          <p:cNvPr id="10" name="Picture 9"/>
          <p:cNvPicPr>
            <a:picLocks noChangeAspect="1"/>
          </p:cNvPicPr>
          <p:nvPr/>
        </p:nvPicPr>
        <p:blipFill>
          <a:blip r:embed="rId8"/>
          <a:stretch>
            <a:fillRect/>
          </a:stretch>
        </p:blipFill>
        <p:spPr>
          <a:xfrm>
            <a:off x="3069771" y="2971800"/>
            <a:ext cx="491977" cy="510504"/>
          </a:xfrm>
          <a:prstGeom prst="rect">
            <a:avLst/>
          </a:prstGeom>
        </p:spPr>
      </p:pic>
    </p:spTree>
    <p:extLst>
      <p:ext uri="{BB962C8B-B14F-4D97-AF65-F5344CB8AC3E}">
        <p14:creationId xmlns:p14="http://schemas.microsoft.com/office/powerpoint/2010/main" val="166421740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83820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pPr algn="ctr"/>
            <a:r>
              <a:rPr lang="en-US" sz="4800" dirty="0"/>
              <a:t>Questions</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74" name="Picture 2" descr="Kozzi-blue_question_button-1449x1449.jpg (1449×14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8901" y="1371600"/>
            <a:ext cx="3886198" cy="38861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9270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685800"/>
            <a:ext cx="8382000" cy="4763781"/>
          </a:xfrm>
        </p:spPr>
        <p:txBody>
          <a:bodyPr/>
          <a:lstStyle/>
          <a:p>
            <a:r>
              <a:rPr lang="en-US" dirty="0">
                <a:latin typeface="Arial" panose="020B0604020202020204" pitchFamily="34" charset="0"/>
                <a:cs typeface="Arial" panose="020B0604020202020204" pitchFamily="34" charset="0"/>
              </a:rPr>
              <a:t>Collects demographic and financial information</a:t>
            </a:r>
          </a:p>
          <a:p>
            <a:r>
              <a:rPr lang="en-US" dirty="0">
                <a:latin typeface="Arial" panose="020B0604020202020204" pitchFamily="34" charset="0"/>
                <a:cs typeface="Arial" panose="020B0604020202020204" pitchFamily="34" charset="0"/>
              </a:rPr>
              <a:t>Information used to calculate the expected family contribution (EFC)</a:t>
            </a:r>
          </a:p>
          <a:p>
            <a:pPr>
              <a:spcBef>
                <a:spcPct val="75000"/>
              </a:spcBef>
            </a:pPr>
            <a:r>
              <a:rPr lang="en-US" dirty="0">
                <a:latin typeface="Arial" panose="020B0604020202020204" pitchFamily="34" charset="0"/>
                <a:cs typeface="Arial" panose="020B0604020202020204" pitchFamily="34" charset="0"/>
              </a:rPr>
              <a:t>Colleges use EFC to award financial aid</a:t>
            </a:r>
          </a:p>
          <a:p>
            <a:pPr>
              <a:spcBef>
                <a:spcPct val="75000"/>
              </a:spcBef>
            </a:pPr>
            <a:r>
              <a:rPr lang="en-US" dirty="0">
                <a:latin typeface="Arial" panose="020B0604020202020204" pitchFamily="34" charset="0"/>
                <a:cs typeface="Arial" panose="020B0604020202020204" pitchFamily="34" charset="0"/>
              </a:rPr>
              <a:t>Available in English and Spanish</a:t>
            </a:r>
          </a:p>
          <a:p>
            <a:endParaRPr lang="en-US" dirty="0"/>
          </a:p>
        </p:txBody>
      </p:sp>
    </p:spTree>
    <p:extLst>
      <p:ext uri="{BB962C8B-B14F-4D97-AF65-F5344CB8AC3E}">
        <p14:creationId xmlns:p14="http://schemas.microsoft.com/office/powerpoint/2010/main" val="197658936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602"/>
            <a:ext cx="8382000" cy="609398"/>
          </a:xfrm>
        </p:spPr>
        <p:txBody>
          <a:bodyPr/>
          <a:lstStyle/>
          <a:p>
            <a:r>
              <a:rPr dirty="0"/>
              <a:t>Federal Student Aid ID</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 Placeholder 2"/>
          <p:cNvSpPr txBox="1">
            <a:spLocks/>
          </p:cNvSpPr>
          <p:nvPr/>
        </p:nvSpPr>
        <p:spPr>
          <a:xfrm>
            <a:off x="422128" y="1752600"/>
            <a:ext cx="8382000" cy="3886200"/>
          </a:xfrm>
          <a:prstGeom prst="rect">
            <a:avLst/>
          </a:prstGeom>
        </p:spPr>
        <p:txBody>
          <a:bodyPr>
            <a:normAutofit fontScale="92500"/>
          </a:bodyPr>
          <a:lstStyle>
            <a:lvl1pPr marL="396875"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FSA ID-a username and password-you will need to have a social security number to obtain a FSA ID. </a:t>
            </a:r>
          </a:p>
          <a:p>
            <a:r>
              <a:rPr lang="en-US" dirty="0"/>
              <a:t>Each person must obtain a FSA ID , if you cannot obtain a FSA ID send in signature page</a:t>
            </a:r>
          </a:p>
          <a:p>
            <a:r>
              <a:rPr lang="en-US" dirty="0"/>
              <a:t>Save FSA ID to file the FAFSA, make corrections and access other federal websites. </a:t>
            </a:r>
          </a:p>
          <a:p>
            <a:r>
              <a:rPr lang="en-US" dirty="0"/>
              <a:t>Only the owner of the FSA ID should create and use the account. Never share your FSA ID</a:t>
            </a:r>
          </a:p>
          <a:p>
            <a:pPr marL="0" indent="0">
              <a:buNone/>
            </a:pPr>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Block Arc 33"/>
          <p:cNvSpPr/>
          <p:nvPr/>
        </p:nvSpPr>
        <p:spPr>
          <a:xfrm>
            <a:off x="-5063717" y="395194"/>
            <a:ext cx="6861887" cy="6462806"/>
          </a:xfrm>
          <a:prstGeom prst="blockArc">
            <a:avLst>
              <a:gd name="adj1" fmla="val 18900000"/>
              <a:gd name="adj2" fmla="val 2700000"/>
              <a:gd name="adj3" fmla="val 334"/>
            </a:avLst>
          </a:prstGeom>
          <a:ln>
            <a:solidFill>
              <a:srgbClr val="005B99"/>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7" name="Group 6"/>
          <p:cNvGrpSpPr/>
          <p:nvPr/>
        </p:nvGrpSpPr>
        <p:grpSpPr>
          <a:xfrm>
            <a:off x="1787759" y="2341763"/>
            <a:ext cx="6975241" cy="600267"/>
            <a:chOff x="882738" y="1200053"/>
            <a:chExt cx="6975241" cy="600267"/>
          </a:xfrm>
        </p:grpSpPr>
        <p:sp>
          <p:nvSpPr>
            <p:cNvPr id="8" name="Rectangle 7"/>
            <p:cNvSpPr/>
            <p:nvPr/>
          </p:nvSpPr>
          <p:spPr>
            <a:xfrm>
              <a:off x="882738" y="1200053"/>
              <a:ext cx="6975241" cy="600267"/>
            </a:xfrm>
            <a:prstGeom prst="rect">
              <a:avLst/>
            </a:prstGeom>
            <a:solidFill>
              <a:srgbClr val="00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TextBox 8"/>
            <p:cNvSpPr txBox="1"/>
            <p:nvPr/>
          </p:nvSpPr>
          <p:spPr>
            <a:xfrm>
              <a:off x="882738" y="1200053"/>
              <a:ext cx="6975241" cy="600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462" tIns="81280" rIns="81280" bIns="81280" numCol="1" spcCol="1270" anchor="ctr" anchorCtr="0">
              <a:noAutofit/>
            </a:bodyPr>
            <a:lstStyle/>
            <a:p>
              <a:pPr lvl="0" algn="l"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myStudentAid mobile app</a:t>
              </a:r>
            </a:p>
          </p:txBody>
        </p:sp>
      </p:grpSp>
      <p:sp>
        <p:nvSpPr>
          <p:cNvPr id="27" name="Oval 26"/>
          <p:cNvSpPr/>
          <p:nvPr/>
        </p:nvSpPr>
        <p:spPr>
          <a:xfrm>
            <a:off x="1195820" y="2252879"/>
            <a:ext cx="750333" cy="750333"/>
          </a:xfrm>
          <a:prstGeom prst="ellipse">
            <a:avLst/>
          </a:prstGeom>
          <a:ln>
            <a:solidFill>
              <a:schemeClr val="tx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p:txBody>
          <a:bodyPr/>
          <a:lstStyle/>
          <a:p>
            <a:r>
              <a:rPr lang="en-US" dirty="0"/>
              <a:t>Various Application Formats</a:t>
            </a:r>
          </a:p>
        </p:txBody>
      </p:sp>
      <p:grpSp>
        <p:nvGrpSpPr>
          <p:cNvPr id="4" name="Group 3"/>
          <p:cNvGrpSpPr/>
          <p:nvPr/>
        </p:nvGrpSpPr>
        <p:grpSpPr>
          <a:xfrm>
            <a:off x="1384002" y="1447800"/>
            <a:ext cx="7405375" cy="600267"/>
            <a:chOff x="452604" y="299941"/>
            <a:chExt cx="7405375" cy="600267"/>
          </a:xfrm>
        </p:grpSpPr>
        <p:sp>
          <p:nvSpPr>
            <p:cNvPr id="5" name="Rectangle 4"/>
            <p:cNvSpPr/>
            <p:nvPr/>
          </p:nvSpPr>
          <p:spPr>
            <a:xfrm>
              <a:off x="452604" y="299941"/>
              <a:ext cx="7405375" cy="600267"/>
            </a:xfrm>
            <a:prstGeom prst="rect">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extBox 5"/>
            <p:cNvSpPr txBox="1"/>
            <p:nvPr/>
          </p:nvSpPr>
          <p:spPr>
            <a:xfrm>
              <a:off x="452604" y="299941"/>
              <a:ext cx="7405375" cy="600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462" tIns="81280" rIns="81280" bIns="81280" numCol="1" spcCol="1270" anchor="ctr" anchorCtr="0">
              <a:noAutofit/>
            </a:bodyPr>
            <a:lstStyle/>
            <a:p>
              <a:pPr lvl="0" algn="l"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FAFSA on the Web (FOTW)</a:t>
              </a:r>
            </a:p>
          </p:txBody>
        </p:sp>
      </p:grpSp>
      <p:grpSp>
        <p:nvGrpSpPr>
          <p:cNvPr id="10" name="Group 9"/>
          <p:cNvGrpSpPr/>
          <p:nvPr/>
        </p:nvGrpSpPr>
        <p:grpSpPr>
          <a:xfrm>
            <a:off x="1946153" y="3266094"/>
            <a:ext cx="6843224" cy="600267"/>
            <a:chOff x="1014754" y="2100166"/>
            <a:chExt cx="6843224" cy="600267"/>
          </a:xfrm>
        </p:grpSpPr>
        <p:sp>
          <p:nvSpPr>
            <p:cNvPr id="11" name="Rectangle 10"/>
            <p:cNvSpPr/>
            <p:nvPr/>
          </p:nvSpPr>
          <p:spPr>
            <a:xfrm>
              <a:off x="1014754" y="2100166"/>
              <a:ext cx="6843224" cy="600267"/>
            </a:xfrm>
            <a:prstGeom prst="rect">
              <a:avLst/>
            </a:prstGeom>
            <a:solidFill>
              <a:srgbClr val="005B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TextBox 11"/>
            <p:cNvSpPr txBox="1"/>
            <p:nvPr/>
          </p:nvSpPr>
          <p:spPr>
            <a:xfrm>
              <a:off x="1014754" y="2100166"/>
              <a:ext cx="6843224" cy="600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6462" tIns="81280" rIns="81280" bIns="81280" numCol="1" spcCol="1270" anchor="ctr" anchorCtr="0">
              <a:noAutofit/>
            </a:bodyPr>
            <a:lstStyle/>
            <a:p>
              <a:pPr lvl="0" algn="l"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Paper or PDF FAFSA</a:t>
              </a:r>
            </a:p>
          </p:txBody>
        </p:sp>
      </p:grpSp>
      <p:grpSp>
        <p:nvGrpSpPr>
          <p:cNvPr id="16" name="Group 15"/>
          <p:cNvGrpSpPr/>
          <p:nvPr/>
        </p:nvGrpSpPr>
        <p:grpSpPr>
          <a:xfrm>
            <a:off x="1814136" y="4224049"/>
            <a:ext cx="6975241" cy="600267"/>
            <a:chOff x="882738" y="3000278"/>
            <a:chExt cx="6975241" cy="600267"/>
          </a:xfrm>
          <a:solidFill>
            <a:schemeClr val="accent5">
              <a:lumMod val="75000"/>
            </a:schemeClr>
          </a:solidFill>
        </p:grpSpPr>
        <p:sp>
          <p:nvSpPr>
            <p:cNvPr id="17" name="Rectangle 16"/>
            <p:cNvSpPr/>
            <p:nvPr/>
          </p:nvSpPr>
          <p:spPr>
            <a:xfrm>
              <a:off x="882738" y="3000278"/>
              <a:ext cx="6975241" cy="600267"/>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TextBox 17"/>
            <p:cNvSpPr txBox="1"/>
            <p:nvPr/>
          </p:nvSpPr>
          <p:spPr>
            <a:xfrm>
              <a:off x="882738" y="3000278"/>
              <a:ext cx="6975241" cy="60026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76462" tIns="81280" rIns="81280" bIns="81280" numCol="1" spcCol="1270" anchor="ctr" anchorCtr="0">
              <a:noAutofit/>
            </a:bodyPr>
            <a:lstStyle/>
            <a:p>
              <a:pPr lvl="0" algn="l"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FAFSA on the Phone (FOTP)</a:t>
              </a:r>
            </a:p>
          </p:txBody>
        </p:sp>
      </p:grpSp>
      <p:grpSp>
        <p:nvGrpSpPr>
          <p:cNvPr id="19" name="Group 18"/>
          <p:cNvGrpSpPr/>
          <p:nvPr/>
        </p:nvGrpSpPr>
        <p:grpSpPr>
          <a:xfrm>
            <a:off x="1384002" y="5148380"/>
            <a:ext cx="7405375" cy="600267"/>
            <a:chOff x="452604" y="3900391"/>
            <a:chExt cx="7405375" cy="600267"/>
          </a:xfrm>
          <a:solidFill>
            <a:srgbClr val="C00000"/>
          </a:solidFill>
        </p:grpSpPr>
        <p:sp>
          <p:nvSpPr>
            <p:cNvPr id="20" name="Rectangle 19"/>
            <p:cNvSpPr/>
            <p:nvPr/>
          </p:nvSpPr>
          <p:spPr>
            <a:xfrm>
              <a:off x="452604" y="3900391"/>
              <a:ext cx="7405375" cy="600267"/>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TextBox 20"/>
            <p:cNvSpPr txBox="1"/>
            <p:nvPr/>
          </p:nvSpPr>
          <p:spPr>
            <a:xfrm>
              <a:off x="452604" y="3900391"/>
              <a:ext cx="7405375" cy="60026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76462" tIns="81280" rIns="81280" bIns="81280" numCol="1" spcCol="1270" anchor="ctr" anchorCtr="0">
              <a:noAutofit/>
            </a:bodyPr>
            <a:lstStyle/>
            <a:p>
              <a:pPr lvl="0" algn="l"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FAA Access to CPS Online  </a:t>
              </a:r>
            </a:p>
          </p:txBody>
        </p:sp>
      </p:grpSp>
      <p:sp>
        <p:nvSpPr>
          <p:cNvPr id="22" name="Oval 21"/>
          <p:cNvSpPr/>
          <p:nvPr/>
        </p:nvSpPr>
        <p:spPr>
          <a:xfrm>
            <a:off x="786623" y="1372766"/>
            <a:ext cx="750333" cy="750333"/>
          </a:xfrm>
          <a:prstGeom prst="ellipse">
            <a:avLst/>
          </a:prstGeom>
          <a:ln>
            <a:solidFill>
              <a:schemeClr val="tx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3" name="Group 22"/>
          <p:cNvGrpSpPr/>
          <p:nvPr/>
        </p:nvGrpSpPr>
        <p:grpSpPr>
          <a:xfrm>
            <a:off x="875782" y="1447800"/>
            <a:ext cx="572017" cy="533400"/>
            <a:chOff x="2689587" y="3027207"/>
            <a:chExt cx="1931831" cy="1931831"/>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587" y="3027207"/>
              <a:ext cx="1931831" cy="1931831"/>
            </a:xfrm>
            <a:prstGeom prst="rect">
              <a:avLst/>
            </a:prstGeom>
          </p:spPr>
        </p:pic>
        <p:sp>
          <p:nvSpPr>
            <p:cNvPr id="25" name="Rectangle 24"/>
            <p:cNvSpPr/>
            <p:nvPr/>
          </p:nvSpPr>
          <p:spPr>
            <a:xfrm>
              <a:off x="3229776" y="3505200"/>
              <a:ext cx="885024"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6" name="Picture 25"/>
          <p:cNvPicPr>
            <a:picLocks noChangeAspect="1"/>
          </p:cNvPicPr>
          <p:nvPr/>
        </p:nvPicPr>
        <p:blipFill>
          <a:blip r:embed="rId3" cstate="print">
            <a:duotone>
              <a:prstClr val="black"/>
              <a:schemeClr val="tx2">
                <a:lumMod val="75000"/>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304286" y="2389579"/>
            <a:ext cx="533400" cy="533400"/>
          </a:xfrm>
          <a:prstGeom prst="rect">
            <a:avLst/>
          </a:prstGeom>
          <a:ln>
            <a:solidFill>
              <a:schemeClr val="tx2"/>
            </a:solidFill>
          </a:ln>
        </p:spPr>
      </p:pic>
      <p:sp>
        <p:nvSpPr>
          <p:cNvPr id="28" name="Oval 27"/>
          <p:cNvSpPr/>
          <p:nvPr/>
        </p:nvSpPr>
        <p:spPr>
          <a:xfrm>
            <a:off x="1363487" y="3180540"/>
            <a:ext cx="750333" cy="750333"/>
          </a:xfrm>
          <a:prstGeom prst="ellipse">
            <a:avLst/>
          </a:prstGeom>
          <a:ln>
            <a:solidFill>
              <a:schemeClr val="tx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5419" y="3200905"/>
            <a:ext cx="686467" cy="686467"/>
          </a:xfrm>
          <a:prstGeom prst="rect">
            <a:avLst/>
          </a:prstGeom>
        </p:spPr>
      </p:pic>
      <p:sp>
        <p:nvSpPr>
          <p:cNvPr id="30" name="Oval 29"/>
          <p:cNvSpPr/>
          <p:nvPr/>
        </p:nvSpPr>
        <p:spPr>
          <a:xfrm>
            <a:off x="1216335" y="4149015"/>
            <a:ext cx="750333" cy="750333"/>
          </a:xfrm>
          <a:prstGeom prst="ellipse">
            <a:avLst/>
          </a:prstGeom>
          <a:ln>
            <a:solidFill>
              <a:schemeClr val="tx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31" name="Picture 30" descr="Telephone">
            <a:extLst>
              <a:ext uri="{FF2B5EF4-FFF2-40B4-BE49-F238E27FC236}">
                <a16:creationId xmlns:a16="http://schemas.microsoft.com/office/drawing/2014/main" id="{BE7B7D2C-5D07-4823-BB2B-A37A57167A0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267353" y="4154017"/>
            <a:ext cx="678800" cy="678800"/>
          </a:xfrm>
          <a:prstGeom prst="rect">
            <a:avLst/>
          </a:prstGeom>
        </p:spPr>
      </p:pic>
      <p:sp>
        <p:nvSpPr>
          <p:cNvPr id="32" name="Oval 31"/>
          <p:cNvSpPr/>
          <p:nvPr/>
        </p:nvSpPr>
        <p:spPr>
          <a:xfrm>
            <a:off x="832376" y="5094143"/>
            <a:ext cx="750333" cy="750333"/>
          </a:xfrm>
          <a:prstGeom prst="ellipse">
            <a:avLst/>
          </a:prstGeom>
          <a:ln>
            <a:solidFill>
              <a:schemeClr val="tx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33" name="Picture 32"/>
          <p:cNvPicPr>
            <a:picLocks noChangeAspect="1"/>
          </p:cNvPicPr>
          <p:nvPr/>
        </p:nvPicPr>
        <p:blipFill>
          <a:blip r:embed="rId8" cstate="print">
            <a:alphaModFix/>
            <a:duotone>
              <a:prstClr val="black"/>
              <a:srgbClr val="0070C0">
                <a:tint val="45000"/>
                <a:satMod val="400000"/>
              </a:srgbClr>
            </a:duotone>
            <a:extLst>
              <a:ext uri="{BEBA8EAE-BF5A-486C-A8C5-ECC9F3942E4B}">
                <a14:imgProps xmlns:a14="http://schemas.microsoft.com/office/drawing/2010/main">
                  <a14:imgLayer r:embed="rId9">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41516" y="5166746"/>
            <a:ext cx="549638" cy="549638"/>
          </a:xfrm>
          <a:prstGeom prst="rect">
            <a:avLst/>
          </a:prstGeom>
        </p:spPr>
      </p:pic>
    </p:spTree>
    <p:extLst>
      <p:ext uri="{BB962C8B-B14F-4D97-AF65-F5344CB8AC3E}">
        <p14:creationId xmlns:p14="http://schemas.microsoft.com/office/powerpoint/2010/main" val="274668045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t>
            </a:r>
            <a:r>
              <a:rPr lang="en-US" dirty="0" err="1"/>
              <a:t>myStudentAid</a:t>
            </a:r>
            <a:r>
              <a:rPr lang="en-US" dirty="0"/>
              <a:t> Mobile App</a:t>
            </a:r>
          </a:p>
        </p:txBody>
      </p:sp>
      <p:sp>
        <p:nvSpPr>
          <p:cNvPr id="3" name="Text Placeholder 2"/>
          <p:cNvSpPr>
            <a:spLocks noGrp="1"/>
          </p:cNvSpPr>
          <p:nvPr>
            <p:ph type="body" sz="quarter" idx="10"/>
          </p:nvPr>
        </p:nvSpPr>
        <p:spPr>
          <a:xfrm>
            <a:off x="381000" y="1447800"/>
            <a:ext cx="8382000" cy="1791260"/>
          </a:xfrm>
        </p:spPr>
        <p:txBody>
          <a:bodyPr/>
          <a:lstStyle/>
          <a:p>
            <a:r>
              <a:rPr lang="en-US" sz="2800" dirty="0"/>
              <a:t>You can now complete your FAFSA on the </a:t>
            </a:r>
            <a:r>
              <a:rPr lang="en-US" sz="2800" dirty="0" err="1"/>
              <a:t>myStudentAid</a:t>
            </a:r>
            <a:r>
              <a:rPr lang="en-US" sz="2800" dirty="0"/>
              <a:t> mobile app</a:t>
            </a:r>
          </a:p>
          <a:p>
            <a:r>
              <a:rPr lang="en-US" sz="2800" dirty="0"/>
              <a:t>Download through your </a:t>
            </a:r>
            <a:r>
              <a:rPr lang="en-US" sz="2800" dirty="0" err="1"/>
              <a:t>appstore</a:t>
            </a:r>
            <a:r>
              <a:rPr lang="en-US" sz="2800" dirty="0"/>
              <a:t> or Google </a:t>
            </a:r>
            <a:r>
              <a:rPr lang="en-US" sz="2800" dirty="0" err="1"/>
              <a:t>Playstore</a:t>
            </a:r>
            <a:endParaRPr lang="en-US" sz="2800" dirty="0"/>
          </a:p>
          <a:p>
            <a:endParaRPr lang="en-US" dirty="0"/>
          </a:p>
        </p:txBody>
      </p:sp>
      <p:pic>
        <p:nvPicPr>
          <p:cNvPr id="5" name="Picture 4"/>
          <p:cNvPicPr>
            <a:picLocks noChangeAspect="1"/>
          </p:cNvPicPr>
          <p:nvPr/>
        </p:nvPicPr>
        <p:blipFill>
          <a:blip r:embed="rId2"/>
          <a:stretch>
            <a:fillRect/>
          </a:stretch>
        </p:blipFill>
        <p:spPr>
          <a:xfrm>
            <a:off x="1600200" y="2971800"/>
            <a:ext cx="4878181" cy="3010351"/>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674829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FAFSA Application</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 Placeholder 2"/>
          <p:cNvSpPr txBox="1">
            <a:spLocks/>
          </p:cNvSpPr>
          <p:nvPr/>
        </p:nvSpPr>
        <p:spPr>
          <a:xfrm>
            <a:off x="422128" y="1295400"/>
            <a:ext cx="8382000" cy="396240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Step 1 - Student Demographics</a:t>
            </a:r>
          </a:p>
          <a:p>
            <a:r>
              <a:rPr lang="en-US" dirty="0"/>
              <a:t>Step 2 - Student Financial Information</a:t>
            </a:r>
          </a:p>
          <a:p>
            <a:r>
              <a:rPr lang="en-US" dirty="0"/>
              <a:t>Step 3 - Dependency Status</a:t>
            </a:r>
          </a:p>
          <a:p>
            <a:r>
              <a:rPr lang="en-US" dirty="0"/>
              <a:t>Step 4 - Parent Information</a:t>
            </a:r>
          </a:p>
          <a:p>
            <a:r>
              <a:rPr lang="en-US" dirty="0"/>
              <a:t>Step 5 - Student Household</a:t>
            </a:r>
          </a:p>
          <a:p>
            <a:r>
              <a:rPr lang="en-US" dirty="0"/>
              <a:t>Step 6 - School Selection</a:t>
            </a:r>
          </a:p>
          <a:p>
            <a:r>
              <a:rPr lang="en-US" dirty="0"/>
              <a:t>Step 7 - Signatures</a:t>
            </a:r>
          </a:p>
        </p:txBody>
      </p:sp>
      <p:pic>
        <p:nvPicPr>
          <p:cNvPr id="3074" name="Picture 2" descr="https://fbcdn-sphotos-d-a.akamaihd.net/hphotos-ak-xpa1/t31.0-8/10904031_758707690877032_6116769457703455273_o.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27125" t="7410" r="36847" b="7768"/>
          <a:stretch/>
        </p:blipFill>
        <p:spPr bwMode="auto">
          <a:xfrm>
            <a:off x="6171037" y="2133600"/>
            <a:ext cx="2288326" cy="2819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27065" y="2819400"/>
            <a:ext cx="228600" cy="369332"/>
          </a:xfrm>
          <a:prstGeom prst="rect">
            <a:avLst/>
          </a:prstGeom>
          <a:solidFill>
            <a:schemeClr val="bg1"/>
          </a:solidFill>
        </p:spPr>
        <p:txBody>
          <a:bodyPr wrap="square" rtlCol="0">
            <a:spAutoFit/>
          </a:bodyPr>
          <a:lstStyle/>
          <a:p>
            <a:endParaRPr lang="en-US" b="1" dirty="0">
              <a:solidFill>
                <a:schemeClr val="accent3">
                  <a:lumMod val="75000"/>
                </a:schemeClr>
              </a:solidFill>
            </a:endParaRPr>
          </a:p>
        </p:txBody>
      </p:sp>
    </p:spTree>
    <p:extLst>
      <p:ext uri="{BB962C8B-B14F-4D97-AF65-F5344CB8AC3E}">
        <p14:creationId xmlns:p14="http://schemas.microsoft.com/office/powerpoint/2010/main" val="261988662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85800" y="1524000"/>
            <a:ext cx="8305800" cy="43434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3000"/>
              </a:spcBef>
            </a:pPr>
            <a:r>
              <a:rPr lang="en-US" dirty="0">
                <a:latin typeface="Arial" panose="020B0604020202020204" pitchFamily="34" charset="0"/>
                <a:cs typeface="Arial" panose="020B0604020202020204" pitchFamily="34" charset="0"/>
              </a:rPr>
              <a:t>FAFSA asks questions to determine dependency status for Title IV federal student aid (not IRS) purposes:</a:t>
            </a:r>
          </a:p>
          <a:p>
            <a:pPr marL="457200" indent="-457200">
              <a:spcBef>
                <a:spcPts val="4200"/>
              </a:spcBef>
              <a:buClr>
                <a:srgbClr val="005B99"/>
              </a:buClr>
              <a:buFont typeface="Arial" panose="020B0604020202020204" pitchFamily="34" charset="0"/>
              <a:buChar char="•"/>
            </a:pPr>
            <a:r>
              <a:rPr lang="en-US" dirty="0">
                <a:latin typeface="Arial" panose="020B0604020202020204" pitchFamily="34" charset="0"/>
                <a:cs typeface="Arial" panose="020B0604020202020204" pitchFamily="34" charset="0"/>
              </a:rPr>
              <a:t>If all “No” responses, student is dependent</a:t>
            </a:r>
          </a:p>
          <a:p>
            <a:pPr marL="457200" indent="-457200">
              <a:spcBef>
                <a:spcPts val="4200"/>
              </a:spcBef>
              <a:buClr>
                <a:srgbClr val="005B99"/>
              </a:buClr>
              <a:buFont typeface="Arial" panose="020B0604020202020204" pitchFamily="34" charset="0"/>
              <a:buChar char="•"/>
            </a:pPr>
            <a:r>
              <a:rPr lang="en-US" dirty="0">
                <a:latin typeface="Arial" panose="020B0604020202020204" pitchFamily="34" charset="0"/>
                <a:cs typeface="Arial" panose="020B0604020202020204" pitchFamily="34" charset="0"/>
              </a:rPr>
              <a:t>If “Yes” to any question, student is independent</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32000"/>
                    </a14:imgEffect>
                  </a14:imgLayer>
                </a14:imgProps>
              </a:ext>
              <a:ext uri="{28A0092B-C50C-407E-A947-70E740481C1C}">
                <a14:useLocalDpi xmlns:a14="http://schemas.microsoft.com/office/drawing/2010/main" val="0"/>
              </a:ext>
            </a:extLst>
          </a:blip>
          <a:stretch>
            <a:fillRect/>
          </a:stretch>
        </p:blipFill>
        <p:spPr>
          <a:xfrm>
            <a:off x="7315200" y="5567480"/>
            <a:ext cx="1604741" cy="944942"/>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itle 1"/>
          <p:cNvSpPr>
            <a:spLocks noGrp="1"/>
          </p:cNvSpPr>
          <p:nvPr>
            <p:ph type="ctrTitle"/>
          </p:nvPr>
        </p:nvSpPr>
        <p:spPr>
          <a:xfrm>
            <a:off x="533400" y="381000"/>
            <a:ext cx="7043208" cy="1066800"/>
          </a:xfrm>
        </p:spPr>
        <p:txBody>
          <a:bodyPr/>
          <a:lstStyle/>
          <a:p>
            <a:r>
              <a:rPr lang="en-US" dirty="0"/>
              <a:t>Dependency Status </a:t>
            </a:r>
          </a:p>
        </p:txBody>
      </p:sp>
    </p:spTree>
    <p:extLst>
      <p:ext uri="{BB962C8B-B14F-4D97-AF65-F5344CB8AC3E}">
        <p14:creationId xmlns:p14="http://schemas.microsoft.com/office/powerpoint/2010/main" val="2340491273"/>
      </p:ext>
    </p:extLst>
  </p:cSld>
  <p:clrMapOvr>
    <a:masterClrMapping/>
  </p:clrMapOvr>
  <p:transition>
    <p:fade/>
  </p:transition>
</p:sld>
</file>

<file path=ppt/theme/theme1.xml><?xml version="1.0" encoding="utf-8"?>
<a:theme xmlns:a="http://schemas.openxmlformats.org/drawingml/2006/main" name="1_White with Blue Bar Segoe Template_TP10286789">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EFD162-EDAF-40F1-8DE6-8C07E9AEC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1343</TotalTime>
  <Words>1588</Words>
  <Application>Microsoft Office PowerPoint</Application>
  <PresentationFormat>On-screen Show (4:3)</PresentationFormat>
  <Paragraphs>240</Paragraphs>
  <Slides>32</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Courier New</vt:lpstr>
      <vt:lpstr>Wingdings</vt:lpstr>
      <vt:lpstr>1_White with Blue Bar Segoe Template_TP10286789</vt:lpstr>
      <vt:lpstr>White with Courier font for code slides</vt:lpstr>
      <vt:lpstr>2021-2022         Financial Aid Workshop</vt:lpstr>
      <vt:lpstr>Topics to be Covered</vt:lpstr>
      <vt:lpstr>What is the FAFSA?</vt:lpstr>
      <vt:lpstr>PowerPoint Presentation</vt:lpstr>
      <vt:lpstr>Federal Student Aid ID</vt:lpstr>
      <vt:lpstr>Various Application Formats</vt:lpstr>
      <vt:lpstr>*NEW* myStudentAid Mobile App</vt:lpstr>
      <vt:lpstr>FAFSA Application</vt:lpstr>
      <vt:lpstr>Dependency Status </vt:lpstr>
      <vt:lpstr>IRS Data Retrieval Tool </vt:lpstr>
      <vt:lpstr>Frequent FAFSA Errors</vt:lpstr>
      <vt:lpstr>FAFSA Processing Results</vt:lpstr>
      <vt:lpstr>Email Notification of SAR Processing</vt:lpstr>
      <vt:lpstr>What is Financial Aid?</vt:lpstr>
      <vt:lpstr>What is Cost of Attendance (COA)? </vt:lpstr>
      <vt:lpstr>What is Expected Family Contribution (EFC)?  </vt:lpstr>
      <vt:lpstr>What is Financial Need?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Circumstances</vt:lpstr>
      <vt:lpstr>Special Circumstances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slides (White with blue bar design)</dc:title>
  <dc:creator>Maria Bachus</dc:creator>
  <cp:lastModifiedBy>Veronica Pena</cp:lastModifiedBy>
  <cp:revision>81</cp:revision>
  <dcterms:modified xsi:type="dcterms:W3CDTF">2020-10-13T00:20:15Z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