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9"/>
  </p:notesMasterIdLst>
  <p:sldIdLst>
    <p:sldId id="257" r:id="rId4"/>
    <p:sldId id="301" r:id="rId5"/>
    <p:sldId id="324" r:id="rId6"/>
    <p:sldId id="259" r:id="rId7"/>
    <p:sldId id="325" r:id="rId8"/>
    <p:sldId id="260" r:id="rId9"/>
    <p:sldId id="306" r:id="rId10"/>
    <p:sldId id="326" r:id="rId11"/>
    <p:sldId id="327" r:id="rId12"/>
    <p:sldId id="299" r:id="rId13"/>
    <p:sldId id="328" r:id="rId14"/>
    <p:sldId id="329" r:id="rId15"/>
    <p:sldId id="330" r:id="rId16"/>
    <p:sldId id="295" r:id="rId17"/>
    <p:sldId id="289" r:id="rId1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57" userDrawn="1">
          <p15:clr>
            <a:srgbClr val="A4A3A4"/>
          </p15:clr>
        </p15:guide>
        <p15:guide id="2" pos="223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8"/>
  </p:normalViewPr>
  <p:slideViewPr>
    <p:cSldViewPr>
      <p:cViewPr varScale="1">
        <p:scale>
          <a:sx n="95" d="100"/>
          <a:sy n="95" d="100"/>
        </p:scale>
        <p:origin x="1531" y="29"/>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888"/>
    </p:cViewPr>
  </p:sorterViewPr>
  <p:notesViewPr>
    <p:cSldViewPr>
      <p:cViewPr varScale="1">
        <p:scale>
          <a:sx n="82" d="100"/>
          <a:sy n="82" d="100"/>
        </p:scale>
        <p:origin x="-2382" y="-78"/>
      </p:cViewPr>
      <p:guideLst>
        <p:guide orient="horz" pos="2957"/>
        <p:guide pos="223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2.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69424"/>
          </a:xfrm>
          <a:prstGeom prst="rect">
            <a:avLst/>
          </a:prstGeom>
        </p:spPr>
        <p:txBody>
          <a:bodyPr vert="horz" lIns="94229" tIns="47114" rIns="94229" bIns="47114" rtlCol="0"/>
          <a:lstStyle>
            <a:lvl1pPr algn="r">
              <a:defRPr sz="1200"/>
            </a:lvl1pPr>
          </a:lstStyle>
          <a:p>
            <a:fld id="{B60F3E1A-F44A-4BDC-BFDE-3CE901F7CC0B}" type="datetimeFigureOut">
              <a:rPr lang="en-US" smtClean="0"/>
              <a:t>9/2/2020</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29" tIns="47114" rIns="94229" bIns="4711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917422"/>
            <a:ext cx="3077739" cy="469424"/>
          </a:xfrm>
          <a:prstGeom prst="rect">
            <a:avLst/>
          </a:prstGeom>
        </p:spPr>
        <p:txBody>
          <a:bodyPr vert="horz" lIns="94229" tIns="47114" rIns="94229" bIns="47114" rtlCol="0" anchor="b"/>
          <a:lstStyle>
            <a:lvl1pPr algn="r">
              <a:defRPr sz="1200"/>
            </a:lvl1pPr>
          </a:lstStyle>
          <a:p>
            <a:fld id="{58BE1359-2DA2-4102-8E5F-3C314329F386}" type="slidenum">
              <a:rPr lang="en-US" smtClean="0"/>
              <a:t>‹#›</a:t>
            </a:fld>
            <a:endParaRPr lang="en-US"/>
          </a:p>
        </p:txBody>
      </p:sp>
    </p:spTree>
    <p:extLst>
      <p:ext uri="{BB962C8B-B14F-4D97-AF65-F5344CB8AC3E}">
        <p14:creationId xmlns:p14="http://schemas.microsoft.com/office/powerpoint/2010/main" val="1542081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9/2/2020 10:56 AM</a:t>
            </a:fld>
            <a:endParaRPr lang="en-US" dirty="0"/>
          </a:p>
        </p:txBody>
      </p:sp>
      <p:sp>
        <p:nvSpPr>
          <p:cNvPr id="6" name="Footer Placeholder 5"/>
          <p:cNvSpPr>
            <a:spLocks noGrp="1"/>
          </p:cNvSpPr>
          <p:nvPr>
            <p:ph type="ftr" sz="quarter" idx="12"/>
          </p:nvPr>
        </p:nvSpPr>
        <p:spPr>
          <a:xfrm>
            <a:off x="0" y="8917422"/>
            <a:ext cx="6392228" cy="469424"/>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6392227" y="8917422"/>
            <a:ext cx="708604" cy="469424"/>
          </a:xfrm>
        </p:spPr>
        <p:txBody>
          <a:bodyPr/>
          <a:lstStyle/>
          <a:p>
            <a:fld id="{EC87E0CF-87F6-4B58-B8B8-DCAB2DAAF3CA}" type="slidenum">
              <a:rPr lang="en-US" smtClean="0"/>
              <a:pPr/>
              <a:t>1</a:t>
            </a:fld>
            <a:endParaRPr lang="en-US" dirty="0"/>
          </a:p>
        </p:txBody>
      </p:sp>
    </p:spTree>
    <p:extLst>
      <p:ext uri="{BB962C8B-B14F-4D97-AF65-F5344CB8AC3E}">
        <p14:creationId xmlns:p14="http://schemas.microsoft.com/office/powerpoint/2010/main" val="346319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9/2/2020 10:56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a:t>
            </a:fld>
            <a:endParaRPr lang="en-US" dirty="0"/>
          </a:p>
        </p:txBody>
      </p:sp>
    </p:spTree>
    <p:extLst>
      <p:ext uri="{BB962C8B-B14F-4D97-AF65-F5344CB8AC3E}">
        <p14:creationId xmlns:p14="http://schemas.microsoft.com/office/powerpoint/2010/main" val="12766915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9/2/2020 10:56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a:t>
            </a:fld>
            <a:endParaRPr lang="en-US" dirty="0"/>
          </a:p>
        </p:txBody>
      </p:sp>
    </p:spTree>
    <p:extLst>
      <p:ext uri="{BB962C8B-B14F-4D97-AF65-F5344CB8AC3E}">
        <p14:creationId xmlns:p14="http://schemas.microsoft.com/office/powerpoint/2010/main" val="621852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9/2/2020 10:56 AM</a:t>
            </a:fld>
            <a:endParaRPr lang="en-US"/>
          </a:p>
        </p:txBody>
      </p:sp>
      <p:sp>
        <p:nvSpPr>
          <p:cNvPr id="6" name="Footer Placeholder 5"/>
          <p:cNvSpPr>
            <a:spLocks noGrp="1"/>
          </p:cNvSpPr>
          <p:nvPr>
            <p:ph type="ftr" sz="quarter" idx="12"/>
          </p:nvPr>
        </p:nvSpPr>
        <p:spPr/>
        <p:txBody>
          <a:bodyPr/>
          <a:lstStyle/>
          <a:p>
            <a:r>
              <a:rPr lang="en-US">
                <a:solidFill>
                  <a:srgbClr val="000000"/>
                </a:solidFill>
              </a:rPr>
              <a:t>© 2007 Microsoft Corporation. All rights reserved. Microsoft, Windows, Windows Vista and other product names are or may be registered trademarks and/or trademarks in the U.S. and/or other countries.</a:t>
            </a:r>
          </a:p>
          <a:p>
            <a:r>
              <a:rPr lang="en-US">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solidFill>
                  <a:srgbClr val="000000"/>
                </a:solidFill>
              </a:rPr>
            </a:br>
            <a:r>
              <a:rPr lang="en-US">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extLst>
      <p:ext uri="{BB962C8B-B14F-4D97-AF65-F5344CB8AC3E}">
        <p14:creationId xmlns:p14="http://schemas.microsoft.com/office/powerpoint/2010/main" val="9129872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B263312-38AA-4E1E-B2B5-0F8F122B24FE}" type="slidenum">
              <a:rPr lang="en-US" smtClean="0"/>
              <a:pPr/>
              <a:t>6</a:t>
            </a:fld>
            <a:endParaRPr lang="en-US" dirty="0"/>
          </a:p>
        </p:txBody>
      </p:sp>
    </p:spTree>
    <p:extLst>
      <p:ext uri="{BB962C8B-B14F-4D97-AF65-F5344CB8AC3E}">
        <p14:creationId xmlns:p14="http://schemas.microsoft.com/office/powerpoint/2010/main" val="3967204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 no SSN for parents,</a:t>
            </a:r>
            <a:r>
              <a:rPr lang="en-US" baseline="0" dirty="0"/>
              <a:t> they will need to print a signature page to mail.</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10</a:t>
            </a:fld>
            <a:endParaRPr lang="en-US" dirty="0"/>
          </a:p>
        </p:txBody>
      </p:sp>
    </p:spTree>
    <p:extLst>
      <p:ext uri="{BB962C8B-B14F-4D97-AF65-F5344CB8AC3E}">
        <p14:creationId xmlns:p14="http://schemas.microsoft.com/office/powerpoint/2010/main" val="12572764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 no SSN for parents,</a:t>
            </a:r>
            <a:r>
              <a:rPr lang="en-US" baseline="0" dirty="0"/>
              <a:t> they will need to print a signature page to mail.</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11</a:t>
            </a:fld>
            <a:endParaRPr lang="en-US" dirty="0"/>
          </a:p>
        </p:txBody>
      </p:sp>
    </p:spTree>
    <p:extLst>
      <p:ext uri="{BB962C8B-B14F-4D97-AF65-F5344CB8AC3E}">
        <p14:creationId xmlns:p14="http://schemas.microsoft.com/office/powerpoint/2010/main" val="3907635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 no SSN for parents,</a:t>
            </a:r>
            <a:r>
              <a:rPr lang="en-US" baseline="0" dirty="0"/>
              <a:t> they will need to print a signature page to mail.</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12</a:t>
            </a:fld>
            <a:endParaRPr lang="en-US" dirty="0"/>
          </a:p>
        </p:txBody>
      </p:sp>
    </p:spTree>
    <p:extLst>
      <p:ext uri="{BB962C8B-B14F-4D97-AF65-F5344CB8AC3E}">
        <p14:creationId xmlns:p14="http://schemas.microsoft.com/office/powerpoint/2010/main" val="40096025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If no SSN for parents,</a:t>
            </a:r>
            <a:r>
              <a:rPr lang="en-US" baseline="0" dirty="0"/>
              <a:t> they will need to print a signature page to mail.</a:t>
            </a:r>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pPr/>
              <a:t>13</a:t>
            </a:fld>
            <a:endParaRPr lang="en-US" dirty="0"/>
          </a:p>
        </p:txBody>
      </p:sp>
    </p:spTree>
    <p:extLst>
      <p:ext uri="{BB962C8B-B14F-4D97-AF65-F5344CB8AC3E}">
        <p14:creationId xmlns:p14="http://schemas.microsoft.com/office/powerpoint/2010/main" val="3384028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1000" y="230188"/>
            <a:ext cx="8382000" cy="609398"/>
          </a:xfrm>
        </p:spPr>
        <p:txBody>
          <a:bodyPr/>
          <a:lstStyle>
            <a:lvl1pPr>
              <a:defRPr sz="4400">
                <a:solidFill>
                  <a:srgbClr val="FFFFFF"/>
                </a:solidFill>
              </a:defRPr>
            </a:lvl1pPr>
          </a:lstStyle>
          <a:p>
            <a:r>
              <a:rPr lang="en-US" dirty="0"/>
              <a:t>Click to edit Master title style</a:t>
            </a:r>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1000" y="230188"/>
            <a:ext cx="8382000" cy="609398"/>
          </a:xfrm>
        </p:spPr>
        <p:txBody>
          <a:bodyPr/>
          <a:lstStyle>
            <a:lvl1pPr>
              <a:defRPr sz="4400">
                <a:solidFill>
                  <a:srgbClr val="FFFFFF"/>
                </a:solidFill>
              </a:defRPr>
            </a:lvl1pPr>
          </a:lstStyle>
          <a:p>
            <a:r>
              <a:rPr lang="en-US" dirty="0"/>
              <a:t>Click to edit Master title style</a:t>
            </a:r>
          </a:p>
        </p:txBody>
      </p:sp>
      <p:sp>
        <p:nvSpPr>
          <p:cNvPr id="6" name="Text Placeholder 5"/>
          <p:cNvSpPr>
            <a:spLocks noGrp="1"/>
          </p:cNvSpPr>
          <p:nvPr>
            <p:ph type="body" sz="quarter" idx="10"/>
          </p:nvPr>
        </p:nvSpPr>
        <p:spPr bwMode="white">
          <a:xfrm>
            <a:off x="381000" y="1411553"/>
            <a:ext cx="8382000" cy="2200602"/>
          </a:xfrm>
        </p:spPr>
        <p:txBody>
          <a:bodyPr/>
          <a:lstStyle>
            <a:lvl1pPr>
              <a:buClr>
                <a:srgbClr val="FFFFFF"/>
              </a:buClr>
              <a:buSzPct val="70000"/>
              <a:buFont typeface="Wingdings" pitchFamily="2" charset="2"/>
              <a:buChar char="l"/>
              <a:defRPr>
                <a:solidFill>
                  <a:srgbClr val="FFFFFF"/>
                </a:solidFill>
              </a:defRPr>
            </a:lvl1pPr>
            <a:lvl2pPr>
              <a:buClr>
                <a:srgbClr val="FFFFFF"/>
              </a:buClr>
              <a:buSzPct val="70000"/>
              <a:buFont typeface="Wingdings" pitchFamily="2" charset="2"/>
              <a:buChar char="l"/>
              <a:defRPr>
                <a:solidFill>
                  <a:srgbClr val="FFFFFF"/>
                </a:solidFill>
              </a:defRPr>
            </a:lvl2pPr>
            <a:lvl3pPr>
              <a:buClr>
                <a:srgbClr val="FFFFFF"/>
              </a:buClr>
              <a:buSzPct val="70000"/>
              <a:buFont typeface="Wingdings" pitchFamily="2" charset="2"/>
              <a:buChar char="l"/>
              <a:defRPr>
                <a:solidFill>
                  <a:srgbClr val="FFFFFF"/>
                </a:solidFill>
              </a:defRPr>
            </a:lvl3pPr>
            <a:lvl4pPr>
              <a:buClr>
                <a:srgbClr val="FFFFFF"/>
              </a:buClr>
              <a:buSzPct val="70000"/>
              <a:buFont typeface="Wingdings" pitchFamily="2" charset="2"/>
              <a:buChar char="l"/>
              <a:defRPr>
                <a:solidFill>
                  <a:srgbClr val="FFFFFF"/>
                </a:solidFill>
              </a:defRPr>
            </a:lvl4pPr>
            <a:lvl5pPr>
              <a:buClr>
                <a:srgbClr val="FFFFFF"/>
              </a:buClr>
              <a:buSzPct val="70000"/>
              <a:buFont typeface="Wingdings" pitchFamily="2" charset="2"/>
              <a:buChar char="l"/>
              <a:defRPr>
                <a:solidFill>
                  <a:srgbClr val="FFFFFF"/>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dirty="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a:t>Click to edit Master subtitle style</a:t>
            </a:r>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0066FF"/>
                    </a:gs>
                    <a:gs pos="28000">
                      <a:srgbClr val="2E59B0"/>
                    </a:gs>
                    <a:gs pos="62000">
                      <a:srgbClr val="2B395F"/>
                    </a:gs>
                    <a:gs pos="88000">
                      <a:srgbClr val="000000"/>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lvl1pPr>
              <a:defRPr sz="4400"/>
            </a:lvl1pPr>
          </a:lstStyle>
          <a:p>
            <a:r>
              <a:rPr lang="en-US" dirty="0"/>
              <a:t>Click to edit Master title style</a:t>
            </a:r>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lvl1pPr>
              <a:defRPr sz="4400"/>
            </a:lvl1pPr>
          </a:lstStyle>
          <a:p>
            <a:r>
              <a:rPr lang="en-US" dirty="0"/>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lvl1pPr>
              <a:defRPr sz="4400"/>
            </a:lvl1pPr>
          </a:lstStyle>
          <a:p>
            <a:r>
              <a:rPr lang="en-US" dirty="0"/>
              <a:t>Click to edit Master title style</a:t>
            </a:r>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lvl1pPr>
              <a:defRPr sz="4400"/>
            </a:lvl1pPr>
          </a:lstStyle>
          <a:p>
            <a:r>
              <a:rPr lang="en-US" dirty="0"/>
              <a:t>Click to edit Master title style</a:t>
            </a:r>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5"/>
          <a:srcRect/>
          <a:stretch>
            <a:fillRect/>
          </a:stretch>
        </p:blipFill>
        <p:spPr bwMode="auto">
          <a:xfrm>
            <a:off x="-15875" y="6007100"/>
            <a:ext cx="9159875" cy="849313"/>
          </a:xfrm>
          <a:prstGeom prst="rect">
            <a:avLst/>
          </a:prstGeom>
          <a:noFill/>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09398"/>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400" b="0" kern="1200" cap="none" spc="-125"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8" Type="http://schemas.openxmlformats.org/officeDocument/2006/relationships/hyperlink" Target="https://studentloans.gov/myDirectLoan/counselingInstructions.action?counselingType=fa" TargetMode="External"/><Relationship Id="rId3" Type="http://schemas.openxmlformats.org/officeDocument/2006/relationships/image" Target="../media/image6.png"/><Relationship Id="rId7" Type="http://schemas.openxmlformats.org/officeDocument/2006/relationships/hyperlink" Target="https://studentaid.ed.gov/sa/repay-loans"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8" Type="http://schemas.openxmlformats.org/officeDocument/2006/relationships/hyperlink" Target="https://www.csusb.edu/sites/default/files/upload/file/Loan_Limit_Chart_0.pdf" TargetMode="External"/><Relationship Id="rId3" Type="http://schemas.openxmlformats.org/officeDocument/2006/relationships/image" Target="../media/image6.png"/><Relationship Id="rId7" Type="http://schemas.openxmlformats.org/officeDocument/2006/relationships/hyperlink" Target="https://www.csusb.edu/financial-aid/prospective-students/loans/direct-loans"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hyperlink" Target="https://www.csusb.edu/financial-aid" TargetMode="External"/><Relationship Id="rId9" Type="http://schemas.openxmlformats.org/officeDocument/2006/relationships/image" Target="../media/image10.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7.jpeg"/><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2" Type="http://schemas.openxmlformats.org/officeDocument/2006/relationships/hyperlink" Target="https://fafsa.ed.gov/"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s://www.csusb.edu/financial-aid/prospective-students/types-aid/grants/graduate-student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pn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csusb.edu/financial-aid/prospective-students/types-aid/scholarships/campus-scholarships" TargetMode="External"/><Relationship Id="rId1" Type="http://schemas.openxmlformats.org/officeDocument/2006/relationships/slideLayout" Target="../slideLayouts/slideLayout3.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6500" dirty="0"/>
              <a:t>Grad Student 2020-2021</a:t>
            </a:r>
          </a:p>
        </p:txBody>
      </p:sp>
      <p:sp>
        <p:nvSpPr>
          <p:cNvPr id="3" name="Subtitle 2"/>
          <p:cNvSpPr>
            <a:spLocks noGrp="1"/>
          </p:cNvSpPr>
          <p:nvPr>
            <p:ph type="subTitle" idx="1"/>
          </p:nvPr>
        </p:nvSpPr>
        <p:spPr>
          <a:xfrm>
            <a:off x="0" y="4516455"/>
            <a:ext cx="7543800" cy="1523496"/>
          </a:xfrm>
        </p:spPr>
        <p:txBody>
          <a:bodyPr>
            <a:normAutofit fontScale="92500" lnSpcReduction="10000"/>
          </a:bodyPr>
          <a:lstStyle/>
          <a:p>
            <a:r>
              <a:rPr lang="en-US" dirty="0"/>
              <a:t>Financial Aid Office  </a:t>
            </a:r>
          </a:p>
          <a:p>
            <a:r>
              <a:rPr lang="en-US" dirty="0"/>
              <a:t>Presented by: Veronica Medina, </a:t>
            </a:r>
          </a:p>
          <a:p>
            <a:r>
              <a:rPr lang="en-US" dirty="0"/>
              <a:t>Financial Aid Wellness Coordinator</a:t>
            </a:r>
          </a:p>
          <a:p>
            <a:r>
              <a:rPr lang="en-US" dirty="0"/>
              <a:t>California State University, San Bernardino</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p>
            <a:pPr algn="ctr"/>
            <a:r>
              <a:rPr lang="en-US" b="1" dirty="0">
                <a:effectLst/>
              </a:rPr>
              <a:t>Federal Direct Loans</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 Placeholder 2"/>
          <p:cNvSpPr txBox="1">
            <a:spLocks/>
          </p:cNvSpPr>
          <p:nvPr/>
        </p:nvSpPr>
        <p:spPr>
          <a:xfrm>
            <a:off x="422128" y="1219200"/>
            <a:ext cx="8382000" cy="4348280"/>
          </a:xfrm>
          <a:prstGeom prst="rect">
            <a:avLst/>
          </a:prstGeom>
        </p:spPr>
        <p:txBody>
          <a:bodyPr>
            <a:normAutofit fontScale="92500"/>
          </a:bodyPr>
          <a:lstStyle>
            <a:lvl1pPr marL="396875" indent="-396875" algn="l" defTabSz="914363" rtl="0" eaLnBrk="1" latinLnBrk="0" hangingPunct="1">
              <a:lnSpc>
                <a:spcPct val="90000"/>
              </a:lnSpc>
              <a:spcBef>
                <a:spcPct val="20000"/>
              </a:spcBef>
              <a:buFontTx/>
              <a:buBlip>
                <a:blip r:embed="rId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CSU San Bernardino participates in the Federal Direct Loan Programs through the Department of Education. Students, who are undergraduate, credential and graduate students, enrolled at least half-times are eligible to borrow.</a:t>
            </a:r>
          </a:p>
          <a:p>
            <a:r>
              <a:rPr lang="en-US" dirty="0"/>
              <a:t>Eligible students must be admitted, in good academic standing and enrolled in a program leading to a degree or teaching certificate. The loans awarded are either subsidized, unsubsidized or a combination of both.</a:t>
            </a:r>
            <a:endParaRPr lang="en-US" b="1" dirty="0"/>
          </a:p>
          <a:p>
            <a:pPr marL="0" indent="0">
              <a:buNone/>
            </a:pPr>
            <a:endParaRPr lang="en-US" dirty="0"/>
          </a:p>
        </p:txBody>
      </p:sp>
    </p:spTree>
    <p:extLst>
      <p:ext uri="{BB962C8B-B14F-4D97-AF65-F5344CB8AC3E}">
        <p14:creationId xmlns:p14="http://schemas.microsoft.com/office/powerpoint/2010/main" val="261988662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p>
            <a:pPr algn="ctr"/>
            <a:r>
              <a:rPr lang="en-US" b="1" dirty="0">
                <a:effectLst/>
              </a:rPr>
              <a:t>Federal Direct Loans cont.</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 Placeholder 2"/>
          <p:cNvSpPr txBox="1">
            <a:spLocks/>
          </p:cNvSpPr>
          <p:nvPr/>
        </p:nvSpPr>
        <p:spPr>
          <a:xfrm>
            <a:off x="422128" y="1371600"/>
            <a:ext cx="8382000" cy="4195880"/>
          </a:xfrm>
          <a:prstGeom prst="rect">
            <a:avLst/>
          </a:prstGeom>
        </p:spPr>
        <p:txBody>
          <a:bodyPr>
            <a:normAutofit/>
          </a:bodyPr>
          <a:lstStyle>
            <a:lvl1pPr marL="396875" indent="-396875" algn="l" defTabSz="914363" rtl="0" eaLnBrk="1" latinLnBrk="0" hangingPunct="1">
              <a:lnSpc>
                <a:spcPct val="90000"/>
              </a:lnSpc>
              <a:spcBef>
                <a:spcPct val="20000"/>
              </a:spcBef>
              <a:buFontTx/>
              <a:buBlip>
                <a:blip r:embed="rId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Eligible students must be admitted, in good academic standing and enrolled in a program leading to a degree or teaching certificate. </a:t>
            </a:r>
          </a:p>
          <a:p>
            <a:r>
              <a:rPr lang="en-US" dirty="0"/>
              <a:t>The type and amount of loans offered will be determined by a student’s financial eligibility, dependency status, grade level, and overall aggregate limits of previously borrowed funds. </a:t>
            </a:r>
            <a:r>
              <a:rPr lang="en-US" b="1" dirty="0"/>
              <a:t>Graduate students</a:t>
            </a:r>
            <a:r>
              <a:rPr lang="en-US" dirty="0"/>
              <a:t> are only eligible for Unsubsidized Loans.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03342111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09398"/>
          </a:xfrm>
        </p:spPr>
        <p:txBody>
          <a:bodyPr/>
          <a:lstStyle/>
          <a:p>
            <a:pPr algn="ctr"/>
            <a:r>
              <a:rPr lang="en-US" b="1" dirty="0">
                <a:effectLst/>
              </a:rPr>
              <a:t>Borrow Wisely</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 Placeholder 2"/>
          <p:cNvSpPr txBox="1">
            <a:spLocks/>
          </p:cNvSpPr>
          <p:nvPr/>
        </p:nvSpPr>
        <p:spPr>
          <a:xfrm>
            <a:off x="422128" y="839586"/>
            <a:ext cx="8382000" cy="5027814"/>
          </a:xfrm>
          <a:prstGeom prst="rect">
            <a:avLst/>
          </a:prstGeom>
        </p:spPr>
        <p:txBody>
          <a:bodyPr>
            <a:normAutofit fontScale="77500" lnSpcReduction="20000"/>
          </a:bodyPr>
          <a:lstStyle>
            <a:lvl1pPr marL="396875" indent="-396875" algn="l" defTabSz="914363" rtl="0" eaLnBrk="1" latinLnBrk="0" hangingPunct="1">
              <a:lnSpc>
                <a:spcPct val="90000"/>
              </a:lnSpc>
              <a:spcBef>
                <a:spcPct val="20000"/>
              </a:spcBef>
              <a:buFontTx/>
              <a:buBlip>
                <a:blip r:embed="rId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Although a Direct Loan is a convenient source of additional funding for education, it is a loan that will be repaid with interest. It is important to budget and borrow carefully:</a:t>
            </a:r>
          </a:p>
          <a:p>
            <a:pPr marL="1031875" lvl="1" indent="-514350">
              <a:buFont typeface="+mj-lt"/>
              <a:buAutoNum type="arabicPeriod"/>
            </a:pPr>
            <a:r>
              <a:rPr lang="en-US" dirty="0"/>
              <a:t>Consider ways to keep educational costs down in order to limit total loan debt.</a:t>
            </a:r>
          </a:p>
          <a:p>
            <a:pPr marL="1031875" lvl="1" indent="-514350">
              <a:buFont typeface="+mj-lt"/>
              <a:buAutoNum type="arabicPeriod"/>
            </a:pPr>
            <a:r>
              <a:rPr lang="en-US" dirty="0"/>
              <a:t>Borrow only what is needed. Loans must be repaid with interest and depending on the type of loan, can begin accumulating immediately upon disbursement of the loan.</a:t>
            </a:r>
          </a:p>
          <a:p>
            <a:pPr marL="1031875" lvl="1" indent="-514350">
              <a:buFont typeface="+mj-lt"/>
              <a:buAutoNum type="arabicPeriod"/>
            </a:pPr>
            <a:r>
              <a:rPr lang="en-US" dirty="0"/>
              <a:t>Before borrowing, a student should use the </a:t>
            </a:r>
            <a:r>
              <a:rPr lang="en-US" u="sng" dirty="0">
                <a:hlinkClick r:id="rId7"/>
              </a:rPr>
              <a:t>Department of Education’s Budget Calculator </a:t>
            </a:r>
            <a:r>
              <a:rPr lang="en-US" dirty="0"/>
              <a:t>to estimate both the amount of debt he/she may be able to afford and the potential monthly loan payment after he/she graduates.</a:t>
            </a:r>
          </a:p>
          <a:p>
            <a:pPr marL="1031875" lvl="1" indent="-514350">
              <a:buFont typeface="+mj-lt"/>
              <a:buAutoNum type="arabicPeriod"/>
            </a:pPr>
            <a:r>
              <a:rPr lang="en-US" dirty="0"/>
              <a:t>Consider completing the </a:t>
            </a:r>
            <a:r>
              <a:rPr lang="en-US" u="sng" dirty="0">
                <a:hlinkClick r:id="rId8"/>
              </a:rPr>
              <a:t>Financial Awareness counseling </a:t>
            </a:r>
            <a:r>
              <a:rPr lang="en-US" dirty="0"/>
              <a:t>session to assist in understanding financial aid and assist in managing finances.</a:t>
            </a:r>
          </a:p>
          <a:p>
            <a:pPr marL="1031875" lvl="1" indent="-514350">
              <a:buFont typeface="+mj-lt"/>
              <a:buAutoNum type="arabicPeriod"/>
            </a:pPr>
            <a:r>
              <a:rPr lang="en-US" dirty="0"/>
              <a:t>Direct Loans provide the borrower with delayed repayment while in-school and flexible repayment options for when he/she enters into repayment.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16892384"/>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218795"/>
          </a:xfrm>
        </p:spPr>
        <p:txBody>
          <a:bodyPr/>
          <a:lstStyle/>
          <a:p>
            <a:pPr algn="ctr"/>
            <a:r>
              <a:rPr lang="en-US" b="1" dirty="0">
                <a:effectLst/>
              </a:rPr>
              <a:t>Borrow Wisely cont.</a:t>
            </a:r>
            <a:br>
              <a:rPr lang="en-US" b="1" dirty="0">
                <a:effectLst/>
              </a:rPr>
            </a:br>
            <a:endParaRPr lang="en-US" b="1" dirty="0">
              <a:effectLst/>
            </a:endParaRP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 Placeholder 2"/>
          <p:cNvSpPr txBox="1">
            <a:spLocks/>
          </p:cNvSpPr>
          <p:nvPr/>
        </p:nvSpPr>
        <p:spPr>
          <a:xfrm>
            <a:off x="422128" y="1295400"/>
            <a:ext cx="8382000" cy="4572000"/>
          </a:xfrm>
          <a:prstGeom prst="rect">
            <a:avLst/>
          </a:prstGeom>
        </p:spPr>
        <p:txBody>
          <a:bodyPr>
            <a:normAutofit/>
          </a:bodyPr>
          <a:lstStyle>
            <a:lvl1pPr marL="396875" indent="-396875" algn="l" defTabSz="914363" rtl="0" eaLnBrk="1" latinLnBrk="0" hangingPunct="1">
              <a:lnSpc>
                <a:spcPct val="90000"/>
              </a:lnSpc>
              <a:spcBef>
                <a:spcPct val="20000"/>
              </a:spcBef>
              <a:buFontTx/>
              <a:buBlip>
                <a:blip r:embed="rId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Remember: A borrower is obligated to repay loans regardless of whether he/she completes his/her education is satisfied with his/her education or is able to find a job.</a:t>
            </a:r>
          </a:p>
          <a:p>
            <a:r>
              <a:rPr lang="en-US" u="sng" dirty="0">
                <a:hlinkClick r:id="rId7"/>
              </a:rPr>
              <a:t>https://www.csusb.edu/financial-aid/prospective-students/loans/direct-loans</a:t>
            </a:r>
            <a:endParaRPr lang="en-US" u="sng" dirty="0"/>
          </a:p>
          <a:p>
            <a:r>
              <a:rPr lang="en-US" u="sng" dirty="0">
                <a:hlinkClick r:id="rId8"/>
              </a:rPr>
              <a:t>https://www.csusb.edu/sites/default/files/upload/file/Loan_Limit_Chart_0.pdf</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56428219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1000" y="230188"/>
            <a:ext cx="8382000" cy="664797"/>
          </a:xfrm>
          <a:prstGeom prst="rect">
            <a:avLst/>
          </a:prstGeom>
        </p:spPr>
        <p:txBody>
          <a:bodyPr vert="horz" wrap="square" lIns="0" tIns="0" rIns="0" bIns="0" rtlCol="0" anchor="ctr" anchorCtr="0">
            <a:noAutofit/>
          </a:bodyPr>
          <a:lstStyle>
            <a:lvl1pPr algn="l" defTabSz="914363" rtl="0" eaLnBrk="1" latinLnBrk="0" hangingPunct="1">
              <a:lnSpc>
                <a:spcPct val="90000"/>
              </a:lnSpc>
              <a:spcBef>
                <a:spcPct val="0"/>
              </a:spcBef>
              <a:buNone/>
              <a:defRPr lang="en-US" sz="5400" b="0" kern="1200" cap="none" spc="-15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dirty="0"/>
              <a:t>CSUSB Financial Aid Office</a:t>
            </a:r>
          </a:p>
        </p:txBody>
      </p:sp>
      <p:sp>
        <p:nvSpPr>
          <p:cNvPr id="6" name="Text Placeholder 2"/>
          <p:cNvSpPr txBox="1">
            <a:spLocks/>
          </p:cNvSpPr>
          <p:nvPr/>
        </p:nvSpPr>
        <p:spPr>
          <a:xfrm>
            <a:off x="422128" y="1219201"/>
            <a:ext cx="8382000" cy="4572000"/>
          </a:xfrm>
          <a:prstGeom prst="rect">
            <a:avLst/>
          </a:prstGeom>
        </p:spPr>
        <p:txBody>
          <a:bodyPr>
            <a:normAutofit fontScale="92500" lnSpcReduction="20000"/>
          </a:bodyPr>
          <a:lstStyle>
            <a:lvl1pPr marL="396875" indent="-396875" algn="l" defTabSz="914363" rtl="0" eaLnBrk="1" latinLnBrk="0" hangingPunct="1">
              <a:lnSpc>
                <a:spcPct val="90000"/>
              </a:lnSpc>
              <a:spcBef>
                <a:spcPct val="20000"/>
              </a:spcBef>
              <a:buFontTx/>
              <a:buBlip>
                <a:blip r:embed="rId2"/>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3"/>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3"/>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en-US" u="sng" dirty="0">
                <a:hlinkClick r:id="rId4"/>
              </a:rPr>
              <a:t>https://www.csusb.edu/financial-aid</a:t>
            </a:r>
            <a:endParaRPr lang="en-US" dirty="0"/>
          </a:p>
          <a:p>
            <a:pPr marL="0" indent="0" algn="ctr">
              <a:buNone/>
            </a:pPr>
            <a:r>
              <a:rPr lang="en-US" dirty="0"/>
              <a:t>909-537-5227 (phone)</a:t>
            </a:r>
          </a:p>
          <a:p>
            <a:pPr marL="0" indent="0" algn="ctr">
              <a:buNone/>
            </a:pPr>
            <a:r>
              <a:rPr lang="en-US" dirty="0"/>
              <a:t>909-537-7024 (fax)</a:t>
            </a:r>
          </a:p>
          <a:p>
            <a:pPr marL="0" indent="0" algn="ctr">
              <a:buNone/>
            </a:pPr>
            <a:r>
              <a:rPr lang="en-US" dirty="0"/>
              <a:t>University Hall-150</a:t>
            </a:r>
          </a:p>
          <a:p>
            <a:pPr marL="0" indent="0" algn="ctr">
              <a:buNone/>
            </a:pPr>
            <a:r>
              <a:rPr lang="en-US" dirty="0"/>
              <a:t>CSUSB FAO</a:t>
            </a:r>
          </a:p>
          <a:p>
            <a:pPr marL="0" indent="0" algn="ctr">
              <a:buNone/>
            </a:pPr>
            <a:r>
              <a:rPr lang="en-US" dirty="0"/>
              <a:t>@CSUSBFA</a:t>
            </a:r>
          </a:p>
          <a:p>
            <a:pPr marL="0" indent="0" algn="ctr">
              <a:buNone/>
            </a:pPr>
            <a:r>
              <a:rPr lang="en-US" dirty="0"/>
              <a:t>@CSUSBFA</a:t>
            </a:r>
          </a:p>
          <a:p>
            <a:pPr marL="0" indent="0" algn="ctr">
              <a:buNone/>
            </a:pPr>
            <a:r>
              <a:rPr lang="en-US" dirty="0"/>
              <a:t>Hours</a:t>
            </a:r>
          </a:p>
          <a:p>
            <a:pPr marL="0" indent="0" algn="ctr">
              <a:buNone/>
            </a:pPr>
            <a:r>
              <a:rPr lang="en-US" dirty="0"/>
              <a:t>Mon-Thurs 8:00AM-6:00PM</a:t>
            </a:r>
          </a:p>
          <a:p>
            <a:pPr marL="0" indent="0" algn="ctr">
              <a:buNone/>
            </a:pPr>
            <a:r>
              <a:rPr lang="en-US" dirty="0"/>
              <a:t>Friday 8:00AM-5:00PM</a:t>
            </a:r>
          </a:p>
        </p:txBody>
      </p:sp>
      <p:pic>
        <p:nvPicPr>
          <p:cNvPr id="4" name="Picture 3"/>
          <p:cNvPicPr>
            <a:picLocks noChangeAspect="1"/>
          </p:cNvPicPr>
          <p:nvPr/>
        </p:nvPicPr>
        <p:blipFill>
          <a:blip r:embed="rId5">
            <a:extLst>
              <a:ext uri="{BEBA8EAE-BF5A-486C-A8C5-ECC9F3942E4B}">
                <a14:imgProps xmlns:a14="http://schemas.microsoft.com/office/drawing/2010/main">
                  <a14:imgLayer r:embed="rId6">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8" name="Picture 7"/>
          <p:cNvPicPr>
            <a:picLocks noChangeAspect="1"/>
          </p:cNvPicPr>
          <p:nvPr/>
        </p:nvPicPr>
        <p:blipFill>
          <a:blip r:embed="rId7"/>
          <a:stretch>
            <a:fillRect/>
          </a:stretch>
        </p:blipFill>
        <p:spPr>
          <a:xfrm>
            <a:off x="3048000" y="3505201"/>
            <a:ext cx="533400" cy="447973"/>
          </a:xfrm>
          <a:prstGeom prst="rect">
            <a:avLst/>
          </a:prstGeom>
        </p:spPr>
      </p:pic>
      <p:pic>
        <p:nvPicPr>
          <p:cNvPr id="9" name="Picture 8"/>
          <p:cNvPicPr>
            <a:picLocks noChangeAspect="1"/>
          </p:cNvPicPr>
          <p:nvPr/>
        </p:nvPicPr>
        <p:blipFill>
          <a:blip r:embed="rId8"/>
          <a:stretch>
            <a:fillRect/>
          </a:stretch>
        </p:blipFill>
        <p:spPr>
          <a:xfrm>
            <a:off x="3048000" y="3976071"/>
            <a:ext cx="533400" cy="529249"/>
          </a:xfrm>
          <a:prstGeom prst="rect">
            <a:avLst/>
          </a:prstGeom>
        </p:spPr>
      </p:pic>
      <p:pic>
        <p:nvPicPr>
          <p:cNvPr id="10" name="Picture 9"/>
          <p:cNvPicPr>
            <a:picLocks noChangeAspect="1"/>
          </p:cNvPicPr>
          <p:nvPr/>
        </p:nvPicPr>
        <p:blipFill>
          <a:blip r:embed="rId9"/>
          <a:stretch>
            <a:fillRect/>
          </a:stretch>
        </p:blipFill>
        <p:spPr>
          <a:xfrm>
            <a:off x="3069771" y="2971800"/>
            <a:ext cx="491977" cy="510504"/>
          </a:xfrm>
          <a:prstGeom prst="rect">
            <a:avLst/>
          </a:prstGeom>
        </p:spPr>
      </p:pic>
    </p:spTree>
    <p:extLst>
      <p:ext uri="{BB962C8B-B14F-4D97-AF65-F5344CB8AC3E}">
        <p14:creationId xmlns:p14="http://schemas.microsoft.com/office/powerpoint/2010/main" val="1664217406"/>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81000" y="230188"/>
            <a:ext cx="8382000" cy="664797"/>
          </a:xfrm>
          <a:prstGeom prst="rect">
            <a:avLst/>
          </a:prstGeom>
        </p:spPr>
        <p:txBody>
          <a:bodyPr vert="horz" wrap="square" lIns="0" tIns="0" rIns="0" bIns="0" rtlCol="0" anchor="ctr" anchorCtr="0">
            <a:noAutofit/>
          </a:bodyPr>
          <a:lstStyle>
            <a:lvl1pPr algn="l" defTabSz="914363" rtl="0" eaLnBrk="1" latinLnBrk="0" hangingPunct="1">
              <a:lnSpc>
                <a:spcPct val="90000"/>
              </a:lnSpc>
              <a:spcBef>
                <a:spcPct val="0"/>
              </a:spcBef>
              <a:buNone/>
              <a:defRPr lang="en-US" sz="5400" b="0" kern="1200" cap="none" spc="-15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800" dirty="0"/>
              <a:t>Questions</a:t>
            </a: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3074" name="Picture 2" descr="Kozzi-blue_question_button-1449x1449.jpg (1449×144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28901" y="1371600"/>
            <a:ext cx="3886198" cy="3886199"/>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992703"/>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 to be Covered</a:t>
            </a:r>
          </a:p>
        </p:txBody>
      </p:sp>
      <p:sp>
        <p:nvSpPr>
          <p:cNvPr id="3" name="Text Placeholder 2"/>
          <p:cNvSpPr>
            <a:spLocks noGrp="1"/>
          </p:cNvSpPr>
          <p:nvPr>
            <p:ph type="body" sz="quarter" idx="10"/>
          </p:nvPr>
        </p:nvSpPr>
        <p:spPr>
          <a:xfrm>
            <a:off x="2057400" y="1219200"/>
            <a:ext cx="6705600" cy="3151632"/>
          </a:xfrm>
        </p:spPr>
        <p:txBody>
          <a:bodyPr/>
          <a:lstStyle/>
          <a:p>
            <a:r>
              <a:rPr lang="en-US" dirty="0"/>
              <a:t>Complete your FAFSA</a:t>
            </a:r>
          </a:p>
          <a:p>
            <a:r>
              <a:rPr lang="en-US" dirty="0"/>
              <a:t>Grants Available </a:t>
            </a:r>
          </a:p>
          <a:p>
            <a:r>
              <a:rPr lang="en-US" dirty="0"/>
              <a:t>Scholarship Application</a:t>
            </a:r>
          </a:p>
          <a:p>
            <a:r>
              <a:rPr lang="en-US" dirty="0"/>
              <a:t>Loans Available</a:t>
            </a:r>
          </a:p>
          <a:p>
            <a:r>
              <a:rPr lang="en-US" dirty="0"/>
              <a:t>Financial Aid Contact Information</a:t>
            </a:r>
          </a:p>
          <a:p>
            <a:endParaRPr lang="en-US" dirty="0"/>
          </a:p>
        </p:txBody>
      </p:sp>
      <p:pic>
        <p:nvPicPr>
          <p:cNvPr id="10" name="Picture 9"/>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2051" name="Picture 3" descr="C:\Users\002198598\AppData\Local\Microsoft\Windows\Temporary Internet Files\Content.IE5\VGDM2IK2\checklist[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04800" y="1219200"/>
            <a:ext cx="1642188" cy="3352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049608"/>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AD207-F512-473F-91C8-7CF2898F7D2A}"/>
              </a:ext>
            </a:extLst>
          </p:cNvPr>
          <p:cNvSpPr>
            <a:spLocks noGrp="1"/>
          </p:cNvSpPr>
          <p:nvPr>
            <p:ph type="title"/>
          </p:nvPr>
        </p:nvSpPr>
        <p:spPr>
          <a:xfrm>
            <a:off x="381000" y="230188"/>
            <a:ext cx="8382000" cy="1218795"/>
          </a:xfrm>
        </p:spPr>
        <p:txBody>
          <a:bodyPr/>
          <a:lstStyle/>
          <a:p>
            <a:pPr algn="ctr"/>
            <a:r>
              <a:rPr lang="en-US" b="1" dirty="0">
                <a:effectLst/>
              </a:rPr>
              <a:t>CSU Graduate Equity Fellowships</a:t>
            </a:r>
            <a:br>
              <a:rPr lang="en-US" b="1" dirty="0">
                <a:effectLst/>
              </a:rPr>
            </a:br>
            <a:endParaRPr lang="en-US" dirty="0"/>
          </a:p>
        </p:txBody>
      </p:sp>
      <p:sp>
        <p:nvSpPr>
          <p:cNvPr id="3" name="Text Placeholder 2">
            <a:extLst>
              <a:ext uri="{FF2B5EF4-FFF2-40B4-BE49-F238E27FC236}">
                <a16:creationId xmlns:a16="http://schemas.microsoft.com/office/drawing/2014/main" id="{3C49A489-BEDC-4FC0-BAA8-3C91093F5F30}"/>
              </a:ext>
            </a:extLst>
          </p:cNvPr>
          <p:cNvSpPr>
            <a:spLocks noGrp="1"/>
          </p:cNvSpPr>
          <p:nvPr>
            <p:ph type="body" sz="quarter" idx="10"/>
          </p:nvPr>
        </p:nvSpPr>
        <p:spPr>
          <a:xfrm>
            <a:off x="381000" y="914400"/>
            <a:ext cx="8382000" cy="5440644"/>
          </a:xfrm>
        </p:spPr>
        <p:txBody>
          <a:bodyPr/>
          <a:lstStyle/>
          <a:p>
            <a:r>
              <a:rPr lang="en-US" sz="2800" dirty="0"/>
              <a:t>A CSU Graduate Equity Fellowship is available to graduate students with financial need who are economically disadvantaged and who have had success in overcoming educational disadvantages. Students may be awarded up to $2,000 in fellowships and a graduate assistantship in their department.</a:t>
            </a:r>
          </a:p>
          <a:p>
            <a:r>
              <a:rPr lang="en-US" sz="2800" dirty="0"/>
              <a:t>Applicants must file the </a:t>
            </a:r>
            <a:r>
              <a:rPr lang="en-US" sz="2800" dirty="0">
                <a:hlinkClick r:id="rId2"/>
              </a:rPr>
              <a:t>Free Application For Federal Student Aid (FAFSA®)</a:t>
            </a:r>
            <a:r>
              <a:rPr lang="en-US" sz="2800" dirty="0"/>
              <a:t> and complete the CSU Graduate Equity Fellowship (GEF) application.  A GEF paper application is available in the Graduate Studies Office (CH-123). Three letters of recommendation are needed from faculty and transcripts of previous work must be on file.</a:t>
            </a:r>
          </a:p>
          <a:p>
            <a:endParaRPr lang="en-US" dirty="0"/>
          </a:p>
        </p:txBody>
      </p:sp>
    </p:spTree>
    <p:extLst>
      <p:ext uri="{BB962C8B-B14F-4D97-AF65-F5344CB8AC3E}">
        <p14:creationId xmlns:p14="http://schemas.microsoft.com/office/powerpoint/2010/main" val="94585408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836612"/>
          </a:xfrm>
        </p:spPr>
        <p:txBody>
          <a:bodyPr>
            <a:normAutofit/>
          </a:bodyPr>
          <a:lstStyle/>
          <a:p>
            <a:pPr algn="ctr"/>
            <a:r>
              <a:rPr lang="en-US" b="1" dirty="0"/>
              <a:t>State University Grant (SUG)</a:t>
            </a:r>
            <a:endParaRPr lang="en-US" b="1" dirty="0">
              <a:solidFill>
                <a:schemeClr val="tx2"/>
              </a:solidFill>
            </a:endParaRPr>
          </a:p>
        </p:txBody>
      </p:sp>
      <p:sp>
        <p:nvSpPr>
          <p:cNvPr id="3" name="Text Placeholder 2"/>
          <p:cNvSpPr>
            <a:spLocks noGrp="1"/>
          </p:cNvSpPr>
          <p:nvPr>
            <p:ph type="body" sz="quarter" idx="10"/>
          </p:nvPr>
        </p:nvSpPr>
        <p:spPr>
          <a:xfrm>
            <a:off x="422128" y="1143000"/>
            <a:ext cx="8382000" cy="4648200"/>
          </a:xfrm>
        </p:spPr>
        <p:txBody>
          <a:bodyPr>
            <a:normAutofit fontScale="85000" lnSpcReduction="10000"/>
          </a:bodyPr>
          <a:lstStyle/>
          <a:p>
            <a:r>
              <a:rPr lang="en-US" b="1" dirty="0"/>
              <a:t>Master’s eligibility criteria:</a:t>
            </a:r>
          </a:p>
          <a:p>
            <a:pPr marL="1031875" lvl="1" indent="-514350">
              <a:buFont typeface="+mj-lt"/>
              <a:buAutoNum type="arabicPeriod"/>
            </a:pPr>
            <a:r>
              <a:rPr lang="en-US" dirty="0"/>
              <a:t>Must be a California resident;</a:t>
            </a:r>
          </a:p>
          <a:p>
            <a:pPr marL="1031875" lvl="1" indent="-514350">
              <a:buFont typeface="+mj-lt"/>
              <a:buAutoNum type="arabicPeriod"/>
            </a:pPr>
            <a:r>
              <a:rPr lang="en-US" dirty="0"/>
              <a:t>Admitted into classified Master’s program (conditionally classified does not meet criteria);</a:t>
            </a:r>
            <a:endParaRPr lang="en-US" sz="3600" dirty="0"/>
          </a:p>
          <a:p>
            <a:pPr marL="1031875" lvl="1" indent="-514350">
              <a:buFont typeface="+mj-lt"/>
              <a:buAutoNum type="arabicPeriod"/>
            </a:pPr>
            <a:r>
              <a:rPr lang="en-US" dirty="0"/>
              <a:t>Enrolled in 4 units of 500+ level courses or more;</a:t>
            </a:r>
            <a:endParaRPr lang="en-US" sz="3600" dirty="0"/>
          </a:p>
          <a:p>
            <a:pPr marL="1031875" lvl="1" indent="-514350">
              <a:buFont typeface="+mj-lt"/>
              <a:buAutoNum type="arabicPeriod"/>
            </a:pPr>
            <a:r>
              <a:rPr lang="en-US" dirty="0"/>
              <a:t>Enrolled in a first Master’s program (2nd Master’s program or beyond not eligible);</a:t>
            </a:r>
            <a:endParaRPr lang="en-US" sz="3600" dirty="0"/>
          </a:p>
          <a:p>
            <a:pPr marL="1031875" lvl="1" indent="-514350">
              <a:buFont typeface="+mj-lt"/>
              <a:buAutoNum type="arabicPeriod"/>
            </a:pPr>
            <a:r>
              <a:rPr lang="en-US" dirty="0"/>
              <a:t>Meet the Expected Family Contribution (EFC) range; and</a:t>
            </a:r>
          </a:p>
          <a:p>
            <a:pPr marL="1031875" lvl="1" indent="-514350">
              <a:buFont typeface="+mj-lt"/>
              <a:buAutoNum type="arabicPeriod"/>
            </a:pPr>
            <a:r>
              <a:rPr lang="en-US" dirty="0"/>
              <a:t>Cannot accumulate more than 125% of units required to earn Master’s degree, e.g. a Master’s student who has earned more than 57 units towards a 45 unit Master’s degree program will no longer be eligible for a SUG award.</a:t>
            </a:r>
            <a:endParaRPr lang="en-US" sz="3600" dirty="0"/>
          </a:p>
          <a:p>
            <a:pPr marL="517525" lvl="1" indent="0">
              <a:buNone/>
            </a:pPr>
            <a:r>
              <a:rPr lang="en-US" b="1" dirty="0"/>
              <a:t> </a:t>
            </a:r>
            <a:endParaRPr lang="en-US" dirty="0"/>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9"/>
            <a:ext cx="8382000" cy="836612"/>
          </a:xfrm>
        </p:spPr>
        <p:txBody>
          <a:bodyPr>
            <a:normAutofit/>
          </a:bodyPr>
          <a:lstStyle/>
          <a:p>
            <a:pPr algn="ctr"/>
            <a:r>
              <a:rPr lang="en-US" b="1" dirty="0"/>
              <a:t>State University Grant (SUG) cont.</a:t>
            </a:r>
            <a:endParaRPr lang="en-US" b="1" dirty="0">
              <a:solidFill>
                <a:schemeClr val="tx2"/>
              </a:solidFill>
            </a:endParaRPr>
          </a:p>
        </p:txBody>
      </p:sp>
      <p:sp>
        <p:nvSpPr>
          <p:cNvPr id="3" name="Text Placeholder 2"/>
          <p:cNvSpPr>
            <a:spLocks noGrp="1"/>
          </p:cNvSpPr>
          <p:nvPr>
            <p:ph type="body" sz="quarter" idx="10"/>
          </p:nvPr>
        </p:nvSpPr>
        <p:spPr>
          <a:xfrm>
            <a:off x="422128" y="1143000"/>
            <a:ext cx="8382000" cy="4648200"/>
          </a:xfrm>
        </p:spPr>
        <p:txBody>
          <a:bodyPr>
            <a:normAutofit/>
          </a:bodyPr>
          <a:lstStyle/>
          <a:p>
            <a:r>
              <a:rPr lang="en-US" dirty="0"/>
              <a:t>The maximum annual SUG award is up to the tuition/fee, and SUG does not cover additional campus charges. SUG funding is limited and based on availability of funding at time of review of a student’s financial aid record.  You may not receive a SUG if you are receiving another type of aid that pays your tuition fee costs.</a:t>
            </a:r>
          </a:p>
          <a:p>
            <a:pPr marL="517525" lvl="1" indent="0">
              <a:buNone/>
            </a:pPr>
            <a:r>
              <a:rPr lang="en-US" b="1" dirty="0"/>
              <a:t> </a:t>
            </a:r>
            <a:endParaRPr lang="en-US" dirty="0"/>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3496148223"/>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533602"/>
            <a:ext cx="8382000" cy="609398"/>
          </a:xfrm>
        </p:spPr>
        <p:txBody>
          <a:bodyPr/>
          <a:lstStyle/>
          <a:p>
            <a:pPr algn="ctr"/>
            <a:r>
              <a:rPr lang="en-US" b="1" dirty="0">
                <a:effectLst/>
              </a:rPr>
              <a:t>Graduate Business Grant (GBG)</a:t>
            </a:r>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315200" y="556748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5" name="Text Placeholder 2"/>
          <p:cNvSpPr txBox="1">
            <a:spLocks/>
          </p:cNvSpPr>
          <p:nvPr/>
        </p:nvSpPr>
        <p:spPr>
          <a:xfrm>
            <a:off x="422128" y="1524000"/>
            <a:ext cx="8382000" cy="4419600"/>
          </a:xfrm>
          <a:prstGeom prst="rect">
            <a:avLst/>
          </a:prstGeom>
        </p:spPr>
        <p:txBody>
          <a:bodyPr>
            <a:normAutofit fontScale="70000" lnSpcReduction="20000"/>
          </a:bodyPr>
          <a:lstStyle>
            <a:lvl1pPr marL="396875" indent="-396875" algn="l" defTabSz="914363" rtl="0" eaLnBrk="1" latinLnBrk="0" hangingPunct="1">
              <a:lnSpc>
                <a:spcPct val="90000"/>
              </a:lnSpc>
              <a:spcBef>
                <a:spcPct val="20000"/>
              </a:spcBef>
              <a:buFontTx/>
              <a:buBlip>
                <a:blip r:embed="rId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Graduate students in the MS Accountancy or MBA programs are eligible for a CSU campus Graduate Business Grant. To be considered for a CSU Graduate Business Grant, students must demonstrate financial need in accordance with the federal methodology of need analysis and meet all other eligibility criteria that are applied to other CSU students who are considered for a State University Grant, including classification as a California resident for Tuition fee paying purposes. Eligibility for a GBG requires that the student be paying MBA or MSA professional program fees.</a:t>
            </a:r>
          </a:p>
          <a:p>
            <a:pPr marL="0" indent="0">
              <a:buNone/>
            </a:pPr>
            <a:endParaRPr lang="en-US" dirty="0"/>
          </a:p>
          <a:p>
            <a:r>
              <a:rPr lang="en-US" dirty="0"/>
              <a:t>The maximum GBG award shall be the additional per unit graduate professional fee assessed of the student. CSU campuses may elect to make smaller awards. Awarding and disbursement of the GBG shall be after census date for each term (quarter).</a:t>
            </a:r>
          </a:p>
          <a:p>
            <a:endParaRPr lang="en-US" u="sng" dirty="0">
              <a:hlinkClick r:id="rId7"/>
            </a:endParaRPr>
          </a:p>
          <a:p>
            <a:r>
              <a:rPr lang="en-US" u="sng" dirty="0">
                <a:hlinkClick r:id="rId7"/>
              </a:rPr>
              <a:t>https://www.csusb.edu/financial-aid/prospective-students/types-aid/grants/graduate-students</a:t>
            </a:r>
            <a:endParaRPr lang="en-US" dirty="0"/>
          </a:p>
          <a:p>
            <a:pPr marL="517525" lvl="1" indent="0">
              <a:buNone/>
            </a:pPr>
            <a:endParaRPr lang="en-US" dirty="0"/>
          </a:p>
          <a:p>
            <a:pPr marL="0" indent="0">
              <a:buNone/>
            </a:pPr>
            <a:endParaRPr lang="en-US"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Scholarships</a:t>
            </a:r>
          </a:p>
        </p:txBody>
      </p:sp>
      <p:sp>
        <p:nvSpPr>
          <p:cNvPr id="3" name="Text Placeholder 2"/>
          <p:cNvSpPr>
            <a:spLocks noGrp="1"/>
          </p:cNvSpPr>
          <p:nvPr>
            <p:ph type="body" sz="quarter" idx="10"/>
          </p:nvPr>
        </p:nvSpPr>
        <p:spPr>
          <a:xfrm>
            <a:off x="381000" y="1066800"/>
            <a:ext cx="8382000" cy="4752070"/>
          </a:xfrm>
        </p:spPr>
        <p:txBody>
          <a:bodyPr/>
          <a:lstStyle/>
          <a:p>
            <a:r>
              <a:rPr lang="en-US" sz="2400" dirty="0"/>
              <a:t>On-campus scholarships are administered by the Office of Financial Aid and Scholarships, academic colleges, various campus departments and associations. </a:t>
            </a:r>
          </a:p>
          <a:p>
            <a:r>
              <a:rPr lang="en-US" sz="2400" dirty="0"/>
              <a:t>These are available for both incoming and/or continuing students and are generally awarded based on financial need, merit, leadership, talent and community service. </a:t>
            </a:r>
          </a:p>
          <a:p>
            <a:r>
              <a:rPr lang="en-US" sz="2400" dirty="0"/>
              <a:t>Some scholarships may require a GPA of 2.0 or higher and enrollment criteria may vary by each scholarship.</a:t>
            </a:r>
          </a:p>
          <a:p>
            <a:r>
              <a:rPr lang="en-US" sz="2400" dirty="0"/>
              <a:t>The online application is available to current CSUSB students and incoming CSUSB 'applicants' with a Coyote ID. The general online application (accessible via </a:t>
            </a:r>
            <a:r>
              <a:rPr lang="en-US" sz="2400" dirty="0" err="1"/>
              <a:t>MyCoyote</a:t>
            </a:r>
            <a:r>
              <a:rPr lang="en-US" sz="2400" dirty="0"/>
              <a:t>) must be submitted electronically by the deadline listed on the application. </a:t>
            </a:r>
          </a:p>
          <a:p>
            <a:pPr marL="0" indent="0">
              <a:buNone/>
            </a:pPr>
            <a:endParaRPr lang="en-US" dirty="0"/>
          </a:p>
        </p:txBody>
      </p:sp>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sharpenSoften amount="32000"/>
                    </a14:imgEffect>
                  </a14:imgLayer>
                </a14:imgProps>
              </a:ext>
              <a:ext uri="{28A0092B-C50C-407E-A947-70E740481C1C}">
                <a14:useLocalDpi xmlns:a14="http://schemas.microsoft.com/office/drawing/2010/main" val="0"/>
              </a:ext>
            </a:extLst>
          </a:blip>
          <a:stretch>
            <a:fillRect/>
          </a:stretch>
        </p:blipFill>
        <p:spPr>
          <a:xfrm>
            <a:off x="7507175" y="538933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2867482934"/>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Scholarships cont.</a:t>
            </a:r>
          </a:p>
        </p:txBody>
      </p:sp>
      <p:sp>
        <p:nvSpPr>
          <p:cNvPr id="3" name="Text Placeholder 2"/>
          <p:cNvSpPr>
            <a:spLocks noGrp="1"/>
          </p:cNvSpPr>
          <p:nvPr>
            <p:ph type="body" sz="quarter" idx="10"/>
          </p:nvPr>
        </p:nvSpPr>
        <p:spPr>
          <a:xfrm>
            <a:off x="381000" y="1981200"/>
            <a:ext cx="8382000" cy="2274165"/>
          </a:xfrm>
        </p:spPr>
        <p:txBody>
          <a:bodyPr/>
          <a:lstStyle/>
          <a:p>
            <a:r>
              <a:rPr lang="en-US" sz="2800" dirty="0"/>
              <a:t>In addition to the online application and autobiographical statement, a letter of recommendation is required to be uploaded into the application no later than one week after the application deadline by a teacher or faculty member. </a:t>
            </a:r>
          </a:p>
          <a:p>
            <a:r>
              <a:rPr lang="en-US" sz="2800" dirty="0"/>
              <a:t>Students who complete a general application will automatically be considered for all scholarships for which they are eligible.</a:t>
            </a:r>
          </a:p>
        </p:txBody>
      </p:sp>
      <p:pic>
        <p:nvPicPr>
          <p:cNvPr id="6" name="Picture 5"/>
          <p:cNvPicPr>
            <a:picLocks noChangeAspect="1"/>
          </p:cNvPicPr>
          <p:nvPr/>
        </p:nvPicPr>
        <p:blipFill>
          <a:blip r:embed="rId2">
            <a:extLst>
              <a:ext uri="{BEBA8EAE-BF5A-486C-A8C5-ECC9F3942E4B}">
                <a14:imgProps xmlns:a14="http://schemas.microsoft.com/office/drawing/2010/main">
                  <a14:imgLayer r:embed="rId3">
                    <a14:imgEffect>
                      <a14:sharpenSoften amount="32000"/>
                    </a14:imgEffect>
                  </a14:imgLayer>
                </a14:imgProps>
              </a:ext>
              <a:ext uri="{28A0092B-C50C-407E-A947-70E740481C1C}">
                <a14:useLocalDpi xmlns:a14="http://schemas.microsoft.com/office/drawing/2010/main" val="0"/>
              </a:ext>
            </a:extLst>
          </a:blip>
          <a:stretch>
            <a:fillRect/>
          </a:stretch>
        </p:blipFill>
        <p:spPr>
          <a:xfrm>
            <a:off x="7507175" y="538933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1424851298"/>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Scholarships cont.</a:t>
            </a:r>
          </a:p>
        </p:txBody>
      </p:sp>
      <p:sp>
        <p:nvSpPr>
          <p:cNvPr id="3" name="Text Placeholder 2"/>
          <p:cNvSpPr>
            <a:spLocks noGrp="1"/>
          </p:cNvSpPr>
          <p:nvPr>
            <p:ph type="body" sz="quarter" idx="10"/>
          </p:nvPr>
        </p:nvSpPr>
        <p:spPr>
          <a:xfrm>
            <a:off x="381000" y="1447800"/>
            <a:ext cx="8382000" cy="3733800"/>
          </a:xfrm>
        </p:spPr>
        <p:txBody>
          <a:bodyPr/>
          <a:lstStyle/>
          <a:p>
            <a:r>
              <a:rPr lang="en-US" sz="2800" dirty="0"/>
              <a:t>Scholarships are normally awarded during the spring and summer for the upcoming academic year. During that time, scholarship award notifications will be sent which will include the name and amount of the scholarship. The award will also be posted to </a:t>
            </a:r>
            <a:r>
              <a:rPr lang="en-US" sz="2800" dirty="0" err="1"/>
              <a:t>MyCoyote</a:t>
            </a:r>
            <a:r>
              <a:rPr lang="en-US" sz="2800" dirty="0"/>
              <a:t>. Consideration for additional scholarship awards may continue throughout the academic year.</a:t>
            </a:r>
          </a:p>
          <a:p>
            <a:r>
              <a:rPr lang="en-US" sz="2800" u="sng" dirty="0">
                <a:hlinkClick r:id="rId2"/>
              </a:rPr>
              <a:t>https://www.csusb.edu/financial-aid/prospective-students/types-aid/scholarships/campus-scholarships</a:t>
            </a:r>
            <a:endParaRPr lang="en-US" sz="2800" dirty="0"/>
          </a:p>
          <a:p>
            <a:pPr marL="0" indent="0">
              <a:buNone/>
            </a:pPr>
            <a:endParaRPr lang="en-US" dirty="0"/>
          </a:p>
        </p:txBody>
      </p:sp>
      <p:pic>
        <p:nvPicPr>
          <p:cNvPr id="6" name="Picture 5"/>
          <p:cNvPicPr>
            <a:picLocks noChangeAspect="1"/>
          </p:cNvPicPr>
          <p:nvPr/>
        </p:nvPicPr>
        <p:blipFill>
          <a:blip r:embed="rId3">
            <a:extLst>
              <a:ext uri="{BEBA8EAE-BF5A-486C-A8C5-ECC9F3942E4B}">
                <a14:imgProps xmlns:a14="http://schemas.microsoft.com/office/drawing/2010/main">
                  <a14:imgLayer r:embed="rId4">
                    <a14:imgEffect>
                      <a14:sharpenSoften amount="32000"/>
                    </a14:imgEffect>
                  </a14:imgLayer>
                </a14:imgProps>
              </a:ext>
              <a:ext uri="{28A0092B-C50C-407E-A947-70E740481C1C}">
                <a14:useLocalDpi xmlns:a14="http://schemas.microsoft.com/office/drawing/2010/main" val="0"/>
              </a:ext>
            </a:extLst>
          </a:blip>
          <a:stretch>
            <a:fillRect/>
          </a:stretch>
        </p:blipFill>
        <p:spPr>
          <a:xfrm>
            <a:off x="7507175" y="5389330"/>
            <a:ext cx="1604741" cy="944942"/>
          </a:xfrm>
          <a:prstGeom prst="roundRect">
            <a:avLst>
              <a:gd name="adj" fmla="val 4167"/>
            </a:avLst>
          </a:prstGeom>
          <a:solidFill>
            <a:srgbClr val="FFFFFF"/>
          </a:solidFill>
          <a:ln w="1905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1294725745"/>
      </p:ext>
    </p:extLst>
  </p:cSld>
  <p:clrMapOvr>
    <a:masterClrMapping/>
  </p:clrMapOvr>
  <p:transition>
    <p:fade/>
  </p:transition>
</p:sld>
</file>

<file path=ppt/theme/theme1.xml><?xml version="1.0" encoding="utf-8"?>
<a:theme xmlns:a="http://schemas.openxmlformats.org/drawingml/2006/main" name="1_White with Blue Bar Segoe Template_TP10286789">
  <a:themeElements>
    <a:clrScheme name="White - blue accents template template">
      <a:dk1>
        <a:srgbClr val="000000"/>
      </a:dk1>
      <a:lt1>
        <a:srgbClr val="FFFFFF"/>
      </a:lt1>
      <a:dk2>
        <a:srgbClr val="1D4775"/>
      </a:dk2>
      <a:lt2>
        <a:srgbClr val="FEF194"/>
      </a:lt2>
      <a:accent1>
        <a:srgbClr val="FFC000"/>
      </a:accent1>
      <a:accent2>
        <a:srgbClr val="3497AE"/>
      </a:accent2>
      <a:accent3>
        <a:srgbClr val="DF8045"/>
      </a:accent3>
      <a:accent4>
        <a:srgbClr val="7DCC2E"/>
      </a:accent4>
      <a:accent5>
        <a:srgbClr val="FF9929"/>
      </a:accent5>
      <a:accent6>
        <a:srgbClr val="A061C3"/>
      </a:accent6>
      <a:hlink>
        <a:srgbClr val="1D4775"/>
      </a:hlink>
      <a:folHlink>
        <a:srgbClr val="1D47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EEFD162-EDAF-40F1-8DE6-8C07E9AEC85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1418</TotalTime>
  <Words>1750</Words>
  <Application>Microsoft Office PowerPoint</Application>
  <PresentationFormat>On-screen Show (4:3)</PresentationFormat>
  <Paragraphs>97</Paragraphs>
  <Slides>15</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Courier New</vt:lpstr>
      <vt:lpstr>Wingdings</vt:lpstr>
      <vt:lpstr>1_White with Blue Bar Segoe Template_TP10286789</vt:lpstr>
      <vt:lpstr>White with Courier font for code slides</vt:lpstr>
      <vt:lpstr>Grad Student 2020-2021</vt:lpstr>
      <vt:lpstr>Topics to be Covered</vt:lpstr>
      <vt:lpstr>CSU Graduate Equity Fellowships </vt:lpstr>
      <vt:lpstr>State University Grant (SUG)</vt:lpstr>
      <vt:lpstr>State University Grant (SUG) cont.</vt:lpstr>
      <vt:lpstr>Graduate Business Grant (GBG)</vt:lpstr>
      <vt:lpstr>Scholarships</vt:lpstr>
      <vt:lpstr>Scholarships cont.</vt:lpstr>
      <vt:lpstr>Scholarships cont.</vt:lpstr>
      <vt:lpstr>Federal Direct Loans</vt:lpstr>
      <vt:lpstr>Federal Direct Loans cont.</vt:lpstr>
      <vt:lpstr>Borrow Wisely</vt:lpstr>
      <vt:lpstr>Borrow Wisely cont.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presentation slides (White with blue bar design)</dc:title>
  <dc:creator>Maria Bachus</dc:creator>
  <cp:lastModifiedBy>Veronica Pena</cp:lastModifiedBy>
  <cp:revision>88</cp:revision>
  <cp:lastPrinted>2020-05-20T21:39:36Z</cp:lastPrinted>
  <dcterms:modified xsi:type="dcterms:W3CDTF">2020-09-02T17:57:35Z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TC102867899990</vt:lpwstr>
  </property>
</Properties>
</file>