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1" r:id="rId2"/>
    <p:sldId id="299" r:id="rId3"/>
    <p:sldId id="371" r:id="rId4"/>
    <p:sldId id="374" r:id="rId5"/>
    <p:sldId id="375" r:id="rId6"/>
    <p:sldId id="388" r:id="rId7"/>
    <p:sldId id="389" r:id="rId8"/>
    <p:sldId id="377" r:id="rId9"/>
    <p:sldId id="385" r:id="rId10"/>
    <p:sldId id="386" r:id="rId11"/>
    <p:sldId id="384" r:id="rId12"/>
    <p:sldId id="387" r:id="rId13"/>
    <p:sldId id="380" r:id="rId14"/>
  </p:sldIdLst>
  <p:sldSz cx="12192000" cy="6858000"/>
  <p:notesSz cx="6858000" cy="9144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1pPr>
    <a:lvl2pPr marL="4572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2pPr>
    <a:lvl3pPr marL="9144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3pPr>
    <a:lvl4pPr marL="13716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4pPr>
    <a:lvl5pPr marL="18288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48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76" userDrawn="1">
          <p15:clr>
            <a:srgbClr val="A4A3A4"/>
          </p15:clr>
        </p15:guide>
        <p15:guide id="4" pos="7040" userDrawn="1">
          <p15:clr>
            <a:srgbClr val="A4A3A4"/>
          </p15:clr>
        </p15:guide>
        <p15:guide id="5" pos="960" userDrawn="1">
          <p15:clr>
            <a:srgbClr val="A4A3A4"/>
          </p15:clr>
        </p15:guide>
        <p15:guide id="6" pos="13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B3"/>
    <a:srgbClr val="007BC3"/>
    <a:srgbClr val="006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477" y="77"/>
      </p:cViewPr>
      <p:guideLst>
        <p:guide orient="horz" pos="1488"/>
        <p:guide pos="3840"/>
        <p:guide pos="576"/>
        <p:guide pos="7040"/>
        <p:guide pos="960"/>
        <p:guide pos="130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BB7E2-BBA7-4AFB-A48F-A9DA339BE47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F19AB2-E2B1-4DB5-B0B1-24F8975D60A5}">
      <dgm:prSet phldrT="[Text]" custT="1"/>
      <dgm:spPr/>
      <dgm:t>
        <a:bodyPr/>
        <a:lstStyle/>
        <a:p>
          <a:r>
            <a:rPr lang="en-US" sz="4000" dirty="0"/>
            <a:t>6.0 Unidades o menos</a:t>
          </a:r>
        </a:p>
      </dgm:t>
    </dgm:pt>
    <dgm:pt modelId="{C68DB217-0006-41CF-8E4B-E40A19FA50BC}" type="parTrans" cxnId="{0F0881CC-4AE2-4FE3-9232-4358D5475BB7}">
      <dgm:prSet/>
      <dgm:spPr/>
      <dgm:t>
        <a:bodyPr/>
        <a:lstStyle/>
        <a:p>
          <a:endParaRPr lang="en-US"/>
        </a:p>
      </dgm:t>
    </dgm:pt>
    <dgm:pt modelId="{FDAAC471-D6D2-4F9F-AC34-F11189899950}" type="sibTrans" cxnId="{0F0881CC-4AE2-4FE3-9232-4358D5475BB7}">
      <dgm:prSet/>
      <dgm:spPr/>
      <dgm:t>
        <a:bodyPr/>
        <a:lstStyle/>
        <a:p>
          <a:endParaRPr lang="en-US"/>
        </a:p>
      </dgm:t>
    </dgm:pt>
    <dgm:pt modelId="{54450299-3310-457C-AD32-7C3AC4859846}">
      <dgm:prSet phldrT="[Text]"/>
      <dgm:spPr/>
      <dgm:t>
        <a:bodyPr/>
        <a:lstStyle/>
        <a:p>
          <a:r>
            <a:rPr lang="en-US" b="1" i="0" dirty="0"/>
            <a:t>$2,292.83</a:t>
          </a:r>
          <a:endParaRPr lang="en-US" dirty="0"/>
        </a:p>
      </dgm:t>
    </dgm:pt>
    <dgm:pt modelId="{554F1C22-7FB8-4BBA-8B9F-DE3334086EEB}" type="parTrans" cxnId="{B8A653E5-62F0-426A-A4D7-D25DCE8F55D9}">
      <dgm:prSet/>
      <dgm:spPr/>
      <dgm:t>
        <a:bodyPr/>
        <a:lstStyle/>
        <a:p>
          <a:endParaRPr lang="en-US"/>
        </a:p>
      </dgm:t>
    </dgm:pt>
    <dgm:pt modelId="{9E226336-6150-4B02-BBB6-CC34DB14905B}" type="sibTrans" cxnId="{B8A653E5-62F0-426A-A4D7-D25DCE8F55D9}">
      <dgm:prSet/>
      <dgm:spPr/>
      <dgm:t>
        <a:bodyPr/>
        <a:lstStyle/>
        <a:p>
          <a:endParaRPr lang="en-US"/>
        </a:p>
      </dgm:t>
    </dgm:pt>
    <dgm:pt modelId="{1CC1A1D2-7CCA-4442-89CA-B2873AD5F154}">
      <dgm:prSet phldrT="[Text]" custT="1"/>
      <dgm:spPr/>
      <dgm:t>
        <a:bodyPr/>
        <a:lstStyle/>
        <a:p>
          <a:r>
            <a:rPr lang="en-US" sz="4000" dirty="0"/>
            <a:t>6.1 Unidad o mas</a:t>
          </a:r>
        </a:p>
      </dgm:t>
    </dgm:pt>
    <dgm:pt modelId="{2724D95D-7032-4998-847D-A94DC5453077}" type="parTrans" cxnId="{80051FAE-69F1-4726-AC35-37B39D5C7237}">
      <dgm:prSet/>
      <dgm:spPr/>
      <dgm:t>
        <a:bodyPr/>
        <a:lstStyle/>
        <a:p>
          <a:endParaRPr lang="en-US"/>
        </a:p>
      </dgm:t>
    </dgm:pt>
    <dgm:pt modelId="{24E3F5EA-A495-4E77-A838-B54E979251B5}" type="sibTrans" cxnId="{80051FAE-69F1-4726-AC35-37B39D5C7237}">
      <dgm:prSet/>
      <dgm:spPr/>
      <dgm:t>
        <a:bodyPr/>
        <a:lstStyle/>
        <a:p>
          <a:endParaRPr lang="en-US"/>
        </a:p>
      </dgm:t>
    </dgm:pt>
    <dgm:pt modelId="{68CC59C2-0BB0-4888-B589-E3058D0404E2}">
      <dgm:prSet phldrT="[Text]"/>
      <dgm:spPr/>
      <dgm:t>
        <a:bodyPr/>
        <a:lstStyle/>
        <a:p>
          <a:r>
            <a:rPr lang="en-US" b="1" i="0" dirty="0"/>
            <a:t>$3,498.83</a:t>
          </a:r>
          <a:endParaRPr lang="en-US" dirty="0"/>
        </a:p>
      </dgm:t>
    </dgm:pt>
    <dgm:pt modelId="{F49DF48A-1160-49C2-B220-CA416698F547}" type="parTrans" cxnId="{5369C7A3-67C5-42A7-A8DF-DAED2CCEF493}">
      <dgm:prSet/>
      <dgm:spPr/>
      <dgm:t>
        <a:bodyPr/>
        <a:lstStyle/>
        <a:p>
          <a:endParaRPr lang="en-US"/>
        </a:p>
      </dgm:t>
    </dgm:pt>
    <dgm:pt modelId="{F927EDB3-D428-4114-AF7C-B4CD3E2CEB35}" type="sibTrans" cxnId="{5369C7A3-67C5-42A7-A8DF-DAED2CCEF493}">
      <dgm:prSet/>
      <dgm:spPr/>
      <dgm:t>
        <a:bodyPr/>
        <a:lstStyle/>
        <a:p>
          <a:endParaRPr lang="en-US"/>
        </a:p>
      </dgm:t>
    </dgm:pt>
    <dgm:pt modelId="{DE5373B6-0711-4CEF-9887-F8A43C1065D3}" type="pres">
      <dgm:prSet presAssocID="{39EBB7E2-BBA7-4AFB-A48F-A9DA339BE47B}" presName="Name0" presStyleCnt="0">
        <dgm:presLayoutVars>
          <dgm:dir/>
          <dgm:animLvl val="lvl"/>
          <dgm:resizeHandles val="exact"/>
        </dgm:presLayoutVars>
      </dgm:prSet>
      <dgm:spPr/>
    </dgm:pt>
    <dgm:pt modelId="{F821EA66-77F6-41FE-8142-1E5336726453}" type="pres">
      <dgm:prSet presAssocID="{19F19AB2-E2B1-4DB5-B0B1-24F8975D60A5}" presName="linNode" presStyleCnt="0"/>
      <dgm:spPr/>
    </dgm:pt>
    <dgm:pt modelId="{01D5F792-8115-4621-AB01-8DBFEFCC9E49}" type="pres">
      <dgm:prSet presAssocID="{19F19AB2-E2B1-4DB5-B0B1-24F8975D60A5}" presName="parTx" presStyleLbl="revTx" presStyleIdx="0" presStyleCnt="2">
        <dgm:presLayoutVars>
          <dgm:chMax val="1"/>
          <dgm:bulletEnabled val="1"/>
        </dgm:presLayoutVars>
      </dgm:prSet>
      <dgm:spPr/>
    </dgm:pt>
    <dgm:pt modelId="{EA62EE88-7E4A-450C-8F84-F3A3CB0D92E0}" type="pres">
      <dgm:prSet presAssocID="{19F19AB2-E2B1-4DB5-B0B1-24F8975D60A5}" presName="bracket" presStyleLbl="parChTrans1D1" presStyleIdx="0" presStyleCnt="2"/>
      <dgm:spPr/>
    </dgm:pt>
    <dgm:pt modelId="{9605710F-E66E-42F8-AAEB-E947817A032F}" type="pres">
      <dgm:prSet presAssocID="{19F19AB2-E2B1-4DB5-B0B1-24F8975D60A5}" presName="spH" presStyleCnt="0"/>
      <dgm:spPr/>
    </dgm:pt>
    <dgm:pt modelId="{AFCB72C3-95CD-4A0F-8301-690555AEDBE0}" type="pres">
      <dgm:prSet presAssocID="{19F19AB2-E2B1-4DB5-B0B1-24F8975D60A5}" presName="desTx" presStyleLbl="node1" presStyleIdx="0" presStyleCnt="2">
        <dgm:presLayoutVars>
          <dgm:bulletEnabled val="1"/>
        </dgm:presLayoutVars>
      </dgm:prSet>
      <dgm:spPr/>
    </dgm:pt>
    <dgm:pt modelId="{74C5A9EB-6876-42A1-8AE2-B942D3481EF2}" type="pres">
      <dgm:prSet presAssocID="{FDAAC471-D6D2-4F9F-AC34-F11189899950}" presName="spV" presStyleCnt="0"/>
      <dgm:spPr/>
    </dgm:pt>
    <dgm:pt modelId="{EBAF0EAC-151B-4931-984A-08C9D910E29F}" type="pres">
      <dgm:prSet presAssocID="{1CC1A1D2-7CCA-4442-89CA-B2873AD5F154}" presName="linNode" presStyleCnt="0"/>
      <dgm:spPr/>
    </dgm:pt>
    <dgm:pt modelId="{7F035F0E-CACE-40A6-B4BB-2D229F0DED23}" type="pres">
      <dgm:prSet presAssocID="{1CC1A1D2-7CCA-4442-89CA-B2873AD5F154}" presName="parTx" presStyleLbl="revTx" presStyleIdx="1" presStyleCnt="2">
        <dgm:presLayoutVars>
          <dgm:chMax val="1"/>
          <dgm:bulletEnabled val="1"/>
        </dgm:presLayoutVars>
      </dgm:prSet>
      <dgm:spPr/>
    </dgm:pt>
    <dgm:pt modelId="{FC263A75-5DB9-4B1D-801D-790E31D67483}" type="pres">
      <dgm:prSet presAssocID="{1CC1A1D2-7CCA-4442-89CA-B2873AD5F154}" presName="bracket" presStyleLbl="parChTrans1D1" presStyleIdx="1" presStyleCnt="2"/>
      <dgm:spPr/>
    </dgm:pt>
    <dgm:pt modelId="{1484AD66-5052-489C-83B7-8B7F49C6AC0D}" type="pres">
      <dgm:prSet presAssocID="{1CC1A1D2-7CCA-4442-89CA-B2873AD5F154}" presName="spH" presStyleCnt="0"/>
      <dgm:spPr/>
    </dgm:pt>
    <dgm:pt modelId="{135182A2-B8E1-4997-985C-4F1E1903C185}" type="pres">
      <dgm:prSet presAssocID="{1CC1A1D2-7CCA-4442-89CA-B2873AD5F154}" presName="desTx" presStyleLbl="node1" presStyleIdx="1" presStyleCnt="2" custLinFactNeighborX="9551" custLinFactNeighborY="-137">
        <dgm:presLayoutVars>
          <dgm:bulletEnabled val="1"/>
        </dgm:presLayoutVars>
      </dgm:prSet>
      <dgm:spPr/>
    </dgm:pt>
  </dgm:ptLst>
  <dgm:cxnLst>
    <dgm:cxn modelId="{EFED2015-EE88-4DAD-93AF-96D477344605}" type="presOf" srcId="{54450299-3310-457C-AD32-7C3AC4859846}" destId="{AFCB72C3-95CD-4A0F-8301-690555AEDBE0}" srcOrd="0" destOrd="0" presId="urn:diagrams.loki3.com/BracketList"/>
    <dgm:cxn modelId="{A639AF62-DD0E-4F09-85A0-81C553C5F8C3}" type="presOf" srcId="{39EBB7E2-BBA7-4AFB-A48F-A9DA339BE47B}" destId="{DE5373B6-0711-4CEF-9887-F8A43C1065D3}" srcOrd="0" destOrd="0" presId="urn:diagrams.loki3.com/BracketList"/>
    <dgm:cxn modelId="{683DDE42-D9FE-4E87-B164-E4C7ED04EB7D}" type="presOf" srcId="{19F19AB2-E2B1-4DB5-B0B1-24F8975D60A5}" destId="{01D5F792-8115-4621-AB01-8DBFEFCC9E49}" srcOrd="0" destOrd="0" presId="urn:diagrams.loki3.com/BracketList"/>
    <dgm:cxn modelId="{99590545-FE10-49CB-A9A6-26DE037C954E}" type="presOf" srcId="{68CC59C2-0BB0-4888-B589-E3058D0404E2}" destId="{135182A2-B8E1-4997-985C-4F1E1903C185}" srcOrd="0" destOrd="0" presId="urn:diagrams.loki3.com/BracketList"/>
    <dgm:cxn modelId="{5369C7A3-67C5-42A7-A8DF-DAED2CCEF493}" srcId="{1CC1A1D2-7CCA-4442-89CA-B2873AD5F154}" destId="{68CC59C2-0BB0-4888-B589-E3058D0404E2}" srcOrd="0" destOrd="0" parTransId="{F49DF48A-1160-49C2-B220-CA416698F547}" sibTransId="{F927EDB3-D428-4114-AF7C-B4CD3E2CEB35}"/>
    <dgm:cxn modelId="{80051FAE-69F1-4726-AC35-37B39D5C7237}" srcId="{39EBB7E2-BBA7-4AFB-A48F-A9DA339BE47B}" destId="{1CC1A1D2-7CCA-4442-89CA-B2873AD5F154}" srcOrd="1" destOrd="0" parTransId="{2724D95D-7032-4998-847D-A94DC5453077}" sibTransId="{24E3F5EA-A495-4E77-A838-B54E979251B5}"/>
    <dgm:cxn modelId="{0F0881CC-4AE2-4FE3-9232-4358D5475BB7}" srcId="{39EBB7E2-BBA7-4AFB-A48F-A9DA339BE47B}" destId="{19F19AB2-E2B1-4DB5-B0B1-24F8975D60A5}" srcOrd="0" destOrd="0" parTransId="{C68DB217-0006-41CF-8E4B-E40A19FA50BC}" sibTransId="{FDAAC471-D6D2-4F9F-AC34-F11189899950}"/>
    <dgm:cxn modelId="{B15F66D4-7585-4A7A-A873-17C68E3FA283}" type="presOf" srcId="{1CC1A1D2-7CCA-4442-89CA-B2873AD5F154}" destId="{7F035F0E-CACE-40A6-B4BB-2D229F0DED23}" srcOrd="0" destOrd="0" presId="urn:diagrams.loki3.com/BracketList"/>
    <dgm:cxn modelId="{B8A653E5-62F0-426A-A4D7-D25DCE8F55D9}" srcId="{19F19AB2-E2B1-4DB5-B0B1-24F8975D60A5}" destId="{54450299-3310-457C-AD32-7C3AC4859846}" srcOrd="0" destOrd="0" parTransId="{554F1C22-7FB8-4BBA-8B9F-DE3334086EEB}" sibTransId="{9E226336-6150-4B02-BBB6-CC34DB14905B}"/>
    <dgm:cxn modelId="{5AFF5CD5-F746-48FE-B123-9025CB4F618D}" type="presParOf" srcId="{DE5373B6-0711-4CEF-9887-F8A43C1065D3}" destId="{F821EA66-77F6-41FE-8142-1E5336726453}" srcOrd="0" destOrd="0" presId="urn:diagrams.loki3.com/BracketList"/>
    <dgm:cxn modelId="{2070583D-BD2D-41BA-94C0-D8707BE802A4}" type="presParOf" srcId="{F821EA66-77F6-41FE-8142-1E5336726453}" destId="{01D5F792-8115-4621-AB01-8DBFEFCC9E49}" srcOrd="0" destOrd="0" presId="urn:diagrams.loki3.com/BracketList"/>
    <dgm:cxn modelId="{72106E30-DA30-4C87-BCD3-2D32D4313308}" type="presParOf" srcId="{F821EA66-77F6-41FE-8142-1E5336726453}" destId="{EA62EE88-7E4A-450C-8F84-F3A3CB0D92E0}" srcOrd="1" destOrd="0" presId="urn:diagrams.loki3.com/BracketList"/>
    <dgm:cxn modelId="{B5F1B139-532F-4245-8238-1DC314929165}" type="presParOf" srcId="{F821EA66-77F6-41FE-8142-1E5336726453}" destId="{9605710F-E66E-42F8-AAEB-E947817A032F}" srcOrd="2" destOrd="0" presId="urn:diagrams.loki3.com/BracketList"/>
    <dgm:cxn modelId="{E13FFF62-6791-4AE0-A6D5-56D0C4FA320F}" type="presParOf" srcId="{F821EA66-77F6-41FE-8142-1E5336726453}" destId="{AFCB72C3-95CD-4A0F-8301-690555AEDBE0}" srcOrd="3" destOrd="0" presId="urn:diagrams.loki3.com/BracketList"/>
    <dgm:cxn modelId="{1DE0DA5B-2FAC-4DA0-8BE7-B6408BF53227}" type="presParOf" srcId="{DE5373B6-0711-4CEF-9887-F8A43C1065D3}" destId="{74C5A9EB-6876-42A1-8AE2-B942D3481EF2}" srcOrd="1" destOrd="0" presId="urn:diagrams.loki3.com/BracketList"/>
    <dgm:cxn modelId="{FD94432B-2C6B-46C7-93E3-578E0DEBF987}" type="presParOf" srcId="{DE5373B6-0711-4CEF-9887-F8A43C1065D3}" destId="{EBAF0EAC-151B-4931-984A-08C9D910E29F}" srcOrd="2" destOrd="0" presId="urn:diagrams.loki3.com/BracketList"/>
    <dgm:cxn modelId="{161C5467-5C5E-426B-8D39-2F7FCA7956B4}" type="presParOf" srcId="{EBAF0EAC-151B-4931-984A-08C9D910E29F}" destId="{7F035F0E-CACE-40A6-B4BB-2D229F0DED23}" srcOrd="0" destOrd="0" presId="urn:diagrams.loki3.com/BracketList"/>
    <dgm:cxn modelId="{574BFC79-E3E8-4A57-A431-7CD0565092FD}" type="presParOf" srcId="{EBAF0EAC-151B-4931-984A-08C9D910E29F}" destId="{FC263A75-5DB9-4B1D-801D-790E31D67483}" srcOrd="1" destOrd="0" presId="urn:diagrams.loki3.com/BracketList"/>
    <dgm:cxn modelId="{FD732B51-2E21-4E4B-B2E9-8E52224CF6EE}" type="presParOf" srcId="{EBAF0EAC-151B-4931-984A-08C9D910E29F}" destId="{1484AD66-5052-489C-83B7-8B7F49C6AC0D}" srcOrd="2" destOrd="0" presId="urn:diagrams.loki3.com/BracketList"/>
    <dgm:cxn modelId="{EA7E36F3-D92C-40F2-AAFE-340D07E449F1}" type="presParOf" srcId="{EBAF0EAC-151B-4931-984A-08C9D910E29F}" destId="{135182A2-B8E1-4997-985C-4F1E1903C185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5F792-8115-4621-AB01-8DBFEFCC9E49}">
      <dsp:nvSpPr>
        <dsp:cNvPr id="0" name=""/>
        <dsp:cNvSpPr/>
      </dsp:nvSpPr>
      <dsp:spPr>
        <a:xfrm>
          <a:off x="0" y="279639"/>
          <a:ext cx="3048000" cy="180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6.0 Unidades o menos</a:t>
          </a:r>
        </a:p>
      </dsp:txBody>
      <dsp:txXfrm>
        <a:off x="0" y="279639"/>
        <a:ext cx="3048000" cy="1809843"/>
      </dsp:txXfrm>
    </dsp:sp>
    <dsp:sp modelId="{EA62EE88-7E4A-450C-8F84-F3A3CB0D92E0}">
      <dsp:nvSpPr>
        <dsp:cNvPr id="0" name=""/>
        <dsp:cNvSpPr/>
      </dsp:nvSpPr>
      <dsp:spPr>
        <a:xfrm>
          <a:off x="3047999" y="279639"/>
          <a:ext cx="609600" cy="180984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CB72C3-95CD-4A0F-8301-690555AEDBE0}">
      <dsp:nvSpPr>
        <dsp:cNvPr id="0" name=""/>
        <dsp:cNvSpPr/>
      </dsp:nvSpPr>
      <dsp:spPr>
        <a:xfrm>
          <a:off x="3901439" y="279639"/>
          <a:ext cx="8290560" cy="18098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500" b="1" i="0" kern="1200" dirty="0"/>
            <a:t>$2,292.83</a:t>
          </a:r>
          <a:endParaRPr lang="en-US" sz="6500" kern="1200" dirty="0"/>
        </a:p>
      </dsp:txBody>
      <dsp:txXfrm>
        <a:off x="3901439" y="279639"/>
        <a:ext cx="8290560" cy="1809843"/>
      </dsp:txXfrm>
    </dsp:sp>
    <dsp:sp modelId="{7F035F0E-CACE-40A6-B4BB-2D229F0DED23}">
      <dsp:nvSpPr>
        <dsp:cNvPr id="0" name=""/>
        <dsp:cNvSpPr/>
      </dsp:nvSpPr>
      <dsp:spPr>
        <a:xfrm>
          <a:off x="0" y="2363702"/>
          <a:ext cx="3048000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6.1 Unidad o mas</a:t>
          </a:r>
        </a:p>
      </dsp:txBody>
      <dsp:txXfrm>
        <a:off x="0" y="2363702"/>
        <a:ext cx="3048000" cy="1287000"/>
      </dsp:txXfrm>
    </dsp:sp>
    <dsp:sp modelId="{FC263A75-5DB9-4B1D-801D-790E31D67483}">
      <dsp:nvSpPr>
        <dsp:cNvPr id="0" name=""/>
        <dsp:cNvSpPr/>
      </dsp:nvSpPr>
      <dsp:spPr>
        <a:xfrm>
          <a:off x="3047999" y="2323483"/>
          <a:ext cx="609600" cy="13674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182A2-B8E1-4997-985C-4F1E1903C185}">
      <dsp:nvSpPr>
        <dsp:cNvPr id="0" name=""/>
        <dsp:cNvSpPr/>
      </dsp:nvSpPr>
      <dsp:spPr>
        <a:xfrm>
          <a:off x="3901439" y="2321610"/>
          <a:ext cx="8290560" cy="1367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6500" b="1" i="0" kern="1200" dirty="0"/>
            <a:t>$3,498.83</a:t>
          </a:r>
          <a:endParaRPr lang="en-US" sz="6500" kern="1200" dirty="0"/>
        </a:p>
      </dsp:txBody>
      <dsp:txXfrm>
        <a:off x="3901439" y="2321610"/>
        <a:ext cx="8290560" cy="1367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EA8CCA5-0865-E648-80F1-6D199FD558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76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6E6F4-F16E-4D38-9C93-E537447722E7}" type="datetimeFigureOut">
              <a:rPr lang="en-US" smtClean="0"/>
              <a:t>7/14/2020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47033-BAFE-432F-AEE5-A65FF4CC9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9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1BFD28-7A0B-6D45-BFDE-1C70AEA9E9B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</p:spTree>
    <p:extLst>
      <p:ext uri="{BB962C8B-B14F-4D97-AF65-F5344CB8AC3E}">
        <p14:creationId xmlns:p14="http://schemas.microsoft.com/office/powerpoint/2010/main" val="1861607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678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3772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38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851380-C9F1-3B46-A99B-F6758ABE961B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ln/>
        </p:spPr>
      </p:sp>
    </p:spTree>
    <p:extLst>
      <p:ext uri="{BB962C8B-B14F-4D97-AF65-F5344CB8AC3E}">
        <p14:creationId xmlns:p14="http://schemas.microsoft.com/office/powerpoint/2010/main" val="1592314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180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1456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505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391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060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67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FA5F3-902D-2A46-A9CC-2BC53503133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767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lFZ0z5Fm-Ng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 userDrawn="1"/>
        </p:nvSpPr>
        <p:spPr bwMode="auto">
          <a:xfrm>
            <a:off x="0" y="0"/>
            <a:ext cx="12204192" cy="2362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dirty="0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2362200"/>
            <a:ext cx="12204192" cy="4419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8" descr="csusb_logo_1-main-w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149601" y="533401"/>
            <a:ext cx="5744633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189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400"/>
            <a:ext cx="2590800" cy="36242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400"/>
            <a:ext cx="7569200" cy="36242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7924800" y="0"/>
            <a:ext cx="4273549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dirty="0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1" y="6400801"/>
            <a:ext cx="12204700" cy="4667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6705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844800" y="6400801"/>
            <a:ext cx="65024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1676400"/>
            <a:ext cx="6705600" cy="4191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8375247" y="2531769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8306161" y="4528315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8194695" y="686028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 userDrawn="1"/>
        </p:nvSpPr>
        <p:spPr bwMode="auto">
          <a:xfrm>
            <a:off x="0" y="0"/>
            <a:ext cx="12198349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rgbClr val="244671"/>
              </a:gs>
            </a:gsLst>
            <a:lin ang="5100000" scaled="0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dirty="0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1" y="6400801"/>
            <a:ext cx="12204700" cy="4667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6705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7" descr="csusb_logo_3-full-1line_w.pd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844800" y="6400801"/>
            <a:ext cx="65024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1676400"/>
            <a:ext cx="6705600" cy="41910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8375247" y="2531769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8306161" y="4528315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8194695" y="686028"/>
            <a:ext cx="3450336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1"/>
            <a:ext cx="5080000" cy="210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6401"/>
            <a:ext cx="5080000" cy="210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48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1"/>
            <a:ext cx="103632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" y="6400801"/>
            <a:ext cx="12204700" cy="4667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200" dirty="0"/>
          </a:p>
        </p:txBody>
      </p:sp>
      <p:pic>
        <p:nvPicPr>
          <p:cNvPr id="1029" name="Picture 7" descr="csusb_logo_3-full-1line_w.pdf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2844800" y="6400801"/>
            <a:ext cx="6502400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59" r:id="rId2"/>
    <p:sldLayoutId id="2147483761" r:id="rId3"/>
    <p:sldLayoutId id="2147483770" r:id="rId4"/>
    <p:sldLayoutId id="2147483772" r:id="rId5"/>
    <p:sldLayoutId id="2147483760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ebdings" charset="2"/>
        <a:buChar char="&lt;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fs@csusb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usb.edu/student-financial-services/form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8"/>
          <p:cNvSpPr>
            <a:spLocks noChangeArrowheads="1"/>
          </p:cNvSpPr>
          <p:nvPr/>
        </p:nvSpPr>
        <p:spPr bwMode="auto">
          <a:xfrm>
            <a:off x="4673075" y="3633783"/>
            <a:ext cx="7518926" cy="804875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r>
              <a:rPr lang="en-US" sz="2000" dirty="0"/>
              <a:t>Localizados en:  University Hall 35 (Nivel de inferior)</a:t>
            </a:r>
          </a:p>
          <a:p>
            <a:pPr algn="l"/>
            <a:r>
              <a:rPr lang="en-US" sz="2000" dirty="0"/>
              <a:t>Horario de: Lunes – Viernes; 8:00 am – 5:00 pm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10000" y="1752600"/>
            <a:ext cx="4648200" cy="609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Notched Right Arrow 5"/>
          <p:cNvSpPr/>
          <p:nvPr/>
        </p:nvSpPr>
        <p:spPr bwMode="auto">
          <a:xfrm>
            <a:off x="1949917" y="2188144"/>
            <a:ext cx="1676400" cy="381000"/>
          </a:xfrm>
          <a:prstGeom prst="notched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185" y="-235209"/>
            <a:ext cx="5731995" cy="28468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" y="3766361"/>
            <a:ext cx="467307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San Bernardino Campus</a:t>
            </a: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4673075" y="4438658"/>
            <a:ext cx="7518926" cy="804875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r>
              <a:rPr lang="en-US" sz="2000" dirty="0"/>
              <a:t>Localizados en:  Mary Stuart Rogers Gateway Edificio – 2</a:t>
            </a:r>
            <a:r>
              <a:rPr lang="en-US" sz="2000" baseline="30000" dirty="0"/>
              <a:t>do</a:t>
            </a:r>
            <a:r>
              <a:rPr lang="en-US" sz="2000" dirty="0"/>
              <a:t> Piso</a:t>
            </a:r>
          </a:p>
          <a:p>
            <a:pPr algn="l"/>
            <a:r>
              <a:rPr lang="en-US" sz="2000" dirty="0"/>
              <a:t>Horario de: Lunes – Viernes; 8:00 am – 5:00 pm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4341" y="4550490"/>
            <a:ext cx="4028732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Palm Desert Campus</a:t>
            </a:r>
          </a:p>
          <a:p>
            <a:endParaRPr lang="en-US" sz="3000" b="1" dirty="0">
              <a:ln w="0">
                <a:noFill/>
              </a:ln>
              <a:solidFill>
                <a:srgbClr val="0058B3"/>
              </a:solidFill>
            </a:endParaRPr>
          </a:p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Presentadora</a:t>
            </a:r>
          </a:p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Veronica Medina</a:t>
            </a: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4673074" y="2847377"/>
            <a:ext cx="7518926" cy="804875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r>
              <a:rPr lang="en-US" sz="3200" u="sng" dirty="0"/>
              <a:t>sfs.csusb.edu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86597" y="2972816"/>
            <a:ext cx="328647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Citio por Internet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89527" y="2209799"/>
            <a:ext cx="11573163" cy="3921370"/>
          </a:xfrm>
        </p:spPr>
        <p:txBody>
          <a:bodyPr/>
          <a:lstStyle/>
          <a:p>
            <a:pPr marL="18288"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sz="2600" b="1" dirty="0">
                <a:latin typeface="+mj-lt"/>
              </a:rPr>
              <a:t>Podemos depositar los reembolsos de sus estudiantes (ayuda financiera y pagos en exceso) directamente en la cuenta bancaria de su eleccion.  Es rapido, seguro y gratis! </a:t>
            </a:r>
          </a:p>
          <a:p>
            <a:pPr marL="18288" algn="l" eaLnBrk="1" hangingPunct="1">
              <a:lnSpc>
                <a:spcPct val="100000"/>
              </a:lnSpc>
              <a:spcBef>
                <a:spcPts val="0"/>
              </a:spcBef>
            </a:pPr>
            <a:endParaRPr lang="en-US" sz="2800" dirty="0">
              <a:latin typeface="+mj-lt"/>
            </a:endParaRPr>
          </a:p>
          <a:p>
            <a:pPr marL="18288" algn="l" eaLnBrk="1" hangingPunct="1">
              <a:lnSpc>
                <a:spcPct val="100000"/>
              </a:lnSpc>
              <a:spcBef>
                <a:spcPts val="0"/>
              </a:spcBef>
            </a:pPr>
            <a:r>
              <a:rPr lang="en-US" dirty="0">
                <a:latin typeface="+mj-lt"/>
              </a:rPr>
              <a:t>De lo contrario los estudiantes deberan esperar un cheque en papel que puede demorar hasta dos semanas mas.</a:t>
            </a:r>
          </a:p>
          <a:p>
            <a:pPr marL="18288" eaLnBrk="1" hangingPunct="1"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j-lt"/>
            </a:endParaRPr>
          </a:p>
          <a:p>
            <a:pPr marL="18288" algn="l" eaLnBrk="1" hangingPunct="1"/>
            <a:r>
              <a:rPr lang="en-US" dirty="0">
                <a:latin typeface="+mj-lt"/>
              </a:rPr>
              <a:t>Los estudiantes pueden inscribirse atraves de mycoyote.edu. En la secion financiera, haga click en </a:t>
            </a:r>
            <a:r>
              <a:rPr lang="en-US" b="1" dirty="0">
                <a:latin typeface="+mj-lt"/>
              </a:rPr>
              <a:t>“Enroll in Direct Deposit”</a:t>
            </a:r>
            <a:r>
              <a:rPr lang="en-US" i="1" dirty="0">
                <a:latin typeface="+mj-lt"/>
              </a:rPr>
              <a:t>.</a:t>
            </a:r>
          </a:p>
          <a:p>
            <a:pPr marL="18288" algn="l" eaLnBrk="1" hangingPunct="1"/>
            <a:endParaRPr lang="en-US" sz="2000" dirty="0">
              <a:latin typeface="Tahom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8" name="Rectangle 7"/>
          <p:cNvSpPr/>
          <p:nvPr/>
        </p:nvSpPr>
        <p:spPr>
          <a:xfrm>
            <a:off x="489527" y="1655801"/>
            <a:ext cx="326243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Deposito Directo</a:t>
            </a:r>
          </a:p>
        </p:txBody>
      </p:sp>
    </p:spTree>
    <p:extLst>
      <p:ext uri="{BB962C8B-B14F-4D97-AF65-F5344CB8AC3E}">
        <p14:creationId xmlns:p14="http://schemas.microsoft.com/office/powerpoint/2010/main" val="3465568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721988" y="2771552"/>
            <a:ext cx="11363995" cy="2936069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b="0" kern="1200" dirty="0">
                <a:solidFill>
                  <a:srgbClr val="292934"/>
                </a:solidFill>
                <a:latin typeface="+mn-lt"/>
                <a:ea typeface="ＭＳ Ｐゴシック" charset="-128"/>
                <a:cs typeface="+mn-cs"/>
              </a:rPr>
              <a:t>Fecha limite para retirar y recibir el reembolso del 100% – </a:t>
            </a:r>
            <a:r>
              <a:rPr lang="en-US" sz="2400" kern="1200" dirty="0">
                <a:solidFill>
                  <a:srgbClr val="292934"/>
                </a:solidFill>
                <a:latin typeface="+mn-lt"/>
                <a:ea typeface="ＭＳ Ｐゴシック" charset="-128"/>
                <a:cs typeface="+mn-cs"/>
              </a:rPr>
              <a:t>21 de Agosto del 2020</a:t>
            </a: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r>
              <a:rPr lang="en-US" sz="2400" b="0" dirty="0">
                <a:latin typeface="+mn-lt"/>
              </a:rPr>
              <a:t>Fecha limite para reducir unidades y recibir un reembolso del 100%  – </a:t>
            </a:r>
            <a:r>
              <a:rPr lang="en-US" sz="2400" dirty="0">
                <a:latin typeface="+mn-lt"/>
              </a:rPr>
              <a:t>21 de Septiembre del 2020</a:t>
            </a: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br>
              <a:rPr lang="en-US" sz="2400" dirty="0">
                <a:solidFill>
                  <a:srgbClr val="FFFFFF"/>
                </a:solidFill>
                <a:latin typeface="+mn-lt"/>
              </a:rPr>
            </a:br>
            <a:r>
              <a:rPr lang="en-US" sz="2400" b="0" dirty="0">
                <a:latin typeface="+mn-lt"/>
              </a:rPr>
              <a:t>Fecha limite para retirar y recibir un reembolso prorrateado – </a:t>
            </a:r>
            <a:r>
              <a:rPr lang="en-US" sz="2400" dirty="0">
                <a:latin typeface="+mn-lt"/>
              </a:rPr>
              <a:t>28 de Octubre del 2020</a:t>
            </a:r>
            <a:r>
              <a:rPr lang="en-US" sz="2400" dirty="0">
                <a:solidFill>
                  <a:srgbClr val="FFFFFF"/>
                </a:solidFill>
                <a:latin typeface="+mn-lt"/>
              </a:rPr>
              <a:t>SB Alumni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442452" y="1672676"/>
            <a:ext cx="1106129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Agregar/Soltar Periodo y Reembolsos Para – Otoño 2020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841461" y="23606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305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2088" y="2063261"/>
            <a:ext cx="10068338" cy="4200004"/>
          </a:xfrm>
        </p:spPr>
        <p:txBody>
          <a:bodyPr/>
          <a:lstStyle/>
          <a:p>
            <a:pPr algn="l" eaLnBrk="1" hangingPunct="1"/>
            <a:endParaRPr lang="en-US" b="1" dirty="0">
              <a:latin typeface="+mj-lt"/>
            </a:endParaRPr>
          </a:p>
          <a:p>
            <a:pPr algn="l" eaLnBrk="1" hangingPunct="1"/>
            <a:r>
              <a:rPr lang="en-US" b="1" dirty="0">
                <a:latin typeface="+mj-lt"/>
              </a:rPr>
              <a:t>Importante!  Por favor revise su cuenta de correo electronico de la escuela diariamente! </a:t>
            </a:r>
          </a:p>
          <a:p>
            <a:pPr algn="l" eaLnBrk="1" hangingPunct="1"/>
            <a:endParaRPr lang="en-US" dirty="0">
              <a:latin typeface="+mj-lt"/>
            </a:endParaRPr>
          </a:p>
          <a:p>
            <a:pPr marL="18288" algn="l" eaLnBrk="1" hangingPunct="1"/>
            <a:r>
              <a:rPr lang="en-US" dirty="0">
                <a:latin typeface="+mj-lt"/>
              </a:rPr>
              <a:t>No enviamos facturas, por lo que se enviara por correo electronico cualquier informacion sobre recordatorios de matricula y pago de tarifas, fechas limite o un saldo pendiente.</a:t>
            </a:r>
          </a:p>
          <a:p>
            <a:pPr algn="l" eaLnBrk="1" hangingPunct="1"/>
            <a:r>
              <a:rPr lang="en-US" dirty="0">
                <a:latin typeface="+mj-lt"/>
              </a:rPr>
              <a:t> </a:t>
            </a:r>
            <a:endParaRPr lang="en-US" b="1" dirty="0">
              <a:latin typeface="+mj-lt"/>
            </a:endParaRPr>
          </a:p>
          <a:p>
            <a:pPr algn="l"/>
            <a:endParaRPr lang="en-US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746738" y="3622432"/>
            <a:ext cx="1535724" cy="160606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8" name="Rectangle 7"/>
          <p:cNvSpPr/>
          <p:nvPr/>
        </p:nvSpPr>
        <p:spPr>
          <a:xfrm>
            <a:off x="81116" y="1629507"/>
            <a:ext cx="1202976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Cuenta de Correo Electronico de la Escuela y Saldo de Cuenta</a:t>
            </a:r>
          </a:p>
        </p:txBody>
      </p:sp>
    </p:spTree>
    <p:extLst>
      <p:ext uri="{BB962C8B-B14F-4D97-AF65-F5344CB8AC3E}">
        <p14:creationId xmlns:p14="http://schemas.microsoft.com/office/powerpoint/2010/main" val="2414897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845419" y="3024554"/>
            <a:ext cx="10473745" cy="230944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3600" dirty="0">
              <a:solidFill>
                <a:schemeClr val="tx1"/>
              </a:solidFill>
            </a:endParaRPr>
          </a:p>
          <a:p>
            <a:pPr algn="ctr"/>
            <a:r>
              <a:rPr lang="en-US" sz="3600" dirty="0">
                <a:solidFill>
                  <a:schemeClr val="tx1"/>
                </a:solidFill>
              </a:rPr>
              <a:t>Nos puede enviar un correo electronico a sfs@csusb.edu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9" name="Rectangle 8"/>
          <p:cNvSpPr/>
          <p:nvPr/>
        </p:nvSpPr>
        <p:spPr>
          <a:xfrm>
            <a:off x="845419" y="1942419"/>
            <a:ext cx="823894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Preguntas?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1600199" y="2057401"/>
            <a:ext cx="10095271" cy="4331677"/>
          </a:xfrm>
        </p:spPr>
        <p:txBody>
          <a:bodyPr/>
          <a:lstStyle/>
          <a:p>
            <a:r>
              <a:rPr lang="en-US" sz="2000" b="1" dirty="0">
                <a:latin typeface="+mj-lt"/>
              </a:rPr>
              <a:t>Aplicamos pago de matricula, vivenda, plan de alimentos, y otras tarifas</a:t>
            </a:r>
            <a:endParaRPr lang="en-US" sz="2000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Emitir rembolso </a:t>
            </a:r>
            <a:r>
              <a:rPr lang="en-US" sz="2000" dirty="0">
                <a:latin typeface="+mj-lt"/>
              </a:rPr>
              <a:t>– Ayuda Financiera, Pagos excesivos</a:t>
            </a:r>
          </a:p>
          <a:p>
            <a:r>
              <a:rPr lang="en-US" sz="2000" b="1" dirty="0">
                <a:latin typeface="+mj-lt"/>
              </a:rPr>
              <a:t>Contestar Preguntas </a:t>
            </a:r>
            <a:r>
              <a:rPr lang="en-US" sz="2000" dirty="0">
                <a:latin typeface="+mj-lt"/>
              </a:rPr>
              <a:t>– Cuentas de investigacion y auditorias en las cuentas</a:t>
            </a:r>
          </a:p>
          <a:p>
            <a:r>
              <a:rPr lang="en-US" sz="2000" b="1" dirty="0">
                <a:latin typeface="+mj-lt"/>
              </a:rPr>
              <a:t>Prestamo de Emergencia </a:t>
            </a:r>
            <a:r>
              <a:rPr lang="en-US" sz="2000" dirty="0">
                <a:latin typeface="+mj-lt"/>
              </a:rPr>
              <a:t>– A termino-corto prestamo de $50.00 - $600.00. Prestamo de Emergencia Mayor por el 100% del costo de la matricula (aplica solamenta a la matricula, no las tarifas)</a:t>
            </a:r>
          </a:p>
          <a:p>
            <a:r>
              <a:rPr lang="en-US" sz="2000" b="1" dirty="0">
                <a:latin typeface="+mj-lt"/>
              </a:rPr>
              <a:t>Plan de Pagos a Plazo – </a:t>
            </a:r>
            <a:r>
              <a:rPr lang="en-US" sz="2000" dirty="0">
                <a:latin typeface="+mj-lt"/>
              </a:rPr>
              <a:t>Plan de tres meses</a:t>
            </a:r>
          </a:p>
          <a:p>
            <a:r>
              <a:rPr lang="en-US" sz="2000" b="1" dirty="0">
                <a:latin typeface="+mj-lt"/>
              </a:rPr>
              <a:t>Renuncias y Contratos – </a:t>
            </a:r>
            <a:r>
              <a:rPr lang="en-US" sz="2000" dirty="0">
                <a:latin typeface="+mj-lt"/>
              </a:rPr>
              <a:t>CalVet, Pago por empleador, y mas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600200" y="1529862"/>
            <a:ext cx="5486400" cy="52753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1820" y="1503402"/>
            <a:ext cx="676819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Como servimos a los estudiantes?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859567"/>
            <a:ext cx="12192000" cy="558273"/>
          </a:xfrm>
        </p:spPr>
        <p:txBody>
          <a:bodyPr anchor="ctr"/>
          <a:lstStyle/>
          <a:p>
            <a:pPr marL="182880" indent="-18288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93A299"/>
              </a:buClr>
              <a:buSzPct val="85000"/>
              <a:buNone/>
            </a:pPr>
            <a:r>
              <a:rPr lang="en-US" sz="1800" b="1" kern="1200" dirty="0">
                <a:solidFill>
                  <a:srgbClr val="292934"/>
                </a:solidFill>
              </a:rPr>
              <a:t>*Matricula para no residentes es de $396.00 por unidad, debe pagarse ademas de las tarifas obligatorias. </a:t>
            </a:r>
            <a:endParaRPr lang="en-US" sz="1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-67115" y="1360057"/>
            <a:ext cx="118554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Cobro de Matricula y Tarifas – Año Academico (por semestre)*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804386908"/>
              </p:ext>
            </p:extLst>
          </p:nvPr>
        </p:nvGraphicFramePr>
        <p:xfrm>
          <a:off x="-174661" y="1902229"/>
          <a:ext cx="12192000" cy="3970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ectangle 18"/>
          <p:cNvSpPr>
            <a:spLocks noChangeArrowheads="1"/>
          </p:cNvSpPr>
          <p:nvPr/>
        </p:nvSpPr>
        <p:spPr bwMode="auto">
          <a:xfrm flipV="1">
            <a:off x="3750067" y="2825957"/>
            <a:ext cx="518845" cy="493158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 flipV="1">
            <a:off x="3750066" y="4498815"/>
            <a:ext cx="518845" cy="493158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Grp="1" noChangeArrowheads="1"/>
          </p:cNvSpPr>
          <p:nvPr>
            <p:ph type="body" sz="quarter" idx="4294967295"/>
          </p:nvPr>
        </p:nvSpPr>
        <p:spPr>
          <a:xfrm>
            <a:off x="631010" y="2492097"/>
            <a:ext cx="10929979" cy="394481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Opciones para asegurar los cursos de Otoño 2020 de sus estudiantes: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Pago en su totalidad al mas tardar 08-13-2020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Inscribirse en un plan de pago y realizar el primer pago la fecha de vencimiento: 08-13-2020, 09-12-2020, y 10-12-2020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Asegurese de que usted y su estudiante hayan completado la Ayuda Financiera, completar cualquier requisito requerido en la lista de elementos, y aceptar cualquier prestamo antes de la fecha de vencimiento para cubrir el monto total o parcial vencido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8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/>
              <a:t>Nota: </a:t>
            </a:r>
            <a:r>
              <a:rPr lang="en-US" sz="1800" dirty="0"/>
              <a:t>Los estudiantes que reciben Ayuda Financiera, extencion de tarifas, y/o pagos de patrocinadores que cubren el monto total de la matricula y las tarifas no estan obligados a realizar un pago.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0" y="1370410"/>
            <a:ext cx="12003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n w="0">
                  <a:noFill/>
                </a:ln>
                <a:solidFill>
                  <a:srgbClr val="0058B3"/>
                </a:solidFill>
              </a:rPr>
              <a:t>Cuando es la fecha de vencimiento de la matricula y tarifas para el Otoño 2020?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8707" y="1870276"/>
            <a:ext cx="3949606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 de Agosto del 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10714" y="1761613"/>
            <a:ext cx="11840873" cy="4383276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b="1" dirty="0">
                <a:latin typeface="Arial (Body)"/>
              </a:rPr>
              <a:t>En linea a traves de MyCoyote (Para estudiantes):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>
                <a:latin typeface="Arial (Body)"/>
              </a:rPr>
              <a:t>Cheque por linea </a:t>
            </a:r>
          </a:p>
          <a:p>
            <a:pPr marL="742950" lvl="1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>
                <a:latin typeface="Arial (Body)"/>
              </a:rPr>
              <a:t>Sin cargo adicional </a:t>
            </a:r>
          </a:p>
          <a:p>
            <a:pPr marL="742950" lvl="1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>
                <a:latin typeface="Arial (Body)"/>
              </a:rPr>
              <a:t>Use su numero de cuenta de ahorro/cheque y numero de ruta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r>
              <a:rPr lang="en-US" dirty="0">
                <a:latin typeface="Arial (Body)"/>
              </a:rPr>
              <a:t>Tarjeta de Credito o Debito (cobro adicional del 2.75% del pago) se aceptan </a:t>
            </a:r>
            <a:r>
              <a:rPr lang="en-US" i="1" dirty="0">
                <a:latin typeface="Arial (Body)"/>
              </a:rPr>
              <a:t>Visa, MC, Discover, American Express	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292600" algn="l"/>
              </a:tabLst>
            </a:pPr>
            <a:endParaRPr lang="en-US" i="1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b="1" dirty="0">
                <a:latin typeface="Arial (Body)"/>
              </a:rPr>
              <a:t>Por Correo (estudiante o padre) </a:t>
            </a:r>
            <a:r>
              <a:rPr lang="en-US" dirty="0">
                <a:latin typeface="Arial (Body)"/>
              </a:rPr>
              <a:t>El cheque debe hacerse a nombre de "California State University, San Bernardino" e incluir el numero de identificacion del estudiante (numero de identificacion dado en la Universidad)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b="1" dirty="0">
                <a:latin typeface="Arial (Body)"/>
              </a:rPr>
              <a:t>En linea con PIN de Padre (usted) </a:t>
            </a:r>
            <a:r>
              <a:rPr lang="en-US" dirty="0">
                <a:latin typeface="Arial (Body)"/>
              </a:rPr>
              <a:t>Sus estudiantes pueden crear un PIN para padres, con ese PIN el padre puede hacer pagos en linea </a:t>
            </a:r>
            <a:r>
              <a:rPr lang="en-US" sz="1400" dirty="0">
                <a:latin typeface="Arial (Body)"/>
              </a:rPr>
              <a:t>(vea pagos en linea para mas detalles)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sz="1800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r>
              <a:rPr lang="en-US" sz="1800" dirty="0"/>
              <a:t>	</a:t>
            </a:r>
          </a:p>
          <a:p>
            <a:pPr algn="l">
              <a:tabLst>
                <a:tab pos="4292600" algn="l"/>
              </a:tabLst>
            </a:pPr>
            <a:r>
              <a:rPr lang="en-US" sz="2200" dirty="0"/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3" name="Rectangle 12"/>
          <p:cNvSpPr/>
          <p:nvPr/>
        </p:nvSpPr>
        <p:spPr>
          <a:xfrm>
            <a:off x="210714" y="1226460"/>
            <a:ext cx="83760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Como usted y su estudiante hacen un pago?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90452" y="2199368"/>
            <a:ext cx="11261135" cy="4003432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sz="1600" b="1" dirty="0">
              <a:latin typeface="Arial (Body)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CSUSB Ofrece planes de pago de matricula y tarifas, alojamiento y comidas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En el Otoño 2020 hay un plan de tres (3) pagos disponible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Fechas de vencimiento del plan de pago de Otoño 2020: 08-13-2020, 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09-12-2020, 10-12-2020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 (Body)"/>
              </a:rPr>
              <a:t>Hay un cargo por servicio de $33.00 agregado a su ultimo pago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Arial (Body)"/>
              </a:rPr>
              <a:t>El cargo por servicio de salud de ($137.48 ) cada semestre no esta incluido en el plan de pago.  Debe pagarse por separado en su totalidad al mas tardar el 08-13-2020.</a:t>
            </a:r>
            <a:r>
              <a:rPr lang="en-US" sz="1800" dirty="0"/>
              <a:t>	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800" i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800" i="1" dirty="0"/>
              <a:t>Pago automatico y notificaciones mensuales no estan disponible actualmente.</a:t>
            </a:r>
            <a:endParaRPr lang="en-US" sz="2000" i="1" dirty="0"/>
          </a:p>
          <a:p>
            <a:pPr algn="l">
              <a:tabLst>
                <a:tab pos="4292600" algn="l"/>
              </a:tabLst>
            </a:pPr>
            <a:r>
              <a:rPr lang="en-US" sz="2200" dirty="0"/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3" name="Rectangle 12"/>
          <p:cNvSpPr/>
          <p:nvPr/>
        </p:nvSpPr>
        <p:spPr>
          <a:xfrm>
            <a:off x="912628" y="1645370"/>
            <a:ext cx="446147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Planes de Pago a Plazo</a:t>
            </a:r>
          </a:p>
        </p:txBody>
      </p:sp>
    </p:spTree>
    <p:extLst>
      <p:ext uri="{BB962C8B-B14F-4D97-AF65-F5344CB8AC3E}">
        <p14:creationId xmlns:p14="http://schemas.microsoft.com/office/powerpoint/2010/main" val="4072222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90452" y="2199368"/>
            <a:ext cx="11261135" cy="3342450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tabLst>
                <a:tab pos="4292600" algn="l"/>
              </a:tabLst>
            </a:pPr>
            <a:endParaRPr lang="en-US" sz="1600" b="1" dirty="0">
              <a:latin typeface="Arial (Body)"/>
            </a:endParaRP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Patrocinadores de Terceros</a:t>
            </a:r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Programas de Patrocinadores Militares/Veteranos: Conectarse con Veterans Resource Center</a:t>
            </a:r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Otros Patrocinadores - envien el acuerdo de pago del contrato a </a:t>
            </a:r>
            <a:r>
              <a:rPr lang="en-US" sz="2400" dirty="0">
                <a:hlinkClick r:id="rId3"/>
              </a:rPr>
              <a:t>sfs@csusb.edu</a:t>
            </a:r>
            <a:r>
              <a:rPr lang="en-US" sz="2400" dirty="0"/>
              <a:t> o contactenos para mas detalles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Becas Externas</a:t>
            </a:r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Enviar cheque por correo a los Servicios Financieros de los Estudiantes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2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800" dirty="0"/>
          </a:p>
          <a:p>
            <a:pPr marL="800100" lvl="1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l">
              <a:tabLst>
                <a:tab pos="4292600" algn="l"/>
              </a:tabLst>
            </a:pPr>
            <a:r>
              <a:rPr lang="en-US" sz="2200" dirty="0"/>
              <a:t>	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13" name="Rectangle 12"/>
          <p:cNvSpPr/>
          <p:nvPr/>
        </p:nvSpPr>
        <p:spPr>
          <a:xfrm>
            <a:off x="453710" y="1645370"/>
            <a:ext cx="450475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Otros Metodos de Pago</a:t>
            </a:r>
          </a:p>
        </p:txBody>
      </p:sp>
    </p:spTree>
    <p:extLst>
      <p:ext uri="{BB962C8B-B14F-4D97-AF65-F5344CB8AC3E}">
        <p14:creationId xmlns:p14="http://schemas.microsoft.com/office/powerpoint/2010/main" val="3384093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274019" y="2385901"/>
            <a:ext cx="10165920" cy="3065585"/>
          </a:xfrm>
        </p:spPr>
        <p:txBody>
          <a:bodyPr/>
          <a:lstStyle/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La matricula y las tarifas no pagadas en la fecha de vencimiento puede dar como resultado que se cancelen todas las clases y se cobre una cancelacion de inscripcion de $25.00.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Una retencion de pre-pago se colocara en la cuenta del estudiante. Para volver a inscribirse, la matricula y las tarifas deberan pagarse por adelantado.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-102813" y="1730403"/>
            <a:ext cx="916308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Que pasa si el pago de mi estudiante se atrasa?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30630" y="2311958"/>
            <a:ext cx="11730739" cy="3886201"/>
          </a:xfr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Los estudiantes pueden otorgar a la Oficina de Servicios Financieros del Estudiante permiso para divulgar informacion sobre su cuenta financiera del estudiante a un tercero (incluidos padres, padrastros, conyuges, etc.) mediante el envio de un formulario de autorizacion FERPA Forma de Autorizacion.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El formulario se puede encontrar en </a:t>
            </a:r>
            <a:r>
              <a:rPr lang="en-US" u="sng" dirty="0">
                <a:solidFill>
                  <a:srgbClr val="0065BD"/>
                </a:solidFill>
                <a:hlinkClick r:id="rId3"/>
              </a:rPr>
              <a:t>sfs.csusb.edu</a:t>
            </a:r>
            <a:r>
              <a:rPr lang="en-US" u="sng" dirty="0">
                <a:solidFill>
                  <a:srgbClr val="0065BD"/>
                </a:solidFill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u="sng" dirty="0">
              <a:solidFill>
                <a:srgbClr val="0065BD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Los Servicios Financieros para Estudiantes, el Registro de Registros de Estudiantes y la Ayuda Financiera requieren un formulario por separado.</a:t>
            </a:r>
            <a:endParaRPr lang="en-US" u="sng" dirty="0">
              <a:solidFill>
                <a:srgbClr val="0065BD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82"/>
            <a:ext cx="2548039" cy="1265526"/>
          </a:xfrm>
          <a:prstGeom prst="rect">
            <a:avLst/>
          </a:prstGeom>
        </p:spPr>
      </p:pic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2548039" y="0"/>
            <a:ext cx="9643961" cy="1244044"/>
          </a:xfrm>
          <a:prstGeom prst="rect">
            <a:avLst/>
          </a:prstGeom>
          <a:solidFill>
            <a:srgbClr val="0058B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3200" u="sng" dirty="0"/>
          </a:p>
        </p:txBody>
      </p:sp>
      <p:sp>
        <p:nvSpPr>
          <p:cNvPr id="7" name="Rectangle 6"/>
          <p:cNvSpPr/>
          <p:nvPr/>
        </p:nvSpPr>
        <p:spPr>
          <a:xfrm>
            <a:off x="-1417403" y="1479199"/>
            <a:ext cx="1326035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ln w="0">
                  <a:noFill/>
                </a:ln>
                <a:solidFill>
                  <a:srgbClr val="0058B3"/>
                </a:solidFill>
              </a:rPr>
              <a:t>FERPA: Ley de Derechos y Privacidad de la Educacion Familiar </a:t>
            </a:r>
          </a:p>
          <a:p>
            <a:r>
              <a:rPr lang="en-US" b="1" dirty="0">
                <a:ln w="0">
                  <a:noFill/>
                </a:ln>
                <a:solidFill>
                  <a:srgbClr val="0058B3"/>
                </a:solidFill>
              </a:rPr>
              <a:t>FERPA: Family Education Rights and Privacy Act</a:t>
            </a:r>
          </a:p>
        </p:txBody>
      </p:sp>
    </p:spTree>
    <p:extLst>
      <p:ext uri="{BB962C8B-B14F-4D97-AF65-F5344CB8AC3E}">
        <p14:creationId xmlns:p14="http://schemas.microsoft.com/office/powerpoint/2010/main" val="31980859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SUSB">
      <a:dk1>
        <a:sysClr val="windowText" lastClr="000000"/>
      </a:dk1>
      <a:lt1>
        <a:sysClr val="window" lastClr="FFFFFF"/>
      </a:lt1>
      <a:dk2>
        <a:srgbClr val="00375F"/>
      </a:dk2>
      <a:lt2>
        <a:srgbClr val="EEECE1"/>
      </a:lt2>
      <a:accent1>
        <a:srgbClr val="0058B3"/>
      </a:accent1>
      <a:accent2>
        <a:srgbClr val="8C0E1E"/>
      </a:accent2>
      <a:accent3>
        <a:srgbClr val="61B035"/>
      </a:accent3>
      <a:accent4>
        <a:srgbClr val="E47C23"/>
      </a:accent4>
      <a:accent5>
        <a:srgbClr val="219ED0"/>
      </a:accent5>
      <a:accent6>
        <a:srgbClr val="006A2F"/>
      </a:accent6>
      <a:hlink>
        <a:srgbClr val="002B8A"/>
      </a:hlink>
      <a:folHlink>
        <a:srgbClr val="00247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2576</TotalTime>
  <Words>915</Words>
  <Application>Microsoft Office PowerPoint</Application>
  <PresentationFormat>Widescreen</PresentationFormat>
  <Paragraphs>111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(Body)</vt:lpstr>
      <vt:lpstr>Calibri</vt:lpstr>
      <vt:lpstr>Tahoma</vt:lpstr>
      <vt:lpstr>Webdings</vt:lpstr>
      <vt:lpstr>Wingdings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Fecha limite para retirar y recibir el reembolso del 100% – 21 de Agosto del 2020  Fecha limite para reducir unidades y recibir un reembolso del 100%  – 21 de Septiembre del 2020  Fecha limite para retirar y recibir un reembolso prorrateado – 28 de Octubre del 2020SB Alumni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Emmett Lymuel II</dc:creator>
  <cp:lastModifiedBy>Veronica Pena</cp:lastModifiedBy>
  <cp:revision>96</cp:revision>
  <dcterms:modified xsi:type="dcterms:W3CDTF">2020-07-14T21:02:56Z</dcterms:modified>
</cp:coreProperties>
</file>