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258" r:id="rId3"/>
    <p:sldId id="267" r:id="rId4"/>
    <p:sldId id="273" r:id="rId5"/>
    <p:sldId id="274" r:id="rId6"/>
    <p:sldId id="275" r:id="rId7"/>
    <p:sldId id="276" r:id="rId8"/>
    <p:sldId id="277" r:id="rId9"/>
    <p:sldId id="278" r:id="rId10"/>
    <p:sldId id="279" r:id="rId11"/>
    <p:sldId id="280" r:id="rId12"/>
    <p:sldId id="281" r:id="rId13"/>
    <p:sldId id="282" r:id="rId14"/>
    <p:sldId id="283" r:id="rId15"/>
    <p:sldId id="284" r:id="rId16"/>
    <p:sldId id="293" r:id="rId17"/>
    <p:sldId id="295" r:id="rId18"/>
    <p:sldId id="296" r:id="rId19"/>
    <p:sldId id="294" r:id="rId20"/>
    <p:sldId id="285" r:id="rId21"/>
    <p:sldId id="290" r:id="rId22"/>
    <p:sldId id="297" r:id="rId23"/>
    <p:sldId id="384" r:id="rId24"/>
    <p:sldId id="435" r:id="rId25"/>
    <p:sldId id="437" r:id="rId26"/>
    <p:sldId id="436" r:id="rId27"/>
    <p:sldId id="438" r:id="rId28"/>
    <p:sldId id="439" r:id="rId29"/>
    <p:sldId id="428" r:id="rId30"/>
    <p:sldId id="392" r:id="rId31"/>
    <p:sldId id="414" r:id="rId32"/>
    <p:sldId id="393" r:id="rId33"/>
    <p:sldId id="412" r:id="rId34"/>
    <p:sldId id="413" r:id="rId35"/>
    <p:sldId id="422" r:id="rId36"/>
    <p:sldId id="423" r:id="rId37"/>
    <p:sldId id="424" r:id="rId38"/>
    <p:sldId id="415" r:id="rId39"/>
    <p:sldId id="416" r:id="rId40"/>
    <p:sldId id="397" r:id="rId41"/>
    <p:sldId id="429" r:id="rId42"/>
    <p:sldId id="286" r:id="rId43"/>
    <p:sldId id="400" r:id="rId44"/>
    <p:sldId id="405" r:id="rId45"/>
    <p:sldId id="406" r:id="rId46"/>
    <p:sldId id="407" r:id="rId47"/>
    <p:sldId id="408" r:id="rId48"/>
    <p:sldId id="433" r:id="rId49"/>
    <p:sldId id="432" r:id="rId50"/>
    <p:sldId id="292" r:id="rId51"/>
    <p:sldId id="288" r:id="rId52"/>
    <p:sldId id="259" r:id="rId53"/>
    <p:sldId id="260" r:id="rId54"/>
    <p:sldId id="261" r:id="rId55"/>
    <p:sldId id="262" r:id="rId56"/>
    <p:sldId id="263" r:id="rId57"/>
    <p:sldId id="264" r:id="rId58"/>
    <p:sldId id="265" r:id="rId59"/>
    <p:sldId id="266" r:id="rId60"/>
    <p:sldId id="289" r:id="rId61"/>
    <p:sldId id="291" r:id="rId62"/>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Montserrat" pitchFamily="2" charset="77"/>
      <p:regular r:id="rId68"/>
      <p:bold r:id="rId69"/>
      <p:italic r:id="rId70"/>
      <p:boldItalic r:id="rId71"/>
    </p:embeddedFont>
    <p:embeddedFont>
      <p:font typeface="Montserrat Light" panose="020F0302020204030204" pitchFamily="34" charset="0"/>
      <p:regular r:id="rId72"/>
      <p:italic r:id="rId73"/>
    </p:embeddedFont>
    <p:embeddedFont>
      <p:font typeface="Oswald" pitchFamily="2" charset="77"/>
      <p:regular r:id="rId74"/>
      <p:bold r:id="rId75"/>
    </p:embeddedFont>
    <p:embeddedFont>
      <p:font typeface="Play" pitchFamily="2" charset="0"/>
      <p:regular r:id="rId76"/>
      <p:bold r:id="rId77"/>
      <p:italic r:id="rId78"/>
      <p:boldItalic r:id="rId79"/>
    </p:embeddedFont>
    <p:embeddedFont>
      <p:font typeface="Roboto" panose="02000000000000000000" pitchFamily="2" charset="0"/>
      <p:regular r:id="rId80"/>
      <p:bold r:id="rId81"/>
      <p:italic r:id="rId82"/>
      <p:boldItalic r:id="rId83"/>
    </p:embeddedFont>
    <p:embeddedFont>
      <p:font typeface="Webdings" pitchFamily="2" charset="2"/>
      <p:regular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j2VrFbe6PnLx1xF91fo1TIsASP2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53D3B8-BA69-4A3D-BE2A-E5F8224DB750}">
  <a:tblStyle styleId="{3653D3B8-BA69-4A3D-BE2A-E5F8224DB75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p:cViewPr varScale="1">
        <p:scale>
          <a:sx n="120" d="100"/>
          <a:sy n="120" d="100"/>
        </p:scale>
        <p:origin x="1400" y="184"/>
      </p:cViewPr>
      <p:guideLst>
        <p:guide orient="horz" pos="1488"/>
        <p:guide pos="2880"/>
        <p:guide pos="432"/>
        <p:guide pos="5280"/>
        <p:guide pos="720"/>
        <p:guide pos="9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font" Target="fonts/font17.fntdata"/><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9.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68" name="Google Shape;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9" name="Google Shape;319;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8" name="Google Shape;328;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Google Shape;335;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6" name="Google Shape;336;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3" name="Google Shape;34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4" name="Google Shape;344;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29</a:t>
            </a:fld>
            <a:endParaRPr lang="en-US"/>
          </a:p>
        </p:txBody>
      </p:sp>
    </p:spTree>
    <p:extLst>
      <p:ext uri="{BB962C8B-B14F-4D97-AF65-F5344CB8AC3E}">
        <p14:creationId xmlns:p14="http://schemas.microsoft.com/office/powerpoint/2010/main" val="317598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31</a:t>
            </a:fld>
            <a:endParaRPr lang="en-US"/>
          </a:p>
        </p:txBody>
      </p:sp>
    </p:spTree>
    <p:extLst>
      <p:ext uri="{BB962C8B-B14F-4D97-AF65-F5344CB8AC3E}">
        <p14:creationId xmlns:p14="http://schemas.microsoft.com/office/powerpoint/2010/main" val="21120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engaging profile photo and background create a personal relationship with your viewers.</a:t>
            </a:r>
          </a:p>
          <a:p>
            <a:r>
              <a:rPr lang="en-US" baseline="0" dirty="0"/>
              <a:t>You will be more likely to be contacted by many recruiters. </a:t>
            </a:r>
          </a:p>
          <a:p>
            <a:r>
              <a:rPr lang="en-US" baseline="0" dirty="0"/>
              <a:t>People will see you as friendly and professional.</a:t>
            </a:r>
          </a:p>
          <a:p>
            <a:r>
              <a:rPr lang="en-US" baseline="0" dirty="0"/>
              <a:t>People will be encouraged to read more about you.</a:t>
            </a:r>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33</a:t>
            </a:fld>
            <a:endParaRPr lang="en-US"/>
          </a:p>
        </p:txBody>
      </p:sp>
    </p:spTree>
    <p:extLst>
      <p:ext uri="{BB962C8B-B14F-4D97-AF65-F5344CB8AC3E}">
        <p14:creationId xmlns:p14="http://schemas.microsoft.com/office/powerpoint/2010/main" val="274933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7480a0b78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 name="Google Shape;85;g97480a0b78_0_2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g97480a0b78_0_27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industry, you might choose to post a more or less formal photo.</a:t>
            </a:r>
          </a:p>
          <a:p>
            <a:endParaRPr lang="en-US" dirty="0"/>
          </a:p>
          <a:p>
            <a:r>
              <a:rPr lang="en-US" dirty="0"/>
              <a:t>Privacy concern:</a:t>
            </a:r>
            <a:r>
              <a:rPr lang="en-US" baseline="0" dirty="0"/>
              <a:t> As an alternative to posting your photo publicly, you can change your connections or only to your network. This step may deter someone from asking for a connection based on visual interests alone, if that is a concern. </a:t>
            </a:r>
          </a:p>
          <a:p>
            <a:endParaRPr lang="en-US" baseline="0" dirty="0"/>
          </a:p>
          <a:p>
            <a:r>
              <a:rPr lang="en-US" baseline="0" dirty="0"/>
              <a:t>Concern about discrimination such as age or race: Would you want to work for a company that doesn’t contact you because of something they see in your picture? If they are going to discriminate, chances are they will do it in the interview if they don’t have a chance to  make judgements based on your photo and you may be overlooked if you don’t have one at all.</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34</a:t>
            </a:fld>
            <a:endParaRPr lang="en-US"/>
          </a:p>
        </p:txBody>
      </p:sp>
    </p:spTree>
    <p:extLst>
      <p:ext uri="{BB962C8B-B14F-4D97-AF65-F5344CB8AC3E}">
        <p14:creationId xmlns:p14="http://schemas.microsoft.com/office/powerpoint/2010/main" val="1768532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professional head shot with a plain background, natural light is also good, smile and look directly at camera</a:t>
            </a:r>
          </a:p>
          <a:p>
            <a:endParaRPr lang="en-US" dirty="0"/>
          </a:p>
          <a:p>
            <a:r>
              <a:rPr lang="en-US" dirty="0"/>
              <a:t>If your photo includes a dog, cat, husband, or a lot of unnecessary objects in the background, viewers might think you’re immature or unprofessional, or simply be distracted</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35</a:t>
            </a:fld>
            <a:endParaRPr lang="en-US"/>
          </a:p>
        </p:txBody>
      </p:sp>
    </p:spTree>
    <p:extLst>
      <p:ext uri="{BB962C8B-B14F-4D97-AF65-F5344CB8AC3E}">
        <p14:creationId xmlns:p14="http://schemas.microsoft.com/office/powerpoint/2010/main" val="338370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professional head shot with a plain background, natural light is also good, smile and look directly at camera</a:t>
            </a:r>
          </a:p>
          <a:p>
            <a:endParaRPr lang="en-US" dirty="0"/>
          </a:p>
          <a:p>
            <a:r>
              <a:rPr lang="en-US" dirty="0"/>
              <a:t>If your photo includes a dog, cat, husband, or a lot of unnecessary objects in the background, viewers might think you’re immature or unprofessional, or simply be distracted</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36</a:t>
            </a:fld>
            <a:endParaRPr lang="en-US"/>
          </a:p>
        </p:txBody>
      </p:sp>
    </p:spTree>
    <p:extLst>
      <p:ext uri="{BB962C8B-B14F-4D97-AF65-F5344CB8AC3E}">
        <p14:creationId xmlns:p14="http://schemas.microsoft.com/office/powerpoint/2010/main" val="161859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38</a:t>
            </a:fld>
            <a:endParaRPr lang="en-US"/>
          </a:p>
        </p:txBody>
      </p:sp>
    </p:spTree>
    <p:extLst>
      <p:ext uri="{BB962C8B-B14F-4D97-AF65-F5344CB8AC3E}">
        <p14:creationId xmlns:p14="http://schemas.microsoft.com/office/powerpoint/2010/main" val="3907830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39</a:t>
            </a:fld>
            <a:endParaRPr lang="en-US"/>
          </a:p>
        </p:txBody>
      </p:sp>
    </p:spTree>
    <p:extLst>
      <p:ext uri="{BB962C8B-B14F-4D97-AF65-F5344CB8AC3E}">
        <p14:creationId xmlns:p14="http://schemas.microsoft.com/office/powerpoint/2010/main" val="138560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2" name="Google Shape;352;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3" name="Google Shape;353;p2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47</a:t>
            </a:fld>
            <a:endParaRPr lang="en-US"/>
          </a:p>
        </p:txBody>
      </p:sp>
    </p:spTree>
    <p:extLst>
      <p:ext uri="{BB962C8B-B14F-4D97-AF65-F5344CB8AC3E}">
        <p14:creationId xmlns:p14="http://schemas.microsoft.com/office/powerpoint/2010/main" val="246327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48</a:t>
            </a:fld>
            <a:endParaRPr lang="en-US"/>
          </a:p>
        </p:txBody>
      </p:sp>
    </p:spTree>
    <p:extLst>
      <p:ext uri="{BB962C8B-B14F-4D97-AF65-F5344CB8AC3E}">
        <p14:creationId xmlns:p14="http://schemas.microsoft.com/office/powerpoint/2010/main" val="246327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02.06.2020</a:t>
            </a:r>
            <a:endParaRPr sz="1200" b="0" i="0" u="none" strike="noStrike" cap="none">
              <a:solidFill>
                <a:schemeClr val="dk1"/>
              </a:solidFill>
              <a:latin typeface="Calibri"/>
              <a:ea typeface="Calibri"/>
              <a:cs typeface="Calibri"/>
              <a:sym typeface="Calibri"/>
            </a:endParaRPr>
          </a:p>
        </p:txBody>
      </p:sp>
      <p:sp>
        <p:nvSpPr>
          <p:cNvPr id="87" name="Google Shape;87;p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Minimalist Grey Brand Guideline Presentation</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5080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Typical destinations students strive toward after graduation. Tie this into major decision-making and career planning.</a:t>
            </a:r>
            <a:endParaRPr sz="1100" b="0" i="0" u="none" strike="noStrike" cap="none">
              <a:solidFill>
                <a:schemeClr val="dk1"/>
              </a:solidFill>
              <a:latin typeface="Arial"/>
              <a:ea typeface="Arial"/>
              <a:cs typeface="Arial"/>
              <a:sym typeface="Arial"/>
            </a:endParaRPr>
          </a:p>
          <a:p>
            <a:pPr marL="0" marR="5080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Is your post graduation pathway represented in this. </a:t>
            </a:r>
            <a:endParaRPr sz="1100" b="0" i="0" u="none" strike="noStrike" cap="none">
              <a:solidFill>
                <a:schemeClr val="dk1"/>
              </a:solidFill>
              <a:latin typeface="Arial"/>
              <a:ea typeface="Arial"/>
              <a:cs typeface="Arial"/>
              <a:sym typeface="Arial"/>
            </a:endParaRPr>
          </a:p>
        </p:txBody>
      </p:sp>
      <p:sp>
        <p:nvSpPr>
          <p:cNvPr id="167" name="Google Shape;16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5: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0: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8" name="Google Shape;248;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6" name="Google Shape;256;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Talk about how this is necessary for some careers but that there are a lot of jobs that do not require going to graduate or professional school. That is why it is important to know what you want to do with your major early on so that you can plan for this option. Mention CA Graduate diversity Forum here and plug grad studies and one of helpful website to explore grad and professional schools.List some steps they would have to take. Use information from grad school prep resource.</a:t>
            </a:r>
            <a:endParaRPr sz="1200" b="0" i="0" u="none" strike="noStrike" cap="none">
              <a:solidFill>
                <a:schemeClr val="dk1"/>
              </a:solidFill>
              <a:latin typeface="Arial"/>
              <a:ea typeface="Arial"/>
              <a:cs typeface="Arial"/>
              <a:sym typeface="Arial"/>
            </a:endParaRPr>
          </a:p>
        </p:txBody>
      </p:sp>
      <p:sp>
        <p:nvSpPr>
          <p:cNvPr id="264" name="Google Shape;264;p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72" name="Google Shape;272;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80" name="Google Shape;280;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88" name="Google Shape;288;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13"/>
        <p:cNvGrpSpPr/>
        <p:nvPr/>
      </p:nvGrpSpPr>
      <p:grpSpPr>
        <a:xfrm>
          <a:off x="0" y="0"/>
          <a:ext cx="0" cy="0"/>
          <a:chOff x="0" y="0"/>
          <a:chExt cx="0" cy="0"/>
        </a:xfrm>
      </p:grpSpPr>
      <p:sp>
        <p:nvSpPr>
          <p:cNvPr id="14" name="Google Shape;14;p36"/>
          <p:cNvSpPr txBox="1">
            <a:spLocks noGrp="1"/>
          </p:cNvSpPr>
          <p:nvPr>
            <p:ph type="title"/>
          </p:nvPr>
        </p:nvSpPr>
        <p:spPr>
          <a:xfrm>
            <a:off x="722313" y="3048000"/>
            <a:ext cx="77724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15" name="Google Shape;15;p36"/>
          <p:cNvSpPr txBox="1">
            <a:spLocks noGrp="1"/>
          </p:cNvSpPr>
          <p:nvPr>
            <p:ph type="body" idx="1"/>
          </p:nvPr>
        </p:nvSpPr>
        <p:spPr>
          <a:xfrm>
            <a:off x="722313" y="15478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40000"/>
              </a:lnSpc>
              <a:spcBef>
                <a:spcPts val="400"/>
              </a:spcBef>
              <a:spcAft>
                <a:spcPts val="0"/>
              </a:spcAft>
              <a:buClr>
                <a:schemeClr val="accent1"/>
              </a:buClr>
              <a:buSzPts val="1800"/>
              <a:buFont typeface="Arimo"/>
              <a:buNone/>
              <a:defRPr sz="2000" b="0" i="0" u="none" strike="noStrike" cap="none">
                <a:solidFill>
                  <a:schemeClr val="dk1"/>
                </a:solidFill>
                <a:latin typeface="Arial"/>
                <a:ea typeface="Arial"/>
                <a:cs typeface="Arial"/>
                <a:sym typeface="Arial"/>
              </a:defRPr>
            </a:lvl1pPr>
            <a:lvl2pPr marL="914400" marR="0" lvl="1" indent="-228600" algn="l">
              <a:lnSpc>
                <a:spcPct val="12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49"/>
          <p:cNvSpPr txBox="1">
            <a:spLocks noGrp="1"/>
          </p:cNvSpPr>
          <p:nvPr>
            <p:ph type="title"/>
          </p:nvPr>
        </p:nvSpPr>
        <p:spPr>
          <a:xfrm rot="5400000">
            <a:off x="5674518" y="992982"/>
            <a:ext cx="3624263" cy="1943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65" name="Google Shape;65;p49"/>
          <p:cNvSpPr txBox="1">
            <a:spLocks noGrp="1"/>
          </p:cNvSpPr>
          <p:nvPr>
            <p:ph type="body" idx="1"/>
          </p:nvPr>
        </p:nvSpPr>
        <p:spPr>
          <a:xfrm rot="5400000">
            <a:off x="1712118" y="-873918"/>
            <a:ext cx="3624263" cy="5676900"/>
          </a:xfrm>
          <a:prstGeom prst="rect">
            <a:avLst/>
          </a:prstGeom>
          <a:noFill/>
          <a:ln>
            <a:noFill/>
          </a:ln>
        </p:spPr>
        <p:txBody>
          <a:bodyPr spcFirstLastPara="1" wrap="square" lIns="91425" tIns="45700" rIns="91425" bIns="45700" anchor="t" anchorCtr="0">
            <a:noAutofit/>
          </a:bodyPr>
          <a:lstStyle>
            <a:lvl1pPr marL="457200" marR="0" lvl="0" indent="-365760" algn="l">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2879725"/>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379537"/>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1074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3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20" name="Google Shape;20;p38"/>
          <p:cNvSpPr txBox="1">
            <a:spLocks noGrp="1"/>
          </p:cNvSpPr>
          <p:nvPr>
            <p:ph type="body" idx="1"/>
          </p:nvPr>
        </p:nvSpPr>
        <p:spPr>
          <a:xfrm>
            <a:off x="685800" y="1676400"/>
            <a:ext cx="7772400" cy="2100263"/>
          </a:xfrm>
          <a:prstGeom prst="rect">
            <a:avLst/>
          </a:prstGeom>
          <a:noFill/>
          <a:ln>
            <a:noFill/>
          </a:ln>
        </p:spPr>
        <p:txBody>
          <a:bodyPr spcFirstLastPara="1" wrap="square" lIns="91425" tIns="45700" rIns="91425" bIns="45700" anchor="t" anchorCtr="0">
            <a:noAutofit/>
          </a:bodyPr>
          <a:lstStyle>
            <a:lvl1pPr marL="457200" marR="0" lvl="0" indent="-365760" algn="l">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30" name="Google Shape;30;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a:lnSpc>
                <a:spcPct val="140000"/>
              </a:lnSpc>
              <a:spcBef>
                <a:spcPts val="480"/>
              </a:spcBef>
              <a:spcAft>
                <a:spcPts val="0"/>
              </a:spcAft>
              <a:buClr>
                <a:schemeClr val="accent1"/>
              </a:buClr>
              <a:buSzPts val="2160"/>
              <a:buFont typeface="Arimo"/>
              <a:buNone/>
              <a:defRPr sz="2400" b="0" i="0" u="none" strike="noStrike" cap="none">
                <a:solidFill>
                  <a:schemeClr val="dk1"/>
                </a:solidFill>
                <a:latin typeface="Arial"/>
                <a:ea typeface="Arial"/>
                <a:cs typeface="Arial"/>
                <a:sym typeface="Arial"/>
              </a:defRPr>
            </a:lvl1pPr>
            <a:lvl2pPr marR="0" lvl="1" algn="ctr">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12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722313" y="3048000"/>
            <a:ext cx="77724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33" name="Google Shape;33;p42"/>
          <p:cNvSpPr txBox="1">
            <a:spLocks noGrp="1"/>
          </p:cNvSpPr>
          <p:nvPr>
            <p:ph type="body" idx="1"/>
          </p:nvPr>
        </p:nvSpPr>
        <p:spPr>
          <a:xfrm>
            <a:off x="722313" y="15478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40000"/>
              </a:lnSpc>
              <a:spcBef>
                <a:spcPts val="400"/>
              </a:spcBef>
              <a:spcAft>
                <a:spcPts val="0"/>
              </a:spcAft>
              <a:buClr>
                <a:schemeClr val="accent1"/>
              </a:buClr>
              <a:buSzPts val="1800"/>
              <a:buFont typeface="Arimo"/>
              <a:buNone/>
              <a:defRPr sz="2000" b="0" i="0" u="none" strike="noStrike" cap="none">
                <a:solidFill>
                  <a:schemeClr val="dk1"/>
                </a:solidFill>
                <a:latin typeface="Arial"/>
                <a:ea typeface="Arial"/>
                <a:cs typeface="Arial"/>
                <a:sym typeface="Arial"/>
              </a:defRPr>
            </a:lvl1pPr>
            <a:lvl2pPr marL="914400" marR="0" lvl="1" indent="-228600" algn="l">
              <a:lnSpc>
                <a:spcPct val="12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50" name="Google Shape;50;p45"/>
          <p:cNvSpPr txBox="1">
            <a:spLocks noGrp="1"/>
          </p:cNvSpPr>
          <p:nvPr>
            <p:ph type="body" idx="1"/>
          </p:nvPr>
        </p:nvSpPr>
        <p:spPr>
          <a:xfrm>
            <a:off x="685800" y="1676400"/>
            <a:ext cx="3810000" cy="2100263"/>
          </a:xfrm>
          <a:prstGeom prst="rect">
            <a:avLst/>
          </a:prstGeom>
          <a:noFill/>
          <a:ln>
            <a:noFill/>
          </a:ln>
        </p:spPr>
        <p:txBody>
          <a:bodyPr spcFirstLastPara="1" wrap="square" lIns="91425" tIns="45700" rIns="91425" bIns="45700" anchor="t" anchorCtr="0">
            <a:noAutofit/>
          </a:bodyPr>
          <a:lstStyle>
            <a:lvl1pPr marL="457200" marR="0" lvl="0" indent="-388620" algn="l">
              <a:lnSpc>
                <a:spcPct val="140000"/>
              </a:lnSpc>
              <a:spcBef>
                <a:spcPts val="560"/>
              </a:spcBef>
              <a:spcAft>
                <a:spcPts val="0"/>
              </a:spcAft>
              <a:buClr>
                <a:schemeClr val="accent1"/>
              </a:buClr>
              <a:buSzPts val="2520"/>
              <a:buFont typeface="Arimo"/>
              <a:buChar char="&lt;"/>
              <a:defRPr sz="2800" b="0" i="0" u="none" strike="noStrike" cap="none">
                <a:solidFill>
                  <a:schemeClr val="dk1"/>
                </a:solidFill>
                <a:latin typeface="Arial"/>
                <a:ea typeface="Arial"/>
                <a:cs typeface="Arial"/>
                <a:sym typeface="Arial"/>
              </a:defRPr>
            </a:lvl1pPr>
            <a:lvl2pPr marL="914400" marR="0" lvl="1" indent="-381000" algn="l">
              <a:lnSpc>
                <a:spcPct val="12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45"/>
          <p:cNvSpPr txBox="1">
            <a:spLocks noGrp="1"/>
          </p:cNvSpPr>
          <p:nvPr>
            <p:ph type="body" idx="2"/>
          </p:nvPr>
        </p:nvSpPr>
        <p:spPr>
          <a:xfrm>
            <a:off x="4648200" y="1676400"/>
            <a:ext cx="3810000" cy="2100263"/>
          </a:xfrm>
          <a:prstGeom prst="rect">
            <a:avLst/>
          </a:prstGeom>
          <a:noFill/>
          <a:ln>
            <a:noFill/>
          </a:ln>
        </p:spPr>
        <p:txBody>
          <a:bodyPr spcFirstLastPara="1" wrap="square" lIns="91425" tIns="45700" rIns="91425" bIns="45700" anchor="t" anchorCtr="0">
            <a:noAutofit/>
          </a:bodyPr>
          <a:lstStyle>
            <a:lvl1pPr marL="457200" marR="0" lvl="0" indent="-388620" algn="l">
              <a:lnSpc>
                <a:spcPct val="140000"/>
              </a:lnSpc>
              <a:spcBef>
                <a:spcPts val="560"/>
              </a:spcBef>
              <a:spcAft>
                <a:spcPts val="0"/>
              </a:spcAft>
              <a:buClr>
                <a:schemeClr val="accent1"/>
              </a:buClr>
              <a:buSzPts val="2520"/>
              <a:buFont typeface="Arimo"/>
              <a:buChar char="&lt;"/>
              <a:defRPr sz="2800" b="0" i="0" u="none" strike="noStrike" cap="none">
                <a:solidFill>
                  <a:schemeClr val="dk1"/>
                </a:solidFill>
                <a:latin typeface="Arial"/>
                <a:ea typeface="Arial"/>
                <a:cs typeface="Arial"/>
                <a:sym typeface="Arial"/>
              </a:defRPr>
            </a:lvl1pPr>
            <a:lvl2pPr marL="914400" marR="0" lvl="1" indent="-381000" algn="l">
              <a:lnSpc>
                <a:spcPct val="12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54" name="Google Shape;54;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11480" algn="l">
              <a:lnSpc>
                <a:spcPct val="140000"/>
              </a:lnSpc>
              <a:spcBef>
                <a:spcPts val="640"/>
              </a:spcBef>
              <a:spcAft>
                <a:spcPts val="0"/>
              </a:spcAft>
              <a:buClr>
                <a:schemeClr val="accent1"/>
              </a:buClr>
              <a:buSzPts val="2880"/>
              <a:buFont typeface="Arimo"/>
              <a:buChar char="&lt;"/>
              <a:defRPr sz="3200" b="0" i="0" u="none" strike="noStrike" cap="none">
                <a:solidFill>
                  <a:schemeClr val="dk1"/>
                </a:solidFill>
                <a:latin typeface="Arial"/>
                <a:ea typeface="Arial"/>
                <a:cs typeface="Arial"/>
                <a:sym typeface="Arial"/>
              </a:defRPr>
            </a:lvl1pPr>
            <a:lvl2pPr marL="914400" marR="0" lvl="1" indent="-406400" algn="l">
              <a:lnSpc>
                <a:spcPct val="12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2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40000"/>
              </a:lnSpc>
              <a:spcBef>
                <a:spcPts val="280"/>
              </a:spcBef>
              <a:spcAft>
                <a:spcPts val="0"/>
              </a:spcAft>
              <a:buClr>
                <a:schemeClr val="accent1"/>
              </a:buClr>
              <a:buSzPts val="1260"/>
              <a:buFont typeface="Arimo"/>
              <a:buNone/>
              <a:defRPr sz="1400" b="0" i="0" u="none" strike="noStrike" cap="none">
                <a:solidFill>
                  <a:schemeClr val="dk1"/>
                </a:solidFill>
                <a:latin typeface="Arial"/>
                <a:ea typeface="Arial"/>
                <a:cs typeface="Arial"/>
                <a:sym typeface="Arial"/>
              </a:defRPr>
            </a:lvl1pPr>
            <a:lvl2pPr marL="914400" marR="0" lvl="1" indent="-228600" algn="l">
              <a:lnSpc>
                <a:spcPct val="12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2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62" name="Google Shape;62;p48"/>
          <p:cNvSpPr txBox="1">
            <a:spLocks noGrp="1"/>
          </p:cNvSpPr>
          <p:nvPr>
            <p:ph type="body" idx="1"/>
          </p:nvPr>
        </p:nvSpPr>
        <p:spPr>
          <a:xfrm rot="5400000">
            <a:off x="3521868" y="-1159669"/>
            <a:ext cx="2100263" cy="7772400"/>
          </a:xfrm>
          <a:prstGeom prst="rect">
            <a:avLst/>
          </a:prstGeom>
          <a:noFill/>
          <a:ln>
            <a:noFill/>
          </a:ln>
        </p:spPr>
        <p:txBody>
          <a:bodyPr spcFirstLastPara="1" wrap="square" lIns="91425" tIns="45700" rIns="91425" bIns="45700" anchor="t" anchorCtr="0">
            <a:noAutofit/>
          </a:bodyPr>
          <a:lstStyle>
            <a:lvl1pPr marL="457200" marR="0" lvl="0" indent="-365760" algn="l">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85800" y="1676400"/>
            <a:ext cx="7772400" cy="2100263"/>
          </a:xfrm>
          <a:prstGeom prst="rect">
            <a:avLst/>
          </a:prstGeom>
          <a:noFill/>
          <a:ln>
            <a:noFill/>
          </a:ln>
        </p:spPr>
        <p:txBody>
          <a:bodyPr spcFirstLastPara="1" wrap="square" lIns="91425" tIns="45700" rIns="91425" bIns="45700" anchor="t" anchorCtr="0">
            <a:noAutofit/>
          </a:bodyPr>
          <a:lstStyle>
            <a:lvl1pPr marL="457200" marR="0" lvl="0" indent="-365760" algn="l" rtl="0">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rtl="0">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12" name="Google Shape;12;p35" descr="16_867-Generic_PowerPoint_BLUEfooter.png"/>
          <p:cNvPicPr preferRelativeResize="0"/>
          <p:nvPr/>
        </p:nvPicPr>
        <p:blipFill rotWithShape="1">
          <a:blip r:embed="rId13">
            <a:alphaModFix/>
          </a:blip>
          <a:srcRect/>
          <a:stretch/>
        </p:blipFill>
        <p:spPr>
          <a:xfrm>
            <a:off x="0" y="6015037"/>
            <a:ext cx="9144000" cy="8429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59"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governmentjobs.com" TargetMode="External"/><Relationship Id="rId3" Type="http://schemas.openxmlformats.org/officeDocument/2006/relationships/hyperlink" Target="http://www.linkedin.com" TargetMode="External"/><Relationship Id="rId7" Type="http://schemas.openxmlformats.org/officeDocument/2006/relationships/hyperlink" Target="http://www.edjoin.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glassdoor.com" TargetMode="External"/><Relationship Id="rId5" Type="http://schemas.openxmlformats.org/officeDocument/2006/relationships/hyperlink" Target="http://www.simplyhires.com" TargetMode="External"/><Relationship Id="rId4" Type="http://schemas.openxmlformats.org/officeDocument/2006/relationships/hyperlink" Target="http://www.indeed.com" TargetMode="Externa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bulletin.csusb.edu/coursesaz/"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areercenter@csusb.edu"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pdc.csusb.edu/current-students/career-service" TargetMode="External"/><Relationship Id="rId5" Type="http://schemas.openxmlformats.org/officeDocument/2006/relationships/hyperlink" Target="mailto:pdccareercenter@csusb.edu" TargetMode="External"/><Relationship Id="rId4" Type="http://schemas.openxmlformats.org/officeDocument/2006/relationships/hyperlink" Target="http://www.csusb.edu/career-cen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youtu.be/ZVlUwwgOfK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students.linkedin.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linkedin.com/start/join" TargetMode="Externa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www.linkedin.com/help/linkedin/topics/6042/6059"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canva.com/" TargetMode="External"/><Relationship Id="rId7"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www.linkedin.com/help/linkedin/answer/49960?query=background%20image" TargetMode="External"/><Relationship Id="rId5" Type="http://schemas.openxmlformats.org/officeDocument/2006/relationships/hyperlink" Target="http://www.picmonkey.com/" TargetMode="External"/><Relationship Id="rId4" Type="http://schemas.openxmlformats.org/officeDocument/2006/relationships/hyperlink" Target="http://www.fotor.com/" TargetMode="External"/><Relationship Id="rId9"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hyperlink" Target="https://www.linkedin.com/help/linkedin/answer/49960?query=background%20image"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help/linkedin/topics/6042/6043/2901"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pulse/10-tips-students-new-grads-linkedin-omar-garriot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forbes.com/sites/williamarruda/2017/07/09/how-to-write-a-stellar-linkedin-summary/2/%23271686b3067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nkedin.com/in/studentsampl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military.com/" TargetMode="External"/><Relationship Id="rId7" Type="http://schemas.openxmlformats.org/officeDocument/2006/relationships/hyperlink" Target="https://www.earthcorps.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teachforamerica.org/" TargetMode="External"/><Relationship Id="rId5" Type="http://schemas.openxmlformats.org/officeDocument/2006/relationships/hyperlink" Target="https://www.peacecorps.gov/" TargetMode="External"/><Relationship Id="rId4" Type="http://schemas.openxmlformats.org/officeDocument/2006/relationships/hyperlink" Target="https://www.nationalservice.gov/programs/americorp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blog.hootsuite.com/linkedin-group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30.jp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hyperlink" Target="https://www.csusb.edu/graduate-stud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petersons.com" TargetMode="External"/><Relationship Id="rId4" Type="http://schemas.openxmlformats.org/officeDocument/2006/relationships/hyperlink" Target="https://www.calstate.edu/gradprograms/choose_program.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title"/>
          </p:nvPr>
        </p:nvSpPr>
        <p:spPr>
          <a:xfrm>
            <a:off x="603376" y="648928"/>
            <a:ext cx="7772400" cy="13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WHAT’S NEXT AFTER GRADUATION?</a:t>
            </a:r>
            <a:br>
              <a:rPr lang="en-US" dirty="0"/>
            </a:br>
            <a:br>
              <a:rPr lang="en-US" dirty="0"/>
            </a:br>
            <a:r>
              <a:rPr lang="en-US" sz="1800" b="0" dirty="0"/>
              <a:t>Valentina Felix, </a:t>
            </a:r>
            <a:r>
              <a:rPr lang="en-US" sz="1800" b="0" dirty="0" err="1"/>
              <a:t>Careeer</a:t>
            </a:r>
            <a:r>
              <a:rPr lang="en-US" sz="1800" b="0" dirty="0"/>
              <a:t> Advisor</a:t>
            </a:r>
            <a:br>
              <a:rPr lang="en-US" sz="1800" b="0" dirty="0"/>
            </a:br>
            <a:r>
              <a:rPr lang="en-US" sz="1800" b="0" dirty="0" err="1"/>
              <a:t>vfelix@csusb.edu</a:t>
            </a:r>
            <a:br>
              <a:rPr lang="en-US" dirty="0"/>
            </a:br>
            <a:br>
              <a:rPr lang="en-US" sz="4000" b="1" i="0" u="none" strike="noStrike" cap="none" dirty="0">
                <a:solidFill>
                  <a:schemeClr val="dk1"/>
                </a:solidFill>
                <a:latin typeface="Arial"/>
                <a:ea typeface="Arial"/>
                <a:cs typeface="Arial"/>
                <a:sym typeface="Arial"/>
              </a:rPr>
            </a:br>
            <a:endParaRPr sz="4000" b="1" i="0" u="none" strike="noStrike" cap="none" dirty="0">
              <a:solidFill>
                <a:schemeClr val="dk1"/>
              </a:solidFill>
              <a:latin typeface="Arial"/>
              <a:ea typeface="Arial"/>
              <a:cs typeface="Arial"/>
              <a:sym typeface="Arial"/>
            </a:endParaRPr>
          </a:p>
        </p:txBody>
      </p:sp>
      <p:pic>
        <p:nvPicPr>
          <p:cNvPr id="71" name="Google Shape;71;p1" descr="csusb_logo_1-main_CAREER-CENTER_cmyk"/>
          <p:cNvPicPr preferRelativeResize="0"/>
          <p:nvPr/>
        </p:nvPicPr>
        <p:blipFill rotWithShape="1">
          <a:blip r:embed="rId3">
            <a:alphaModFix/>
          </a:blip>
          <a:srcRect/>
          <a:stretch/>
        </p:blipFill>
        <p:spPr>
          <a:xfrm>
            <a:off x="7815000" y="85417"/>
            <a:ext cx="1121552" cy="563511"/>
          </a:xfrm>
          <a:prstGeom prst="rect">
            <a:avLst/>
          </a:prstGeom>
          <a:noFill/>
          <a:ln>
            <a:noFill/>
          </a:ln>
        </p:spPr>
      </p:pic>
      <p:pic>
        <p:nvPicPr>
          <p:cNvPr id="72" name="Google Shape;72;p1"/>
          <p:cNvPicPr preferRelativeResize="0"/>
          <p:nvPr/>
        </p:nvPicPr>
        <p:blipFill>
          <a:blip r:embed="rId4">
            <a:alphaModFix/>
          </a:blip>
          <a:stretch>
            <a:fillRect/>
          </a:stretch>
        </p:blipFill>
        <p:spPr>
          <a:xfrm>
            <a:off x="2256938" y="3529125"/>
            <a:ext cx="4630125" cy="198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299" name="Google Shape;299;p19"/>
          <p:cNvSpPr txBox="1">
            <a:spLocks noGrp="1"/>
          </p:cNvSpPr>
          <p:nvPr>
            <p:ph type="body" idx="1"/>
          </p:nvPr>
        </p:nvSpPr>
        <p:spPr>
          <a:xfrm>
            <a:off x="685800" y="1447800"/>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Getting prepared: What are you looking for?</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a:solidFill>
                  <a:srgbClr val="000000"/>
                </a:solidFill>
              </a:rPr>
              <a:t>Position type (part-time, full-time, contracted, per diem)</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Location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Industry focus (entertainment, education, healthcare)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Sector (private, non-profit, government)</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Salary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Work values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Company culture</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Ultimate purpose/goal</a:t>
            </a:r>
            <a:endParaRPr sz="2200">
              <a:solidFill>
                <a:srgbClr val="000000"/>
              </a:solidFill>
            </a:endParaRPr>
          </a:p>
        </p:txBody>
      </p:sp>
      <p:pic>
        <p:nvPicPr>
          <p:cNvPr id="300" name="Google Shape;300;p19"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07" name="Google Shape;307;p20"/>
          <p:cNvSpPr txBox="1">
            <a:spLocks noGrp="1"/>
          </p:cNvSpPr>
          <p:nvPr>
            <p:ph type="body" idx="1"/>
          </p:nvPr>
        </p:nvSpPr>
        <p:spPr>
          <a:xfrm>
            <a:off x="685800" y="159067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a:solidFill>
                  <a:srgbClr val="000000"/>
                </a:solidFill>
              </a:rPr>
              <a:t>Research </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Glassdoor.com, Vault.com, LinkedIn, Handshake</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Identify job and internship titles of interest</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Review company websites</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Values, vision, mission</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Network</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Faculty, professional associations, LinkedIn, campus clubs/orgs., peers, job/internship fairs</a:t>
            </a:r>
            <a:endParaRPr sz="2200">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08" name="Google Shape;308;p20"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15" name="Google Shape;315;p21"/>
          <p:cNvSpPr txBox="1">
            <a:spLocks noGrp="1"/>
          </p:cNvSpPr>
          <p:nvPr>
            <p:ph type="body" idx="1"/>
          </p:nvPr>
        </p:nvSpPr>
        <p:spPr>
          <a:xfrm>
            <a:off x="685800" y="150842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Get recruited through...</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a:solidFill>
                  <a:srgbClr val="000000"/>
                </a:solidFill>
              </a:rPr>
              <a:t>Handshake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LinkedIn</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Career &amp; internship fairs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On-campus interviews and information sessions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Conferences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Hands-on experiences (i.e. volunteering, campus or community involvement)</a:t>
            </a:r>
            <a:endParaRPr sz="2200">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16" name="Google Shape;316;p21"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23" name="Google Shape;323;p22"/>
          <p:cNvSpPr txBox="1">
            <a:spLocks noGrp="1"/>
          </p:cNvSpPr>
          <p:nvPr>
            <p:ph type="body" idx="1"/>
          </p:nvPr>
        </p:nvSpPr>
        <p:spPr>
          <a:xfrm>
            <a:off x="685800" y="150842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Search process</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a:solidFill>
                  <a:srgbClr val="000000"/>
                </a:solidFill>
              </a:rPr>
              <a:t>Online</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Handshake</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a:solidFill>
                  <a:schemeClr val="hlink"/>
                </a:solidFill>
                <a:hlinkClick r:id="rId3"/>
              </a:rPr>
              <a:t>www.linkedin.com</a:t>
            </a:r>
            <a:r>
              <a:rPr lang="en-US" sz="2200">
                <a:solidFill>
                  <a:srgbClr val="000000"/>
                </a:solidFill>
              </a:rPr>
              <a:t> </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a:solidFill>
                  <a:schemeClr val="hlink"/>
                </a:solidFill>
                <a:hlinkClick r:id="rId4"/>
              </a:rPr>
              <a:t>www.indeed.com</a:t>
            </a:r>
            <a:r>
              <a:rPr lang="en-US" sz="2200">
                <a:solidFill>
                  <a:srgbClr val="000000"/>
                </a:solidFill>
              </a:rPr>
              <a:t> </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a:solidFill>
                  <a:schemeClr val="hlink"/>
                </a:solidFill>
                <a:hlinkClick r:id="rId5"/>
              </a:rPr>
              <a:t>www.simplyhired.com</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a:solidFill>
                  <a:schemeClr val="hlink"/>
                </a:solidFill>
                <a:hlinkClick r:id="rId6"/>
              </a:rPr>
              <a:t>www.glassdoor.com</a:t>
            </a:r>
            <a:r>
              <a:rPr lang="en-US" sz="2200">
                <a:solidFill>
                  <a:srgbClr val="000000"/>
                </a:solidFill>
              </a:rPr>
              <a:t> </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a:solidFill>
                  <a:schemeClr val="hlink"/>
                </a:solidFill>
                <a:hlinkClick r:id="rId7"/>
              </a:rPr>
              <a:t>www.edjoin.org</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a:solidFill>
                  <a:schemeClr val="hlink"/>
                </a:solidFill>
                <a:hlinkClick r:id="rId8"/>
              </a:rPr>
              <a:t>www.governmentjobs.com</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Company/organization websites</a:t>
            </a:r>
            <a:r>
              <a:rPr lang="en-US" sz="2200">
                <a:solidFill>
                  <a:srgbClr val="000000"/>
                </a:solidFill>
              </a:rPr>
              <a:t> </a:t>
            </a:r>
            <a:endParaRPr sz="2200">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24" name="Google Shape;324;p22" descr="csusb_logo_1-main_CAREER-CENTER_cmyk"/>
          <p:cNvPicPr preferRelativeResize="0"/>
          <p:nvPr/>
        </p:nvPicPr>
        <p:blipFill rotWithShape="1">
          <a:blip r:embed="rId9">
            <a:alphaModFix/>
          </a:blip>
          <a:srcRect/>
          <a:stretch/>
        </p:blipFill>
        <p:spPr>
          <a:xfrm>
            <a:off x="7815000" y="85417"/>
            <a:ext cx="1100400" cy="5635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31" name="Google Shape;331;p23"/>
          <p:cNvSpPr txBox="1">
            <a:spLocks noGrp="1"/>
          </p:cNvSpPr>
          <p:nvPr>
            <p:ph type="body" idx="1"/>
          </p:nvPr>
        </p:nvSpPr>
        <p:spPr>
          <a:xfrm>
            <a:off x="685800" y="138502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Search process</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a:solidFill>
                  <a:srgbClr val="000000"/>
                </a:solidFill>
              </a:rPr>
              <a:t>Contact companies directly</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Inquire via email, phone, or in-person about opportunities</a:t>
            </a:r>
            <a:endParaRPr>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Job and internship fairs</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Provide excellent opportunity discover job information, speak directly with employers, submit resume(s), and learn more about your field of interest</a:t>
            </a:r>
            <a:endParaRPr>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Consider a temp/employment agency</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Matches employers to viable candidates</a:t>
            </a:r>
            <a:endParaRPr>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Some employers use this service to do initial screening of applicants</a:t>
            </a:r>
            <a:endParaRPr>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32" name="Google Shape;332;p23"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39" name="Google Shape;339;p24"/>
          <p:cNvSpPr txBox="1">
            <a:spLocks noGrp="1"/>
          </p:cNvSpPr>
          <p:nvPr>
            <p:ph type="body" idx="1"/>
          </p:nvPr>
        </p:nvSpPr>
        <p:spPr>
          <a:xfrm>
            <a:off x="685800" y="138502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Search process</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a:solidFill>
                  <a:srgbClr val="000000"/>
                </a:solidFill>
              </a:rPr>
              <a:t>Contact companies directly</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Inquire via email, phone, or in-person about opportunities</a:t>
            </a:r>
            <a:endParaRPr>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Job and internship fairs</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Provide excellent opportunity discover job information, speak directly with employers, submit resume(s), and learn more about your field of interest</a:t>
            </a:r>
            <a:endParaRPr>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Consider a temp/employment agency</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Matches employers to viable candidates</a:t>
            </a:r>
            <a:endParaRPr>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Some employers use this service to do initial screening of applicants</a:t>
            </a:r>
            <a:endParaRPr>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40" name="Google Shape;340;p24"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AA69-5A33-46E4-9C62-D5B3EA09B782}"/>
              </a:ext>
            </a:extLst>
          </p:cNvPr>
          <p:cNvSpPr>
            <a:spLocks noGrp="1"/>
          </p:cNvSpPr>
          <p:nvPr>
            <p:ph type="title"/>
          </p:nvPr>
        </p:nvSpPr>
        <p:spPr/>
        <p:txBody>
          <a:bodyPr/>
          <a:lstStyle/>
          <a:p>
            <a:r>
              <a:rPr lang="en-US" dirty="0"/>
              <a:t>Entry-Level Jobs</a:t>
            </a:r>
          </a:p>
        </p:txBody>
      </p:sp>
      <p:sp>
        <p:nvSpPr>
          <p:cNvPr id="3" name="Text Placeholder 2">
            <a:extLst>
              <a:ext uri="{FF2B5EF4-FFF2-40B4-BE49-F238E27FC236}">
                <a16:creationId xmlns:a16="http://schemas.microsoft.com/office/drawing/2014/main" id="{1B7C3D7D-C7DF-4855-8EC5-F5D3787AC583}"/>
              </a:ext>
            </a:extLst>
          </p:cNvPr>
          <p:cNvSpPr>
            <a:spLocks noGrp="1"/>
          </p:cNvSpPr>
          <p:nvPr>
            <p:ph type="body" idx="1"/>
          </p:nvPr>
        </p:nvSpPr>
        <p:spPr>
          <a:xfrm>
            <a:off x="685800" y="1676400"/>
            <a:ext cx="7772400" cy="4278923"/>
          </a:xfrm>
        </p:spPr>
        <p:txBody>
          <a:bodyPr/>
          <a:lstStyle/>
          <a:p>
            <a:pPr marL="125730" indent="0" algn="ctr">
              <a:buNone/>
            </a:pPr>
            <a:r>
              <a:rPr lang="en-US" sz="3200" dirty="0"/>
              <a:t>Requirements: 1-2 years experience plus a degree, related or otherwise.</a:t>
            </a:r>
          </a:p>
          <a:p>
            <a:endParaRPr lang="en-US" dirty="0"/>
          </a:p>
          <a:p>
            <a:pPr marL="125730" indent="0" algn="ctr">
              <a:buNone/>
            </a:pPr>
            <a:r>
              <a:rPr lang="en-US" sz="3200" dirty="0"/>
              <a:t>Job related experience </a:t>
            </a:r>
            <a:r>
              <a:rPr lang="en-US" sz="3200" b="1" u="sng" dirty="0"/>
              <a:t>does not</a:t>
            </a:r>
            <a:r>
              <a:rPr lang="en-US" sz="3200" dirty="0"/>
              <a:t> need to be obtained through paid employment. </a:t>
            </a:r>
          </a:p>
        </p:txBody>
      </p:sp>
    </p:spTree>
    <p:extLst>
      <p:ext uri="{BB962C8B-B14F-4D97-AF65-F5344CB8AC3E}">
        <p14:creationId xmlns:p14="http://schemas.microsoft.com/office/powerpoint/2010/main" val="262628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1BBF2D-BE02-49DF-9258-09951D2C7235}"/>
              </a:ext>
            </a:extLst>
          </p:cNvPr>
          <p:cNvSpPr>
            <a:spLocks noGrp="1"/>
          </p:cNvSpPr>
          <p:nvPr>
            <p:ph type="body" idx="1"/>
          </p:nvPr>
        </p:nvSpPr>
        <p:spPr/>
        <p:txBody>
          <a:bodyPr/>
          <a:lstStyle/>
          <a:p>
            <a:pPr marL="125730" indent="0">
              <a:buNone/>
            </a:pPr>
            <a:r>
              <a:rPr lang="en-US" sz="4000" b="1" dirty="0"/>
              <a:t>internship</a:t>
            </a:r>
            <a:endParaRPr lang="en-US" sz="4000" dirty="0"/>
          </a:p>
          <a:p>
            <a:pPr marL="125730" indent="0">
              <a:buNone/>
            </a:pPr>
            <a:r>
              <a:rPr lang="en-US" dirty="0"/>
              <a:t>the position of a student or trainee who works in an organization, sometimes without pay, in order to gain work experience or satisfy requirements for a qualification.</a:t>
            </a:r>
          </a:p>
        </p:txBody>
      </p:sp>
    </p:spTree>
    <p:extLst>
      <p:ext uri="{BB962C8B-B14F-4D97-AF65-F5344CB8AC3E}">
        <p14:creationId xmlns:p14="http://schemas.microsoft.com/office/powerpoint/2010/main" val="198380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7ABE-F14E-4FDF-A816-BA4B4DD4D2D2}"/>
              </a:ext>
            </a:extLst>
          </p:cNvPr>
          <p:cNvSpPr>
            <a:spLocks noGrp="1"/>
          </p:cNvSpPr>
          <p:nvPr>
            <p:ph type="title"/>
          </p:nvPr>
        </p:nvSpPr>
        <p:spPr>
          <a:xfrm>
            <a:off x="685800" y="257907"/>
            <a:ext cx="7772400" cy="1143000"/>
          </a:xfrm>
        </p:spPr>
        <p:txBody>
          <a:bodyPr/>
          <a:lstStyle/>
          <a:p>
            <a:r>
              <a:rPr lang="en-US" dirty="0"/>
              <a:t>Internship Basics</a:t>
            </a:r>
          </a:p>
        </p:txBody>
      </p:sp>
      <p:sp>
        <p:nvSpPr>
          <p:cNvPr id="3" name="Text Placeholder 2">
            <a:extLst>
              <a:ext uri="{FF2B5EF4-FFF2-40B4-BE49-F238E27FC236}">
                <a16:creationId xmlns:a16="http://schemas.microsoft.com/office/drawing/2014/main" id="{9E933FF0-BBFC-49B0-952F-AE5A2402FBB0}"/>
              </a:ext>
            </a:extLst>
          </p:cNvPr>
          <p:cNvSpPr>
            <a:spLocks noGrp="1"/>
          </p:cNvSpPr>
          <p:nvPr>
            <p:ph type="body" idx="1"/>
          </p:nvPr>
        </p:nvSpPr>
        <p:spPr>
          <a:xfrm>
            <a:off x="685800" y="1676400"/>
            <a:ext cx="7772400" cy="4138246"/>
          </a:xfrm>
        </p:spPr>
        <p:txBody>
          <a:bodyPr/>
          <a:lstStyle/>
          <a:p>
            <a:r>
              <a:rPr lang="en-US" dirty="0"/>
              <a:t>Time commitment: 10-15 </a:t>
            </a:r>
            <a:r>
              <a:rPr lang="en-US" dirty="0" err="1"/>
              <a:t>hrs</a:t>
            </a:r>
            <a:r>
              <a:rPr lang="en-US" dirty="0"/>
              <a:t> per week vs 40 </a:t>
            </a:r>
            <a:r>
              <a:rPr lang="en-US" dirty="0" err="1"/>
              <a:t>hrs</a:t>
            </a:r>
            <a:r>
              <a:rPr lang="en-US" dirty="0"/>
              <a:t>/week</a:t>
            </a:r>
          </a:p>
          <a:p>
            <a:r>
              <a:rPr lang="en-US" dirty="0"/>
              <a:t>Paid vs Unpaid</a:t>
            </a:r>
          </a:p>
          <a:p>
            <a:r>
              <a:rPr lang="en-US" dirty="0"/>
              <a:t>Securing your first unpaid internship may lead to landing a paid competitive internship</a:t>
            </a:r>
          </a:p>
          <a:p>
            <a:r>
              <a:rPr lang="en-US" dirty="0">
                <a:hlinkClick r:id="rId2"/>
              </a:rPr>
              <a:t>Credit</a:t>
            </a:r>
            <a:r>
              <a:rPr lang="en-US" dirty="0"/>
              <a:t> vs No Credit</a:t>
            </a:r>
          </a:p>
          <a:p>
            <a:r>
              <a:rPr lang="en-US" dirty="0"/>
              <a:t>Formal vs Informal</a:t>
            </a:r>
          </a:p>
        </p:txBody>
      </p:sp>
    </p:spTree>
    <p:extLst>
      <p:ext uri="{BB962C8B-B14F-4D97-AF65-F5344CB8AC3E}">
        <p14:creationId xmlns:p14="http://schemas.microsoft.com/office/powerpoint/2010/main" val="159349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0C4C-BCF3-4802-8C86-A9BEB03D4064}"/>
              </a:ext>
            </a:extLst>
          </p:cNvPr>
          <p:cNvSpPr>
            <a:spLocks noGrp="1"/>
          </p:cNvSpPr>
          <p:nvPr>
            <p:ph type="title"/>
          </p:nvPr>
        </p:nvSpPr>
        <p:spPr/>
        <p:txBody>
          <a:bodyPr/>
          <a:lstStyle/>
          <a:p>
            <a:r>
              <a:rPr lang="en-US" dirty="0"/>
              <a:t>Benefits</a:t>
            </a:r>
          </a:p>
        </p:txBody>
      </p:sp>
      <p:sp>
        <p:nvSpPr>
          <p:cNvPr id="3" name="Text Placeholder 2">
            <a:extLst>
              <a:ext uri="{FF2B5EF4-FFF2-40B4-BE49-F238E27FC236}">
                <a16:creationId xmlns:a16="http://schemas.microsoft.com/office/drawing/2014/main" id="{868099BC-5DAF-41E8-B189-A8BB9B1A5843}"/>
              </a:ext>
            </a:extLst>
          </p:cNvPr>
          <p:cNvSpPr>
            <a:spLocks noGrp="1"/>
          </p:cNvSpPr>
          <p:nvPr>
            <p:ph type="body" idx="1"/>
          </p:nvPr>
        </p:nvSpPr>
        <p:spPr>
          <a:xfrm>
            <a:off x="281354" y="1676400"/>
            <a:ext cx="8628184" cy="2100263"/>
          </a:xfrm>
        </p:spPr>
        <p:txBody>
          <a:bodyPr/>
          <a:lstStyle/>
          <a:p>
            <a:r>
              <a:rPr lang="en-US" dirty="0"/>
              <a:t>Develop skills employers are seeking and grow as a professional </a:t>
            </a:r>
          </a:p>
          <a:p>
            <a:r>
              <a:rPr lang="en-US" dirty="0"/>
              <a:t>Confirm or explore field, industry and functional area interest</a:t>
            </a:r>
          </a:p>
          <a:p>
            <a:r>
              <a:rPr lang="en-US" dirty="0"/>
              <a:t>Apply knowledge, skills and concepts learned in the classroom to experience</a:t>
            </a:r>
          </a:p>
          <a:p>
            <a:r>
              <a:rPr lang="en-US" dirty="0"/>
              <a:t>Build relationships and create a professional network, a source for mentors and recommenders </a:t>
            </a:r>
          </a:p>
        </p:txBody>
      </p:sp>
    </p:spTree>
    <p:extLst>
      <p:ext uri="{BB962C8B-B14F-4D97-AF65-F5344CB8AC3E}">
        <p14:creationId xmlns:p14="http://schemas.microsoft.com/office/powerpoint/2010/main" val="334662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97480a0b78_0_270"/>
          <p:cNvSpPr txBox="1">
            <a:spLocks noGrp="1"/>
          </p:cNvSpPr>
          <p:nvPr>
            <p:ph type="ctrTitle"/>
          </p:nvPr>
        </p:nvSpPr>
        <p:spPr>
          <a:xfrm>
            <a:off x="762000" y="22677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Career Center Information</a:t>
            </a:r>
            <a:endParaRPr/>
          </a:p>
        </p:txBody>
      </p:sp>
      <p:sp>
        <p:nvSpPr>
          <p:cNvPr id="89" name="Google Shape;89;g97480a0b78_0_270"/>
          <p:cNvSpPr txBox="1">
            <a:spLocks noGrp="1"/>
          </p:cNvSpPr>
          <p:nvPr>
            <p:ph type="subTitle" idx="1"/>
          </p:nvPr>
        </p:nvSpPr>
        <p:spPr>
          <a:xfrm>
            <a:off x="238700" y="2152625"/>
            <a:ext cx="4191600" cy="33747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000" b="1" i="1" dirty="0"/>
              <a:t>San Bernardino Campus </a:t>
            </a:r>
            <a:endParaRPr sz="2000" b="1" i="1" dirty="0"/>
          </a:p>
          <a:p>
            <a:pPr marL="0" lvl="0" indent="0" algn="l" rtl="0">
              <a:lnSpc>
                <a:spcPct val="140000"/>
              </a:lnSpc>
              <a:spcBef>
                <a:spcPts val="480"/>
              </a:spcBef>
              <a:spcAft>
                <a:spcPts val="0"/>
              </a:spcAft>
              <a:buSzPts val="2160"/>
              <a:buNone/>
            </a:pPr>
            <a:r>
              <a:rPr lang="en-US" sz="1800" dirty="0"/>
              <a:t>University Hall 329</a:t>
            </a:r>
            <a:endParaRPr sz="1800" dirty="0"/>
          </a:p>
          <a:p>
            <a:pPr marL="0" lvl="0" indent="0" algn="l" rtl="0">
              <a:lnSpc>
                <a:spcPct val="140000"/>
              </a:lnSpc>
              <a:spcBef>
                <a:spcPts val="480"/>
              </a:spcBef>
              <a:spcAft>
                <a:spcPts val="0"/>
              </a:spcAft>
              <a:buSzPts val="2160"/>
              <a:buNone/>
            </a:pPr>
            <a:r>
              <a:rPr lang="en-US" sz="1800" dirty="0"/>
              <a:t>Phone: 909-537-5250</a:t>
            </a:r>
            <a:endParaRPr sz="1800" dirty="0"/>
          </a:p>
          <a:p>
            <a:pPr marL="0" lvl="0" indent="0" algn="l" rtl="0">
              <a:lnSpc>
                <a:spcPct val="140000"/>
              </a:lnSpc>
              <a:spcBef>
                <a:spcPts val="480"/>
              </a:spcBef>
              <a:spcAft>
                <a:spcPts val="0"/>
              </a:spcAft>
              <a:buSzPts val="2160"/>
              <a:buNone/>
            </a:pPr>
            <a:r>
              <a:rPr lang="en-US" sz="1800" dirty="0"/>
              <a:t>Email: </a:t>
            </a:r>
            <a:r>
              <a:rPr lang="en-US" sz="1800" u="sng" dirty="0">
                <a:solidFill>
                  <a:schemeClr val="hlink"/>
                </a:solidFill>
                <a:hlinkClick r:id="rId3"/>
              </a:rPr>
              <a:t>careercenter@csusb.edu</a:t>
            </a:r>
            <a:r>
              <a:rPr lang="en-US" sz="1800" dirty="0"/>
              <a:t> </a:t>
            </a:r>
            <a:endParaRPr sz="1800" dirty="0"/>
          </a:p>
          <a:p>
            <a:pPr marL="0" lvl="0" indent="0" algn="l" rtl="0">
              <a:lnSpc>
                <a:spcPct val="140000"/>
              </a:lnSpc>
              <a:spcBef>
                <a:spcPts val="480"/>
              </a:spcBef>
              <a:spcAft>
                <a:spcPts val="0"/>
              </a:spcAft>
              <a:buSzPts val="2160"/>
              <a:buNone/>
            </a:pPr>
            <a:r>
              <a:rPr lang="en-US" sz="1800" dirty="0"/>
              <a:t>Website: </a:t>
            </a:r>
            <a:r>
              <a:rPr lang="en-US" sz="1800" u="sng" dirty="0">
                <a:solidFill>
                  <a:schemeClr val="hlink"/>
                </a:solidFill>
                <a:hlinkClick r:id="rId4"/>
              </a:rPr>
              <a:t>www.csusb.edu/career-center</a:t>
            </a:r>
            <a:r>
              <a:rPr lang="en-US" sz="1800" dirty="0"/>
              <a:t> </a:t>
            </a:r>
            <a:endParaRPr sz="1800" dirty="0"/>
          </a:p>
        </p:txBody>
      </p:sp>
      <p:sp>
        <p:nvSpPr>
          <p:cNvPr id="90" name="Google Shape;90;g97480a0b78_0_270"/>
          <p:cNvSpPr txBox="1">
            <a:spLocks noGrp="1"/>
          </p:cNvSpPr>
          <p:nvPr>
            <p:ph type="subTitle" idx="1"/>
          </p:nvPr>
        </p:nvSpPr>
        <p:spPr>
          <a:xfrm>
            <a:off x="4720350" y="2152625"/>
            <a:ext cx="4191600" cy="33747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000" b="1" i="1" dirty="0"/>
              <a:t>Palm Desert Campus </a:t>
            </a:r>
            <a:endParaRPr sz="2000" b="1" i="1" dirty="0"/>
          </a:p>
          <a:p>
            <a:pPr marL="0" lvl="0" indent="0" algn="l" rtl="0">
              <a:lnSpc>
                <a:spcPct val="140000"/>
              </a:lnSpc>
              <a:spcBef>
                <a:spcPts val="480"/>
              </a:spcBef>
              <a:spcAft>
                <a:spcPts val="0"/>
              </a:spcAft>
              <a:buSzPts val="2160"/>
              <a:buNone/>
            </a:pPr>
            <a:r>
              <a:rPr lang="en-US" sz="1800" dirty="0"/>
              <a:t>Indian Wells 111</a:t>
            </a:r>
            <a:endParaRPr sz="1800" dirty="0"/>
          </a:p>
          <a:p>
            <a:pPr marL="0" lvl="0" indent="0" algn="l" rtl="0">
              <a:lnSpc>
                <a:spcPct val="140000"/>
              </a:lnSpc>
              <a:spcBef>
                <a:spcPts val="480"/>
              </a:spcBef>
              <a:spcAft>
                <a:spcPts val="0"/>
              </a:spcAft>
              <a:buSzPts val="2160"/>
              <a:buNone/>
            </a:pPr>
            <a:r>
              <a:rPr lang="en-US" sz="1800" dirty="0"/>
              <a:t>Phone: 909-537-8243</a:t>
            </a:r>
            <a:endParaRPr sz="1800" dirty="0"/>
          </a:p>
          <a:p>
            <a:pPr marL="0" lvl="0" indent="0" algn="l" rtl="0">
              <a:lnSpc>
                <a:spcPct val="140000"/>
              </a:lnSpc>
              <a:spcBef>
                <a:spcPts val="480"/>
              </a:spcBef>
              <a:spcAft>
                <a:spcPts val="0"/>
              </a:spcAft>
              <a:buSzPts val="2160"/>
              <a:buNone/>
            </a:pPr>
            <a:r>
              <a:rPr lang="en-US" sz="1800" dirty="0"/>
              <a:t>Email: </a:t>
            </a:r>
            <a:r>
              <a:rPr lang="en-US" sz="1800" u="sng" dirty="0">
                <a:solidFill>
                  <a:schemeClr val="hlink"/>
                </a:solidFill>
                <a:hlinkClick r:id="rId5"/>
              </a:rPr>
              <a:t>pdccareercenter@csusb.edu</a:t>
            </a:r>
            <a:r>
              <a:rPr lang="en-US" sz="1800" dirty="0"/>
              <a:t> </a:t>
            </a:r>
            <a:endParaRPr sz="1800" dirty="0"/>
          </a:p>
          <a:p>
            <a:pPr marL="0" lvl="0" indent="0" algn="l" rtl="0">
              <a:lnSpc>
                <a:spcPct val="140000"/>
              </a:lnSpc>
              <a:spcBef>
                <a:spcPts val="480"/>
              </a:spcBef>
              <a:spcAft>
                <a:spcPts val="0"/>
              </a:spcAft>
              <a:buSzPts val="2160"/>
              <a:buNone/>
            </a:pPr>
            <a:r>
              <a:rPr lang="en-US" sz="1800" dirty="0"/>
              <a:t>Website: </a:t>
            </a:r>
            <a:r>
              <a:rPr lang="en-US" sz="1800" u="sng" dirty="0">
                <a:solidFill>
                  <a:schemeClr val="hlink"/>
                </a:solidFill>
                <a:hlinkClick r:id="rId6"/>
              </a:rPr>
              <a:t>https://pdc.csusb.edu/current-students/career-service</a:t>
            </a:r>
            <a:r>
              <a:rPr lang="en-US" sz="1800" dirty="0"/>
              <a:t> </a:t>
            </a:r>
            <a:endParaRPr sz="1800" dirty="0"/>
          </a:p>
        </p:txBody>
      </p:sp>
      <p:pic>
        <p:nvPicPr>
          <p:cNvPr id="91" name="Google Shape;91;g97480a0b78_0_270"/>
          <p:cNvPicPr preferRelativeResize="0"/>
          <p:nvPr/>
        </p:nvPicPr>
        <p:blipFill rotWithShape="1">
          <a:blip r:embed="rId7">
            <a:alphaModFix/>
          </a:blip>
          <a:srcRect/>
          <a:stretch/>
        </p:blipFill>
        <p:spPr>
          <a:xfrm>
            <a:off x="7299775" y="373425"/>
            <a:ext cx="1495425" cy="752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47" name="Google Shape;347;p25"/>
          <p:cNvSpPr txBox="1">
            <a:spLocks noGrp="1"/>
          </p:cNvSpPr>
          <p:nvPr>
            <p:ph type="body" idx="1"/>
          </p:nvPr>
        </p:nvSpPr>
        <p:spPr>
          <a:xfrm>
            <a:off x="411275" y="1385025"/>
            <a:ext cx="8046900" cy="13569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Search/application organization</a:t>
            </a:r>
            <a:endParaRPr b="1" i="1">
              <a:solidFill>
                <a:srgbClr val="0070C0"/>
              </a:solidFill>
            </a:endParaRPr>
          </a:p>
          <a:p>
            <a:pPr marL="457200" lvl="0" indent="-365760" algn="l" rtl="0">
              <a:lnSpc>
                <a:spcPct val="140000"/>
              </a:lnSpc>
              <a:spcBef>
                <a:spcPts val="480"/>
              </a:spcBef>
              <a:spcAft>
                <a:spcPts val="0"/>
              </a:spcAft>
              <a:buClr>
                <a:srgbClr val="000000"/>
              </a:buClr>
              <a:buSzPts val="2160"/>
              <a:buChar char="●"/>
            </a:pPr>
            <a:r>
              <a:rPr lang="en-US" b="1">
                <a:solidFill>
                  <a:srgbClr val="000000"/>
                </a:solidFill>
              </a:rPr>
              <a:t>Search log (Example)</a:t>
            </a:r>
            <a:endParaRPr b="1">
              <a:solidFill>
                <a:srgbClr val="000000"/>
              </a:solidFill>
            </a:endParaRPr>
          </a:p>
          <a:p>
            <a:pPr marL="0" lvl="0" indent="0" algn="l" rtl="0">
              <a:lnSpc>
                <a:spcPct val="140000"/>
              </a:lnSpc>
              <a:spcBef>
                <a:spcPts val="480"/>
              </a:spcBef>
              <a:spcAft>
                <a:spcPts val="0"/>
              </a:spcAft>
              <a:buSzPts val="2160"/>
              <a:buNone/>
            </a:pPr>
            <a:endParaRPr b="1" i="1">
              <a:solidFill>
                <a:srgbClr val="0070C0"/>
              </a:solidFill>
            </a:endParaRPr>
          </a:p>
          <a:p>
            <a:pPr marL="0" marR="0" lvl="0" indent="0" algn="l" rtl="0">
              <a:lnSpc>
                <a:spcPct val="140000"/>
              </a:lnSpc>
              <a:spcBef>
                <a:spcPts val="480"/>
              </a:spcBef>
              <a:spcAft>
                <a:spcPts val="0"/>
              </a:spcAft>
              <a:buSzPts val="2160"/>
              <a:buNone/>
            </a:pPr>
            <a:endParaRPr>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graphicFrame>
        <p:nvGraphicFramePr>
          <p:cNvPr id="348" name="Google Shape;348;p25"/>
          <p:cNvGraphicFramePr/>
          <p:nvPr/>
        </p:nvGraphicFramePr>
        <p:xfrm>
          <a:off x="548550" y="2857500"/>
          <a:ext cx="8046900" cy="1849420"/>
        </p:xfrm>
        <a:graphic>
          <a:graphicData uri="http://schemas.openxmlformats.org/drawingml/2006/table">
            <a:tbl>
              <a:tblPr>
                <a:noFill/>
                <a:tableStyleId>{3653D3B8-BA69-4A3D-BE2A-E5F8224DB750}</a:tableStyleId>
              </a:tblPr>
              <a:tblGrid>
                <a:gridCol w="1341150">
                  <a:extLst>
                    <a:ext uri="{9D8B030D-6E8A-4147-A177-3AD203B41FA5}">
                      <a16:colId xmlns:a16="http://schemas.microsoft.com/office/drawing/2014/main" val="20000"/>
                    </a:ext>
                  </a:extLst>
                </a:gridCol>
                <a:gridCol w="1341150">
                  <a:extLst>
                    <a:ext uri="{9D8B030D-6E8A-4147-A177-3AD203B41FA5}">
                      <a16:colId xmlns:a16="http://schemas.microsoft.com/office/drawing/2014/main" val="20001"/>
                    </a:ext>
                  </a:extLst>
                </a:gridCol>
                <a:gridCol w="1341150">
                  <a:extLst>
                    <a:ext uri="{9D8B030D-6E8A-4147-A177-3AD203B41FA5}">
                      <a16:colId xmlns:a16="http://schemas.microsoft.com/office/drawing/2014/main" val="20002"/>
                    </a:ext>
                  </a:extLst>
                </a:gridCol>
                <a:gridCol w="1341150">
                  <a:extLst>
                    <a:ext uri="{9D8B030D-6E8A-4147-A177-3AD203B41FA5}">
                      <a16:colId xmlns:a16="http://schemas.microsoft.com/office/drawing/2014/main" val="20003"/>
                    </a:ext>
                  </a:extLst>
                </a:gridCol>
                <a:gridCol w="1341150">
                  <a:extLst>
                    <a:ext uri="{9D8B030D-6E8A-4147-A177-3AD203B41FA5}">
                      <a16:colId xmlns:a16="http://schemas.microsoft.com/office/drawing/2014/main" val="20004"/>
                    </a:ext>
                  </a:extLst>
                </a:gridCol>
                <a:gridCol w="1341150">
                  <a:extLst>
                    <a:ext uri="{9D8B030D-6E8A-4147-A177-3AD203B41FA5}">
                      <a16:colId xmlns:a16="http://schemas.microsoft.com/office/drawing/2014/main" val="20005"/>
                    </a:ext>
                  </a:extLst>
                </a:gridCol>
              </a:tblGrid>
              <a:tr h="7592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Company</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Position Title</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Date Applied</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Contact Name</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Date of follow-up</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Outcome</a:t>
                      </a:r>
                      <a:endParaRPr sz="1400" b="1" u="none" strike="noStrike" cap="none"/>
                    </a:p>
                  </a:txBody>
                  <a:tcPr marL="91425" marR="91425" marT="91425" marB="91425">
                    <a:solidFill>
                      <a:srgbClr val="0070C0"/>
                    </a:solidFill>
                  </a:tcPr>
                </a:tc>
                <a:extLst>
                  <a:ext uri="{0D108BD9-81ED-4DB2-BD59-A6C34878D82A}">
                    <a16:rowId xmlns:a16="http://schemas.microsoft.com/office/drawing/2014/main" val="10000"/>
                  </a:ext>
                </a:extLst>
              </a:tr>
              <a:tr h="480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CSUSB</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IT Intern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11/15/2018</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John Smith</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11/30/2018</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Interview set for 12/5/2018</a:t>
                      </a:r>
                      <a:endParaRPr sz="1400" u="none" strike="noStrike" cap="none"/>
                    </a:p>
                  </a:txBody>
                  <a:tcPr marL="91425" marR="91425" marT="91425" marB="91425"/>
                </a:tc>
                <a:extLst>
                  <a:ext uri="{0D108BD9-81ED-4DB2-BD59-A6C34878D82A}">
                    <a16:rowId xmlns:a16="http://schemas.microsoft.com/office/drawing/2014/main" val="10001"/>
                  </a:ext>
                </a:extLst>
              </a:tr>
              <a:tr h="480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pic>
        <p:nvPicPr>
          <p:cNvPr id="349" name="Google Shape;349;p25"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990C-E563-408A-B57B-B97B16021120}"/>
              </a:ext>
            </a:extLst>
          </p:cNvPr>
          <p:cNvSpPr>
            <a:spLocks noGrp="1"/>
          </p:cNvSpPr>
          <p:nvPr>
            <p:ph type="title"/>
          </p:nvPr>
        </p:nvSpPr>
        <p:spPr/>
        <p:txBody>
          <a:bodyPr/>
          <a:lstStyle/>
          <a:p>
            <a:r>
              <a:rPr lang="en-US" dirty="0"/>
              <a:t>Finding an Internship</a:t>
            </a:r>
          </a:p>
        </p:txBody>
      </p:sp>
      <p:sp>
        <p:nvSpPr>
          <p:cNvPr id="3" name="Text Placeholder 2">
            <a:extLst>
              <a:ext uri="{FF2B5EF4-FFF2-40B4-BE49-F238E27FC236}">
                <a16:creationId xmlns:a16="http://schemas.microsoft.com/office/drawing/2014/main" id="{4635DB03-E948-468D-A3DF-7CB332AC4391}"/>
              </a:ext>
            </a:extLst>
          </p:cNvPr>
          <p:cNvSpPr>
            <a:spLocks noGrp="1"/>
          </p:cNvSpPr>
          <p:nvPr>
            <p:ph type="body" idx="1"/>
          </p:nvPr>
        </p:nvSpPr>
        <p:spPr>
          <a:xfrm>
            <a:off x="685800" y="1676400"/>
            <a:ext cx="7772400" cy="4138246"/>
          </a:xfrm>
        </p:spPr>
        <p:txBody>
          <a:bodyPr/>
          <a:lstStyle/>
          <a:p>
            <a:r>
              <a:rPr lang="en-US" dirty="0"/>
              <a:t>Online</a:t>
            </a:r>
          </a:p>
          <a:p>
            <a:r>
              <a:rPr lang="en-US" dirty="0"/>
              <a:t>Network – Make sure everyone in your network knows you are looking for an internship</a:t>
            </a:r>
          </a:p>
          <a:p>
            <a:r>
              <a:rPr lang="en-US" dirty="0"/>
              <a:t>Cold Call (email)</a:t>
            </a:r>
          </a:p>
          <a:p>
            <a:r>
              <a:rPr lang="en-US" dirty="0"/>
              <a:t>Faculty/Department/College Resources</a:t>
            </a:r>
          </a:p>
          <a:p>
            <a:r>
              <a:rPr lang="en-US" dirty="0"/>
              <a:t>Informational Interview</a:t>
            </a:r>
          </a:p>
          <a:p>
            <a:endParaRPr lang="en-US" dirty="0"/>
          </a:p>
        </p:txBody>
      </p:sp>
    </p:spTree>
    <p:extLst>
      <p:ext uri="{BB962C8B-B14F-4D97-AF65-F5344CB8AC3E}">
        <p14:creationId xmlns:p14="http://schemas.microsoft.com/office/powerpoint/2010/main" val="86668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AE3F-6218-4C61-8E20-D537F00D45EF}"/>
              </a:ext>
            </a:extLst>
          </p:cNvPr>
          <p:cNvSpPr>
            <a:spLocks noGrp="1"/>
          </p:cNvSpPr>
          <p:nvPr>
            <p:ph type="title"/>
          </p:nvPr>
        </p:nvSpPr>
        <p:spPr/>
        <p:txBody>
          <a:bodyPr/>
          <a:lstStyle/>
          <a:p>
            <a:r>
              <a:rPr lang="en-US" dirty="0"/>
              <a:t>Make the Most Of Your </a:t>
            </a:r>
            <a:br>
              <a:rPr lang="en-US" dirty="0"/>
            </a:br>
            <a:r>
              <a:rPr lang="en-US" dirty="0"/>
              <a:t>Internship Volunteer Shadowing Experience</a:t>
            </a:r>
          </a:p>
        </p:txBody>
      </p:sp>
      <p:sp>
        <p:nvSpPr>
          <p:cNvPr id="3" name="Text Placeholder 2">
            <a:extLst>
              <a:ext uri="{FF2B5EF4-FFF2-40B4-BE49-F238E27FC236}">
                <a16:creationId xmlns:a16="http://schemas.microsoft.com/office/drawing/2014/main" id="{88B08085-A3A7-4BFC-A7BD-184A13880D0B}"/>
              </a:ext>
            </a:extLst>
          </p:cNvPr>
          <p:cNvSpPr>
            <a:spLocks noGrp="1"/>
          </p:cNvSpPr>
          <p:nvPr>
            <p:ph type="body" idx="1"/>
          </p:nvPr>
        </p:nvSpPr>
        <p:spPr>
          <a:xfrm>
            <a:off x="304800" y="1822939"/>
            <a:ext cx="8534399" cy="3692769"/>
          </a:xfrm>
        </p:spPr>
        <p:txBody>
          <a:bodyPr/>
          <a:lstStyle/>
          <a:p>
            <a:r>
              <a:rPr lang="en-US" dirty="0"/>
              <a:t>Ask Questions</a:t>
            </a:r>
          </a:p>
          <a:p>
            <a:r>
              <a:rPr lang="en-US" dirty="0"/>
              <a:t>Make meaningful connections</a:t>
            </a:r>
          </a:p>
          <a:p>
            <a:r>
              <a:rPr lang="en-US" dirty="0"/>
              <a:t>Volunteer to assist on various projects</a:t>
            </a:r>
          </a:p>
          <a:p>
            <a:r>
              <a:rPr lang="en-US" dirty="0"/>
              <a:t>Treat your internship like a long job interview</a:t>
            </a:r>
          </a:p>
          <a:p>
            <a:r>
              <a:rPr lang="en-US" dirty="0"/>
              <a:t>Keep a log and update your resume with your new skills</a:t>
            </a:r>
          </a:p>
          <a:p>
            <a:r>
              <a:rPr lang="en-US" dirty="0"/>
              <a:t>Send a thank you note</a:t>
            </a:r>
          </a:p>
          <a:p>
            <a:r>
              <a:rPr lang="en-US" dirty="0"/>
              <a:t>Stay in contact. You may need LOR or a reference</a:t>
            </a:r>
          </a:p>
          <a:p>
            <a:endParaRPr lang="en-US" dirty="0"/>
          </a:p>
        </p:txBody>
      </p:sp>
    </p:spTree>
    <p:extLst>
      <p:ext uri="{BB962C8B-B14F-4D97-AF65-F5344CB8AC3E}">
        <p14:creationId xmlns:p14="http://schemas.microsoft.com/office/powerpoint/2010/main" val="4053709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3055620" y="1371600"/>
            <a:ext cx="2880360" cy="1444752"/>
          </a:xfrm>
          <a:prstGeom prst="rect">
            <a:avLst/>
          </a:prstGeom>
          <a:noFill/>
          <a:ln>
            <a:noFill/>
          </a:ln>
        </p:spPr>
      </p:pic>
      <p:sp>
        <p:nvSpPr>
          <p:cNvPr id="8" name="TextBox 7"/>
          <p:cNvSpPr txBox="1"/>
          <p:nvPr/>
        </p:nvSpPr>
        <p:spPr>
          <a:xfrm>
            <a:off x="1371600" y="3200400"/>
            <a:ext cx="6248400" cy="1569660"/>
          </a:xfrm>
          <a:prstGeom prst="rect">
            <a:avLst/>
          </a:prstGeom>
          <a:noFill/>
        </p:spPr>
        <p:txBody>
          <a:bodyPr wrap="square" rtlCol="0">
            <a:spAutoFit/>
          </a:bodyPr>
          <a:lstStyle/>
          <a:p>
            <a:pPr algn="ctr"/>
            <a:r>
              <a:rPr lang="en-US" sz="3200" b="1" dirty="0">
                <a:solidFill>
                  <a:schemeClr val="tx1"/>
                </a:solidFill>
              </a:rPr>
              <a:t>NETWORKING &amp;</a:t>
            </a:r>
          </a:p>
          <a:p>
            <a:pPr algn="ctr"/>
            <a:r>
              <a:rPr lang="en-US" sz="3200" b="1" dirty="0">
                <a:solidFill>
                  <a:schemeClr val="tx1"/>
                </a:solidFill>
              </a:rPr>
              <a:t>DEVELOPING YOUR </a:t>
            </a:r>
          </a:p>
          <a:p>
            <a:pPr algn="ctr"/>
            <a:r>
              <a:rPr lang="en-US" sz="3200" b="1" dirty="0">
                <a:solidFill>
                  <a:schemeClr val="accent1"/>
                </a:solidFill>
              </a:rPr>
              <a:t>LinkedIn</a:t>
            </a:r>
            <a:r>
              <a:rPr lang="en-US" sz="3200" b="1" dirty="0">
                <a:solidFill>
                  <a:schemeClr val="tx1"/>
                </a:solidFill>
              </a:rPr>
              <a:t> PROFILE </a:t>
            </a:r>
          </a:p>
        </p:txBody>
      </p:sp>
    </p:spTree>
    <p:extLst>
      <p:ext uri="{BB962C8B-B14F-4D97-AF65-F5344CB8AC3E}">
        <p14:creationId xmlns:p14="http://schemas.microsoft.com/office/powerpoint/2010/main" val="202344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Networking?</a:t>
            </a:r>
          </a:p>
        </p:txBody>
      </p:sp>
      <p:sp>
        <p:nvSpPr>
          <p:cNvPr id="3" name="Content Placeholder 2"/>
          <p:cNvSpPr>
            <a:spLocks noGrp="1"/>
          </p:cNvSpPr>
          <p:nvPr>
            <p:ph idx="1"/>
          </p:nvPr>
        </p:nvSpPr>
        <p:spPr>
          <a:xfrm>
            <a:off x="685800" y="1828800"/>
            <a:ext cx="7772400" cy="3429000"/>
          </a:xfrm>
        </p:spPr>
        <p:txBody>
          <a:bodyPr/>
          <a:lstStyle/>
          <a:p>
            <a:pPr>
              <a:lnSpc>
                <a:spcPct val="100000"/>
              </a:lnSpc>
            </a:pPr>
            <a:r>
              <a:rPr lang="en-US" sz="2000" dirty="0"/>
              <a:t>Talking with people who will learn about you and your interests, and then help you gain insight into your career options and goals</a:t>
            </a:r>
          </a:p>
          <a:p>
            <a:pPr marL="0" indent="0">
              <a:lnSpc>
                <a:spcPct val="100000"/>
              </a:lnSpc>
              <a:buNone/>
            </a:pPr>
            <a:endParaRPr lang="en-US" sz="2000" dirty="0"/>
          </a:p>
          <a:p>
            <a:pPr>
              <a:lnSpc>
                <a:spcPct val="100000"/>
              </a:lnSpc>
            </a:pPr>
            <a:r>
              <a:rPr lang="en-US" sz="2000" dirty="0"/>
              <a:t>It is a </a:t>
            </a:r>
            <a:r>
              <a:rPr lang="en-US" sz="2000" b="1" dirty="0">
                <a:solidFill>
                  <a:srgbClr val="0066CC"/>
                </a:solidFill>
              </a:rPr>
              <a:t>two-way</a:t>
            </a:r>
            <a:r>
              <a:rPr lang="en-US" sz="2000" dirty="0"/>
              <a:t> process that involves developing </a:t>
            </a:r>
            <a:r>
              <a:rPr lang="en-US" sz="2000" b="1" dirty="0">
                <a:solidFill>
                  <a:srgbClr val="0066CC"/>
                </a:solidFill>
              </a:rPr>
              <a:t>and</a:t>
            </a:r>
            <a:r>
              <a:rPr lang="en-US" sz="2000" dirty="0"/>
              <a:t> maintaining connections with individuals, and mutually benefitting from the relationship</a:t>
            </a:r>
          </a:p>
          <a:p>
            <a:pPr marL="0" indent="0">
              <a:lnSpc>
                <a:spcPct val="100000"/>
              </a:lnSpc>
              <a:buNone/>
            </a:pPr>
            <a:endParaRPr lang="en-US" sz="2000" dirty="0"/>
          </a:p>
          <a:p>
            <a:pPr>
              <a:lnSpc>
                <a:spcPct val="100000"/>
              </a:lnSpc>
            </a:pPr>
            <a:r>
              <a:rPr lang="en-US" sz="2000" dirty="0"/>
              <a:t>Is an ongoing process that takes time and attention; it is </a:t>
            </a:r>
            <a:r>
              <a:rPr lang="en-US" sz="2000" b="1" dirty="0">
                <a:solidFill>
                  <a:srgbClr val="0066CC"/>
                </a:solidFill>
              </a:rPr>
              <a:t>not</a:t>
            </a:r>
            <a:r>
              <a:rPr lang="en-US" sz="2000" dirty="0"/>
              <a:t> something you do only when you are looking for a job</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57450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Networking?</a:t>
            </a:r>
          </a:p>
        </p:txBody>
      </p:sp>
      <p:sp>
        <p:nvSpPr>
          <p:cNvPr id="3" name="Content Placeholder 2"/>
          <p:cNvSpPr>
            <a:spLocks noGrp="1"/>
          </p:cNvSpPr>
          <p:nvPr>
            <p:ph idx="1"/>
          </p:nvPr>
        </p:nvSpPr>
        <p:spPr>
          <a:xfrm>
            <a:off x="685800" y="2114552"/>
            <a:ext cx="7772400" cy="2990849"/>
          </a:xfrm>
        </p:spPr>
        <p:txBody>
          <a:bodyPr/>
          <a:lstStyle/>
          <a:p>
            <a:pPr>
              <a:lnSpc>
                <a:spcPct val="100000"/>
              </a:lnSpc>
            </a:pPr>
            <a:r>
              <a:rPr lang="en-US" sz="2000" dirty="0"/>
              <a:t>Successful networking requires </a:t>
            </a:r>
            <a:r>
              <a:rPr lang="en-US" sz="2000" b="1" dirty="0">
                <a:solidFill>
                  <a:srgbClr val="0066CC"/>
                </a:solidFill>
              </a:rPr>
              <a:t>preparation</a:t>
            </a:r>
            <a:r>
              <a:rPr lang="en-US" sz="2000" dirty="0"/>
              <a:t> and </a:t>
            </a:r>
            <a:r>
              <a:rPr lang="en-US" sz="2000" b="1" dirty="0">
                <a:solidFill>
                  <a:srgbClr val="0066CC"/>
                </a:solidFill>
              </a:rPr>
              <a:t>practice</a:t>
            </a:r>
            <a:endParaRPr lang="en-US" sz="2000" dirty="0"/>
          </a:p>
          <a:p>
            <a:pPr marL="0" indent="0">
              <a:lnSpc>
                <a:spcPct val="100000"/>
              </a:lnSpc>
              <a:buNone/>
            </a:pPr>
            <a:endParaRPr lang="en-US" sz="2000" dirty="0"/>
          </a:p>
          <a:p>
            <a:pPr>
              <a:lnSpc>
                <a:spcPct val="100000"/>
              </a:lnSpc>
            </a:pPr>
            <a:r>
              <a:rPr lang="en-US" sz="2000" dirty="0"/>
              <a:t>Networking can be done in-person and online. A valuable tool for online networking is </a:t>
            </a:r>
            <a:r>
              <a:rPr lang="en-US" sz="2000" b="1" dirty="0">
                <a:solidFill>
                  <a:srgbClr val="0066CC"/>
                </a:solidFill>
              </a:rPr>
              <a:t>LinkedIn </a:t>
            </a:r>
          </a:p>
          <a:p>
            <a:pPr marL="0" indent="0">
              <a:lnSpc>
                <a:spcPct val="100000"/>
              </a:lnSpc>
              <a:buNone/>
            </a:pPr>
            <a:endParaRPr lang="en-US" sz="2000" dirty="0"/>
          </a:p>
          <a:p>
            <a:pPr>
              <a:lnSpc>
                <a:spcPct val="100000"/>
              </a:lnSpc>
            </a:pPr>
            <a:r>
              <a:rPr lang="en-US" sz="2000" dirty="0"/>
              <a:t>Remember, when you network, you are asking for information and advice—</a:t>
            </a:r>
            <a:r>
              <a:rPr lang="en-US" sz="2000" b="1" dirty="0">
                <a:solidFill>
                  <a:srgbClr val="0066CC"/>
                </a:solidFill>
              </a:rPr>
              <a:t>not</a:t>
            </a:r>
            <a:r>
              <a:rPr lang="en-US" sz="2000" dirty="0"/>
              <a:t> a job. It’s not just what you know; it’s also whom you know… or can connect to</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26230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is Networking important?</a:t>
            </a:r>
          </a:p>
        </p:txBody>
      </p:sp>
      <p:sp>
        <p:nvSpPr>
          <p:cNvPr id="3" name="Content Placeholder 2"/>
          <p:cNvSpPr>
            <a:spLocks noGrp="1"/>
          </p:cNvSpPr>
          <p:nvPr>
            <p:ph idx="1"/>
          </p:nvPr>
        </p:nvSpPr>
        <p:spPr>
          <a:xfrm>
            <a:off x="685800" y="1828801"/>
            <a:ext cx="7772400" cy="1575197"/>
          </a:xfrm>
        </p:spPr>
        <p:txBody>
          <a:bodyPr/>
          <a:lstStyle/>
          <a:p>
            <a:pPr>
              <a:lnSpc>
                <a:spcPct val="100000"/>
              </a:lnSpc>
            </a:pPr>
            <a:r>
              <a:rPr lang="en-US" sz="1800" dirty="0"/>
              <a:t>Will be the single most effective method of advancing your career</a:t>
            </a:r>
          </a:p>
          <a:p>
            <a:pPr>
              <a:lnSpc>
                <a:spcPct val="100000"/>
              </a:lnSpc>
            </a:pPr>
            <a:endParaRPr lang="en-US" sz="1800" dirty="0"/>
          </a:p>
          <a:p>
            <a:pPr>
              <a:lnSpc>
                <a:spcPct val="100000"/>
              </a:lnSpc>
            </a:pPr>
            <a:r>
              <a:rPr lang="en-US" sz="1800" dirty="0"/>
              <a:t>While networking may not “get you a job,” it does play a role in the majority of hiring decisions </a:t>
            </a:r>
          </a:p>
          <a:p>
            <a:pPr>
              <a:lnSpc>
                <a:spcPct val="100000"/>
              </a:lnSpc>
            </a:pPr>
            <a:endParaRPr lang="en-US" sz="1800" dirty="0"/>
          </a:p>
          <a:p>
            <a:pPr>
              <a:lnSpc>
                <a:spcPct val="100000"/>
              </a:lnSpc>
            </a:pPr>
            <a:r>
              <a:rPr lang="en-US" sz="1800" dirty="0"/>
              <a:t>Many job vacancies are never advertised, but instead filled through some form of personal or professional referrals </a:t>
            </a:r>
          </a:p>
          <a:p>
            <a:pPr>
              <a:lnSpc>
                <a:spcPct val="100000"/>
              </a:lnSpc>
            </a:pPr>
            <a:endParaRPr lang="en-US" sz="1800" dirty="0"/>
          </a:p>
          <a:p>
            <a:pPr>
              <a:lnSpc>
                <a:spcPct val="100000"/>
              </a:lnSpc>
            </a:pPr>
            <a:r>
              <a:rPr lang="en-US" sz="1800" dirty="0"/>
              <a:t>Employers prefer to hire candidates they have met, or those referred by a trusted source</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127849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Build Your Network</a:t>
            </a:r>
          </a:p>
        </p:txBody>
      </p:sp>
      <p:sp>
        <p:nvSpPr>
          <p:cNvPr id="3" name="Content Placeholder 2"/>
          <p:cNvSpPr>
            <a:spLocks noGrp="1"/>
          </p:cNvSpPr>
          <p:nvPr>
            <p:ph idx="1"/>
          </p:nvPr>
        </p:nvSpPr>
        <p:spPr>
          <a:xfrm>
            <a:off x="685800" y="1905001"/>
            <a:ext cx="7772400" cy="3143249"/>
          </a:xfrm>
        </p:spPr>
        <p:txBody>
          <a:bodyPr/>
          <a:lstStyle/>
          <a:p>
            <a:pPr>
              <a:lnSpc>
                <a:spcPct val="100000"/>
              </a:lnSpc>
            </a:pPr>
            <a:r>
              <a:rPr lang="en-US" sz="1800" dirty="0"/>
              <a:t>Networking opportunities occur on a daily basis and can include a brief conversation with someone on an elevator to an arranged meeting with a professional</a:t>
            </a:r>
          </a:p>
          <a:p>
            <a:pPr marL="0" indent="0">
              <a:lnSpc>
                <a:spcPct val="100000"/>
              </a:lnSpc>
              <a:buNone/>
            </a:pPr>
            <a:r>
              <a:rPr lang="en-US" sz="1800" dirty="0"/>
              <a:t> </a:t>
            </a:r>
          </a:p>
          <a:p>
            <a:pPr>
              <a:lnSpc>
                <a:spcPct val="100000"/>
              </a:lnSpc>
            </a:pPr>
            <a:r>
              <a:rPr lang="en-US" sz="1800" dirty="0"/>
              <a:t>Identify all the people whom you come in contact with through your activities. These can include:</a:t>
            </a:r>
          </a:p>
          <a:p>
            <a:pPr lvl="1">
              <a:lnSpc>
                <a:spcPct val="100000"/>
              </a:lnSpc>
            </a:pPr>
            <a:r>
              <a:rPr lang="en-US" sz="1400" dirty="0"/>
              <a:t>Your friends, classmates, their parents and family members, neighbors.</a:t>
            </a:r>
          </a:p>
          <a:p>
            <a:pPr lvl="1">
              <a:lnSpc>
                <a:spcPct val="100000"/>
              </a:lnSpc>
            </a:pPr>
            <a:r>
              <a:rPr lang="en-US" sz="1400" dirty="0"/>
              <a:t>Your relatives and extended family.</a:t>
            </a:r>
          </a:p>
          <a:p>
            <a:pPr lvl="1">
              <a:lnSpc>
                <a:spcPct val="100000"/>
              </a:lnSpc>
            </a:pPr>
            <a:r>
              <a:rPr lang="en-US" sz="1400" dirty="0"/>
              <a:t>Former and current employers and co-workers.</a:t>
            </a:r>
          </a:p>
          <a:p>
            <a:pPr lvl="1">
              <a:lnSpc>
                <a:spcPct val="100000"/>
              </a:lnSpc>
            </a:pPr>
            <a:r>
              <a:rPr lang="en-US" sz="1400" dirty="0"/>
              <a:t>Members and alumni of professional associations, clubs, and organizations.</a:t>
            </a:r>
          </a:p>
          <a:p>
            <a:pPr lvl="1">
              <a:lnSpc>
                <a:spcPct val="100000"/>
              </a:lnSpc>
            </a:pPr>
            <a:r>
              <a:rPr lang="en-US" sz="1400" dirty="0"/>
              <a:t>Coaches, staff, faculty, or academic advisors.</a:t>
            </a:r>
          </a:p>
          <a:p>
            <a:pPr lvl="1">
              <a:lnSpc>
                <a:spcPct val="100000"/>
              </a:lnSpc>
            </a:pPr>
            <a:r>
              <a:rPr lang="en-US" sz="1400" dirty="0"/>
              <a:t>Alumni of any schools you’ve attended.</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62227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Expand Your Network</a:t>
            </a:r>
          </a:p>
        </p:txBody>
      </p:sp>
      <p:sp>
        <p:nvSpPr>
          <p:cNvPr id="3" name="Content Placeholder 2"/>
          <p:cNvSpPr>
            <a:spLocks noGrp="1"/>
          </p:cNvSpPr>
          <p:nvPr>
            <p:ph idx="1"/>
          </p:nvPr>
        </p:nvSpPr>
        <p:spPr>
          <a:xfrm>
            <a:off x="681606" y="1943101"/>
            <a:ext cx="7772400" cy="1575197"/>
          </a:xfrm>
        </p:spPr>
        <p:txBody>
          <a:bodyPr/>
          <a:lstStyle/>
          <a:p>
            <a:pPr>
              <a:lnSpc>
                <a:spcPct val="100000"/>
              </a:lnSpc>
              <a:spcBef>
                <a:spcPts val="0"/>
              </a:spcBef>
            </a:pPr>
            <a:r>
              <a:rPr lang="en-US" sz="1600" dirty="0"/>
              <a:t>Attend campus career events and fairs, alumni presentations, and workshops</a:t>
            </a:r>
          </a:p>
          <a:p>
            <a:pPr marL="0" indent="0">
              <a:lnSpc>
                <a:spcPct val="100000"/>
              </a:lnSpc>
              <a:spcBef>
                <a:spcPts val="0"/>
              </a:spcBef>
              <a:buNone/>
            </a:pPr>
            <a:endParaRPr lang="en-US" sz="1600" dirty="0"/>
          </a:p>
          <a:p>
            <a:pPr>
              <a:lnSpc>
                <a:spcPct val="100000"/>
              </a:lnSpc>
              <a:spcBef>
                <a:spcPts val="0"/>
              </a:spcBef>
            </a:pPr>
            <a:r>
              <a:rPr lang="en-US" sz="1600" dirty="0"/>
              <a:t>Introduce yourself to any guest speakers you encounter on campus</a:t>
            </a:r>
          </a:p>
          <a:p>
            <a:pPr>
              <a:lnSpc>
                <a:spcPct val="100000"/>
              </a:lnSpc>
              <a:spcBef>
                <a:spcPts val="0"/>
              </a:spcBef>
            </a:pPr>
            <a:endParaRPr lang="en-US" sz="1600" dirty="0"/>
          </a:p>
          <a:p>
            <a:pPr>
              <a:lnSpc>
                <a:spcPct val="100000"/>
              </a:lnSpc>
              <a:spcBef>
                <a:spcPts val="0"/>
              </a:spcBef>
            </a:pPr>
            <a:r>
              <a:rPr lang="en-US" sz="1600" dirty="0"/>
              <a:t>Obtain an internship and maintain contact with colleagues and supervisors</a:t>
            </a:r>
          </a:p>
          <a:p>
            <a:pPr>
              <a:lnSpc>
                <a:spcPct val="100000"/>
              </a:lnSpc>
              <a:spcBef>
                <a:spcPts val="0"/>
              </a:spcBef>
            </a:pPr>
            <a:endParaRPr lang="en-US" sz="1600" dirty="0"/>
          </a:p>
          <a:p>
            <a:pPr>
              <a:lnSpc>
                <a:spcPct val="100000"/>
              </a:lnSpc>
              <a:spcBef>
                <a:spcPts val="0"/>
              </a:spcBef>
            </a:pPr>
            <a:r>
              <a:rPr lang="en-US" sz="1600" dirty="0"/>
              <a:t>Take advantage of job-shadowing programs</a:t>
            </a:r>
          </a:p>
          <a:p>
            <a:pPr>
              <a:lnSpc>
                <a:spcPct val="100000"/>
              </a:lnSpc>
              <a:spcBef>
                <a:spcPts val="0"/>
              </a:spcBef>
            </a:pPr>
            <a:endParaRPr lang="en-US" sz="1600" dirty="0"/>
          </a:p>
          <a:p>
            <a:pPr>
              <a:lnSpc>
                <a:spcPct val="100000"/>
              </a:lnSpc>
              <a:spcBef>
                <a:spcPts val="0"/>
              </a:spcBef>
            </a:pPr>
            <a:r>
              <a:rPr lang="en-US" sz="1600" dirty="0"/>
              <a:t>Identify contacts by researching LexisNexis, industry/trade publications, employer websites, alumni magazines, and library resources</a:t>
            </a:r>
          </a:p>
          <a:p>
            <a:pPr>
              <a:lnSpc>
                <a:spcPct val="100000"/>
              </a:lnSpc>
              <a:spcBef>
                <a:spcPts val="0"/>
              </a:spcBef>
            </a:pPr>
            <a:endParaRPr lang="en-US" sz="1600" dirty="0"/>
          </a:p>
          <a:p>
            <a:pPr>
              <a:lnSpc>
                <a:spcPct val="100000"/>
              </a:lnSpc>
              <a:spcBef>
                <a:spcPts val="0"/>
              </a:spcBef>
            </a:pPr>
            <a:r>
              <a:rPr lang="en-US" sz="1600" dirty="0"/>
              <a:t>Create a </a:t>
            </a:r>
            <a:r>
              <a:rPr lang="en-US" sz="1600" b="1" dirty="0">
                <a:solidFill>
                  <a:srgbClr val="0066CC"/>
                </a:solidFill>
              </a:rPr>
              <a:t>LinkedIn profile</a:t>
            </a:r>
            <a:r>
              <a:rPr lang="en-US" sz="1600" dirty="0"/>
              <a:t>; connect to your contacts and join groups as appropriate</a:t>
            </a:r>
          </a:p>
          <a:p>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60351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What is LinkedIn?</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4" name="Content Placeholder 3">
            <a:extLst>
              <a:ext uri="{FF2B5EF4-FFF2-40B4-BE49-F238E27FC236}">
                <a16:creationId xmlns:a16="http://schemas.microsoft.com/office/drawing/2014/main" id="{A82292C5-51B6-46C4-BE68-1938BC8209A8}"/>
              </a:ext>
            </a:extLst>
          </p:cNvPr>
          <p:cNvSpPr>
            <a:spLocks noGrp="1"/>
          </p:cNvSpPr>
          <p:nvPr>
            <p:ph idx="1"/>
          </p:nvPr>
        </p:nvSpPr>
        <p:spPr>
          <a:xfrm>
            <a:off x="533400" y="2114552"/>
            <a:ext cx="7924800" cy="1619249"/>
          </a:xfrm>
        </p:spPr>
        <p:txBody>
          <a:bodyPr/>
          <a:lstStyle/>
          <a:p>
            <a:pPr marL="0" indent="0">
              <a:buNone/>
            </a:pPr>
            <a:r>
              <a:rPr lang="en-US" dirty="0"/>
              <a:t> </a:t>
            </a:r>
            <a:r>
              <a:rPr lang="en-US" dirty="0">
                <a:hlinkClick r:id="rId4"/>
              </a:rPr>
              <a:t>https://youtu.be/ZVlUwwgOfKw</a:t>
            </a:r>
            <a:r>
              <a:rPr lang="en-US" dirty="0"/>
              <a:t> </a:t>
            </a:r>
          </a:p>
        </p:txBody>
      </p:sp>
    </p:spTree>
    <p:extLst>
      <p:ext uri="{BB962C8B-B14F-4D97-AF65-F5344CB8AC3E}">
        <p14:creationId xmlns:p14="http://schemas.microsoft.com/office/powerpoint/2010/main" val="205118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46250" y="196875"/>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POST-GRADUATION PATHWAYS</a:t>
            </a:r>
            <a:endParaRPr sz="3200" b="1" i="0" u="none" strike="noStrike" cap="none">
              <a:solidFill>
                <a:schemeClr val="dk1"/>
              </a:solidFill>
              <a:latin typeface="Arial"/>
              <a:ea typeface="Arial"/>
              <a:cs typeface="Arial"/>
              <a:sym typeface="Arial"/>
            </a:endParaRPr>
          </a:p>
        </p:txBody>
      </p:sp>
      <p:pic>
        <p:nvPicPr>
          <p:cNvPr id="170" name="Google Shape;170;p7"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555962" y="1858950"/>
            <a:ext cx="7981950" cy="2800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Features and Benefits of LinkedIn</a:t>
            </a:r>
          </a:p>
        </p:txBody>
      </p:sp>
      <p:sp>
        <p:nvSpPr>
          <p:cNvPr id="2" name="Content Placeholder 1"/>
          <p:cNvSpPr>
            <a:spLocks noGrp="1"/>
          </p:cNvSpPr>
          <p:nvPr>
            <p:ph idx="1"/>
          </p:nvPr>
        </p:nvSpPr>
        <p:spPr>
          <a:xfrm>
            <a:off x="685800" y="2114552"/>
            <a:ext cx="7772400" cy="3219449"/>
          </a:xfrm>
        </p:spPr>
        <p:txBody>
          <a:bodyPr/>
          <a:lstStyle/>
          <a:p>
            <a:pPr>
              <a:lnSpc>
                <a:spcPct val="100000"/>
              </a:lnSpc>
              <a:spcBef>
                <a:spcPts val="0"/>
              </a:spcBef>
            </a:pPr>
            <a:r>
              <a:rPr lang="en-US" sz="1800" dirty="0"/>
              <a:t>Establish your professional profile and control one of the top search results for your name.</a:t>
            </a:r>
          </a:p>
          <a:p>
            <a:pPr>
              <a:lnSpc>
                <a:spcPct val="100000"/>
              </a:lnSpc>
              <a:spcBef>
                <a:spcPts val="0"/>
              </a:spcBef>
            </a:pPr>
            <a:r>
              <a:rPr lang="en-US" sz="1800" dirty="0"/>
              <a:t>Build and maintain your professional network.</a:t>
            </a:r>
          </a:p>
          <a:p>
            <a:pPr>
              <a:lnSpc>
                <a:spcPct val="100000"/>
              </a:lnSpc>
              <a:spcBef>
                <a:spcPts val="0"/>
              </a:spcBef>
            </a:pPr>
            <a:r>
              <a:rPr lang="en-US" sz="1800" dirty="0"/>
              <a:t>Find and reconnect with colleagues and classmates.</a:t>
            </a:r>
          </a:p>
          <a:p>
            <a:pPr>
              <a:lnSpc>
                <a:spcPct val="100000"/>
              </a:lnSpc>
              <a:spcBef>
                <a:spcPts val="0"/>
              </a:spcBef>
            </a:pPr>
            <a:r>
              <a:rPr lang="en-US" sz="1800" dirty="0"/>
              <a:t>Learn about other companies, and gain industry insights.</a:t>
            </a:r>
          </a:p>
          <a:p>
            <a:pPr>
              <a:lnSpc>
                <a:spcPct val="100000"/>
              </a:lnSpc>
              <a:spcBef>
                <a:spcPts val="0"/>
              </a:spcBef>
            </a:pPr>
            <a:r>
              <a:rPr lang="en-US" sz="1800" dirty="0"/>
              <a:t>Find other professionals in the same industry using groups.</a:t>
            </a:r>
          </a:p>
          <a:p>
            <a:pPr>
              <a:lnSpc>
                <a:spcPct val="100000"/>
              </a:lnSpc>
              <a:spcBef>
                <a:spcPts val="0"/>
              </a:spcBef>
            </a:pPr>
            <a:r>
              <a:rPr lang="en-US" sz="1800" dirty="0"/>
              <a:t>Share your thoughts and insights through LinkedIn's long-form publishing platform.</a:t>
            </a:r>
          </a:p>
          <a:p>
            <a:pPr>
              <a:lnSpc>
                <a:spcPct val="100000"/>
              </a:lnSpc>
              <a:spcBef>
                <a:spcPts val="0"/>
              </a:spcBef>
            </a:pPr>
            <a:r>
              <a:rPr lang="en-US" sz="1800" dirty="0"/>
              <a:t>Tap into the knowledge of your network.</a:t>
            </a:r>
          </a:p>
          <a:p>
            <a:pPr>
              <a:lnSpc>
                <a:spcPct val="100000"/>
              </a:lnSpc>
              <a:spcBef>
                <a:spcPts val="0"/>
              </a:spcBef>
            </a:pPr>
            <a:r>
              <a:rPr lang="en-US" sz="1800" dirty="0"/>
              <a:t>Discover new career opportunities by searching for jobs.</a:t>
            </a:r>
          </a:p>
          <a:p>
            <a:pPr lvl="1"/>
            <a:endParaRPr lang="en-US" dirty="0"/>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204384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Steps in Profile Development</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4" name="Content Placeholder 3">
            <a:extLst>
              <a:ext uri="{FF2B5EF4-FFF2-40B4-BE49-F238E27FC236}">
                <a16:creationId xmlns:a16="http://schemas.microsoft.com/office/drawing/2014/main" id="{A82292C5-51B6-46C4-BE68-1938BC8209A8}"/>
              </a:ext>
            </a:extLst>
          </p:cNvPr>
          <p:cNvSpPr>
            <a:spLocks noGrp="1"/>
          </p:cNvSpPr>
          <p:nvPr>
            <p:ph idx="1"/>
          </p:nvPr>
        </p:nvSpPr>
        <p:spPr>
          <a:xfrm>
            <a:off x="533400" y="2114552"/>
            <a:ext cx="7924800" cy="2762249"/>
          </a:xfrm>
        </p:spPr>
        <p:txBody>
          <a:bodyPr/>
          <a:lstStyle/>
          <a:p>
            <a:pPr>
              <a:lnSpc>
                <a:spcPct val="100000"/>
              </a:lnSpc>
              <a:spcBef>
                <a:spcPts val="0"/>
              </a:spcBef>
            </a:pPr>
            <a:r>
              <a:rPr lang="en-US" sz="2200" dirty="0"/>
              <a:t>Sign-up: Name, email address, password</a:t>
            </a:r>
          </a:p>
          <a:p>
            <a:pPr>
              <a:lnSpc>
                <a:spcPct val="100000"/>
              </a:lnSpc>
              <a:spcBef>
                <a:spcPts val="0"/>
              </a:spcBef>
            </a:pPr>
            <a:r>
              <a:rPr lang="en-US" sz="2200" dirty="0"/>
              <a:t>Add location information</a:t>
            </a:r>
          </a:p>
          <a:p>
            <a:pPr>
              <a:lnSpc>
                <a:spcPct val="100000"/>
              </a:lnSpc>
              <a:spcBef>
                <a:spcPts val="0"/>
              </a:spcBef>
            </a:pPr>
            <a:r>
              <a:rPr lang="en-US" sz="2200" dirty="0"/>
              <a:t>Add profile photo (background image optional) </a:t>
            </a:r>
          </a:p>
          <a:p>
            <a:pPr>
              <a:lnSpc>
                <a:spcPct val="100000"/>
              </a:lnSpc>
              <a:spcBef>
                <a:spcPts val="0"/>
              </a:spcBef>
            </a:pPr>
            <a:r>
              <a:rPr lang="en-US" sz="2200" dirty="0"/>
              <a:t>Create a headline</a:t>
            </a:r>
          </a:p>
          <a:p>
            <a:pPr>
              <a:lnSpc>
                <a:spcPct val="100000"/>
              </a:lnSpc>
              <a:spcBef>
                <a:spcPts val="0"/>
              </a:spcBef>
            </a:pPr>
            <a:r>
              <a:rPr lang="en-US" sz="2200" dirty="0"/>
              <a:t>Write a summary statement</a:t>
            </a:r>
          </a:p>
          <a:p>
            <a:pPr>
              <a:lnSpc>
                <a:spcPct val="100000"/>
              </a:lnSpc>
              <a:spcBef>
                <a:spcPts val="0"/>
              </a:spcBef>
            </a:pPr>
            <a:r>
              <a:rPr lang="en-US" sz="2200" dirty="0"/>
              <a:t>Other key sections to complete: Showcase your unique professional story through your experience, skills, and education</a:t>
            </a:r>
          </a:p>
          <a:p>
            <a:pPr>
              <a:lnSpc>
                <a:spcPct val="100000"/>
              </a:lnSpc>
              <a:spcBef>
                <a:spcPts val="0"/>
              </a:spcBef>
            </a:pPr>
            <a:endParaRPr lang="en-US" dirty="0"/>
          </a:p>
          <a:p>
            <a:pPr marL="0" indent="0">
              <a:lnSpc>
                <a:spcPct val="100000"/>
              </a:lnSpc>
              <a:spcBef>
                <a:spcPts val="0"/>
              </a:spcBef>
              <a:buNone/>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p:txBody>
      </p:sp>
      <p:sp>
        <p:nvSpPr>
          <p:cNvPr id="7" name="TextBox 6">
            <a:extLst>
              <a:ext uri="{FF2B5EF4-FFF2-40B4-BE49-F238E27FC236}">
                <a16:creationId xmlns:a16="http://schemas.microsoft.com/office/drawing/2014/main" id="{3839B822-1036-4314-99A9-9CB29FA8CB50}"/>
              </a:ext>
            </a:extLst>
          </p:cNvPr>
          <p:cNvSpPr txBox="1"/>
          <p:nvPr/>
        </p:nvSpPr>
        <p:spPr>
          <a:xfrm>
            <a:off x="685800" y="4902492"/>
            <a:ext cx="4563112"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LinkedIn tips for students: </a:t>
            </a:r>
            <a:r>
              <a:rPr lang="en-US" sz="1100" dirty="0">
                <a:solidFill>
                  <a:prstClr val="black"/>
                </a:solidFill>
                <a:ea typeface="ＭＳ Ｐゴシック"/>
                <a:hlinkClick r:id="rId4"/>
              </a:rPr>
              <a:t>https://students.linkedin.com/</a:t>
            </a:r>
            <a:r>
              <a:rPr lang="en-US" sz="1100" dirty="0">
                <a:solidFill>
                  <a:prstClr val="black"/>
                </a:solidFill>
                <a:ea typeface="ＭＳ Ｐゴシック"/>
              </a:rPr>
              <a:t> </a:t>
            </a:r>
          </a:p>
        </p:txBody>
      </p:sp>
    </p:spTree>
    <p:extLst>
      <p:ext uri="{BB962C8B-B14F-4D97-AF65-F5344CB8AC3E}">
        <p14:creationId xmlns:p14="http://schemas.microsoft.com/office/powerpoint/2010/main" val="253486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Getting Started</a:t>
            </a:r>
          </a:p>
        </p:txBody>
      </p:sp>
      <p:pic>
        <p:nvPicPr>
          <p:cNvPr id="7" name="Content Placeholder 6">
            <a:extLst>
              <a:ext uri="{FF2B5EF4-FFF2-40B4-BE49-F238E27FC236}">
                <a16:creationId xmlns:a16="http://schemas.microsoft.com/office/drawing/2014/main" id="{1A19BC68-4239-4C44-BEAD-E19C8B694237}"/>
              </a:ext>
            </a:extLst>
          </p:cNvPr>
          <p:cNvPicPr>
            <a:picLocks noGrp="1" noChangeAspect="1"/>
          </p:cNvPicPr>
          <p:nvPr>
            <p:ph idx="1"/>
          </p:nvPr>
        </p:nvPicPr>
        <p:blipFill>
          <a:blip r:embed="rId2"/>
          <a:stretch>
            <a:fillRect/>
          </a:stretch>
        </p:blipFill>
        <p:spPr>
          <a:xfrm>
            <a:off x="4393952" y="1748790"/>
            <a:ext cx="3454649" cy="3513772"/>
          </a:xfrm>
        </p:spPr>
      </p:pic>
      <p:sp>
        <p:nvSpPr>
          <p:cNvPr id="8" name="Text Placeholder 7">
            <a:extLst>
              <a:ext uri="{FF2B5EF4-FFF2-40B4-BE49-F238E27FC236}">
                <a16:creationId xmlns:a16="http://schemas.microsoft.com/office/drawing/2014/main" id="{41B324F1-F43B-4117-BEAA-77BA4F880AD2}"/>
              </a:ext>
            </a:extLst>
          </p:cNvPr>
          <p:cNvSpPr>
            <a:spLocks noGrp="1"/>
          </p:cNvSpPr>
          <p:nvPr>
            <p:ph type="body" sz="half" idx="2"/>
          </p:nvPr>
        </p:nvSpPr>
        <p:spPr>
          <a:xfrm>
            <a:off x="457202" y="1933577"/>
            <a:ext cx="3665997" cy="3518297"/>
          </a:xfrm>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Go to the sign-up page at </a:t>
            </a:r>
            <a:r>
              <a:rPr lang="en-US" sz="1600" dirty="0">
                <a:hlinkClick r:id="rId3"/>
              </a:rPr>
              <a:t>https://www.linkedin.com/start/join</a:t>
            </a:r>
            <a:r>
              <a:rPr lang="en-US" sz="1600" dirty="0"/>
              <a:t>  </a:t>
            </a:r>
          </a:p>
          <a:p>
            <a:pPr marL="342900" indent="-342900">
              <a:lnSpc>
                <a:spcPct val="100000"/>
              </a:lnSpc>
              <a:spcBef>
                <a:spcPts val="0"/>
              </a:spcBef>
              <a:buClr>
                <a:srgbClr val="0058B3"/>
              </a:buClr>
              <a:buFont typeface="Webdings" charset="2"/>
              <a:buChar char="&lt;"/>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You can sign-up via your Facebook or Email account</a:t>
            </a:r>
          </a:p>
          <a:p>
            <a:endParaRPr lang="en-US" sz="1600" dirty="0"/>
          </a:p>
          <a:p>
            <a:endParaRPr lang="en-US" sz="1600" dirty="0"/>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321988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Profile Photo</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Having no LinkedIn profile photo means your profile is not 100% complete</a:t>
            </a:r>
          </a:p>
          <a:p>
            <a:pPr>
              <a:lnSpc>
                <a:spcPct val="100000"/>
              </a:lnSpc>
              <a:spcBef>
                <a:spcPts val="0"/>
              </a:spcBef>
              <a:buClr>
                <a:srgbClr val="0058B3"/>
              </a:buClr>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According to LinkedIn, profiles with photos receive 21 times more views and 9x more connection requests</a:t>
            </a:r>
          </a:p>
        </p:txBody>
      </p:sp>
      <p:pic>
        <p:nvPicPr>
          <p:cNvPr id="8" name="Content Placeholder 7">
            <a:extLst>
              <a:ext uri="{FF2B5EF4-FFF2-40B4-BE49-F238E27FC236}">
                <a16:creationId xmlns:a16="http://schemas.microsoft.com/office/drawing/2014/main" id="{CD2C8C0E-030B-40E6-97D9-890ED598BF05}"/>
              </a:ext>
            </a:extLst>
          </p:cNvPr>
          <p:cNvPicPr>
            <a:picLocks noGrp="1" noChangeAspect="1"/>
          </p:cNvPicPr>
          <p:nvPr>
            <p:ph idx="1"/>
          </p:nvPr>
        </p:nvPicPr>
        <p:blipFill>
          <a:blip r:embed="rId3"/>
          <a:stretch>
            <a:fillRect/>
          </a:stretch>
        </p:blipFill>
        <p:spPr>
          <a:xfrm>
            <a:off x="3849369" y="1684913"/>
            <a:ext cx="4563112" cy="3143689"/>
          </a:xfrm>
        </p:spPr>
      </p:pic>
      <p:sp>
        <p:nvSpPr>
          <p:cNvPr id="10" name="TextBox 9">
            <a:extLst>
              <a:ext uri="{FF2B5EF4-FFF2-40B4-BE49-F238E27FC236}">
                <a16:creationId xmlns:a16="http://schemas.microsoft.com/office/drawing/2014/main" id="{3839B822-1036-4314-99A9-9CB29FA8CB50}"/>
              </a:ext>
            </a:extLst>
          </p:cNvPr>
          <p:cNvSpPr txBox="1"/>
          <p:nvPr/>
        </p:nvSpPr>
        <p:spPr>
          <a:xfrm>
            <a:off x="3895088" y="4800601"/>
            <a:ext cx="4563112" cy="539187"/>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LinkedIn Profile Photo Help: </a:t>
            </a:r>
            <a:r>
              <a:rPr lang="en-US" sz="1100" dirty="0">
                <a:solidFill>
                  <a:prstClr val="black"/>
                </a:solidFill>
                <a:ea typeface="ＭＳ Ｐゴシック"/>
                <a:hlinkClick r:id="rId4"/>
              </a:rPr>
              <a:t>https://www.linkedin.com/help/linkedin/topics/6042/6059</a:t>
            </a:r>
            <a:r>
              <a:rPr lang="en-US" sz="1100" dirty="0">
                <a:solidFill>
                  <a:prstClr val="black"/>
                </a:solidFill>
                <a:ea typeface="ＭＳ Ｐゴシック"/>
              </a:rPr>
              <a:t> </a:t>
            </a:r>
          </a:p>
        </p:txBody>
      </p:sp>
    </p:spTree>
    <p:extLst>
      <p:ext uri="{BB962C8B-B14F-4D97-AF65-F5344CB8AC3E}">
        <p14:creationId xmlns:p14="http://schemas.microsoft.com/office/powerpoint/2010/main" val="1499767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Profile Photo Samples &amp; Tips</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Professional head shot (is recommended)</a:t>
            </a:r>
          </a:p>
          <a:p>
            <a:pPr marL="342900" indent="-342900">
              <a:lnSpc>
                <a:spcPct val="100000"/>
              </a:lnSpc>
              <a:spcBef>
                <a:spcPts val="0"/>
              </a:spcBef>
              <a:buClr>
                <a:srgbClr val="0058B3"/>
              </a:buClr>
              <a:buFont typeface="Webdings" charset="2"/>
              <a:buChar char="&lt;"/>
            </a:pPr>
            <a:r>
              <a:rPr lang="en-US" sz="1800" dirty="0">
                <a:solidFill>
                  <a:prstClr val="black"/>
                </a:solidFill>
              </a:rPr>
              <a:t>Plain background</a:t>
            </a:r>
          </a:p>
          <a:p>
            <a:pPr marL="342900" indent="-342900">
              <a:lnSpc>
                <a:spcPct val="100000"/>
              </a:lnSpc>
              <a:spcBef>
                <a:spcPts val="0"/>
              </a:spcBef>
              <a:buClr>
                <a:srgbClr val="0058B3"/>
              </a:buClr>
              <a:buFont typeface="Webdings" charset="2"/>
              <a:buChar char="&lt;"/>
            </a:pPr>
            <a:r>
              <a:rPr lang="en-US" sz="1800" dirty="0">
                <a:solidFill>
                  <a:prstClr val="black"/>
                </a:solidFill>
              </a:rPr>
              <a:t>No distractions in view </a:t>
            </a:r>
          </a:p>
          <a:p>
            <a:pPr marL="342900" indent="-342900">
              <a:lnSpc>
                <a:spcPct val="100000"/>
              </a:lnSpc>
              <a:spcBef>
                <a:spcPts val="0"/>
              </a:spcBef>
              <a:buClr>
                <a:srgbClr val="0058B3"/>
              </a:buClr>
              <a:buFont typeface="Webdings" charset="2"/>
              <a:buChar char="&lt;"/>
            </a:pPr>
            <a:r>
              <a:rPr lang="en-US" sz="1800" dirty="0">
                <a:solidFill>
                  <a:prstClr val="black"/>
                </a:solidFill>
              </a:rPr>
              <a:t>If taken outside, natural light works well</a:t>
            </a:r>
          </a:p>
          <a:p>
            <a:pPr marL="342900" indent="-342900">
              <a:lnSpc>
                <a:spcPct val="100000"/>
              </a:lnSpc>
              <a:spcBef>
                <a:spcPts val="0"/>
              </a:spcBef>
              <a:buClr>
                <a:srgbClr val="0058B3"/>
              </a:buClr>
              <a:buFont typeface="Webdings" charset="2"/>
              <a:buChar char="&lt;"/>
            </a:pPr>
            <a:r>
              <a:rPr lang="en-US" sz="1800" dirty="0">
                <a:solidFill>
                  <a:prstClr val="black"/>
                </a:solidFill>
              </a:rPr>
              <a:t>Make sure you portray yourself as you want to be seen by your intended audience</a:t>
            </a:r>
          </a:p>
          <a:p>
            <a:pPr>
              <a:lnSpc>
                <a:spcPct val="100000"/>
              </a:lnSpc>
              <a:spcBef>
                <a:spcPts val="0"/>
              </a:spcBef>
              <a:buClr>
                <a:srgbClr val="0058B3"/>
              </a:buClr>
            </a:pPr>
            <a:endParaRPr lang="en-US" sz="1800" dirty="0">
              <a:solidFill>
                <a:prstClr val="black"/>
              </a:solidFill>
            </a:endParaRPr>
          </a:p>
          <a:p>
            <a:endParaRPr lang="en-US" dirty="0"/>
          </a:p>
        </p:txBody>
      </p:sp>
      <p:pic>
        <p:nvPicPr>
          <p:cNvPr id="7" name="Content Placeholder 6">
            <a:extLst>
              <a:ext uri="{FF2B5EF4-FFF2-40B4-BE49-F238E27FC236}">
                <a16:creationId xmlns:a16="http://schemas.microsoft.com/office/drawing/2014/main" id="{249F1764-2097-46E9-9DF4-C57DC01A1B15}"/>
              </a:ext>
            </a:extLst>
          </p:cNvPr>
          <p:cNvPicPr>
            <a:picLocks noGrp="1" noChangeAspect="1"/>
          </p:cNvPicPr>
          <p:nvPr>
            <p:ph idx="1"/>
          </p:nvPr>
        </p:nvPicPr>
        <p:blipFill>
          <a:blip r:embed="rId3"/>
          <a:stretch>
            <a:fillRect/>
          </a:stretch>
        </p:blipFill>
        <p:spPr>
          <a:xfrm>
            <a:off x="3733800" y="1062037"/>
            <a:ext cx="5111750" cy="2213528"/>
          </a:xfrm>
        </p:spPr>
      </p:pic>
      <p:pic>
        <p:nvPicPr>
          <p:cNvPr id="10" name="Picture 9">
            <a:extLst>
              <a:ext uri="{FF2B5EF4-FFF2-40B4-BE49-F238E27FC236}">
                <a16:creationId xmlns:a16="http://schemas.microsoft.com/office/drawing/2014/main" id="{F0E8CCAB-141E-4227-8913-9C4FDE27726B}"/>
              </a:ext>
            </a:extLst>
          </p:cNvPr>
          <p:cNvPicPr>
            <a:picLocks noChangeAspect="1"/>
          </p:cNvPicPr>
          <p:nvPr/>
        </p:nvPicPr>
        <p:blipFill rotWithShape="1">
          <a:blip r:embed="rId4"/>
          <a:srcRect t="11761"/>
          <a:stretch/>
        </p:blipFill>
        <p:spPr>
          <a:xfrm>
            <a:off x="3733800" y="3275566"/>
            <a:ext cx="5111750" cy="1952625"/>
          </a:xfrm>
          <a:prstGeom prst="rect">
            <a:avLst/>
          </a:prstGeom>
        </p:spPr>
      </p:pic>
    </p:spTree>
    <p:extLst>
      <p:ext uri="{BB962C8B-B14F-4D97-AF65-F5344CB8AC3E}">
        <p14:creationId xmlns:p14="http://schemas.microsoft.com/office/powerpoint/2010/main" val="1070928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a:xfrm>
            <a:off x="457202" y="1143001"/>
            <a:ext cx="3008313" cy="638175"/>
          </a:xfrm>
        </p:spPr>
        <p:txBody>
          <a:bodyPr/>
          <a:lstStyle/>
          <a:p>
            <a:r>
              <a:rPr lang="en-US" dirty="0"/>
              <a:t>Background Image</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p:txBody>
          <a:bodyPr/>
          <a:lstStyle/>
          <a:p>
            <a:pPr marL="342900" indent="-342900">
              <a:lnSpc>
                <a:spcPct val="100000"/>
              </a:lnSpc>
              <a:spcBef>
                <a:spcPts val="0"/>
              </a:spcBef>
              <a:buClr>
                <a:srgbClr val="0058B3"/>
              </a:buClr>
              <a:buFont typeface="Webdings" charset="2"/>
              <a:buChar char="&lt;"/>
            </a:pPr>
            <a:r>
              <a:rPr lang="en-US" sz="1600" dirty="0">
                <a:solidFill>
                  <a:prstClr val="black"/>
                </a:solidFill>
              </a:rPr>
              <a:t>LinkedIn has a standard option available to use or as a premium user you have access to LinkedIn stock images</a:t>
            </a:r>
          </a:p>
          <a:p>
            <a:pPr>
              <a:lnSpc>
                <a:spcPct val="100000"/>
              </a:lnSpc>
              <a:spcBef>
                <a:spcPts val="0"/>
              </a:spcBef>
              <a:buClr>
                <a:srgbClr val="0058B3"/>
              </a:buClr>
            </a:pPr>
            <a:endParaRPr lang="en-US" sz="1600" dirty="0">
              <a:solidFill>
                <a:prstClr val="black"/>
              </a:solidFill>
            </a:endParaRPr>
          </a:p>
          <a:p>
            <a:pPr marL="342900" indent="-342900">
              <a:lnSpc>
                <a:spcPct val="100000"/>
              </a:lnSpc>
              <a:spcBef>
                <a:spcPts val="0"/>
              </a:spcBef>
              <a:buClr>
                <a:srgbClr val="0058B3"/>
              </a:buClr>
              <a:buFont typeface="Webdings" charset="2"/>
              <a:buChar char="&lt;"/>
            </a:pPr>
            <a:r>
              <a:rPr lang="en-US" sz="1600" dirty="0">
                <a:solidFill>
                  <a:prstClr val="black"/>
                </a:solidFill>
              </a:rPr>
              <a:t>Another option is to create a custom background image using one of the following online tools: </a:t>
            </a:r>
          </a:p>
          <a:p>
            <a:pPr marL="800100" lvl="1" indent="-342900">
              <a:lnSpc>
                <a:spcPct val="100000"/>
              </a:lnSpc>
              <a:spcBef>
                <a:spcPts val="0"/>
              </a:spcBef>
              <a:buClr>
                <a:srgbClr val="0058B3"/>
              </a:buClr>
              <a:buFont typeface="Webdings" charset="2"/>
              <a:buChar char="&lt;"/>
            </a:pPr>
            <a:r>
              <a:rPr lang="en-US" sz="1400" dirty="0">
                <a:solidFill>
                  <a:prstClr val="black"/>
                </a:solidFill>
                <a:hlinkClick r:id="rId3"/>
              </a:rPr>
              <a:t>www.canva.com</a:t>
            </a:r>
            <a:r>
              <a:rPr lang="en-US" sz="1400" dirty="0">
                <a:solidFill>
                  <a:prstClr val="black"/>
                </a:solidFill>
              </a:rPr>
              <a:t> </a:t>
            </a:r>
          </a:p>
          <a:p>
            <a:pPr marL="800100" lvl="1" indent="-342900">
              <a:lnSpc>
                <a:spcPct val="100000"/>
              </a:lnSpc>
              <a:spcBef>
                <a:spcPts val="0"/>
              </a:spcBef>
              <a:buClr>
                <a:srgbClr val="0058B3"/>
              </a:buClr>
              <a:buFont typeface="Webdings" charset="2"/>
              <a:buChar char="&lt;"/>
            </a:pPr>
            <a:r>
              <a:rPr lang="en-US" sz="1400" dirty="0">
                <a:solidFill>
                  <a:prstClr val="black"/>
                </a:solidFill>
                <a:hlinkClick r:id="rId4"/>
              </a:rPr>
              <a:t>www.fotor.com</a:t>
            </a:r>
            <a:r>
              <a:rPr lang="en-US" sz="1400" dirty="0">
                <a:solidFill>
                  <a:prstClr val="black"/>
                </a:solidFill>
              </a:rPr>
              <a:t> </a:t>
            </a:r>
          </a:p>
          <a:p>
            <a:pPr marL="800100" lvl="1" indent="-342900">
              <a:lnSpc>
                <a:spcPct val="100000"/>
              </a:lnSpc>
              <a:spcBef>
                <a:spcPts val="0"/>
              </a:spcBef>
              <a:buClr>
                <a:srgbClr val="0058B3"/>
              </a:buClr>
              <a:buFont typeface="Webdings" charset="2"/>
              <a:buChar char="&lt;"/>
            </a:pPr>
            <a:r>
              <a:rPr lang="en-US" sz="1400" dirty="0">
                <a:solidFill>
                  <a:prstClr val="black"/>
                </a:solidFill>
                <a:hlinkClick r:id="rId5"/>
              </a:rPr>
              <a:t>www.picmonkey.com</a:t>
            </a:r>
            <a:r>
              <a:rPr lang="en-US" sz="1400" dirty="0">
                <a:solidFill>
                  <a:prstClr val="black"/>
                </a:solidFill>
              </a:rPr>
              <a:t> </a:t>
            </a:r>
          </a:p>
        </p:txBody>
      </p:sp>
      <p:sp>
        <p:nvSpPr>
          <p:cNvPr id="10" name="TextBox 9">
            <a:extLst>
              <a:ext uri="{FF2B5EF4-FFF2-40B4-BE49-F238E27FC236}">
                <a16:creationId xmlns:a16="http://schemas.microsoft.com/office/drawing/2014/main" id="{3839B822-1036-4314-99A9-9CB29FA8CB50}"/>
              </a:ext>
            </a:extLst>
          </p:cNvPr>
          <p:cNvSpPr txBox="1"/>
          <p:nvPr/>
        </p:nvSpPr>
        <p:spPr>
          <a:xfrm>
            <a:off x="457200" y="5029201"/>
            <a:ext cx="7161578"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Background Image Help: </a:t>
            </a:r>
            <a:r>
              <a:rPr lang="en-US" sz="1100" dirty="0">
                <a:solidFill>
                  <a:prstClr val="black"/>
                </a:solidFill>
                <a:ea typeface="ＭＳ Ｐゴシック"/>
                <a:hlinkClick r:id="rId6"/>
              </a:rPr>
              <a:t>https://www.linkedin.com/help/linkedin/answer/49960?query=background%20image</a:t>
            </a:r>
            <a:r>
              <a:rPr lang="en-US" sz="1100" dirty="0">
                <a:solidFill>
                  <a:prstClr val="black"/>
                </a:solidFill>
                <a:ea typeface="ＭＳ Ｐゴシック"/>
              </a:rPr>
              <a:t> </a:t>
            </a:r>
          </a:p>
        </p:txBody>
      </p:sp>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695950" y="963751"/>
            <a:ext cx="3219450" cy="1246050"/>
          </a:xfr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1" y="2286000"/>
            <a:ext cx="2828925" cy="14358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8528" y="3810001"/>
            <a:ext cx="3450672" cy="1171575"/>
          </a:xfrm>
          <a:prstGeom prst="rect">
            <a:avLst/>
          </a:prstGeom>
        </p:spPr>
      </p:pic>
    </p:spTree>
    <p:extLst>
      <p:ext uri="{BB962C8B-B14F-4D97-AF65-F5344CB8AC3E}">
        <p14:creationId xmlns:p14="http://schemas.microsoft.com/office/powerpoint/2010/main" val="36936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Ideas For Background Images</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a:xfrm>
            <a:off x="457202" y="1933577"/>
            <a:ext cx="3008313" cy="2910315"/>
          </a:xfrm>
        </p:spPr>
        <p:txBody>
          <a:bodyPr/>
          <a:lstStyle/>
          <a:p>
            <a:pPr marL="342900" indent="-342900">
              <a:lnSpc>
                <a:spcPct val="100000"/>
              </a:lnSpc>
              <a:spcBef>
                <a:spcPts val="0"/>
              </a:spcBef>
              <a:buClr>
                <a:srgbClr val="0058B3"/>
              </a:buClr>
              <a:buFont typeface="+mj-lt"/>
              <a:buAutoNum type="arabicPeriod"/>
            </a:pPr>
            <a:r>
              <a:rPr lang="en-US" sz="1600" dirty="0">
                <a:solidFill>
                  <a:prstClr val="black"/>
                </a:solidFill>
              </a:rPr>
              <a:t>LinkedIn stock image</a:t>
            </a:r>
          </a:p>
          <a:p>
            <a:pPr marL="342900" indent="-342900">
              <a:lnSpc>
                <a:spcPct val="100000"/>
              </a:lnSpc>
              <a:spcBef>
                <a:spcPts val="0"/>
              </a:spcBef>
              <a:buClr>
                <a:srgbClr val="0058B3"/>
              </a:buClr>
              <a:buFont typeface="+mj-lt"/>
              <a:buAutoNum type="arabicPeriod"/>
            </a:pPr>
            <a:r>
              <a:rPr lang="en-US" sz="1600" dirty="0">
                <a:solidFill>
                  <a:prstClr val="black"/>
                </a:solidFill>
              </a:rPr>
              <a:t>Your product or service in the making</a:t>
            </a:r>
          </a:p>
          <a:p>
            <a:pPr marL="342900" indent="-342900">
              <a:lnSpc>
                <a:spcPct val="100000"/>
              </a:lnSpc>
              <a:spcBef>
                <a:spcPts val="0"/>
              </a:spcBef>
              <a:buClr>
                <a:srgbClr val="0058B3"/>
              </a:buClr>
              <a:buFont typeface="+mj-lt"/>
              <a:buAutoNum type="arabicPeriod"/>
            </a:pPr>
            <a:r>
              <a:rPr lang="en-US" sz="1600" dirty="0">
                <a:solidFill>
                  <a:prstClr val="black"/>
                </a:solidFill>
              </a:rPr>
              <a:t>Your product or service in action</a:t>
            </a:r>
          </a:p>
          <a:p>
            <a:pPr marL="342900" indent="-342900">
              <a:lnSpc>
                <a:spcPct val="100000"/>
              </a:lnSpc>
              <a:spcBef>
                <a:spcPts val="0"/>
              </a:spcBef>
              <a:buClr>
                <a:srgbClr val="0058B3"/>
              </a:buClr>
              <a:buFont typeface="+mj-lt"/>
              <a:buAutoNum type="arabicPeriod"/>
            </a:pPr>
            <a:r>
              <a:rPr lang="en-US" sz="1600" dirty="0">
                <a:solidFill>
                  <a:prstClr val="black"/>
                </a:solidFill>
              </a:rPr>
              <a:t>The skyline of your current city</a:t>
            </a:r>
          </a:p>
          <a:p>
            <a:pPr marL="342900" indent="-342900">
              <a:lnSpc>
                <a:spcPct val="100000"/>
              </a:lnSpc>
              <a:spcBef>
                <a:spcPts val="0"/>
              </a:spcBef>
              <a:buClr>
                <a:srgbClr val="0058B3"/>
              </a:buClr>
              <a:buFont typeface="+mj-lt"/>
              <a:buAutoNum type="arabicPeriod"/>
            </a:pPr>
            <a:r>
              <a:rPr lang="en-US" sz="1600" dirty="0">
                <a:solidFill>
                  <a:prstClr val="black"/>
                </a:solidFill>
              </a:rPr>
              <a:t>Design your own</a:t>
            </a:r>
          </a:p>
          <a:p>
            <a:pPr marL="342900" indent="-342900">
              <a:lnSpc>
                <a:spcPct val="100000"/>
              </a:lnSpc>
              <a:spcBef>
                <a:spcPts val="0"/>
              </a:spcBef>
              <a:buClr>
                <a:srgbClr val="0058B3"/>
              </a:buClr>
              <a:buFont typeface="+mj-lt"/>
              <a:buAutoNum type="arabicPeriod"/>
            </a:pPr>
            <a:r>
              <a:rPr lang="en-US" sz="1600" dirty="0">
                <a:solidFill>
                  <a:prstClr val="black"/>
                </a:solidFill>
              </a:rPr>
              <a:t>A personal image</a:t>
            </a:r>
          </a:p>
          <a:p>
            <a:pPr marL="342900" indent="-342900">
              <a:lnSpc>
                <a:spcPct val="100000"/>
              </a:lnSpc>
              <a:spcBef>
                <a:spcPts val="0"/>
              </a:spcBef>
              <a:buClr>
                <a:srgbClr val="0058B3"/>
              </a:buClr>
              <a:buFont typeface="+mj-lt"/>
              <a:buAutoNum type="arabicPeriod"/>
            </a:pPr>
            <a:endParaRPr lang="en-US" dirty="0">
              <a:solidFill>
                <a:prstClr val="black"/>
              </a:solidFill>
            </a:endParaRPr>
          </a:p>
        </p:txBody>
      </p:sp>
      <p:sp>
        <p:nvSpPr>
          <p:cNvPr id="10" name="TextBox 9">
            <a:extLst>
              <a:ext uri="{FF2B5EF4-FFF2-40B4-BE49-F238E27FC236}">
                <a16:creationId xmlns:a16="http://schemas.microsoft.com/office/drawing/2014/main" id="{3839B822-1036-4314-99A9-9CB29FA8CB50}"/>
              </a:ext>
            </a:extLst>
          </p:cNvPr>
          <p:cNvSpPr txBox="1"/>
          <p:nvPr/>
        </p:nvSpPr>
        <p:spPr>
          <a:xfrm>
            <a:off x="457201" y="4828390"/>
            <a:ext cx="5410200" cy="555024"/>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Article: </a:t>
            </a:r>
            <a:r>
              <a:rPr lang="en-US" sz="1100" i="1" dirty="0">
                <a:solidFill>
                  <a:prstClr val="black"/>
                </a:solidFill>
                <a:ea typeface="ＭＳ Ｐゴシック"/>
              </a:rPr>
              <a:t>Seven ideas for an effective LinkedIn background image</a:t>
            </a:r>
            <a:r>
              <a:rPr lang="en-US" sz="1100" dirty="0">
                <a:solidFill>
                  <a:prstClr val="black"/>
                </a:solidFill>
                <a:ea typeface="ＭＳ Ｐゴシック"/>
              </a:rPr>
              <a:t>: </a:t>
            </a:r>
            <a:r>
              <a:rPr lang="en-US" sz="1100" dirty="0">
                <a:solidFill>
                  <a:prstClr val="black"/>
                </a:solidFill>
                <a:ea typeface="ＭＳ Ｐゴシック"/>
                <a:hlinkClick r:id="rId3"/>
              </a:rPr>
              <a:t>https://www.linkedin.com/help/linkedin/answer/49960?query=background%20image</a:t>
            </a:r>
            <a:r>
              <a:rPr lang="en-US" sz="1100" dirty="0">
                <a:solidFill>
                  <a:prstClr val="black"/>
                </a:solidFill>
                <a:ea typeface="ＭＳ Ｐゴシック"/>
              </a:rPr>
              <a:t> </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1001" y="1381125"/>
            <a:ext cx="4352925" cy="1590675"/>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200401"/>
            <a:ext cx="4352925" cy="1247775"/>
          </a:xfrm>
          <a:prstGeom prst="rect">
            <a:avLst/>
          </a:prstGeom>
        </p:spPr>
      </p:pic>
    </p:spTree>
    <p:extLst>
      <p:ext uri="{BB962C8B-B14F-4D97-AF65-F5344CB8AC3E}">
        <p14:creationId xmlns:p14="http://schemas.microsoft.com/office/powerpoint/2010/main" val="424184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Profile Content Tips</a:t>
            </a:r>
          </a:p>
        </p:txBody>
      </p:sp>
      <p:sp>
        <p:nvSpPr>
          <p:cNvPr id="6" name="Content Placeholder 5"/>
          <p:cNvSpPr>
            <a:spLocks noGrp="1"/>
          </p:cNvSpPr>
          <p:nvPr>
            <p:ph idx="1"/>
          </p:nvPr>
        </p:nvSpPr>
        <p:spPr>
          <a:xfrm>
            <a:off x="685800" y="1981201"/>
            <a:ext cx="7772400" cy="3067049"/>
          </a:xfrm>
        </p:spPr>
        <p:txBody>
          <a:bodyPr/>
          <a:lstStyle/>
          <a:p>
            <a:pPr>
              <a:lnSpc>
                <a:spcPct val="100000"/>
              </a:lnSpc>
              <a:spcBef>
                <a:spcPts val="0"/>
              </a:spcBef>
            </a:pPr>
            <a:r>
              <a:rPr lang="en-US" sz="1800" dirty="0">
                <a:latin typeface="+mj-lt"/>
              </a:rPr>
              <a:t>“The first hurdle is to get </a:t>
            </a:r>
            <a:r>
              <a:rPr lang="en-US" sz="1800" b="1" dirty="0">
                <a:latin typeface="+mj-lt"/>
              </a:rPr>
              <a:t>found</a:t>
            </a:r>
            <a:r>
              <a:rPr lang="en-US" sz="1800" dirty="0">
                <a:latin typeface="+mj-lt"/>
              </a:rPr>
              <a:t> (to make sure you come up in the right kind of searches by recruiters).” </a:t>
            </a:r>
            <a:r>
              <a:rPr lang="en-US" sz="1800" i="1" dirty="0">
                <a:latin typeface="+mj-lt"/>
              </a:rPr>
              <a:t> </a:t>
            </a:r>
          </a:p>
          <a:p>
            <a:pPr marL="0" indent="0">
              <a:lnSpc>
                <a:spcPct val="100000"/>
              </a:lnSpc>
              <a:spcBef>
                <a:spcPts val="0"/>
              </a:spcBef>
              <a:buNone/>
            </a:pPr>
            <a:r>
              <a:rPr lang="en-US" sz="1400" i="1" dirty="0"/>
              <a:t>        -Catherine Byers </a:t>
            </a:r>
            <a:r>
              <a:rPr lang="en-US" sz="1400" i="1" dirty="0" err="1"/>
              <a:t>Breet</a:t>
            </a:r>
            <a:r>
              <a:rPr lang="en-US" sz="1400" i="1" dirty="0"/>
              <a:t>, Longtime recruiter and adopter of LinkedIn (member since 2005)</a:t>
            </a:r>
          </a:p>
          <a:p>
            <a:pPr marL="0" indent="0">
              <a:lnSpc>
                <a:spcPct val="100000"/>
              </a:lnSpc>
              <a:spcBef>
                <a:spcPts val="0"/>
              </a:spcBef>
              <a:buNone/>
            </a:pPr>
            <a:endParaRPr lang="en-US" sz="1400" i="1" dirty="0"/>
          </a:p>
          <a:p>
            <a:pPr>
              <a:lnSpc>
                <a:spcPct val="100000"/>
              </a:lnSpc>
              <a:spcBef>
                <a:spcPts val="0"/>
              </a:spcBef>
              <a:buClr>
                <a:srgbClr val="0058B3"/>
              </a:buClr>
            </a:pPr>
            <a:r>
              <a:rPr lang="en-US" sz="1800" dirty="0">
                <a:solidFill>
                  <a:prstClr val="black"/>
                </a:solidFill>
              </a:rPr>
              <a:t>Use industry-relevant job titles and keywords</a:t>
            </a:r>
          </a:p>
          <a:p>
            <a:pPr>
              <a:lnSpc>
                <a:spcPct val="100000"/>
              </a:lnSpc>
              <a:spcBef>
                <a:spcPts val="0"/>
              </a:spcBef>
              <a:buClr>
                <a:srgbClr val="0058B3"/>
              </a:buClr>
            </a:pPr>
            <a:endParaRPr lang="en-US" sz="1800" dirty="0">
              <a:solidFill>
                <a:prstClr val="black"/>
              </a:solidFill>
            </a:endParaRPr>
          </a:p>
          <a:p>
            <a:pPr>
              <a:lnSpc>
                <a:spcPct val="100000"/>
              </a:lnSpc>
              <a:spcBef>
                <a:spcPts val="0"/>
              </a:spcBef>
              <a:buClr>
                <a:srgbClr val="0058B3"/>
              </a:buClr>
            </a:pPr>
            <a:r>
              <a:rPr lang="en-US" sz="1800" dirty="0">
                <a:solidFill>
                  <a:prstClr val="black"/>
                </a:solidFill>
              </a:rPr>
              <a:t>Once you identify your top keywords, add as many of them to the following sections: Headline (most important), Current Job Title, Summary, Interests</a:t>
            </a:r>
          </a:p>
          <a:p>
            <a:pPr marL="0" indent="0">
              <a:lnSpc>
                <a:spcPct val="100000"/>
              </a:lnSpc>
              <a:spcBef>
                <a:spcPts val="0"/>
              </a:spcBef>
              <a:buClr>
                <a:srgbClr val="0058B3"/>
              </a:buClr>
              <a:buNone/>
            </a:pPr>
            <a:endParaRPr lang="en-US" sz="1800" dirty="0">
              <a:solidFill>
                <a:prstClr val="black"/>
              </a:solidFill>
            </a:endParaRPr>
          </a:p>
          <a:p>
            <a:pPr>
              <a:lnSpc>
                <a:spcPct val="100000"/>
              </a:lnSpc>
              <a:spcBef>
                <a:spcPts val="0"/>
              </a:spcBef>
              <a:buClr>
                <a:srgbClr val="0058B3"/>
              </a:buClr>
            </a:pPr>
            <a:r>
              <a:rPr lang="en-US" sz="1800" dirty="0">
                <a:solidFill>
                  <a:prstClr val="black"/>
                </a:solidFill>
              </a:rPr>
              <a:t>The LinkedIn search tool searches entire profiles, so insert your keywords throughout!</a:t>
            </a:r>
            <a:endParaRPr lang="en-US" sz="1800" i="1" dirty="0">
              <a:solidFill>
                <a:prstClr val="black"/>
              </a:solidFill>
            </a:endParaRPr>
          </a:p>
          <a:p>
            <a:pPr marL="0" indent="0">
              <a:lnSpc>
                <a:spcPct val="100000"/>
              </a:lnSpc>
              <a:spcBef>
                <a:spcPts val="0"/>
              </a:spcBef>
              <a:buClr>
                <a:srgbClr val="0058B3"/>
              </a:buClr>
              <a:buNone/>
            </a:pPr>
            <a:endParaRPr lang="en-US" sz="1400" i="1" dirty="0">
              <a:solidFill>
                <a:prstClr val="black"/>
              </a:solidFill>
            </a:endParaRPr>
          </a:p>
          <a:p>
            <a:pPr>
              <a:lnSpc>
                <a:spcPct val="100000"/>
              </a:lnSpc>
              <a:spcBef>
                <a:spcPts val="0"/>
              </a:spcBef>
              <a:buClr>
                <a:srgbClr val="0058B3"/>
              </a:buClr>
            </a:pPr>
            <a:endParaRPr lang="en-US" sz="1400" i="1" dirty="0">
              <a:solidFill>
                <a:prstClr val="black"/>
              </a:solidFill>
            </a:endParaRPr>
          </a:p>
          <a:p>
            <a:pPr marL="0" indent="0">
              <a:buNone/>
            </a:pPr>
            <a:endParaRPr lang="en-US" sz="1400" i="1"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37263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Headline</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a:xfrm>
            <a:off x="457202" y="1933577"/>
            <a:ext cx="3008313" cy="3019424"/>
          </a:xfrm>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Depends on your LinkedIn profile goals</a:t>
            </a:r>
          </a:p>
          <a:p>
            <a:pPr marL="342900" indent="-342900">
              <a:lnSpc>
                <a:spcPct val="100000"/>
              </a:lnSpc>
              <a:spcBef>
                <a:spcPts val="0"/>
              </a:spcBef>
              <a:buClr>
                <a:srgbClr val="0058B3"/>
              </a:buClr>
              <a:buFont typeface="Webdings" charset="2"/>
              <a:buChar char="&lt;"/>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Can be general and straightforward </a:t>
            </a:r>
          </a:p>
          <a:p>
            <a:pPr marL="342900" indent="-342900">
              <a:lnSpc>
                <a:spcPct val="100000"/>
              </a:lnSpc>
              <a:spcBef>
                <a:spcPts val="0"/>
              </a:spcBef>
              <a:buClr>
                <a:srgbClr val="0058B3"/>
              </a:buClr>
              <a:buFont typeface="Webdings" charset="2"/>
              <a:buChar char="&lt;"/>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Can also tell viewers what makes you unique and includes as many keywords as possible</a:t>
            </a:r>
          </a:p>
          <a:p>
            <a:pPr marL="342900" indent="-342900">
              <a:lnSpc>
                <a:spcPct val="100000"/>
              </a:lnSpc>
              <a:spcBef>
                <a:spcPts val="0"/>
              </a:spcBef>
              <a:buClr>
                <a:srgbClr val="0058B3"/>
              </a:buClr>
              <a:buFont typeface="Webdings" charset="2"/>
              <a:buChar char="&lt;"/>
            </a:pPr>
            <a:endParaRPr lang="en-US" sz="1800" dirty="0">
              <a:solidFill>
                <a:prstClr val="black"/>
              </a:solidFill>
            </a:endParaRPr>
          </a:p>
        </p:txBody>
      </p:sp>
      <p:sp>
        <p:nvSpPr>
          <p:cNvPr id="10" name="TextBox 9">
            <a:extLst>
              <a:ext uri="{FF2B5EF4-FFF2-40B4-BE49-F238E27FC236}">
                <a16:creationId xmlns:a16="http://schemas.microsoft.com/office/drawing/2014/main" id="{3839B822-1036-4314-99A9-9CB29FA8CB50}"/>
              </a:ext>
            </a:extLst>
          </p:cNvPr>
          <p:cNvSpPr txBox="1"/>
          <p:nvPr/>
        </p:nvSpPr>
        <p:spPr>
          <a:xfrm>
            <a:off x="457202" y="5029201"/>
            <a:ext cx="5029199"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Headline Help: </a:t>
            </a:r>
            <a:r>
              <a:rPr lang="en-US" sz="1100" dirty="0">
                <a:solidFill>
                  <a:prstClr val="black"/>
                </a:solidFill>
                <a:ea typeface="ＭＳ Ｐゴシック"/>
                <a:hlinkClick r:id="rId3"/>
              </a:rPr>
              <a:t>https://www.linkedin.com/help/linkedin/topics/6042/6043/2901</a:t>
            </a:r>
            <a:r>
              <a:rPr lang="en-US" sz="1100" dirty="0">
                <a:solidFill>
                  <a:prstClr val="black"/>
                </a:solidFill>
                <a:ea typeface="ＭＳ Ｐゴシック"/>
              </a:rPr>
              <a:t>  </a:t>
            </a:r>
          </a:p>
        </p:txBody>
      </p:sp>
      <p:pic>
        <p:nvPicPr>
          <p:cNvPr id="3" name="Content Placeholder 2"/>
          <p:cNvPicPr>
            <a:picLocks noGrp="1" noChangeAspect="1"/>
          </p:cNvPicPr>
          <p:nvPr>
            <p:ph idx="1"/>
          </p:nvPr>
        </p:nvPicPr>
        <p:blipFill rotWithShape="1">
          <a:blip r:embed="rId4">
            <a:extLst>
              <a:ext uri="{28A0092B-C50C-407E-A947-70E740481C1C}">
                <a14:useLocalDpi xmlns:a14="http://schemas.microsoft.com/office/drawing/2010/main" val="0"/>
              </a:ext>
            </a:extLst>
          </a:blip>
          <a:srcRect l="476" b="61147"/>
          <a:stretch/>
        </p:blipFill>
        <p:spPr>
          <a:xfrm>
            <a:off x="4571600" y="1519238"/>
            <a:ext cx="3898485" cy="1452562"/>
          </a:xfrm>
        </p:spPr>
      </p:pic>
      <p:sp>
        <p:nvSpPr>
          <p:cNvPr id="7" name="TextBox 6">
            <a:extLst>
              <a:ext uri="{FF2B5EF4-FFF2-40B4-BE49-F238E27FC236}">
                <a16:creationId xmlns:a16="http://schemas.microsoft.com/office/drawing/2014/main" id="{3839B822-1036-4314-99A9-9CB29FA8CB50}"/>
              </a:ext>
            </a:extLst>
          </p:cNvPr>
          <p:cNvSpPr txBox="1"/>
          <p:nvPr/>
        </p:nvSpPr>
        <p:spPr>
          <a:xfrm>
            <a:off x="4495800" y="1062037"/>
            <a:ext cx="4563112" cy="359394"/>
          </a:xfrm>
          <a:prstGeom prst="rect">
            <a:avLst/>
          </a:prstGeom>
          <a:noFill/>
        </p:spPr>
        <p:txBody>
          <a:bodyPr wrap="square" rtlCol="0">
            <a:spAutoFit/>
          </a:bodyPr>
          <a:lstStyle/>
          <a:p>
            <a:pPr lvl="0" algn="l">
              <a:lnSpc>
                <a:spcPct val="140000"/>
              </a:lnSpc>
              <a:spcBef>
                <a:spcPct val="20000"/>
              </a:spcBef>
              <a:buClr>
                <a:srgbClr val="0058B3"/>
              </a:buClr>
              <a:buSzPct val="90000"/>
            </a:pPr>
            <a:r>
              <a:rPr lang="en-US" b="1" dirty="0">
                <a:solidFill>
                  <a:prstClr val="black"/>
                </a:solidFill>
                <a:ea typeface="ＭＳ Ｐゴシック"/>
              </a:rPr>
              <a:t>Examples</a:t>
            </a:r>
          </a:p>
        </p:txBody>
      </p:sp>
      <p:cxnSp>
        <p:nvCxnSpPr>
          <p:cNvPr id="9" name="Straight Arrow Connector 8"/>
          <p:cNvCxnSpPr/>
          <p:nvPr/>
        </p:nvCxnSpPr>
        <p:spPr bwMode="auto">
          <a:xfrm flipV="1">
            <a:off x="3048000" y="2514601"/>
            <a:ext cx="1447800" cy="42148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flipV="1">
            <a:off x="3124200" y="4074320"/>
            <a:ext cx="1447800" cy="42148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599" y="3294820"/>
            <a:ext cx="3898485" cy="1362075"/>
          </a:xfrm>
          <a:prstGeom prst="rect">
            <a:avLst/>
          </a:prstGeom>
        </p:spPr>
      </p:pic>
    </p:spTree>
    <p:extLst>
      <p:ext uri="{BB962C8B-B14F-4D97-AF65-F5344CB8AC3E}">
        <p14:creationId xmlns:p14="http://schemas.microsoft.com/office/powerpoint/2010/main" val="2738892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pPr algn="l"/>
            <a:r>
              <a:rPr lang="en-US" dirty="0"/>
              <a:t>Summary Statement</a:t>
            </a:r>
          </a:p>
        </p:txBody>
      </p:sp>
      <p:sp>
        <p:nvSpPr>
          <p:cNvPr id="3" name="Content Placeholder 2"/>
          <p:cNvSpPr>
            <a:spLocks noGrp="1"/>
          </p:cNvSpPr>
          <p:nvPr>
            <p:ph idx="1"/>
          </p:nvPr>
        </p:nvSpPr>
        <p:spPr>
          <a:xfrm>
            <a:off x="533400" y="2114552"/>
            <a:ext cx="8077200" cy="2381249"/>
          </a:xfrm>
        </p:spPr>
        <p:txBody>
          <a:bodyPr/>
          <a:lstStyle/>
          <a:p>
            <a:pPr>
              <a:lnSpc>
                <a:spcPct val="100000"/>
              </a:lnSpc>
              <a:spcBef>
                <a:spcPts val="0"/>
              </a:spcBef>
            </a:pPr>
            <a:r>
              <a:rPr lang="en-US" sz="2000" dirty="0"/>
              <a:t>Main place for you to stand out; adds a ‘story’ element to your experience and your aspirations</a:t>
            </a:r>
          </a:p>
          <a:p>
            <a:pPr>
              <a:lnSpc>
                <a:spcPct val="100000"/>
              </a:lnSpc>
              <a:spcBef>
                <a:spcPts val="0"/>
              </a:spcBef>
            </a:pPr>
            <a:r>
              <a:rPr lang="en-US" sz="2000" dirty="0"/>
              <a:t>Be concise about your experience, qualifications, and goals – with a compelling narrative weaved throughout (if possible)</a:t>
            </a:r>
          </a:p>
          <a:p>
            <a:pPr>
              <a:lnSpc>
                <a:spcPct val="100000"/>
              </a:lnSpc>
              <a:spcBef>
                <a:spcPts val="0"/>
              </a:spcBef>
            </a:pPr>
            <a:r>
              <a:rPr lang="en-US" sz="2000" dirty="0"/>
              <a:t>Describes what motivates you, what you’ve done and are skilled at</a:t>
            </a:r>
          </a:p>
          <a:p>
            <a:pPr>
              <a:lnSpc>
                <a:spcPct val="100000"/>
              </a:lnSpc>
              <a:spcBef>
                <a:spcPts val="0"/>
              </a:spcBef>
            </a:pPr>
            <a:r>
              <a:rPr lang="en-US" sz="2000" dirty="0"/>
              <a:t>Use keywords and phrases that recruiters might search for (i.e. product management, graphic design, data analysis)</a:t>
            </a:r>
          </a:p>
        </p:txBody>
      </p:sp>
      <p:sp>
        <p:nvSpPr>
          <p:cNvPr id="7" name="TextBox 6"/>
          <p:cNvSpPr txBox="1"/>
          <p:nvPr/>
        </p:nvSpPr>
        <p:spPr>
          <a:xfrm>
            <a:off x="838200" y="4724401"/>
            <a:ext cx="7620000" cy="307777"/>
          </a:xfrm>
          <a:prstGeom prst="rect">
            <a:avLst/>
          </a:prstGeom>
          <a:noFill/>
        </p:spPr>
        <p:txBody>
          <a:bodyPr wrap="square" rtlCol="0">
            <a:spAutoFit/>
          </a:bodyPr>
          <a:lstStyle/>
          <a:p>
            <a:pPr algn="l"/>
            <a:r>
              <a:rPr lang="en-US" dirty="0">
                <a:solidFill>
                  <a:schemeClr val="tx1"/>
                </a:solidFill>
                <a:hlinkClick r:id="rId3"/>
              </a:rPr>
              <a:t>https://www.linkedin.com/pulse/10-tips-students-new-grads-linkedin-omar-garriott</a:t>
            </a:r>
            <a:r>
              <a:rPr lang="en-US" dirty="0">
                <a:solidFill>
                  <a:schemeClr val="tx1"/>
                </a:solidFill>
              </a:rPr>
              <a:t> </a:t>
            </a:r>
          </a:p>
        </p:txBody>
      </p:sp>
      <p:pic>
        <p:nvPicPr>
          <p:cNvPr id="5" name="Picture 4"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273686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CAREER PLANNING:</a:t>
            </a:r>
            <a:endParaRPr b="0" dirty="0"/>
          </a:p>
        </p:txBody>
      </p:sp>
      <p:sp>
        <p:nvSpPr>
          <p:cNvPr id="251" name="Google Shape;251;p13"/>
          <p:cNvSpPr txBox="1">
            <a:spLocks noGrp="1"/>
          </p:cNvSpPr>
          <p:nvPr>
            <p:ph type="body" idx="1"/>
          </p:nvPr>
        </p:nvSpPr>
        <p:spPr>
          <a:xfrm>
            <a:off x="685800" y="1676400"/>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200" b="1" i="1"/>
              <a:t>Gaining experience</a:t>
            </a:r>
            <a:endParaRPr sz="2200" i="1"/>
          </a:p>
          <a:p>
            <a:pPr marL="457200" marR="0" lvl="0" indent="-355600" algn="l" rtl="0">
              <a:lnSpc>
                <a:spcPct val="140000"/>
              </a:lnSpc>
              <a:spcBef>
                <a:spcPts val="480"/>
              </a:spcBef>
              <a:spcAft>
                <a:spcPts val="0"/>
              </a:spcAft>
              <a:buSzPts val="2000"/>
              <a:buChar char="●"/>
            </a:pPr>
            <a:r>
              <a:rPr lang="en-US" sz="2000"/>
              <a:t>Job</a:t>
            </a:r>
            <a:endParaRPr sz="2000"/>
          </a:p>
          <a:p>
            <a:pPr marL="457200" marR="0" lvl="0" indent="-355600" algn="l" rtl="0">
              <a:lnSpc>
                <a:spcPct val="140000"/>
              </a:lnSpc>
              <a:spcBef>
                <a:spcPts val="0"/>
              </a:spcBef>
              <a:spcAft>
                <a:spcPts val="0"/>
              </a:spcAft>
              <a:buSzPts val="2000"/>
              <a:buChar char="●"/>
            </a:pPr>
            <a:r>
              <a:rPr lang="en-US" sz="2000"/>
              <a:t>Internship</a:t>
            </a:r>
            <a:endParaRPr sz="2000"/>
          </a:p>
          <a:p>
            <a:pPr marL="457200" marR="0" lvl="0" indent="-355600" algn="l" rtl="0">
              <a:lnSpc>
                <a:spcPct val="140000"/>
              </a:lnSpc>
              <a:spcBef>
                <a:spcPts val="0"/>
              </a:spcBef>
              <a:spcAft>
                <a:spcPts val="0"/>
              </a:spcAft>
              <a:buSzPts val="2000"/>
              <a:buChar char="●"/>
            </a:pPr>
            <a:r>
              <a:rPr lang="en-US" sz="2000"/>
              <a:t>Volunteer</a:t>
            </a:r>
            <a:endParaRPr sz="2000"/>
          </a:p>
          <a:p>
            <a:pPr marL="457200" marR="0" lvl="0" indent="-355600" algn="l" rtl="0">
              <a:lnSpc>
                <a:spcPct val="140000"/>
              </a:lnSpc>
              <a:spcBef>
                <a:spcPts val="0"/>
              </a:spcBef>
              <a:spcAft>
                <a:spcPts val="0"/>
              </a:spcAft>
              <a:buSzPts val="2000"/>
              <a:buChar char="●"/>
            </a:pPr>
            <a:r>
              <a:rPr lang="en-US" sz="2000"/>
              <a:t>Campus and or community involvement</a:t>
            </a:r>
            <a:endParaRPr sz="2000"/>
          </a:p>
          <a:p>
            <a:pPr marL="457200" marR="0" lvl="0" indent="-355600" algn="l" rtl="0">
              <a:lnSpc>
                <a:spcPct val="140000"/>
              </a:lnSpc>
              <a:spcBef>
                <a:spcPts val="0"/>
              </a:spcBef>
              <a:spcAft>
                <a:spcPts val="0"/>
              </a:spcAft>
              <a:buSzPts val="2000"/>
              <a:buChar char="●"/>
            </a:pPr>
            <a:r>
              <a:rPr lang="en-US" sz="2000"/>
              <a:t>Student and or professional organization involvement</a:t>
            </a:r>
            <a:endParaRPr sz="2000"/>
          </a:p>
          <a:p>
            <a:pPr marL="457200" marR="0" lvl="0" indent="-355600" algn="l" rtl="0">
              <a:lnSpc>
                <a:spcPct val="140000"/>
              </a:lnSpc>
              <a:spcBef>
                <a:spcPts val="0"/>
              </a:spcBef>
              <a:spcAft>
                <a:spcPts val="0"/>
              </a:spcAft>
              <a:buSzPts val="2000"/>
              <a:buChar char="●"/>
            </a:pPr>
            <a:r>
              <a:rPr lang="en-US" sz="2000"/>
              <a:t>Research</a:t>
            </a:r>
            <a:endParaRPr sz="2000"/>
          </a:p>
          <a:p>
            <a:pPr marL="457200" marR="0" lvl="0" indent="-355600" algn="l" rtl="0">
              <a:lnSpc>
                <a:spcPct val="140000"/>
              </a:lnSpc>
              <a:spcBef>
                <a:spcPts val="0"/>
              </a:spcBef>
              <a:spcAft>
                <a:spcPts val="0"/>
              </a:spcAft>
              <a:buSzPts val="2000"/>
              <a:buChar char="●"/>
            </a:pPr>
            <a:r>
              <a:rPr lang="en-US" sz="2000"/>
              <a:t>Study Abroad</a:t>
            </a:r>
            <a:endParaRPr sz="2000"/>
          </a:p>
        </p:txBody>
      </p:sp>
      <p:pic>
        <p:nvPicPr>
          <p:cNvPr id="252" name="Google Shape;252;p13"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066800"/>
            <a:ext cx="7239000" cy="857250"/>
          </a:xfrm>
        </p:spPr>
        <p:txBody>
          <a:bodyPr/>
          <a:lstStyle/>
          <a:p>
            <a:pPr algn="l"/>
            <a:r>
              <a:rPr lang="en-US" dirty="0"/>
              <a:t>Summary Statement</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7" name="TextBox 6"/>
          <p:cNvSpPr txBox="1"/>
          <p:nvPr/>
        </p:nvSpPr>
        <p:spPr>
          <a:xfrm>
            <a:off x="219076" y="1902678"/>
            <a:ext cx="8162925" cy="2800767"/>
          </a:xfrm>
          <a:prstGeom prst="rect">
            <a:avLst/>
          </a:prstGeom>
          <a:noFill/>
        </p:spPr>
        <p:txBody>
          <a:bodyPr wrap="square" rtlCol="0">
            <a:spAutoFit/>
          </a:bodyPr>
          <a:lstStyle/>
          <a:p>
            <a:pPr algn="l">
              <a:lnSpc>
                <a:spcPct val="200000"/>
              </a:lnSpc>
              <a:buClr>
                <a:schemeClr val="tx1">
                  <a:lumMod val="65000"/>
                  <a:lumOff val="35000"/>
                </a:schemeClr>
              </a:buClr>
            </a:pPr>
            <a:r>
              <a:rPr lang="en-US" dirty="0">
                <a:solidFill>
                  <a:schemeClr val="tx1">
                    <a:lumMod val="65000"/>
                    <a:lumOff val="35000"/>
                  </a:schemeClr>
                </a:solidFill>
                <a:latin typeface="Myriad Pro"/>
              </a:rPr>
              <a:t> </a:t>
            </a:r>
            <a:r>
              <a:rPr lang="en-US" sz="2400" dirty="0">
                <a:solidFill>
                  <a:schemeClr val="tx1"/>
                </a:solidFill>
                <a:latin typeface="+mn-lt"/>
                <a:ea typeface="Microsoft JhengHei" panose="020B0604030504040204" pitchFamily="34" charset="-120"/>
              </a:rPr>
              <a:t>How to write a stellar summary:</a:t>
            </a:r>
          </a:p>
          <a:p>
            <a:pPr marL="342900" indent="-342900">
              <a:lnSpc>
                <a:spcPct val="200000"/>
              </a:lnSpc>
              <a:buClr>
                <a:srgbClr val="0070C0"/>
              </a:buClr>
              <a:buFont typeface="Wingdings" panose="05000000000000000000" pitchFamily="2" charset="2"/>
              <a:buChar char="q"/>
            </a:pPr>
            <a:r>
              <a:rPr lang="en-US" sz="1600" dirty="0">
                <a:solidFill>
                  <a:schemeClr val="tx1"/>
                </a:solidFill>
                <a:latin typeface="+mn-lt"/>
              </a:rPr>
              <a:t>Set the scene: </a:t>
            </a:r>
          </a:p>
          <a:p>
            <a:pPr marL="800100" lvl="1" indent="-342900">
              <a:buClr>
                <a:srgbClr val="0070C0"/>
              </a:buClr>
              <a:buFont typeface="Wingdings" panose="05000000000000000000" pitchFamily="2" charset="2"/>
              <a:buChar char="q"/>
            </a:pPr>
            <a:r>
              <a:rPr lang="en-US" sz="1600" dirty="0">
                <a:solidFill>
                  <a:schemeClr val="tx1"/>
                </a:solidFill>
                <a:latin typeface="+mn-lt"/>
              </a:rPr>
              <a:t>What is your ideal audience? What do you want them to know, learn, or do?</a:t>
            </a:r>
          </a:p>
          <a:p>
            <a:pPr marL="800100" lvl="1" indent="-342900">
              <a:buClr>
                <a:srgbClr val="0070C0"/>
              </a:buClr>
              <a:buFont typeface="Wingdings" panose="05000000000000000000" pitchFamily="2" charset="2"/>
              <a:buChar char="q"/>
            </a:pPr>
            <a:r>
              <a:rPr lang="en-US" sz="1600" dirty="0">
                <a:solidFill>
                  <a:schemeClr val="tx1"/>
                </a:solidFill>
                <a:latin typeface="+mn-lt"/>
              </a:rPr>
              <a:t>How do you want to make them feel?</a:t>
            </a:r>
          </a:p>
          <a:p>
            <a:pPr marL="342900" indent="-342900">
              <a:lnSpc>
                <a:spcPct val="200000"/>
              </a:lnSpc>
              <a:buClr>
                <a:srgbClr val="0070C0"/>
              </a:buClr>
              <a:buFont typeface="Wingdings" panose="05000000000000000000" pitchFamily="2" charset="2"/>
              <a:buChar char="q"/>
            </a:pPr>
            <a:r>
              <a:rPr lang="en-US" sz="1600" dirty="0">
                <a:solidFill>
                  <a:schemeClr val="tx1"/>
                </a:solidFill>
                <a:latin typeface="+mn-lt"/>
              </a:rPr>
              <a:t>Collect content</a:t>
            </a:r>
          </a:p>
          <a:p>
            <a:pPr marL="800100" lvl="1" indent="-342900">
              <a:buClr>
                <a:srgbClr val="0070C0"/>
              </a:buClr>
              <a:buFont typeface="Wingdings" panose="05000000000000000000" pitchFamily="2" charset="2"/>
              <a:buChar char="q"/>
            </a:pPr>
            <a:r>
              <a:rPr lang="en-US" sz="1600" dirty="0">
                <a:solidFill>
                  <a:schemeClr val="tx1"/>
                </a:solidFill>
                <a:latin typeface="+mn-lt"/>
              </a:rPr>
              <a:t>What you do, accomplishments, values and passions, your “superpowers”, interesting stats, differentiation, validation (back up what you’re saying)  </a:t>
            </a:r>
          </a:p>
        </p:txBody>
      </p:sp>
      <p:sp>
        <p:nvSpPr>
          <p:cNvPr id="8" name="Rectangle 7"/>
          <p:cNvSpPr/>
          <p:nvPr/>
        </p:nvSpPr>
        <p:spPr>
          <a:xfrm>
            <a:off x="299787" y="5016101"/>
            <a:ext cx="8591550" cy="276999"/>
          </a:xfrm>
          <a:prstGeom prst="rect">
            <a:avLst/>
          </a:prstGeom>
        </p:spPr>
        <p:txBody>
          <a:bodyPr wrap="square">
            <a:spAutoFit/>
          </a:bodyPr>
          <a:lstStyle/>
          <a:p>
            <a:r>
              <a:rPr lang="en-US" sz="1200" dirty="0">
                <a:solidFill>
                  <a:schemeClr val="tx1"/>
                </a:solidFill>
              </a:rPr>
              <a:t>Source: </a:t>
            </a:r>
            <a:r>
              <a:rPr lang="en-US" sz="1200" dirty="0">
                <a:solidFill>
                  <a:schemeClr val="tx1"/>
                </a:solidFill>
                <a:hlinkClick r:id="rId3"/>
              </a:rPr>
              <a:t>https://www.forbes.com/sites/williamarruda/2017/07/09/how-to-write-a-stellar-linkedin-summary/2/#271686b3067a</a:t>
            </a:r>
            <a:r>
              <a:rPr lang="en-US" sz="1200" dirty="0">
                <a:solidFill>
                  <a:schemeClr val="tx1"/>
                </a:solidFill>
              </a:rPr>
              <a:t> </a:t>
            </a:r>
          </a:p>
        </p:txBody>
      </p:sp>
    </p:spTree>
    <p:extLst>
      <p:ext uri="{BB962C8B-B14F-4D97-AF65-F5344CB8AC3E}">
        <p14:creationId xmlns:p14="http://schemas.microsoft.com/office/powerpoint/2010/main" val="1542536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Summary Statement</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299787" y="5016101"/>
            <a:ext cx="8591550" cy="307777"/>
          </a:xfrm>
          <a:prstGeom prst="rect">
            <a:avLst/>
          </a:prstGeom>
        </p:spPr>
        <p:txBody>
          <a:bodyPr wrap="square">
            <a:spAutoFit/>
          </a:bodyPr>
          <a:lstStyle/>
          <a:p>
            <a:pPr algn="l"/>
            <a:r>
              <a:rPr lang="en-US" dirty="0">
                <a:solidFill>
                  <a:schemeClr val="tx1"/>
                </a:solidFill>
                <a:hlinkClick r:id="rId3"/>
              </a:rPr>
              <a:t>https://www.linkedin.com/in/studentsample</a:t>
            </a:r>
            <a:r>
              <a:rPr lang="en-US" dirty="0">
                <a:solidFill>
                  <a:schemeClr val="tx1"/>
                </a:solidFill>
              </a:rPr>
              <a:t> </a:t>
            </a:r>
            <a:endParaRPr lang="en-US" sz="1200"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128" y="2066735"/>
            <a:ext cx="5515745" cy="2724530"/>
          </a:xfrm>
          <a:prstGeom prst="rect">
            <a:avLst/>
          </a:prstGeom>
        </p:spPr>
      </p:pic>
    </p:spTree>
    <p:extLst>
      <p:ext uri="{BB962C8B-B14F-4D97-AF65-F5344CB8AC3E}">
        <p14:creationId xmlns:p14="http://schemas.microsoft.com/office/powerpoint/2010/main" val="275889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SPECIALIZED OPPORTUNITIES</a:t>
            </a:r>
            <a:endParaRPr/>
          </a:p>
        </p:txBody>
      </p:sp>
      <p:sp>
        <p:nvSpPr>
          <p:cNvPr id="356" name="Google Shape;356;p26"/>
          <p:cNvSpPr txBox="1">
            <a:spLocks noGrp="1"/>
          </p:cNvSpPr>
          <p:nvPr>
            <p:ph type="body" idx="1"/>
          </p:nvPr>
        </p:nvSpPr>
        <p:spPr>
          <a:xfrm>
            <a:off x="685800" y="1676400"/>
            <a:ext cx="8098200" cy="2100300"/>
          </a:xfrm>
          <a:prstGeom prst="rect">
            <a:avLst/>
          </a:prstGeom>
          <a:noFill/>
          <a:ln>
            <a:noFill/>
          </a:ln>
        </p:spPr>
        <p:txBody>
          <a:bodyPr spcFirstLastPara="1" wrap="square" lIns="91425" tIns="45700" rIns="91425" bIns="45700" anchor="t" anchorCtr="0">
            <a:noAutofit/>
          </a:bodyPr>
          <a:lstStyle/>
          <a:p>
            <a:pPr marL="457200" lvl="0" indent="-365760" algn="l" rtl="0">
              <a:lnSpc>
                <a:spcPct val="140000"/>
              </a:lnSpc>
              <a:spcBef>
                <a:spcPts val="480"/>
              </a:spcBef>
              <a:spcAft>
                <a:spcPts val="0"/>
              </a:spcAft>
              <a:buSzPts val="2160"/>
              <a:buChar char="●"/>
            </a:pPr>
            <a:r>
              <a:rPr lang="en-US"/>
              <a:t>Military </a:t>
            </a:r>
            <a:r>
              <a:rPr lang="en-US" u="sng">
                <a:solidFill>
                  <a:schemeClr val="hlink"/>
                </a:solidFill>
                <a:hlinkClick r:id="rId3"/>
              </a:rPr>
              <a:t>https://www.military.com/</a:t>
            </a:r>
            <a:r>
              <a:rPr lang="en-US"/>
              <a:t> </a:t>
            </a:r>
            <a:endParaRPr/>
          </a:p>
          <a:p>
            <a:pPr marL="457200" lvl="0" indent="-365760" algn="l" rtl="0">
              <a:lnSpc>
                <a:spcPct val="140000"/>
              </a:lnSpc>
              <a:spcBef>
                <a:spcPts val="0"/>
              </a:spcBef>
              <a:spcAft>
                <a:spcPts val="0"/>
              </a:spcAft>
              <a:buSzPts val="2160"/>
              <a:buChar char="●"/>
            </a:pPr>
            <a:r>
              <a:rPr lang="en-US"/>
              <a:t>AmeriCorps </a:t>
            </a:r>
            <a:r>
              <a:rPr lang="en-US" u="sng">
                <a:solidFill>
                  <a:schemeClr val="hlink"/>
                </a:solidFill>
                <a:hlinkClick r:id="rId4"/>
              </a:rPr>
              <a:t>https://www.nationalservice.gov/programs/americorps</a:t>
            </a:r>
            <a:r>
              <a:rPr lang="en-US"/>
              <a:t> </a:t>
            </a:r>
            <a:endParaRPr/>
          </a:p>
          <a:p>
            <a:pPr marL="457200" lvl="0" indent="-365760" algn="l" rtl="0">
              <a:lnSpc>
                <a:spcPct val="140000"/>
              </a:lnSpc>
              <a:spcBef>
                <a:spcPts val="0"/>
              </a:spcBef>
              <a:spcAft>
                <a:spcPts val="0"/>
              </a:spcAft>
              <a:buSzPts val="2160"/>
              <a:buChar char="●"/>
            </a:pPr>
            <a:r>
              <a:rPr lang="en-US"/>
              <a:t>Peace Corps </a:t>
            </a:r>
            <a:r>
              <a:rPr lang="en-US" u="sng">
                <a:solidFill>
                  <a:schemeClr val="hlink"/>
                </a:solidFill>
                <a:hlinkClick r:id="rId5"/>
              </a:rPr>
              <a:t>https://www.peacecorps.gov/</a:t>
            </a:r>
            <a:r>
              <a:rPr lang="en-US"/>
              <a:t> </a:t>
            </a:r>
            <a:endParaRPr/>
          </a:p>
          <a:p>
            <a:pPr marL="457200" lvl="0" indent="-365760" algn="l" rtl="0">
              <a:lnSpc>
                <a:spcPct val="140000"/>
              </a:lnSpc>
              <a:spcBef>
                <a:spcPts val="0"/>
              </a:spcBef>
              <a:spcAft>
                <a:spcPts val="0"/>
              </a:spcAft>
              <a:buSzPts val="2160"/>
              <a:buChar char="●"/>
            </a:pPr>
            <a:r>
              <a:rPr lang="en-US"/>
              <a:t>Teach for America </a:t>
            </a:r>
            <a:r>
              <a:rPr lang="en-US" u="sng">
                <a:solidFill>
                  <a:schemeClr val="hlink"/>
                </a:solidFill>
                <a:hlinkClick r:id="rId6"/>
              </a:rPr>
              <a:t>https://www.teachforamerica.org/</a:t>
            </a:r>
            <a:r>
              <a:rPr lang="en-US"/>
              <a:t> </a:t>
            </a:r>
            <a:endParaRPr/>
          </a:p>
          <a:p>
            <a:pPr marL="457200" lvl="0" indent="-365760" algn="l" rtl="0">
              <a:lnSpc>
                <a:spcPct val="140000"/>
              </a:lnSpc>
              <a:spcBef>
                <a:spcPts val="0"/>
              </a:spcBef>
              <a:spcAft>
                <a:spcPts val="0"/>
              </a:spcAft>
              <a:buSzPts val="2160"/>
              <a:buChar char="●"/>
            </a:pPr>
            <a:r>
              <a:rPr lang="en-US"/>
              <a:t>Earth Corps </a:t>
            </a:r>
            <a:r>
              <a:rPr lang="en-US" u="sng">
                <a:solidFill>
                  <a:schemeClr val="hlink"/>
                </a:solidFill>
                <a:hlinkClick r:id="rId7"/>
              </a:rPr>
              <a:t>https://www.earthcorps.org/</a:t>
            </a:r>
            <a:r>
              <a:rPr lang="en-US"/>
              <a:t> </a:t>
            </a:r>
            <a:endParaRPr/>
          </a:p>
        </p:txBody>
      </p:sp>
      <p:pic>
        <p:nvPicPr>
          <p:cNvPr id="357" name="Google Shape;357;p26" descr="csusb_logo_1-main_CAREER-CENTER_cmyk"/>
          <p:cNvPicPr preferRelativeResize="0"/>
          <p:nvPr/>
        </p:nvPicPr>
        <p:blipFill rotWithShape="1">
          <a:blip r:embed="rId8">
            <a:alphaModFix/>
          </a:blip>
          <a:srcRect/>
          <a:stretch/>
        </p:blipFill>
        <p:spPr>
          <a:xfrm>
            <a:off x="7815000" y="85417"/>
            <a:ext cx="1100400" cy="5635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Education</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7" name="TextBox 6"/>
          <p:cNvSpPr txBox="1"/>
          <p:nvPr/>
        </p:nvSpPr>
        <p:spPr>
          <a:xfrm>
            <a:off x="304800" y="2305050"/>
            <a:ext cx="8382000" cy="2677656"/>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2400" dirty="0">
                <a:solidFill>
                  <a:schemeClr val="tx1"/>
                </a:solidFill>
                <a:latin typeface="+mn-lt"/>
              </a:rPr>
              <a:t>Education is the foundation!</a:t>
            </a:r>
          </a:p>
          <a:p>
            <a:pPr marL="742950" lvl="1" indent="-285750">
              <a:buClr>
                <a:srgbClr val="0070C0"/>
              </a:buClr>
              <a:buFont typeface="Wingdings" panose="05000000000000000000" pitchFamily="2" charset="2"/>
              <a:buChar char="q"/>
            </a:pPr>
            <a:r>
              <a:rPr lang="en-US" sz="2400" dirty="0">
                <a:solidFill>
                  <a:schemeClr val="tx1"/>
                </a:solidFill>
                <a:latin typeface="+mn-lt"/>
              </a:rPr>
              <a:t>Members who list a school get 10x more views on average</a:t>
            </a:r>
          </a:p>
          <a:p>
            <a:pPr lvl="1" algn="l">
              <a:buClr>
                <a:srgbClr val="0070C0"/>
              </a:buClr>
            </a:pPr>
            <a:endParaRPr lang="en-US" sz="2400" dirty="0">
              <a:solidFill>
                <a:schemeClr val="tx1"/>
              </a:solidFill>
              <a:latin typeface="+mn-lt"/>
            </a:endParaRPr>
          </a:p>
          <a:p>
            <a:pPr marL="1257300" lvl="2" indent="-342900">
              <a:buClr>
                <a:srgbClr val="0070C0"/>
              </a:buClr>
              <a:buFont typeface="Wingdings" panose="05000000000000000000" pitchFamily="2" charset="2"/>
              <a:buChar char="ü"/>
            </a:pPr>
            <a:r>
              <a:rPr lang="en-US" sz="2400" dirty="0">
                <a:solidFill>
                  <a:schemeClr val="tx1"/>
                </a:solidFill>
                <a:latin typeface="+mn-lt"/>
              </a:rPr>
              <a:t>Add your school, major, and degree name</a:t>
            </a:r>
          </a:p>
          <a:p>
            <a:pPr marL="1257300" lvl="2" indent="-342900">
              <a:buClr>
                <a:srgbClr val="0070C0"/>
              </a:buClr>
              <a:buFont typeface="Wingdings" panose="05000000000000000000" pitchFamily="2" charset="2"/>
              <a:buChar char="ü"/>
            </a:pPr>
            <a:r>
              <a:rPr lang="en-US" sz="2400" dirty="0">
                <a:solidFill>
                  <a:schemeClr val="tx1"/>
                </a:solidFill>
                <a:latin typeface="+mn-lt"/>
              </a:rPr>
              <a:t>Include clubs you lead and honors you have earned</a:t>
            </a:r>
          </a:p>
        </p:txBody>
      </p:sp>
    </p:spTree>
    <p:extLst>
      <p:ext uri="{BB962C8B-B14F-4D97-AF65-F5344CB8AC3E}">
        <p14:creationId xmlns:p14="http://schemas.microsoft.com/office/powerpoint/2010/main" val="2988138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Experience</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152400" y="1748791"/>
            <a:ext cx="8458200" cy="3477875"/>
          </a:xfrm>
          <a:prstGeom prst="rect">
            <a:avLst/>
          </a:prstGeom>
        </p:spPr>
        <p:txBody>
          <a:bodyPr wrap="square">
            <a:spAutoFit/>
          </a:bodyPr>
          <a:lstStyle/>
          <a:p>
            <a:pPr algn="l">
              <a:lnSpc>
                <a:spcPct val="200000"/>
              </a:lnSpc>
            </a:pPr>
            <a:r>
              <a:rPr lang="en-US" sz="1600" dirty="0">
                <a:solidFill>
                  <a:schemeClr val="tx1"/>
                </a:solidFill>
                <a:latin typeface="+mn-lt"/>
              </a:rPr>
              <a:t>When listing your experience:</a:t>
            </a:r>
          </a:p>
          <a:p>
            <a:pPr lvl="1" algn="l">
              <a:buClr>
                <a:srgbClr val="0070C0"/>
              </a:buClr>
              <a:buFont typeface="Wingdings" panose="05000000000000000000" pitchFamily="2" charset="2"/>
              <a:buChar char="q"/>
            </a:pPr>
            <a:r>
              <a:rPr lang="en-US" sz="1600" dirty="0">
                <a:solidFill>
                  <a:schemeClr val="tx1"/>
                </a:solidFill>
                <a:latin typeface="+mn-lt"/>
              </a:rPr>
              <a:t>Avoid listing only duties and responsibilities</a:t>
            </a:r>
          </a:p>
          <a:p>
            <a:pPr lvl="2" algn="l">
              <a:buClr>
                <a:srgbClr val="0070C0"/>
              </a:buClr>
              <a:buFont typeface="Wingdings" panose="05000000000000000000" pitchFamily="2" charset="2"/>
              <a:buChar char="q"/>
            </a:pPr>
            <a:r>
              <a:rPr lang="en-US" sz="1600" dirty="0">
                <a:solidFill>
                  <a:schemeClr val="tx1"/>
                </a:solidFill>
                <a:latin typeface="+mn-lt"/>
              </a:rPr>
              <a:t>Use action words and accomplishments</a:t>
            </a:r>
          </a:p>
          <a:p>
            <a:pPr lvl="1" algn="l">
              <a:buClr>
                <a:srgbClr val="0070C0"/>
              </a:buClr>
              <a:buFont typeface="Wingdings" panose="05000000000000000000" pitchFamily="2" charset="2"/>
              <a:buChar char="q"/>
            </a:pPr>
            <a:endParaRPr lang="en-US" sz="1600" dirty="0">
              <a:solidFill>
                <a:schemeClr val="tx1"/>
              </a:solidFill>
              <a:latin typeface="+mn-lt"/>
            </a:endParaRPr>
          </a:p>
          <a:p>
            <a:pPr lvl="1" algn="l">
              <a:buClr>
                <a:srgbClr val="0070C0"/>
              </a:buClr>
              <a:buFont typeface="Wingdings" panose="05000000000000000000" pitchFamily="2" charset="2"/>
              <a:buChar char="q"/>
            </a:pPr>
            <a:r>
              <a:rPr lang="en-US" sz="1600" dirty="0">
                <a:solidFill>
                  <a:schemeClr val="tx1"/>
                </a:solidFill>
                <a:latin typeface="+mn-lt"/>
              </a:rPr>
              <a:t>Examples:</a:t>
            </a:r>
          </a:p>
          <a:p>
            <a:pPr lvl="2" algn="l">
              <a:buClr>
                <a:srgbClr val="0070C0"/>
              </a:buClr>
              <a:buFont typeface="Wingdings" panose="05000000000000000000" pitchFamily="2" charset="2"/>
              <a:buChar char="q"/>
            </a:pPr>
            <a:r>
              <a:rPr lang="en-US" sz="1600" b="1" dirty="0">
                <a:solidFill>
                  <a:schemeClr val="tx1"/>
                </a:solidFill>
                <a:latin typeface="+mn-lt"/>
                <a:cs typeface="Arial" charset="0"/>
              </a:rPr>
              <a:t>Analyzed</a:t>
            </a:r>
            <a:r>
              <a:rPr lang="en-US" sz="1600" dirty="0">
                <a:solidFill>
                  <a:schemeClr val="tx1"/>
                </a:solidFill>
                <a:latin typeface="+mn-lt"/>
                <a:cs typeface="Arial" charset="0"/>
              </a:rPr>
              <a:t> materials….</a:t>
            </a:r>
          </a:p>
          <a:p>
            <a:pPr lvl="2" algn="l">
              <a:buClr>
                <a:srgbClr val="0070C0"/>
              </a:buClr>
              <a:buFont typeface="Wingdings" panose="05000000000000000000" pitchFamily="2" charset="2"/>
              <a:buChar char="q"/>
            </a:pPr>
            <a:r>
              <a:rPr lang="en-US" sz="1600" b="1" dirty="0">
                <a:solidFill>
                  <a:schemeClr val="tx1"/>
                </a:solidFill>
                <a:latin typeface="+mn-lt"/>
                <a:cs typeface="Arial" charset="0"/>
              </a:rPr>
              <a:t>Conducted</a:t>
            </a:r>
            <a:r>
              <a:rPr lang="en-US" sz="1600" dirty="0">
                <a:solidFill>
                  <a:schemeClr val="tx1"/>
                </a:solidFill>
                <a:latin typeface="+mn-lt"/>
                <a:cs typeface="Arial" charset="0"/>
              </a:rPr>
              <a:t> individual….</a:t>
            </a:r>
          </a:p>
          <a:p>
            <a:pPr lvl="1" algn="l">
              <a:lnSpc>
                <a:spcPct val="200000"/>
              </a:lnSpc>
              <a:buClr>
                <a:srgbClr val="0070C0"/>
              </a:buClr>
              <a:buFont typeface="Wingdings" panose="05000000000000000000" pitchFamily="2" charset="2"/>
              <a:buChar char="q"/>
            </a:pPr>
            <a:r>
              <a:rPr lang="en-US" sz="1600" dirty="0">
                <a:solidFill>
                  <a:schemeClr val="tx1"/>
                </a:solidFill>
                <a:latin typeface="+mn-lt"/>
                <a:cs typeface="Arial" charset="0"/>
              </a:rPr>
              <a:t>List projects, organizations, classes, etc.</a:t>
            </a:r>
          </a:p>
          <a:p>
            <a:pPr lvl="2" algn="l">
              <a:buClr>
                <a:srgbClr val="0070C0"/>
              </a:buClr>
              <a:buFont typeface="Wingdings" panose="05000000000000000000" pitchFamily="2" charset="2"/>
              <a:buChar char="q"/>
            </a:pPr>
            <a:r>
              <a:rPr lang="en-US" sz="1600" dirty="0">
                <a:solidFill>
                  <a:schemeClr val="tx1"/>
                </a:solidFill>
                <a:latin typeface="+mn-lt"/>
                <a:cs typeface="Arial" charset="0"/>
              </a:rPr>
              <a:t>Similar to resume</a:t>
            </a:r>
          </a:p>
          <a:p>
            <a:pPr lvl="2" algn="l">
              <a:buClr>
                <a:srgbClr val="0070C0"/>
              </a:buClr>
              <a:buFont typeface="Wingdings" panose="05000000000000000000" pitchFamily="2" charset="2"/>
              <a:buChar char="q"/>
            </a:pPr>
            <a:r>
              <a:rPr lang="en-US" sz="1600" dirty="0">
                <a:solidFill>
                  <a:schemeClr val="tx1"/>
                </a:solidFill>
                <a:latin typeface="+mn-lt"/>
                <a:cs typeface="Arial" charset="0"/>
              </a:rPr>
              <a:t>Most related at the top</a:t>
            </a:r>
          </a:p>
          <a:p>
            <a:pPr lvl="2" algn="l">
              <a:buClr>
                <a:srgbClr val="0070C0"/>
              </a:buClr>
              <a:buFont typeface="Wingdings" panose="05000000000000000000" pitchFamily="2" charset="2"/>
              <a:buChar char="q"/>
            </a:pPr>
            <a:endParaRPr lang="en-US" dirty="0">
              <a:solidFill>
                <a:schemeClr val="tx1">
                  <a:lumMod val="65000"/>
                  <a:lumOff val="35000"/>
                </a:schemeClr>
              </a:solidFill>
              <a:latin typeface="Myriad Pro"/>
              <a:cs typeface="Arial" charset="0"/>
            </a:endParaRPr>
          </a:p>
          <a:p>
            <a:pPr lvl="2" algn="l">
              <a:buClr>
                <a:srgbClr val="0070C0"/>
              </a:buClr>
            </a:pPr>
            <a:r>
              <a:rPr lang="en-US" b="1" dirty="0">
                <a:solidFill>
                  <a:srgbClr val="0070C0"/>
                </a:solidFill>
                <a:latin typeface="Myriad Pro"/>
                <a:cs typeface="Arial" charset="0"/>
              </a:rPr>
              <a:t>41% of hiring managers consider volunteer experience equally as valuable as paid work experience</a:t>
            </a:r>
          </a:p>
        </p:txBody>
      </p:sp>
    </p:spTree>
    <p:extLst>
      <p:ext uri="{BB962C8B-B14F-4D97-AF65-F5344CB8AC3E}">
        <p14:creationId xmlns:p14="http://schemas.microsoft.com/office/powerpoint/2010/main" val="3773677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Experience</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pic>
        <p:nvPicPr>
          <p:cNvPr id="8" name="Picture 4" descr="Image result for linkedin exper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742" y="2209800"/>
            <a:ext cx="6134100" cy="20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9845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Skills</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TextBox 7"/>
          <p:cNvSpPr txBox="1"/>
          <p:nvPr/>
        </p:nvSpPr>
        <p:spPr>
          <a:xfrm>
            <a:off x="304800" y="1941095"/>
            <a:ext cx="8153400" cy="3785652"/>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2000" dirty="0">
                <a:solidFill>
                  <a:schemeClr val="tx1"/>
                </a:solidFill>
                <a:latin typeface="+mn-lt"/>
              </a:rPr>
              <a:t>List tangible skills that you are comfortable using in the workplace</a:t>
            </a:r>
          </a:p>
          <a:p>
            <a:pPr marL="285750" indent="-285750">
              <a:buClr>
                <a:srgbClr val="0070C0"/>
              </a:buClr>
              <a:buFont typeface="Wingdings" panose="05000000000000000000" pitchFamily="2" charset="2"/>
              <a:buChar char="q"/>
            </a:pPr>
            <a:r>
              <a:rPr lang="en-US" sz="2000" dirty="0">
                <a:solidFill>
                  <a:schemeClr val="tx1"/>
                </a:solidFill>
                <a:latin typeface="+mn-lt"/>
              </a:rPr>
              <a:t>Skills can be acquired on the job or in school</a:t>
            </a:r>
          </a:p>
          <a:p>
            <a:pPr marL="285750" indent="-285750">
              <a:buClr>
                <a:srgbClr val="0070C0"/>
              </a:buClr>
              <a:buFont typeface="Wingdings" panose="05000000000000000000" pitchFamily="2" charset="2"/>
              <a:buChar char="q"/>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r>
              <a:rPr lang="en-US" sz="2000" dirty="0">
                <a:solidFill>
                  <a:schemeClr val="tx1"/>
                </a:solidFill>
                <a:latin typeface="+mn-lt"/>
              </a:rPr>
              <a:t>Speak Mandarin?</a:t>
            </a:r>
          </a:p>
          <a:p>
            <a:pPr marL="742950" lvl="1" indent="-285750">
              <a:buClr>
                <a:srgbClr val="0070C0"/>
              </a:buClr>
              <a:buFont typeface="Wingdings" panose="05000000000000000000" pitchFamily="2" charset="2"/>
              <a:buChar char="ü"/>
            </a:pPr>
            <a:r>
              <a:rPr lang="en-US" sz="2000" dirty="0">
                <a:solidFill>
                  <a:schemeClr val="tx1"/>
                </a:solidFill>
                <a:latin typeface="+mn-lt"/>
              </a:rPr>
              <a:t>Know JAVA programming?</a:t>
            </a: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lvl="1" algn="ctr">
              <a:buClr>
                <a:srgbClr val="0070C0"/>
              </a:buClr>
            </a:pPr>
            <a:r>
              <a:rPr lang="en-US" sz="2000" b="1" dirty="0">
                <a:solidFill>
                  <a:srgbClr val="0066CC"/>
                </a:solidFill>
                <a:latin typeface="+mn-lt"/>
              </a:rPr>
              <a:t>17% more profiles views with 5+ skills listed</a:t>
            </a: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endParaRPr lang="en-US" sz="2000" dirty="0">
              <a:solidFill>
                <a:schemeClr val="tx1"/>
              </a:solidFill>
            </a:endParaRPr>
          </a:p>
          <a:p>
            <a:pPr lvl="1" algn="l">
              <a:buClr>
                <a:srgbClr val="0070C0"/>
              </a:buClr>
            </a:pPr>
            <a:endParaRPr lang="en-US" sz="2000" dirty="0">
              <a:solidFill>
                <a:schemeClr val="tx1"/>
              </a:solidFill>
            </a:endParaRPr>
          </a:p>
        </p:txBody>
      </p:sp>
    </p:spTree>
    <p:extLst>
      <p:ext uri="{BB962C8B-B14F-4D97-AF65-F5344CB8AC3E}">
        <p14:creationId xmlns:p14="http://schemas.microsoft.com/office/powerpoint/2010/main" val="1754006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Tips to get you started</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228600" y="2057401"/>
            <a:ext cx="7067550" cy="3036729"/>
          </a:xfrm>
          <a:prstGeom prst="rect">
            <a:avLst/>
          </a:prstGeom>
        </p:spPr>
        <p:txBody>
          <a:bodyPr wrap="square">
            <a:spAutoFit/>
          </a:bodyPr>
          <a:lstStyle/>
          <a:p>
            <a:pPr algn="l">
              <a:lnSpc>
                <a:spcPct val="120000"/>
              </a:lnSpc>
              <a:buClr>
                <a:srgbClr val="0070C0"/>
              </a:buClr>
              <a:buFont typeface="Wingdings" panose="05000000000000000000" pitchFamily="2" charset="2"/>
              <a:buChar char="q"/>
            </a:pPr>
            <a:r>
              <a:rPr lang="en-US" sz="2000" dirty="0">
                <a:solidFill>
                  <a:schemeClr val="tx1"/>
                </a:solidFill>
                <a:latin typeface="+mn-lt"/>
              </a:rPr>
              <a:t>Complete your profile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Claim your unique URL</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Participate in groups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Connect with people you know:</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Friends, family, classmates, mentors, teachers, and</a:t>
            </a:r>
          </a:p>
          <a:p>
            <a:pPr lvl="1" algn="l">
              <a:lnSpc>
                <a:spcPct val="120000"/>
              </a:lnSpc>
              <a:buClr>
                <a:srgbClr val="0070C0"/>
              </a:buClr>
            </a:pPr>
            <a:r>
              <a:rPr lang="en-US" sz="2000" dirty="0">
                <a:solidFill>
                  <a:schemeClr val="tx1"/>
                </a:solidFill>
                <a:latin typeface="+mn-lt"/>
              </a:rPr>
              <a:t>professors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Use the alumni tool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Actively update your profile </a:t>
            </a:r>
          </a:p>
        </p:txBody>
      </p:sp>
    </p:spTree>
    <p:extLst>
      <p:ext uri="{BB962C8B-B14F-4D97-AF65-F5344CB8AC3E}">
        <p14:creationId xmlns:p14="http://schemas.microsoft.com/office/powerpoint/2010/main" val="1720398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Participate in Groups</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2" name="TextBox 1"/>
          <p:cNvSpPr txBox="1"/>
          <p:nvPr/>
        </p:nvSpPr>
        <p:spPr>
          <a:xfrm>
            <a:off x="228600" y="5105401"/>
            <a:ext cx="7162800" cy="307777"/>
          </a:xfrm>
          <a:prstGeom prst="rect">
            <a:avLst/>
          </a:prstGeom>
          <a:noFill/>
        </p:spPr>
        <p:txBody>
          <a:bodyPr wrap="square" rtlCol="0">
            <a:spAutoFit/>
          </a:bodyPr>
          <a:lstStyle/>
          <a:p>
            <a:pPr algn="l"/>
            <a:r>
              <a:rPr lang="en-US" dirty="0">
                <a:solidFill>
                  <a:schemeClr val="tx1"/>
                </a:solidFill>
                <a:hlinkClick r:id="rId4"/>
              </a:rPr>
              <a:t>https://blog.hootsuite.com/linkedin-groups/</a:t>
            </a:r>
            <a:r>
              <a:rPr lang="en-US" dirty="0">
                <a:solidFill>
                  <a:schemeClr val="tx1"/>
                </a:solidFill>
              </a:rPr>
              <a:t> </a:t>
            </a:r>
          </a:p>
        </p:txBody>
      </p:sp>
      <p:sp>
        <p:nvSpPr>
          <p:cNvPr id="3" name="TextBox 2"/>
          <p:cNvSpPr txBox="1"/>
          <p:nvPr/>
        </p:nvSpPr>
        <p:spPr>
          <a:xfrm>
            <a:off x="228600" y="2057400"/>
            <a:ext cx="7315200" cy="2862322"/>
          </a:xfrm>
          <a:prstGeom prst="rect">
            <a:avLst/>
          </a:prstGeom>
          <a:noFill/>
        </p:spPr>
        <p:txBody>
          <a:bodyPr wrap="square" rtlCol="0">
            <a:spAutoFit/>
          </a:bodyPr>
          <a:lstStyle/>
          <a:p>
            <a:pPr algn="l"/>
            <a:r>
              <a:rPr lang="en-US" sz="2000" dirty="0">
                <a:latin typeface="+mn-lt"/>
              </a:rPr>
              <a:t>LinkedIn Groups are hubs on LinkedIn which provide a “place for professionals in the same industry or with similar interests to share content, find answers, post and view jobs, make business contacts, and establish themselves as industry experts.”</a:t>
            </a:r>
          </a:p>
          <a:p>
            <a:pPr algn="l"/>
            <a:endParaRPr lang="en-US" sz="2000" dirty="0">
              <a:latin typeface="+mn-lt"/>
            </a:endParaRPr>
          </a:p>
          <a:p>
            <a:pPr algn="l"/>
            <a:r>
              <a:rPr lang="en-US" sz="2000" dirty="0">
                <a:latin typeface="+mn-lt"/>
              </a:rPr>
              <a:t>“Being an active participant in a group can help you network with other professionals in your field, especially those outside your immediate circle</a:t>
            </a:r>
            <a:r>
              <a:rPr lang="mr-IN" sz="2000" dirty="0">
                <a:latin typeface="+mn-lt"/>
              </a:rPr>
              <a:t>…</a:t>
            </a:r>
            <a:r>
              <a:rPr lang="en-US" sz="2000" dirty="0">
                <a:latin typeface="+mn-lt"/>
              </a:rPr>
              <a:t>” </a:t>
            </a:r>
          </a:p>
        </p:txBody>
      </p:sp>
    </p:spTree>
    <p:extLst>
      <p:ext uri="{BB962C8B-B14F-4D97-AF65-F5344CB8AC3E}">
        <p14:creationId xmlns:p14="http://schemas.microsoft.com/office/powerpoint/2010/main" val="3857988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Final Words...use LinkedIn to:</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342900" y="2057401"/>
            <a:ext cx="7391400" cy="2585323"/>
          </a:xfrm>
          <a:prstGeom prst="rect">
            <a:avLst/>
          </a:prstGeom>
        </p:spPr>
        <p:txBody>
          <a:bodyPr wrap="square">
            <a:spAutoFit/>
          </a:bodyPr>
          <a:lstStyle/>
          <a:p>
            <a:pPr algn="l">
              <a:lnSpc>
                <a:spcPct val="120000"/>
              </a:lnSpc>
              <a:buClr>
                <a:srgbClr val="0070C0"/>
              </a:buClr>
              <a:buFont typeface="Wingdings" panose="05000000000000000000" pitchFamily="2" charset="2"/>
              <a:buChar char="q"/>
            </a:pPr>
            <a:r>
              <a:rPr lang="en-US" sz="2000" dirty="0">
                <a:solidFill>
                  <a:schemeClr val="tx1"/>
                </a:solidFill>
                <a:latin typeface="+mn-lt"/>
              </a:rPr>
              <a:t>Browse job descriptions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Set up job alerts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Follow </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Companies</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Influencers</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Industries---trends and news</a:t>
            </a:r>
          </a:p>
          <a:p>
            <a:pPr algn="l">
              <a:buClr>
                <a:srgbClr val="0070C0"/>
              </a:buClr>
            </a:pPr>
            <a:endParaRPr lang="en-US" sz="1800" dirty="0">
              <a:solidFill>
                <a:srgbClr val="595959"/>
              </a:solidFill>
              <a:latin typeface="Myriad Pro"/>
            </a:endParaRPr>
          </a:p>
        </p:txBody>
      </p:sp>
    </p:spTree>
    <p:extLst>
      <p:ext uri="{BB962C8B-B14F-4D97-AF65-F5344CB8AC3E}">
        <p14:creationId xmlns:p14="http://schemas.microsoft.com/office/powerpoint/2010/main" val="211751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CAREER PLANNING: </a:t>
            </a:r>
            <a:endParaRPr b="0" dirty="0"/>
          </a:p>
        </p:txBody>
      </p:sp>
      <p:sp>
        <p:nvSpPr>
          <p:cNvPr id="259" name="Google Shape;259;p14"/>
          <p:cNvSpPr txBox="1">
            <a:spLocks noGrp="1"/>
          </p:cNvSpPr>
          <p:nvPr>
            <p:ph type="body" idx="1"/>
          </p:nvPr>
        </p:nvSpPr>
        <p:spPr>
          <a:xfrm>
            <a:off x="685800" y="1676400"/>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200" b="1" i="1"/>
              <a:t>Implementation</a:t>
            </a:r>
            <a:endParaRPr sz="2200" i="1"/>
          </a:p>
          <a:p>
            <a:pPr marL="457200" marR="0" lvl="0" indent="-355600" algn="l" rtl="0">
              <a:lnSpc>
                <a:spcPct val="140000"/>
              </a:lnSpc>
              <a:spcBef>
                <a:spcPts val="480"/>
              </a:spcBef>
              <a:spcAft>
                <a:spcPts val="0"/>
              </a:spcAft>
              <a:buSzPts val="2000"/>
              <a:buChar char="●"/>
            </a:pPr>
            <a:r>
              <a:rPr lang="en-US" sz="2000"/>
              <a:t>This step involves taking action to fully achieve career pursuit</a:t>
            </a:r>
            <a:endParaRPr sz="2000"/>
          </a:p>
          <a:p>
            <a:pPr marL="457200" marR="0" lvl="0" indent="-355600" algn="l" rtl="0">
              <a:lnSpc>
                <a:spcPct val="140000"/>
              </a:lnSpc>
              <a:spcBef>
                <a:spcPts val="0"/>
              </a:spcBef>
              <a:spcAft>
                <a:spcPts val="0"/>
              </a:spcAft>
              <a:buSzPts val="2000"/>
              <a:buChar char="●"/>
            </a:pPr>
            <a:r>
              <a:rPr lang="en-US" sz="2000"/>
              <a:t>Examples:</a:t>
            </a:r>
            <a:endParaRPr/>
          </a:p>
          <a:p>
            <a:pPr marL="914400" marR="0" lvl="1" indent="-355600" algn="l" rtl="0">
              <a:lnSpc>
                <a:spcPct val="140000"/>
              </a:lnSpc>
              <a:spcBef>
                <a:spcPts val="0"/>
              </a:spcBef>
              <a:spcAft>
                <a:spcPts val="0"/>
              </a:spcAft>
              <a:buSzPts val="2000"/>
              <a:buChar char="○"/>
            </a:pPr>
            <a:r>
              <a:rPr lang="en-US"/>
              <a:t>Intentional searching &amp; networking</a:t>
            </a:r>
            <a:endParaRPr/>
          </a:p>
          <a:p>
            <a:pPr marL="914400" marR="0" lvl="1" indent="-355600" algn="l" rtl="0">
              <a:lnSpc>
                <a:spcPct val="140000"/>
              </a:lnSpc>
              <a:spcBef>
                <a:spcPts val="0"/>
              </a:spcBef>
              <a:spcAft>
                <a:spcPts val="0"/>
              </a:spcAft>
              <a:buSzPts val="2000"/>
              <a:buChar char="○"/>
            </a:pPr>
            <a:r>
              <a:rPr lang="en-US"/>
              <a:t>Preparing application materials, interview practice </a:t>
            </a:r>
            <a:endParaRPr/>
          </a:p>
          <a:p>
            <a:pPr marL="914400" marR="0" lvl="1" indent="-355600" algn="l" rtl="0">
              <a:lnSpc>
                <a:spcPct val="140000"/>
              </a:lnSpc>
              <a:spcBef>
                <a:spcPts val="0"/>
              </a:spcBef>
              <a:spcAft>
                <a:spcPts val="0"/>
              </a:spcAft>
              <a:buSzPts val="2000"/>
              <a:buChar char="○"/>
            </a:pPr>
            <a:r>
              <a:rPr lang="en-US"/>
              <a:t>Applying for targeted position or program</a:t>
            </a:r>
            <a:endParaRPr/>
          </a:p>
          <a:p>
            <a:pPr marL="914400" marR="0" lvl="1" indent="-355600" algn="l" rtl="0">
              <a:lnSpc>
                <a:spcPct val="140000"/>
              </a:lnSpc>
              <a:spcBef>
                <a:spcPts val="0"/>
              </a:spcBef>
              <a:spcAft>
                <a:spcPts val="0"/>
              </a:spcAft>
              <a:buSzPts val="2000"/>
              <a:buChar char="○"/>
            </a:pPr>
            <a:r>
              <a:rPr lang="en-US"/>
              <a:t>Gaining acceptance, landing position</a:t>
            </a:r>
            <a:endParaRPr/>
          </a:p>
          <a:p>
            <a:pPr marL="914400" marR="0" lvl="1" indent="-355600" algn="l" rtl="0">
              <a:lnSpc>
                <a:spcPct val="140000"/>
              </a:lnSpc>
              <a:spcBef>
                <a:spcPts val="0"/>
              </a:spcBef>
              <a:spcAft>
                <a:spcPts val="0"/>
              </a:spcAft>
              <a:buSzPts val="2000"/>
              <a:buChar char="○"/>
            </a:pPr>
            <a:r>
              <a:rPr lang="en-US"/>
              <a:t>Moving forward</a:t>
            </a:r>
            <a:endParaRPr/>
          </a:p>
        </p:txBody>
      </p:sp>
      <p:pic>
        <p:nvPicPr>
          <p:cNvPr id="260" name="Google Shape;260;p14"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170288" y="857250"/>
            <a:ext cx="9871623" cy="5651475"/>
          </a:xfrm>
          <a:prstGeom prst="rect">
            <a:avLst/>
          </a:prstGeom>
          <a:solidFill>
            <a:srgbClr val="0A3565">
              <a:alpha val="67450"/>
            </a:srgbClr>
          </a:solidFill>
          <a:ln>
            <a:noFill/>
          </a:ln>
        </p:spPr>
        <p:txBody>
          <a:bodyPr spcFirstLastPara="1" wrap="square" lIns="45713" tIns="45713" rIns="45713" bIns="45713" anchor="ctr" anchorCtr="0">
            <a:noAutofit/>
          </a:bodyPr>
          <a:lstStyle/>
          <a:p>
            <a:endParaRPr sz="700"/>
          </a:p>
        </p:txBody>
      </p:sp>
      <p:grpSp>
        <p:nvGrpSpPr>
          <p:cNvPr id="93" name="Google Shape;93;p1"/>
          <p:cNvGrpSpPr/>
          <p:nvPr/>
        </p:nvGrpSpPr>
        <p:grpSpPr>
          <a:xfrm>
            <a:off x="242495" y="1653095"/>
            <a:ext cx="8659013" cy="3639262"/>
            <a:chOff x="0" y="-9525"/>
            <a:chExt cx="23090700" cy="9704698"/>
          </a:xfrm>
        </p:grpSpPr>
        <p:sp>
          <p:nvSpPr>
            <p:cNvPr id="94" name="Google Shape;94;p1"/>
            <p:cNvSpPr txBox="1"/>
            <p:nvPr/>
          </p:nvSpPr>
          <p:spPr>
            <a:xfrm>
              <a:off x="1495653" y="-9525"/>
              <a:ext cx="20099388" cy="1089528"/>
            </a:xfrm>
            <a:prstGeom prst="rect">
              <a:avLst/>
            </a:prstGeom>
            <a:noFill/>
            <a:ln>
              <a:noFill/>
            </a:ln>
          </p:spPr>
          <p:txBody>
            <a:bodyPr spcFirstLastPara="1" wrap="square" lIns="0" tIns="0" rIns="0" bIns="0" anchor="t" anchorCtr="0">
              <a:spAutoFit/>
            </a:bodyPr>
            <a:lstStyle/>
            <a:p>
              <a:pPr algn="ctr">
                <a:lnSpc>
                  <a:spcPct val="295000"/>
                </a:lnSpc>
              </a:pPr>
              <a:endParaRPr sz="900">
                <a:solidFill>
                  <a:schemeClr val="dk1"/>
                </a:solidFill>
                <a:latin typeface="Calibri"/>
                <a:ea typeface="Calibri"/>
                <a:cs typeface="Calibri"/>
                <a:sym typeface="Calibri"/>
              </a:endParaRPr>
            </a:p>
          </p:txBody>
        </p:sp>
        <p:sp>
          <p:nvSpPr>
            <p:cNvPr id="95" name="Google Shape;95;p1"/>
            <p:cNvSpPr txBox="1"/>
            <p:nvPr/>
          </p:nvSpPr>
          <p:spPr>
            <a:xfrm>
              <a:off x="0" y="1498627"/>
              <a:ext cx="23090700" cy="2566514"/>
            </a:xfrm>
            <a:prstGeom prst="rect">
              <a:avLst/>
            </a:prstGeom>
            <a:noFill/>
            <a:ln>
              <a:noFill/>
            </a:ln>
          </p:spPr>
          <p:txBody>
            <a:bodyPr spcFirstLastPara="1" wrap="square" lIns="0" tIns="0" rIns="0" bIns="0" anchor="t" anchorCtr="0">
              <a:spAutoFit/>
            </a:bodyPr>
            <a:lstStyle/>
            <a:p>
              <a:pPr algn="ctr">
                <a:lnSpc>
                  <a:spcPct val="105999"/>
                </a:lnSpc>
              </a:pPr>
              <a:r>
                <a:rPr lang="en-US" sz="5900" b="1">
                  <a:solidFill>
                    <a:srgbClr val="FFFFFF"/>
                  </a:solidFill>
                  <a:latin typeface="Oswald"/>
                  <a:ea typeface="Oswald"/>
                  <a:cs typeface="Oswald"/>
                  <a:sym typeface="Oswald"/>
                </a:rPr>
                <a:t>HOW TO ACE AN INTERVIEW </a:t>
              </a:r>
              <a:endParaRPr sz="700"/>
            </a:p>
          </p:txBody>
        </p:sp>
        <p:sp>
          <p:nvSpPr>
            <p:cNvPr id="96" name="Google Shape;96;p1"/>
            <p:cNvSpPr txBox="1"/>
            <p:nvPr/>
          </p:nvSpPr>
          <p:spPr>
            <a:xfrm>
              <a:off x="1906880" y="8636421"/>
              <a:ext cx="19276932" cy="1058752"/>
            </a:xfrm>
            <a:prstGeom prst="rect">
              <a:avLst/>
            </a:prstGeom>
            <a:noFill/>
            <a:ln>
              <a:noFill/>
            </a:ln>
          </p:spPr>
          <p:txBody>
            <a:bodyPr spcFirstLastPara="1" wrap="square" lIns="0" tIns="0" rIns="0" bIns="0" anchor="t" anchorCtr="0">
              <a:spAutoFit/>
            </a:bodyPr>
            <a:lstStyle/>
            <a:p>
              <a:pPr algn="ctr">
                <a:lnSpc>
                  <a:spcPct val="140005"/>
                </a:lnSpc>
              </a:pPr>
              <a:r>
                <a:rPr lang="en-US" sz="1843">
                  <a:solidFill>
                    <a:srgbClr val="FEFFF8"/>
                  </a:solidFill>
                  <a:latin typeface="Montserrat"/>
                  <a:ea typeface="Montserrat"/>
                  <a:cs typeface="Montserrat"/>
                  <a:sym typeface="Montserrat"/>
                </a:rPr>
                <a:t>Presented by  </a:t>
              </a:r>
              <a:endParaRPr sz="700"/>
            </a:p>
          </p:txBody>
        </p:sp>
      </p:grpSp>
      <p:pic>
        <p:nvPicPr>
          <p:cNvPr id="97" name="Google Shape;97;p1"/>
          <p:cNvPicPr preferRelativeResize="0"/>
          <p:nvPr/>
        </p:nvPicPr>
        <p:blipFill rotWithShape="1">
          <a:blip r:embed="rId3">
            <a:alphaModFix/>
          </a:blip>
          <a:srcRect/>
          <a:stretch/>
        </p:blipFill>
        <p:spPr>
          <a:xfrm>
            <a:off x="6548939" y="857250"/>
            <a:ext cx="2595062" cy="1287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337961" y="2362200"/>
            <a:ext cx="9819922" cy="3261734"/>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14" name="Google Shape;114;p3"/>
          <p:cNvSpPr/>
          <p:nvPr/>
        </p:nvSpPr>
        <p:spPr>
          <a:xfrm>
            <a:off x="-337961" y="3361859"/>
            <a:ext cx="9481961" cy="138153"/>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5" name="Google Shape;115;p3"/>
          <p:cNvSpPr/>
          <p:nvPr/>
        </p:nvSpPr>
        <p:spPr>
          <a:xfrm>
            <a:off x="1150478" y="2819245"/>
            <a:ext cx="1253562" cy="1143621"/>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6" name="Google Shape;116;p3"/>
          <p:cNvSpPr/>
          <p:nvPr/>
        </p:nvSpPr>
        <p:spPr>
          <a:xfrm>
            <a:off x="3945220" y="2790049"/>
            <a:ext cx="1253562" cy="1143621"/>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7" name="Google Shape;117;p3"/>
          <p:cNvSpPr/>
          <p:nvPr/>
        </p:nvSpPr>
        <p:spPr>
          <a:xfrm>
            <a:off x="6739962" y="2818934"/>
            <a:ext cx="1253562" cy="1143621"/>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8" name="Google Shape;118;p3"/>
          <p:cNvSpPr txBox="1"/>
          <p:nvPr/>
        </p:nvSpPr>
        <p:spPr>
          <a:xfrm>
            <a:off x="933663" y="1309688"/>
            <a:ext cx="7276675" cy="761747"/>
          </a:xfrm>
          <a:prstGeom prst="rect">
            <a:avLst/>
          </a:prstGeom>
          <a:noFill/>
          <a:ln>
            <a:noFill/>
          </a:ln>
        </p:spPr>
        <p:txBody>
          <a:bodyPr spcFirstLastPara="1" wrap="square" lIns="0" tIns="0" rIns="0" bIns="0" anchor="t" anchorCtr="0">
            <a:spAutoFit/>
          </a:bodyPr>
          <a:lstStyle/>
          <a:p>
            <a:pPr algn="ctr">
              <a:lnSpc>
                <a:spcPct val="110000"/>
              </a:lnSpc>
            </a:pPr>
            <a:r>
              <a:rPr lang="en-US" sz="4500">
                <a:solidFill>
                  <a:srgbClr val="007AC4"/>
                </a:solidFill>
                <a:latin typeface="Oswald"/>
                <a:ea typeface="Oswald"/>
                <a:cs typeface="Oswald"/>
                <a:sym typeface="Oswald"/>
              </a:rPr>
              <a:t>THE INTERVIEW PROCESS </a:t>
            </a:r>
            <a:endParaRPr sz="700"/>
          </a:p>
        </p:txBody>
      </p:sp>
      <p:pic>
        <p:nvPicPr>
          <p:cNvPr id="119" name="Google Shape;119;p3"/>
          <p:cNvPicPr preferRelativeResize="0"/>
          <p:nvPr/>
        </p:nvPicPr>
        <p:blipFill rotWithShape="1">
          <a:blip r:embed="rId3">
            <a:alphaModFix/>
          </a:blip>
          <a:srcRect/>
          <a:stretch/>
        </p:blipFill>
        <p:spPr>
          <a:xfrm>
            <a:off x="8224716" y="972234"/>
            <a:ext cx="809869" cy="798733"/>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1201325" y="2819245"/>
            <a:ext cx="1151868" cy="1151868"/>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4011398" y="3022850"/>
            <a:ext cx="1121205" cy="735791"/>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6784328" y="2767472"/>
            <a:ext cx="1246547" cy="1246547"/>
          </a:xfrm>
          <a:prstGeom prst="rect">
            <a:avLst/>
          </a:prstGeom>
          <a:noFill/>
          <a:ln>
            <a:noFill/>
          </a:ln>
        </p:spPr>
      </p:pic>
      <p:grpSp>
        <p:nvGrpSpPr>
          <p:cNvPr id="123" name="Google Shape;123;p3"/>
          <p:cNvGrpSpPr/>
          <p:nvPr/>
        </p:nvGrpSpPr>
        <p:grpSpPr>
          <a:xfrm>
            <a:off x="1109619" y="4131380"/>
            <a:ext cx="1335280" cy="1163395"/>
            <a:chOff x="0" y="-76200"/>
            <a:chExt cx="3560745" cy="3102387"/>
          </a:xfrm>
        </p:grpSpPr>
        <p:sp>
          <p:nvSpPr>
            <p:cNvPr id="124" name="Google Shape;124;p3"/>
            <p:cNvSpPr txBox="1"/>
            <p:nvPr/>
          </p:nvSpPr>
          <p:spPr>
            <a:xfrm>
              <a:off x="33608" y="1701043"/>
              <a:ext cx="3493529" cy="1034128"/>
            </a:xfrm>
            <a:prstGeom prst="rect">
              <a:avLst/>
            </a:prstGeom>
            <a:noFill/>
            <a:ln>
              <a:noFill/>
            </a:ln>
          </p:spPr>
          <p:txBody>
            <a:bodyPr spcFirstLastPara="1" wrap="square" lIns="0" tIns="0" rIns="0" bIns="0" anchor="t" anchorCtr="0">
              <a:spAutoFit/>
            </a:bodyPr>
            <a:lstStyle/>
            <a:p>
              <a:pPr algn="ctr">
                <a:lnSpc>
                  <a:spcPct val="280000"/>
                </a:lnSpc>
              </a:pPr>
              <a:endParaRPr sz="900">
                <a:solidFill>
                  <a:schemeClr val="dk1"/>
                </a:solidFill>
                <a:latin typeface="Calibri"/>
                <a:ea typeface="Calibri"/>
                <a:cs typeface="Calibri"/>
                <a:sym typeface="Calibri"/>
              </a:endParaRPr>
            </a:p>
          </p:txBody>
        </p:sp>
        <p:sp>
          <p:nvSpPr>
            <p:cNvPr id="125" name="Google Shape;125;p3"/>
            <p:cNvSpPr txBox="1"/>
            <p:nvPr/>
          </p:nvSpPr>
          <p:spPr>
            <a:xfrm>
              <a:off x="0" y="-76200"/>
              <a:ext cx="3560745" cy="3102387"/>
            </a:xfrm>
            <a:prstGeom prst="rect">
              <a:avLst/>
            </a:prstGeom>
            <a:noFill/>
            <a:ln>
              <a:noFill/>
            </a:ln>
          </p:spPr>
          <p:txBody>
            <a:bodyPr spcFirstLastPara="1" wrap="square" lIns="0" tIns="0" rIns="0" bIns="0" anchor="t" anchorCtr="0">
              <a:spAutoFit/>
            </a:bodyPr>
            <a:lstStyle/>
            <a:p>
              <a:pPr algn="ctr">
                <a:lnSpc>
                  <a:spcPct val="140000"/>
                </a:lnSpc>
              </a:pPr>
              <a:r>
                <a:rPr lang="en-US" sz="1800">
                  <a:solidFill>
                    <a:srgbClr val="FEFFF8"/>
                  </a:solidFill>
                  <a:latin typeface="Montserrat"/>
                  <a:ea typeface="Montserrat"/>
                  <a:cs typeface="Montserrat"/>
                  <a:sym typeface="Montserrat"/>
                </a:rPr>
                <a:t>PRE-INTERVIEW</a:t>
              </a:r>
              <a:endParaRPr sz="700"/>
            </a:p>
          </p:txBody>
        </p:sp>
      </p:grpSp>
      <p:grpSp>
        <p:nvGrpSpPr>
          <p:cNvPr id="126" name="Google Shape;126;p3"/>
          <p:cNvGrpSpPr/>
          <p:nvPr/>
        </p:nvGrpSpPr>
        <p:grpSpPr>
          <a:xfrm>
            <a:off x="3945220" y="4290924"/>
            <a:ext cx="1335280" cy="775597"/>
            <a:chOff x="0" y="-76200"/>
            <a:chExt cx="3560745" cy="2068257"/>
          </a:xfrm>
        </p:grpSpPr>
        <p:sp>
          <p:nvSpPr>
            <p:cNvPr id="127" name="Google Shape;127;p3"/>
            <p:cNvSpPr txBox="1"/>
            <p:nvPr/>
          </p:nvSpPr>
          <p:spPr>
            <a:xfrm>
              <a:off x="33608" y="850143"/>
              <a:ext cx="3493529" cy="1034127"/>
            </a:xfrm>
            <a:prstGeom prst="rect">
              <a:avLst/>
            </a:prstGeom>
            <a:noFill/>
            <a:ln>
              <a:noFill/>
            </a:ln>
          </p:spPr>
          <p:txBody>
            <a:bodyPr spcFirstLastPara="1" wrap="square" lIns="0" tIns="0" rIns="0" bIns="0" anchor="t" anchorCtr="0">
              <a:spAutoFit/>
            </a:bodyPr>
            <a:lstStyle/>
            <a:p>
              <a:pPr algn="ctr">
                <a:lnSpc>
                  <a:spcPct val="280000"/>
                </a:lnSpc>
              </a:pPr>
              <a:endParaRPr sz="900">
                <a:solidFill>
                  <a:schemeClr val="dk1"/>
                </a:solidFill>
                <a:latin typeface="Calibri"/>
                <a:ea typeface="Calibri"/>
                <a:cs typeface="Calibri"/>
                <a:sym typeface="Calibri"/>
              </a:endParaRPr>
            </a:p>
          </p:txBody>
        </p:sp>
        <p:sp>
          <p:nvSpPr>
            <p:cNvPr id="128" name="Google Shape;128;p3"/>
            <p:cNvSpPr txBox="1"/>
            <p:nvPr/>
          </p:nvSpPr>
          <p:spPr>
            <a:xfrm>
              <a:off x="0" y="-76200"/>
              <a:ext cx="3560745" cy="2068257"/>
            </a:xfrm>
            <a:prstGeom prst="rect">
              <a:avLst/>
            </a:prstGeom>
            <a:noFill/>
            <a:ln>
              <a:noFill/>
            </a:ln>
          </p:spPr>
          <p:txBody>
            <a:bodyPr spcFirstLastPara="1" wrap="square" lIns="0" tIns="0" rIns="0" bIns="0" anchor="t" anchorCtr="0">
              <a:spAutoFit/>
            </a:bodyPr>
            <a:lstStyle/>
            <a:p>
              <a:pPr algn="ctr">
                <a:lnSpc>
                  <a:spcPct val="140000"/>
                </a:lnSpc>
              </a:pPr>
              <a:r>
                <a:rPr lang="en-US" sz="1800">
                  <a:solidFill>
                    <a:srgbClr val="FEFFF8"/>
                  </a:solidFill>
                  <a:latin typeface="Montserrat"/>
                  <a:ea typeface="Montserrat"/>
                  <a:cs typeface="Montserrat"/>
                  <a:sym typeface="Montserrat"/>
                </a:rPr>
                <a:t>INTERVIEW</a:t>
              </a:r>
              <a:endParaRPr sz="700"/>
            </a:p>
          </p:txBody>
        </p:sp>
      </p:grpSp>
      <p:grpSp>
        <p:nvGrpSpPr>
          <p:cNvPr id="129" name="Google Shape;129;p3"/>
          <p:cNvGrpSpPr/>
          <p:nvPr/>
        </p:nvGrpSpPr>
        <p:grpSpPr>
          <a:xfrm>
            <a:off x="6739962" y="4131380"/>
            <a:ext cx="1335280" cy="1163395"/>
            <a:chOff x="0" y="-76200"/>
            <a:chExt cx="3560745" cy="3102387"/>
          </a:xfrm>
        </p:grpSpPr>
        <p:sp>
          <p:nvSpPr>
            <p:cNvPr id="130" name="Google Shape;130;p3"/>
            <p:cNvSpPr txBox="1"/>
            <p:nvPr/>
          </p:nvSpPr>
          <p:spPr>
            <a:xfrm>
              <a:off x="33608" y="1701043"/>
              <a:ext cx="3493529" cy="1034128"/>
            </a:xfrm>
            <a:prstGeom prst="rect">
              <a:avLst/>
            </a:prstGeom>
            <a:noFill/>
            <a:ln>
              <a:noFill/>
            </a:ln>
          </p:spPr>
          <p:txBody>
            <a:bodyPr spcFirstLastPara="1" wrap="square" lIns="0" tIns="0" rIns="0" bIns="0" anchor="t" anchorCtr="0">
              <a:spAutoFit/>
            </a:bodyPr>
            <a:lstStyle/>
            <a:p>
              <a:pPr algn="ctr">
                <a:lnSpc>
                  <a:spcPct val="280000"/>
                </a:lnSpc>
              </a:pPr>
              <a:endParaRPr sz="900">
                <a:solidFill>
                  <a:schemeClr val="dk1"/>
                </a:solidFill>
                <a:latin typeface="Calibri"/>
                <a:ea typeface="Calibri"/>
                <a:cs typeface="Calibri"/>
                <a:sym typeface="Calibri"/>
              </a:endParaRPr>
            </a:p>
          </p:txBody>
        </p:sp>
        <p:sp>
          <p:nvSpPr>
            <p:cNvPr id="131" name="Google Shape;131;p3"/>
            <p:cNvSpPr txBox="1"/>
            <p:nvPr/>
          </p:nvSpPr>
          <p:spPr>
            <a:xfrm>
              <a:off x="0" y="-76200"/>
              <a:ext cx="3560745" cy="3102387"/>
            </a:xfrm>
            <a:prstGeom prst="rect">
              <a:avLst/>
            </a:prstGeom>
            <a:noFill/>
            <a:ln>
              <a:noFill/>
            </a:ln>
          </p:spPr>
          <p:txBody>
            <a:bodyPr spcFirstLastPara="1" wrap="square" lIns="0" tIns="0" rIns="0" bIns="0" anchor="t" anchorCtr="0">
              <a:spAutoFit/>
            </a:bodyPr>
            <a:lstStyle/>
            <a:p>
              <a:pPr algn="ctr">
                <a:lnSpc>
                  <a:spcPct val="140000"/>
                </a:lnSpc>
              </a:pPr>
              <a:r>
                <a:rPr lang="en-US" sz="1800">
                  <a:solidFill>
                    <a:srgbClr val="FEFFF8"/>
                  </a:solidFill>
                  <a:latin typeface="Montserrat"/>
                  <a:ea typeface="Montserrat"/>
                  <a:cs typeface="Montserrat"/>
                  <a:sym typeface="Montserrat"/>
                </a:rPr>
                <a:t>POST-INTERVIEW</a:t>
              </a:r>
              <a:endParaRPr sz="700"/>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l="3872" r="1906" b="8718"/>
          <a:stretch/>
        </p:blipFill>
        <p:spPr>
          <a:xfrm>
            <a:off x="102355" y="2166409"/>
            <a:ext cx="4137329" cy="3245842"/>
          </a:xfrm>
          <a:prstGeom prst="rect">
            <a:avLst/>
          </a:prstGeom>
          <a:noFill/>
          <a:ln>
            <a:noFill/>
          </a:ln>
        </p:spPr>
      </p:pic>
      <p:pic>
        <p:nvPicPr>
          <p:cNvPr id="137" name="Google Shape;137;p4"/>
          <p:cNvPicPr preferRelativeResize="0"/>
          <p:nvPr/>
        </p:nvPicPr>
        <p:blipFill rotWithShape="1">
          <a:blip r:embed="rId4">
            <a:alphaModFix/>
          </a:blip>
          <a:srcRect l="2654" t="1231" r="2728" b="1232"/>
          <a:stretch/>
        </p:blipFill>
        <p:spPr>
          <a:xfrm>
            <a:off x="0" y="1371600"/>
            <a:ext cx="4137329" cy="853809"/>
          </a:xfrm>
          <a:prstGeom prst="rect">
            <a:avLst/>
          </a:prstGeom>
          <a:noFill/>
          <a:ln>
            <a:noFill/>
          </a:ln>
        </p:spPr>
      </p:pic>
      <p:sp>
        <p:nvSpPr>
          <p:cNvPr id="138" name="Google Shape;138;p4"/>
          <p:cNvSpPr/>
          <p:nvPr/>
        </p:nvSpPr>
        <p:spPr>
          <a:xfrm>
            <a:off x="4137329" y="687942"/>
            <a:ext cx="5320997" cy="5578879"/>
          </a:xfrm>
          <a:prstGeom prst="rect">
            <a:avLst/>
          </a:prstGeom>
          <a:solidFill>
            <a:srgbClr val="0A3565"/>
          </a:solidFill>
          <a:ln>
            <a:noFill/>
          </a:ln>
        </p:spPr>
        <p:txBody>
          <a:bodyPr spcFirstLastPara="1" wrap="square" lIns="45713" tIns="45713" rIns="45713" bIns="45713" anchor="ctr" anchorCtr="0">
            <a:noAutofit/>
          </a:bodyPr>
          <a:lstStyle/>
          <a:p>
            <a:endParaRPr sz="700"/>
          </a:p>
        </p:txBody>
      </p:sp>
      <p:grpSp>
        <p:nvGrpSpPr>
          <p:cNvPr id="139" name="Google Shape;139;p4"/>
          <p:cNvGrpSpPr/>
          <p:nvPr/>
        </p:nvGrpSpPr>
        <p:grpSpPr>
          <a:xfrm>
            <a:off x="4549110" y="2366347"/>
            <a:ext cx="4080541" cy="3591393"/>
            <a:chOff x="0" y="-57150"/>
            <a:chExt cx="10881442" cy="9577047"/>
          </a:xfrm>
        </p:grpSpPr>
        <p:sp>
          <p:nvSpPr>
            <p:cNvPr id="140" name="Google Shape;140;p4"/>
            <p:cNvSpPr txBox="1"/>
            <p:nvPr/>
          </p:nvSpPr>
          <p:spPr>
            <a:xfrm>
              <a:off x="0" y="793946"/>
              <a:ext cx="10881442" cy="1928733"/>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Origins-founding principles &amp; mission and vision of the company</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How well is the company doing financially? </a:t>
              </a:r>
              <a:endParaRPr sz="700"/>
            </a:p>
          </p:txBody>
        </p:sp>
        <p:sp>
          <p:nvSpPr>
            <p:cNvPr id="141" name="Google Shape;141;p4"/>
            <p:cNvSpPr txBox="1"/>
            <p:nvPr/>
          </p:nvSpPr>
          <p:spPr>
            <a:xfrm>
              <a:off x="0" y="-57150"/>
              <a:ext cx="10881442" cy="1636347"/>
            </a:xfrm>
            <a:prstGeom prst="rect">
              <a:avLst/>
            </a:prstGeom>
            <a:noFill/>
            <a:ln>
              <a:noFill/>
            </a:ln>
          </p:spPr>
          <p:txBody>
            <a:bodyPr spcFirstLastPara="1" wrap="square" lIns="0" tIns="0" rIns="0" bIns="0" anchor="t" anchorCtr="0">
              <a:spAutoFit/>
            </a:bodyPr>
            <a:lstStyle/>
            <a:p>
              <a:pPr>
                <a:lnSpc>
                  <a:spcPct val="140028"/>
                </a:lnSpc>
              </a:pPr>
              <a:r>
                <a:rPr lang="en-US" sz="1424">
                  <a:solidFill>
                    <a:srgbClr val="FEFFF8"/>
                  </a:solidFill>
                  <a:latin typeface="Montserrat"/>
                  <a:ea typeface="Montserrat"/>
                  <a:cs typeface="Montserrat"/>
                  <a:sym typeface="Montserrat"/>
                </a:rPr>
                <a:t>HISTORICAL AND FINANCIAL BACKGROUND</a:t>
              </a:r>
              <a:endParaRPr sz="700"/>
            </a:p>
          </p:txBody>
        </p:sp>
        <p:sp>
          <p:nvSpPr>
            <p:cNvPr id="142" name="Google Shape;142;p4"/>
            <p:cNvSpPr txBox="1"/>
            <p:nvPr/>
          </p:nvSpPr>
          <p:spPr>
            <a:xfrm>
              <a:off x="0" y="3808082"/>
              <a:ext cx="10881442" cy="1285821"/>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How well is the company doing in its respective industry?</a:t>
              </a:r>
              <a:endParaRPr sz="700"/>
            </a:p>
          </p:txBody>
        </p:sp>
        <p:sp>
          <p:nvSpPr>
            <p:cNvPr id="143" name="Google Shape;143;p4"/>
            <p:cNvSpPr txBox="1"/>
            <p:nvPr/>
          </p:nvSpPr>
          <p:spPr>
            <a:xfrm>
              <a:off x="0" y="2956986"/>
              <a:ext cx="10881442" cy="818173"/>
            </a:xfrm>
            <a:prstGeom prst="rect">
              <a:avLst/>
            </a:prstGeom>
            <a:noFill/>
            <a:ln>
              <a:noFill/>
            </a:ln>
          </p:spPr>
          <p:txBody>
            <a:bodyPr spcFirstLastPara="1" wrap="square" lIns="0" tIns="0" rIns="0" bIns="0" anchor="t" anchorCtr="0">
              <a:spAutoFit/>
            </a:bodyPr>
            <a:lstStyle/>
            <a:p>
              <a:pPr>
                <a:lnSpc>
                  <a:spcPct val="140028"/>
                </a:lnSpc>
              </a:pPr>
              <a:r>
                <a:rPr lang="en-US" sz="1424">
                  <a:solidFill>
                    <a:srgbClr val="FEFFF8"/>
                  </a:solidFill>
                  <a:latin typeface="Montserrat"/>
                  <a:ea typeface="Montserrat"/>
                  <a:cs typeface="Montserrat"/>
                  <a:sym typeface="Montserrat"/>
                </a:rPr>
                <a:t>MACRO (THE BIG PICTURE)</a:t>
              </a:r>
              <a:endParaRPr sz="700"/>
            </a:p>
          </p:txBody>
        </p:sp>
        <p:sp>
          <p:nvSpPr>
            <p:cNvPr id="144" name="Google Shape;144;p4"/>
            <p:cNvSpPr txBox="1"/>
            <p:nvPr/>
          </p:nvSpPr>
          <p:spPr>
            <a:xfrm>
              <a:off x="0" y="6305343"/>
              <a:ext cx="10881442" cy="3214554"/>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What is it like working for the company?</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Number of employees </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Employee rating </a:t>
              </a:r>
              <a:endParaRPr sz="700"/>
            </a:p>
            <a:p>
              <a:pPr marL="369566" lvl="2" indent="-123189">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Glassdoor </a:t>
              </a:r>
              <a:endParaRPr sz="700"/>
            </a:p>
            <a:p>
              <a:pPr marL="369566" lvl="2" indent="-123189">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Indeed</a:t>
              </a:r>
              <a:endParaRPr sz="700"/>
            </a:p>
          </p:txBody>
        </p:sp>
        <p:sp>
          <p:nvSpPr>
            <p:cNvPr id="145" name="Google Shape;145;p4"/>
            <p:cNvSpPr txBox="1"/>
            <p:nvPr/>
          </p:nvSpPr>
          <p:spPr>
            <a:xfrm>
              <a:off x="0" y="5454247"/>
              <a:ext cx="10881442" cy="818173"/>
            </a:xfrm>
            <a:prstGeom prst="rect">
              <a:avLst/>
            </a:prstGeom>
            <a:noFill/>
            <a:ln>
              <a:noFill/>
            </a:ln>
          </p:spPr>
          <p:txBody>
            <a:bodyPr spcFirstLastPara="1" wrap="square" lIns="0" tIns="0" rIns="0" bIns="0" anchor="t" anchorCtr="0">
              <a:spAutoFit/>
            </a:bodyPr>
            <a:lstStyle/>
            <a:p>
              <a:pPr>
                <a:lnSpc>
                  <a:spcPct val="140028"/>
                </a:lnSpc>
              </a:pPr>
              <a:r>
                <a:rPr lang="en-US" sz="1424">
                  <a:solidFill>
                    <a:srgbClr val="FEFFF8"/>
                  </a:solidFill>
                  <a:latin typeface="Montserrat"/>
                  <a:ea typeface="Montserrat"/>
                  <a:cs typeface="Montserrat"/>
                  <a:sym typeface="Montserrat"/>
                </a:rPr>
                <a:t>MICRO (MORE SPECIFIC)</a:t>
              </a:r>
              <a:endParaRPr sz="700"/>
            </a:p>
          </p:txBody>
        </p:sp>
      </p:grpSp>
      <p:pic>
        <p:nvPicPr>
          <p:cNvPr id="146" name="Google Shape;146;p4"/>
          <p:cNvPicPr preferRelativeResize="0"/>
          <p:nvPr/>
        </p:nvPicPr>
        <p:blipFill rotWithShape="1">
          <a:blip r:embed="rId5">
            <a:alphaModFix/>
          </a:blip>
          <a:srcRect/>
          <a:stretch/>
        </p:blipFill>
        <p:spPr>
          <a:xfrm>
            <a:off x="8192626" y="940585"/>
            <a:ext cx="874049" cy="862031"/>
          </a:xfrm>
          <a:prstGeom prst="rect">
            <a:avLst/>
          </a:prstGeom>
          <a:noFill/>
          <a:ln>
            <a:noFill/>
          </a:ln>
        </p:spPr>
      </p:pic>
      <p:sp>
        <p:nvSpPr>
          <p:cNvPr id="147" name="Google Shape;147;p4"/>
          <p:cNvSpPr txBox="1"/>
          <p:nvPr/>
        </p:nvSpPr>
        <p:spPr>
          <a:xfrm>
            <a:off x="5018815" y="1407795"/>
            <a:ext cx="3173812" cy="905954"/>
          </a:xfrm>
          <a:prstGeom prst="rect">
            <a:avLst/>
          </a:prstGeom>
          <a:noFill/>
          <a:ln>
            <a:noFill/>
          </a:ln>
        </p:spPr>
        <p:txBody>
          <a:bodyPr spcFirstLastPara="1" wrap="square" lIns="0" tIns="0" rIns="0" bIns="0" anchor="t" anchorCtr="0">
            <a:spAutoFit/>
          </a:bodyPr>
          <a:lstStyle/>
          <a:p>
            <a:pPr algn="ctr">
              <a:lnSpc>
                <a:spcPct val="139992"/>
              </a:lnSpc>
            </a:pPr>
            <a:r>
              <a:rPr lang="en-US" sz="4205">
                <a:solidFill>
                  <a:srgbClr val="FFFFFF"/>
                </a:solidFill>
                <a:latin typeface="Oswald"/>
                <a:ea typeface="Oswald"/>
                <a:cs typeface="Oswald"/>
                <a:sym typeface="Oswald"/>
              </a:rPr>
              <a:t>RESEARCH</a:t>
            </a:r>
            <a:endParaRPr sz="700"/>
          </a:p>
        </p:txBody>
      </p:sp>
      <p:sp>
        <p:nvSpPr>
          <p:cNvPr id="148" name="Google Shape;148;p4"/>
          <p:cNvSpPr txBox="1"/>
          <p:nvPr/>
        </p:nvSpPr>
        <p:spPr>
          <a:xfrm>
            <a:off x="107998" y="5713188"/>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007AC4"/>
                </a:solidFill>
                <a:latin typeface="Oswald"/>
                <a:ea typeface="Oswald"/>
                <a:cs typeface="Oswald"/>
                <a:sym typeface="Oswald"/>
              </a:rPr>
              <a:t>PRE-INTERVIEW</a:t>
            </a:r>
            <a:endParaRPr sz="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p:nvPr/>
        </p:nvSpPr>
        <p:spPr>
          <a:xfrm>
            <a:off x="4142754" y="1757363"/>
            <a:ext cx="4660204" cy="761747"/>
          </a:xfrm>
          <a:prstGeom prst="rect">
            <a:avLst/>
          </a:prstGeom>
          <a:noFill/>
          <a:ln>
            <a:noFill/>
          </a:ln>
        </p:spPr>
        <p:txBody>
          <a:bodyPr spcFirstLastPara="1" wrap="square" lIns="0" tIns="0" rIns="0" bIns="0" anchor="t" anchorCtr="0">
            <a:spAutoFit/>
          </a:bodyPr>
          <a:lstStyle/>
          <a:p>
            <a:pPr algn="ctr">
              <a:lnSpc>
                <a:spcPct val="110000"/>
              </a:lnSpc>
            </a:pPr>
            <a:r>
              <a:rPr lang="en-US" sz="4500">
                <a:solidFill>
                  <a:srgbClr val="FFFFFF"/>
                </a:solidFill>
                <a:latin typeface="Oswald"/>
                <a:ea typeface="Oswald"/>
                <a:cs typeface="Oswald"/>
                <a:sym typeface="Oswald"/>
              </a:rPr>
              <a:t>PREPARATION</a:t>
            </a:r>
            <a:endParaRPr sz="700"/>
          </a:p>
        </p:txBody>
      </p:sp>
      <p:pic>
        <p:nvPicPr>
          <p:cNvPr id="154" name="Google Shape;154;p5"/>
          <p:cNvPicPr preferRelativeResize="0"/>
          <p:nvPr/>
        </p:nvPicPr>
        <p:blipFill rotWithShape="1">
          <a:blip r:embed="rId3">
            <a:alphaModFix/>
          </a:blip>
          <a:srcRect/>
          <a:stretch/>
        </p:blipFill>
        <p:spPr>
          <a:xfrm>
            <a:off x="8095371" y="1023687"/>
            <a:ext cx="874049" cy="862031"/>
          </a:xfrm>
          <a:prstGeom prst="rect">
            <a:avLst/>
          </a:prstGeom>
          <a:noFill/>
          <a:ln>
            <a:noFill/>
          </a:ln>
        </p:spPr>
      </p:pic>
      <p:pic>
        <p:nvPicPr>
          <p:cNvPr id="155" name="Google Shape;155;p5"/>
          <p:cNvPicPr preferRelativeResize="0"/>
          <p:nvPr/>
        </p:nvPicPr>
        <p:blipFill rotWithShape="1">
          <a:blip r:embed="rId4">
            <a:alphaModFix/>
          </a:blip>
          <a:srcRect l="11178" r="17548"/>
          <a:stretch/>
        </p:blipFill>
        <p:spPr>
          <a:xfrm>
            <a:off x="-1534027" y="857250"/>
            <a:ext cx="5676780" cy="5309937"/>
          </a:xfrm>
          <a:prstGeom prst="rect">
            <a:avLst/>
          </a:prstGeom>
          <a:noFill/>
          <a:ln>
            <a:noFill/>
          </a:ln>
        </p:spPr>
      </p:pic>
      <p:sp>
        <p:nvSpPr>
          <p:cNvPr id="156" name="Google Shape;156;p5"/>
          <p:cNvSpPr/>
          <p:nvPr/>
        </p:nvSpPr>
        <p:spPr>
          <a:xfrm>
            <a:off x="0" y="857250"/>
            <a:ext cx="4142754" cy="5143500"/>
          </a:xfrm>
          <a:prstGeom prst="rect">
            <a:avLst/>
          </a:prstGeom>
          <a:solidFill>
            <a:srgbClr val="0A3565">
              <a:alpha val="49411"/>
            </a:srgbClr>
          </a:solidFill>
          <a:ln>
            <a:noFill/>
          </a:ln>
        </p:spPr>
        <p:txBody>
          <a:bodyPr spcFirstLastPara="1" wrap="square" lIns="45713" tIns="45713" rIns="45713" bIns="45713" anchor="ctr" anchorCtr="0">
            <a:noAutofit/>
          </a:bodyPr>
          <a:lstStyle/>
          <a:p>
            <a:endParaRPr sz="700"/>
          </a:p>
        </p:txBody>
      </p:sp>
      <p:grpSp>
        <p:nvGrpSpPr>
          <p:cNvPr id="157" name="Google Shape;157;p5"/>
          <p:cNvGrpSpPr/>
          <p:nvPr/>
        </p:nvGrpSpPr>
        <p:grpSpPr>
          <a:xfrm>
            <a:off x="4309782" y="2602588"/>
            <a:ext cx="4743859" cy="3145491"/>
            <a:chOff x="0" y="-47625"/>
            <a:chExt cx="12650289" cy="8387975"/>
          </a:xfrm>
        </p:grpSpPr>
        <p:sp>
          <p:nvSpPr>
            <p:cNvPr id="158" name="Google Shape;158;p5"/>
            <p:cNvSpPr txBox="1"/>
            <p:nvPr/>
          </p:nvSpPr>
          <p:spPr>
            <a:xfrm>
              <a:off x="0" y="760868"/>
              <a:ext cx="12650289" cy="746872"/>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FFFFFF"/>
                  </a:solidFill>
                  <a:latin typeface="Montserrat Light"/>
                  <a:ea typeface="Montserrat Light"/>
                  <a:cs typeface="Montserrat Light"/>
                  <a:sym typeface="Montserrat Light"/>
                </a:rPr>
                <a:t>Google Meet, Zoom, Microsoft Teams, etc. </a:t>
              </a:r>
              <a:endParaRPr sz="700"/>
            </a:p>
          </p:txBody>
        </p:sp>
        <p:sp>
          <p:nvSpPr>
            <p:cNvPr id="159" name="Google Shape;159;p5"/>
            <p:cNvSpPr txBox="1"/>
            <p:nvPr/>
          </p:nvSpPr>
          <p:spPr>
            <a:xfrm>
              <a:off x="0" y="-47625"/>
              <a:ext cx="12650289" cy="746872"/>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007AC4"/>
                  </a:solidFill>
                  <a:latin typeface="Montserrat"/>
                  <a:ea typeface="Montserrat"/>
                  <a:cs typeface="Montserrat"/>
                  <a:sym typeface="Montserrat"/>
                </a:rPr>
                <a:t>FAMILIARIZE YOURSELF WITH VIDEO CHAT PLATFORMS</a:t>
              </a:r>
              <a:endParaRPr sz="700"/>
            </a:p>
          </p:txBody>
        </p:sp>
        <p:sp>
          <p:nvSpPr>
            <p:cNvPr id="160" name="Google Shape;160;p5"/>
            <p:cNvSpPr txBox="1"/>
            <p:nvPr/>
          </p:nvSpPr>
          <p:spPr>
            <a:xfrm>
              <a:off x="0" y="2808004"/>
              <a:ext cx="12650289" cy="2240613"/>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FFFFFF"/>
                  </a:solidFill>
                  <a:latin typeface="Montserrat Light"/>
                  <a:ea typeface="Montserrat Light"/>
                  <a:cs typeface="Montserrat Light"/>
                  <a:sym typeface="Montserrat Light"/>
                </a:rPr>
                <a:t>Test your technology the day before. You may consider doing a test run with a friend so they can provide feedback about the quality of your video and sound.</a:t>
              </a:r>
              <a:endParaRPr sz="700"/>
            </a:p>
          </p:txBody>
        </p:sp>
        <p:sp>
          <p:nvSpPr>
            <p:cNvPr id="161" name="Google Shape;161;p5"/>
            <p:cNvSpPr txBox="1"/>
            <p:nvPr/>
          </p:nvSpPr>
          <p:spPr>
            <a:xfrm>
              <a:off x="0" y="1971356"/>
              <a:ext cx="12650289" cy="804323"/>
            </a:xfrm>
            <a:prstGeom prst="rect">
              <a:avLst/>
            </a:prstGeom>
            <a:noFill/>
            <a:ln>
              <a:noFill/>
            </a:ln>
          </p:spPr>
          <p:txBody>
            <a:bodyPr spcFirstLastPara="1" wrap="square" lIns="0" tIns="0" rIns="0" bIns="0" anchor="t" anchorCtr="0">
              <a:spAutoFit/>
            </a:bodyPr>
            <a:lstStyle/>
            <a:p>
              <a:pPr>
                <a:lnSpc>
                  <a:spcPct val="139964"/>
                </a:lnSpc>
              </a:pPr>
              <a:r>
                <a:rPr lang="en-US">
                  <a:solidFill>
                    <a:srgbClr val="007AC4"/>
                  </a:solidFill>
                  <a:latin typeface="Montserrat"/>
                  <a:ea typeface="Montserrat"/>
                  <a:cs typeface="Montserrat"/>
                  <a:sym typeface="Montserrat"/>
                </a:rPr>
                <a:t>PREPARE YOUR TECHNOLOGY </a:t>
              </a:r>
              <a:endParaRPr sz="700"/>
            </a:p>
          </p:txBody>
        </p:sp>
        <p:sp>
          <p:nvSpPr>
            <p:cNvPr id="162" name="Google Shape;162;p5"/>
            <p:cNvSpPr txBox="1"/>
            <p:nvPr/>
          </p:nvSpPr>
          <p:spPr>
            <a:xfrm>
              <a:off x="0" y="6099737"/>
              <a:ext cx="12650289" cy="2240613"/>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FFFFFF"/>
                  </a:solidFill>
                  <a:latin typeface="Montserrat Light"/>
                  <a:ea typeface="Montserrat Light"/>
                  <a:cs typeface="Montserrat Light"/>
                  <a:sym typeface="Montserrat Light"/>
                </a:rPr>
                <a:t>Add a professional virtual background if your computer allows.</a:t>
              </a:r>
              <a:endParaRPr sz="700"/>
            </a:p>
            <a:p>
              <a:pPr>
                <a:lnSpc>
                  <a:spcPct val="140000"/>
                </a:lnSpc>
              </a:pPr>
              <a:r>
                <a:rPr lang="en-US" sz="1300">
                  <a:solidFill>
                    <a:srgbClr val="FFFFFF"/>
                  </a:solidFill>
                  <a:latin typeface="Montserrat Light"/>
                  <a:ea typeface="Montserrat Light"/>
                  <a:cs typeface="Montserrat Light"/>
                  <a:sym typeface="Montserrat Light"/>
                </a:rPr>
                <a:t> If not, tidy your space or choose a blank wall.</a:t>
              </a:r>
              <a:endParaRPr sz="700"/>
            </a:p>
          </p:txBody>
        </p:sp>
        <p:sp>
          <p:nvSpPr>
            <p:cNvPr id="163" name="Google Shape;163;p5"/>
            <p:cNvSpPr txBox="1"/>
            <p:nvPr/>
          </p:nvSpPr>
          <p:spPr>
            <a:xfrm>
              <a:off x="0" y="5263094"/>
              <a:ext cx="12650289" cy="804323"/>
            </a:xfrm>
            <a:prstGeom prst="rect">
              <a:avLst/>
            </a:prstGeom>
            <a:noFill/>
            <a:ln>
              <a:noFill/>
            </a:ln>
          </p:spPr>
          <p:txBody>
            <a:bodyPr spcFirstLastPara="1" wrap="square" lIns="0" tIns="0" rIns="0" bIns="0" anchor="t" anchorCtr="0">
              <a:spAutoFit/>
            </a:bodyPr>
            <a:lstStyle/>
            <a:p>
              <a:pPr>
                <a:lnSpc>
                  <a:spcPct val="139964"/>
                </a:lnSpc>
              </a:pPr>
              <a:r>
                <a:rPr lang="en-US">
                  <a:solidFill>
                    <a:srgbClr val="007AC4"/>
                  </a:solidFill>
                  <a:latin typeface="Montserrat"/>
                  <a:ea typeface="Montserrat"/>
                  <a:cs typeface="Montserrat"/>
                  <a:sym typeface="Montserrat"/>
                </a:rPr>
                <a:t>PREPARE YOUR BACKGROUND</a:t>
              </a:r>
              <a:endParaRPr sz="700"/>
            </a:p>
          </p:txBody>
        </p:sp>
      </p:grpSp>
      <p:sp>
        <p:nvSpPr>
          <p:cNvPr id="164" name="Google Shape;164;p5"/>
          <p:cNvSpPr txBox="1"/>
          <p:nvPr/>
        </p:nvSpPr>
        <p:spPr>
          <a:xfrm>
            <a:off x="107998" y="5708174"/>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PRE-INTERVIEW</a:t>
            </a:r>
            <a:endParaRPr sz="7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6"/>
          <p:cNvPicPr preferRelativeResize="0"/>
          <p:nvPr/>
        </p:nvPicPr>
        <p:blipFill rotWithShape="1">
          <a:blip r:embed="rId3">
            <a:alphaModFix/>
          </a:blip>
          <a:srcRect l="25550" r="37777"/>
          <a:stretch/>
        </p:blipFill>
        <p:spPr>
          <a:xfrm>
            <a:off x="-933809" y="857250"/>
            <a:ext cx="3421338" cy="6227607"/>
          </a:xfrm>
          <a:prstGeom prst="rect">
            <a:avLst/>
          </a:prstGeom>
          <a:noFill/>
          <a:ln>
            <a:noFill/>
          </a:ln>
        </p:spPr>
      </p:pic>
      <p:pic>
        <p:nvPicPr>
          <p:cNvPr id="170" name="Google Shape;170;p6"/>
          <p:cNvPicPr preferRelativeResize="0"/>
          <p:nvPr/>
        </p:nvPicPr>
        <p:blipFill rotWithShape="1">
          <a:blip r:embed="rId4">
            <a:alphaModFix/>
          </a:blip>
          <a:srcRect l="7911" r="55938"/>
          <a:stretch/>
        </p:blipFill>
        <p:spPr>
          <a:xfrm>
            <a:off x="6124074" y="796974"/>
            <a:ext cx="3370986" cy="6216607"/>
          </a:xfrm>
          <a:prstGeom prst="rect">
            <a:avLst/>
          </a:prstGeom>
          <a:noFill/>
          <a:ln>
            <a:noFill/>
          </a:ln>
        </p:spPr>
      </p:pic>
      <p:sp>
        <p:nvSpPr>
          <p:cNvPr id="171" name="Google Shape;171;p6"/>
          <p:cNvSpPr/>
          <p:nvPr/>
        </p:nvSpPr>
        <p:spPr>
          <a:xfrm>
            <a:off x="-482895" y="857250"/>
            <a:ext cx="13589669" cy="8063565"/>
          </a:xfrm>
          <a:prstGeom prst="rect">
            <a:avLst/>
          </a:prstGeom>
          <a:solidFill>
            <a:srgbClr val="0A3565">
              <a:alpha val="44313"/>
            </a:srgbClr>
          </a:solidFill>
          <a:ln>
            <a:noFill/>
          </a:ln>
        </p:spPr>
        <p:txBody>
          <a:bodyPr spcFirstLastPara="1" wrap="square" lIns="45713" tIns="45713" rIns="45713" bIns="45713" anchor="ctr" anchorCtr="0">
            <a:noAutofit/>
          </a:bodyPr>
          <a:lstStyle/>
          <a:p>
            <a:endParaRPr sz="700"/>
          </a:p>
        </p:txBody>
      </p:sp>
      <p:sp>
        <p:nvSpPr>
          <p:cNvPr id="172" name="Google Shape;172;p6"/>
          <p:cNvSpPr txBox="1"/>
          <p:nvPr/>
        </p:nvSpPr>
        <p:spPr>
          <a:xfrm>
            <a:off x="181190" y="5655035"/>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PRE-INTERVIEW</a:t>
            </a:r>
            <a:endParaRPr sz="700"/>
          </a:p>
        </p:txBody>
      </p:sp>
      <p:sp>
        <p:nvSpPr>
          <p:cNvPr id="173" name="Google Shape;173;p6"/>
          <p:cNvSpPr txBox="1"/>
          <p:nvPr/>
        </p:nvSpPr>
        <p:spPr>
          <a:xfrm>
            <a:off x="2109536" y="937574"/>
            <a:ext cx="4515856" cy="1034129"/>
          </a:xfrm>
          <a:prstGeom prst="rect">
            <a:avLst/>
          </a:prstGeom>
          <a:noFill/>
          <a:ln>
            <a:noFill/>
          </a:ln>
        </p:spPr>
        <p:txBody>
          <a:bodyPr spcFirstLastPara="1" wrap="square" lIns="0" tIns="0" rIns="0" bIns="0" anchor="t" anchorCtr="0">
            <a:spAutoFit/>
          </a:bodyPr>
          <a:lstStyle/>
          <a:p>
            <a:pPr algn="ctr">
              <a:lnSpc>
                <a:spcPct val="140000"/>
              </a:lnSpc>
            </a:pPr>
            <a:r>
              <a:rPr lang="en-US" sz="2400" b="1">
                <a:solidFill>
                  <a:srgbClr val="FFFFFF"/>
                </a:solidFill>
                <a:latin typeface="Montserrat"/>
                <a:ea typeface="Montserrat"/>
                <a:cs typeface="Montserrat"/>
                <a:sym typeface="Montserrat"/>
              </a:rPr>
              <a:t>FIRST IMPRESSION </a:t>
            </a:r>
            <a:endParaRPr sz="700"/>
          </a:p>
          <a:p>
            <a:pPr algn="ctr">
              <a:lnSpc>
                <a:spcPct val="140000"/>
              </a:lnSpc>
            </a:pPr>
            <a:r>
              <a:rPr lang="en-US" sz="2400" b="1">
                <a:solidFill>
                  <a:srgbClr val="FFFFFF"/>
                </a:solidFill>
                <a:latin typeface="Montserrat"/>
                <a:ea typeface="Montserrat"/>
                <a:cs typeface="Montserrat"/>
                <a:sym typeface="Montserrat"/>
              </a:rPr>
              <a:t>SKILLS: </a:t>
            </a:r>
            <a:endParaRPr sz="700"/>
          </a:p>
        </p:txBody>
      </p:sp>
      <p:sp>
        <p:nvSpPr>
          <p:cNvPr id="174" name="Google Shape;174;p6"/>
          <p:cNvSpPr txBox="1"/>
          <p:nvPr/>
        </p:nvSpPr>
        <p:spPr>
          <a:xfrm>
            <a:off x="2229851" y="1822925"/>
            <a:ext cx="4515856" cy="517065"/>
          </a:xfrm>
          <a:prstGeom prst="rect">
            <a:avLst/>
          </a:prstGeom>
          <a:noFill/>
          <a:ln>
            <a:noFill/>
          </a:ln>
        </p:spPr>
        <p:txBody>
          <a:bodyPr spcFirstLastPara="1" wrap="square" lIns="0" tIns="0" rIns="0" bIns="0" anchor="t" anchorCtr="0">
            <a:spAutoFit/>
          </a:bodyPr>
          <a:lstStyle/>
          <a:p>
            <a:pPr algn="ctr">
              <a:lnSpc>
                <a:spcPct val="140000"/>
              </a:lnSpc>
            </a:pPr>
            <a:r>
              <a:rPr lang="en-US" sz="2400">
                <a:solidFill>
                  <a:srgbClr val="FFFFFF"/>
                </a:solidFill>
                <a:latin typeface="Montserrat"/>
                <a:ea typeface="Montserrat"/>
                <a:cs typeface="Montserrat"/>
                <a:sym typeface="Montserrat"/>
              </a:rPr>
              <a:t>Dress for Success!</a:t>
            </a:r>
            <a:endParaRPr sz="700"/>
          </a:p>
        </p:txBody>
      </p:sp>
      <p:sp>
        <p:nvSpPr>
          <p:cNvPr id="175" name="Google Shape;175;p6"/>
          <p:cNvSpPr txBox="1"/>
          <p:nvPr/>
        </p:nvSpPr>
        <p:spPr>
          <a:xfrm>
            <a:off x="2628441" y="5335644"/>
            <a:ext cx="3683499" cy="723275"/>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Dark Blue </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Black </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Gray</a:t>
            </a:r>
            <a:endParaRPr sz="700"/>
          </a:p>
        </p:txBody>
      </p:sp>
      <p:sp>
        <p:nvSpPr>
          <p:cNvPr id="176" name="Google Shape;176;p6"/>
          <p:cNvSpPr txBox="1"/>
          <p:nvPr/>
        </p:nvSpPr>
        <p:spPr>
          <a:xfrm>
            <a:off x="2487529" y="4985686"/>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COLOR</a:t>
            </a:r>
            <a:endParaRPr sz="700"/>
          </a:p>
        </p:txBody>
      </p:sp>
      <p:sp>
        <p:nvSpPr>
          <p:cNvPr id="177" name="Google Shape;177;p6"/>
          <p:cNvSpPr txBox="1"/>
          <p:nvPr/>
        </p:nvSpPr>
        <p:spPr>
          <a:xfrm>
            <a:off x="2628441" y="3947241"/>
            <a:ext cx="3683499" cy="482183"/>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Shirts and attire should be modest</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No slits in the front of skirts/dresses</a:t>
            </a:r>
            <a:endParaRPr sz="700"/>
          </a:p>
        </p:txBody>
      </p:sp>
      <p:sp>
        <p:nvSpPr>
          <p:cNvPr id="178" name="Google Shape;178;p6"/>
          <p:cNvSpPr txBox="1"/>
          <p:nvPr/>
        </p:nvSpPr>
        <p:spPr>
          <a:xfrm>
            <a:off x="2525714" y="3665753"/>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CUT</a:t>
            </a:r>
            <a:endParaRPr sz="700"/>
          </a:p>
        </p:txBody>
      </p:sp>
      <p:sp>
        <p:nvSpPr>
          <p:cNvPr id="179" name="Google Shape;179;p6"/>
          <p:cNvSpPr txBox="1"/>
          <p:nvPr/>
        </p:nvSpPr>
        <p:spPr>
          <a:xfrm>
            <a:off x="2628441" y="4722244"/>
            <a:ext cx="3683499" cy="241092"/>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Minimal print to solid (no print) is best</a:t>
            </a:r>
            <a:endParaRPr sz="700"/>
          </a:p>
        </p:txBody>
      </p:sp>
      <p:sp>
        <p:nvSpPr>
          <p:cNvPr id="180" name="Google Shape;180;p6"/>
          <p:cNvSpPr txBox="1"/>
          <p:nvPr/>
        </p:nvSpPr>
        <p:spPr>
          <a:xfrm>
            <a:off x="2487529" y="4404665"/>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PRINT</a:t>
            </a:r>
            <a:endParaRPr sz="700"/>
          </a:p>
        </p:txBody>
      </p:sp>
      <p:sp>
        <p:nvSpPr>
          <p:cNvPr id="181" name="Google Shape;181;p6"/>
          <p:cNvSpPr txBox="1"/>
          <p:nvPr/>
        </p:nvSpPr>
        <p:spPr>
          <a:xfrm>
            <a:off x="2543303" y="2588592"/>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REASONS</a:t>
            </a:r>
            <a:endParaRPr sz="700"/>
          </a:p>
        </p:txBody>
      </p:sp>
      <p:sp>
        <p:nvSpPr>
          <p:cNvPr id="182" name="Google Shape;182;p6"/>
          <p:cNvSpPr txBox="1"/>
          <p:nvPr/>
        </p:nvSpPr>
        <p:spPr>
          <a:xfrm>
            <a:off x="2628441" y="2924954"/>
            <a:ext cx="3478044" cy="723275"/>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More presentable and professional.</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When you are dressed your best, you tend to feel more confident. </a:t>
            </a:r>
            <a:endParaRPr sz="700"/>
          </a:p>
        </p:txBody>
      </p:sp>
      <p:pic>
        <p:nvPicPr>
          <p:cNvPr id="183" name="Google Shape;183;p6"/>
          <p:cNvPicPr preferRelativeResize="0"/>
          <p:nvPr/>
        </p:nvPicPr>
        <p:blipFill rotWithShape="1">
          <a:blip r:embed="rId5">
            <a:alphaModFix/>
          </a:blip>
          <a:srcRect/>
          <a:stretch/>
        </p:blipFill>
        <p:spPr>
          <a:xfrm>
            <a:off x="8192626" y="886327"/>
            <a:ext cx="874049" cy="86203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p:nvPr/>
        </p:nvSpPr>
        <p:spPr>
          <a:xfrm>
            <a:off x="-337961" y="2286000"/>
            <a:ext cx="9819922" cy="3433184"/>
          </a:xfrm>
          <a:prstGeom prst="rect">
            <a:avLst/>
          </a:prstGeom>
          <a:solidFill>
            <a:srgbClr val="FFFFFF"/>
          </a:solidFill>
          <a:ln>
            <a:noFill/>
          </a:ln>
        </p:spPr>
        <p:txBody>
          <a:bodyPr spcFirstLastPara="1" wrap="square" lIns="45713" tIns="45713" rIns="45713" bIns="45713" anchor="ctr" anchorCtr="0">
            <a:noAutofit/>
          </a:bodyPr>
          <a:lstStyle/>
          <a:p>
            <a:endParaRPr sz="700"/>
          </a:p>
        </p:txBody>
      </p:sp>
      <p:sp>
        <p:nvSpPr>
          <p:cNvPr id="189" name="Google Shape;189;p7"/>
          <p:cNvSpPr/>
          <p:nvPr/>
        </p:nvSpPr>
        <p:spPr>
          <a:xfrm>
            <a:off x="514350"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0" name="Google Shape;190;p7"/>
          <p:cNvSpPr/>
          <p:nvPr/>
        </p:nvSpPr>
        <p:spPr>
          <a:xfrm>
            <a:off x="514350"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91" name="Google Shape;191;p7"/>
          <p:cNvSpPr/>
          <p:nvPr/>
        </p:nvSpPr>
        <p:spPr>
          <a:xfrm>
            <a:off x="6756136"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2" name="Google Shape;192;p7"/>
          <p:cNvSpPr/>
          <p:nvPr/>
        </p:nvSpPr>
        <p:spPr>
          <a:xfrm>
            <a:off x="2603236"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3" name="Google Shape;193;p7"/>
          <p:cNvSpPr/>
          <p:nvPr/>
        </p:nvSpPr>
        <p:spPr>
          <a:xfrm>
            <a:off x="4686300"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4" name="Google Shape;194;p7"/>
          <p:cNvSpPr txBox="1"/>
          <p:nvPr/>
        </p:nvSpPr>
        <p:spPr>
          <a:xfrm>
            <a:off x="-1048932" y="1035719"/>
            <a:ext cx="10817929" cy="1440394"/>
          </a:xfrm>
          <a:prstGeom prst="rect">
            <a:avLst/>
          </a:prstGeom>
          <a:noFill/>
          <a:ln>
            <a:noFill/>
          </a:ln>
        </p:spPr>
        <p:txBody>
          <a:bodyPr spcFirstLastPara="1" wrap="square" lIns="0" tIns="0" rIns="0" bIns="0" anchor="t" anchorCtr="0">
            <a:spAutoFit/>
          </a:bodyPr>
          <a:lstStyle/>
          <a:p>
            <a:pPr algn="ctr">
              <a:lnSpc>
                <a:spcPct val="120003"/>
              </a:lnSpc>
            </a:pPr>
            <a:r>
              <a:rPr lang="en-US" sz="2600" b="1">
                <a:solidFill>
                  <a:srgbClr val="FEFFF8"/>
                </a:solidFill>
                <a:latin typeface="Montserrat"/>
                <a:ea typeface="Montserrat"/>
                <a:cs typeface="Montserrat"/>
                <a:sym typeface="Montserrat"/>
              </a:rPr>
              <a:t>How to Answer the </a:t>
            </a:r>
            <a:endParaRPr sz="700"/>
          </a:p>
          <a:p>
            <a:pPr algn="ctr">
              <a:lnSpc>
                <a:spcPct val="120003"/>
              </a:lnSpc>
            </a:pPr>
            <a:r>
              <a:rPr lang="en-US" sz="2600">
                <a:solidFill>
                  <a:srgbClr val="FEFFF8"/>
                </a:solidFill>
                <a:latin typeface="Montserrat"/>
                <a:ea typeface="Montserrat"/>
                <a:cs typeface="Montserrat"/>
                <a:sym typeface="Montserrat"/>
              </a:rPr>
              <a:t>"TELL ME ABOUT YOURSELF" </a:t>
            </a:r>
            <a:endParaRPr sz="700"/>
          </a:p>
          <a:p>
            <a:pPr algn="ctr">
              <a:lnSpc>
                <a:spcPct val="120003"/>
              </a:lnSpc>
            </a:pPr>
            <a:r>
              <a:rPr lang="en-US" sz="2600" b="1">
                <a:solidFill>
                  <a:srgbClr val="FEFFF8"/>
                </a:solidFill>
                <a:latin typeface="Montserrat"/>
                <a:ea typeface="Montserrat"/>
                <a:cs typeface="Montserrat"/>
                <a:sym typeface="Montserrat"/>
              </a:rPr>
              <a:t>Question</a:t>
            </a:r>
            <a:endParaRPr sz="700"/>
          </a:p>
        </p:txBody>
      </p:sp>
      <p:sp>
        <p:nvSpPr>
          <p:cNvPr id="195" name="Google Shape;195;p7"/>
          <p:cNvSpPr txBox="1"/>
          <p:nvPr/>
        </p:nvSpPr>
        <p:spPr>
          <a:xfrm>
            <a:off x="631068" y="2835863"/>
            <a:ext cx="1640080" cy="299441"/>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EDUCATION</a:t>
            </a:r>
            <a:endParaRPr sz="700"/>
          </a:p>
        </p:txBody>
      </p:sp>
      <p:sp>
        <p:nvSpPr>
          <p:cNvPr id="196" name="Google Shape;196;p7"/>
          <p:cNvSpPr/>
          <p:nvPr/>
        </p:nvSpPr>
        <p:spPr>
          <a:xfrm>
            <a:off x="2603236"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97" name="Google Shape;197;p7"/>
          <p:cNvSpPr txBox="1"/>
          <p:nvPr/>
        </p:nvSpPr>
        <p:spPr>
          <a:xfrm>
            <a:off x="2719953" y="2714419"/>
            <a:ext cx="1640080" cy="598882"/>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WORK EXPERIENCE</a:t>
            </a:r>
            <a:endParaRPr sz="700"/>
          </a:p>
        </p:txBody>
      </p:sp>
      <p:sp>
        <p:nvSpPr>
          <p:cNvPr id="198" name="Google Shape;198;p7"/>
          <p:cNvSpPr/>
          <p:nvPr/>
        </p:nvSpPr>
        <p:spPr>
          <a:xfrm>
            <a:off x="4686300"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99" name="Google Shape;199;p7"/>
          <p:cNvSpPr txBox="1"/>
          <p:nvPr/>
        </p:nvSpPr>
        <p:spPr>
          <a:xfrm>
            <a:off x="4803018" y="2835863"/>
            <a:ext cx="1640080" cy="299441"/>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KEY STRENGTHS</a:t>
            </a:r>
            <a:endParaRPr sz="700"/>
          </a:p>
        </p:txBody>
      </p:sp>
      <p:sp>
        <p:nvSpPr>
          <p:cNvPr id="200" name="Google Shape;200;p7"/>
          <p:cNvSpPr/>
          <p:nvPr/>
        </p:nvSpPr>
        <p:spPr>
          <a:xfrm>
            <a:off x="6756136"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201" name="Google Shape;201;p7"/>
          <p:cNvSpPr txBox="1"/>
          <p:nvPr/>
        </p:nvSpPr>
        <p:spPr>
          <a:xfrm>
            <a:off x="6872853" y="2835863"/>
            <a:ext cx="1640080" cy="299441"/>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FUTURE</a:t>
            </a:r>
            <a:endParaRPr sz="700"/>
          </a:p>
        </p:txBody>
      </p:sp>
      <p:sp>
        <p:nvSpPr>
          <p:cNvPr id="202" name="Google Shape;202;p7"/>
          <p:cNvSpPr txBox="1"/>
          <p:nvPr/>
        </p:nvSpPr>
        <p:spPr>
          <a:xfrm>
            <a:off x="589197" y="3371850"/>
            <a:ext cx="1720381" cy="2631490"/>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Begin with your year in school, major (and minor), and how you became interested in the field.</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Skills you have learned through school projects.</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Mention on campus membership/s and organizations (especially if in a leadership position).</a:t>
            </a:r>
            <a:endParaRPr sz="700"/>
          </a:p>
        </p:txBody>
      </p:sp>
      <p:pic>
        <p:nvPicPr>
          <p:cNvPr id="203" name="Google Shape;203;p7"/>
          <p:cNvPicPr preferRelativeResize="0"/>
          <p:nvPr/>
        </p:nvPicPr>
        <p:blipFill rotWithShape="1">
          <a:blip r:embed="rId3">
            <a:alphaModFix/>
          </a:blip>
          <a:srcRect/>
          <a:stretch/>
        </p:blipFill>
        <p:spPr>
          <a:xfrm>
            <a:off x="8107403" y="1035719"/>
            <a:ext cx="874049" cy="862031"/>
          </a:xfrm>
          <a:prstGeom prst="rect">
            <a:avLst/>
          </a:prstGeom>
          <a:noFill/>
          <a:ln>
            <a:noFill/>
          </a:ln>
        </p:spPr>
      </p:pic>
      <p:sp>
        <p:nvSpPr>
          <p:cNvPr id="204" name="Google Shape;204;p7"/>
          <p:cNvSpPr txBox="1"/>
          <p:nvPr/>
        </p:nvSpPr>
        <p:spPr>
          <a:xfrm>
            <a:off x="2679803" y="3371850"/>
            <a:ext cx="1720381" cy="2631490"/>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Discuss your current position, if you are currently working.</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Mention past jobs.</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Focus on transferable skills that would be valuable to employers in the field, professional accomplishments, or recognition you received.</a:t>
            </a:r>
            <a:endParaRPr sz="700"/>
          </a:p>
        </p:txBody>
      </p:sp>
      <p:sp>
        <p:nvSpPr>
          <p:cNvPr id="205" name="Google Shape;205;p7"/>
          <p:cNvSpPr txBox="1"/>
          <p:nvPr/>
        </p:nvSpPr>
        <p:spPr>
          <a:xfrm>
            <a:off x="4761147" y="3479006"/>
            <a:ext cx="1720381" cy="1578894"/>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Based on your research of the organization, mention two key strengths of yours that match the requirements of the organization. </a:t>
            </a:r>
            <a:endParaRPr sz="700"/>
          </a:p>
        </p:txBody>
      </p:sp>
      <p:sp>
        <p:nvSpPr>
          <p:cNvPr id="206" name="Google Shape;206;p7"/>
          <p:cNvSpPr txBox="1"/>
          <p:nvPr/>
        </p:nvSpPr>
        <p:spPr>
          <a:xfrm>
            <a:off x="6824046" y="3479006"/>
            <a:ext cx="1720381" cy="2368341"/>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End with why you are interested in working for the organization.  </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State that you look forward to learning more about how you might be able to contribute your skills, talents, and experience in the future.</a:t>
            </a:r>
            <a:endParaRPr sz="700"/>
          </a:p>
        </p:txBody>
      </p:sp>
      <p:sp>
        <p:nvSpPr>
          <p:cNvPr id="207" name="Google Shape;207;p7"/>
          <p:cNvSpPr txBox="1"/>
          <p:nvPr/>
        </p:nvSpPr>
        <p:spPr>
          <a:xfrm>
            <a:off x="-258964" y="5738234"/>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p:nvPr/>
        </p:nvSpPr>
        <p:spPr>
          <a:xfrm>
            <a:off x="3869111" y="1055793"/>
            <a:ext cx="6229498" cy="4804784"/>
          </a:xfrm>
          <a:prstGeom prst="rect">
            <a:avLst/>
          </a:prstGeom>
          <a:solidFill>
            <a:srgbClr val="FFFFFF"/>
          </a:solidFill>
          <a:ln>
            <a:noFill/>
          </a:ln>
        </p:spPr>
        <p:txBody>
          <a:bodyPr spcFirstLastPara="1" wrap="square" lIns="45713" tIns="45713" rIns="45713" bIns="45713" anchor="ctr" anchorCtr="0">
            <a:noAutofit/>
          </a:bodyPr>
          <a:lstStyle/>
          <a:p>
            <a:endParaRPr sz="700"/>
          </a:p>
        </p:txBody>
      </p:sp>
      <p:pic>
        <p:nvPicPr>
          <p:cNvPr id="213" name="Google Shape;213;p8"/>
          <p:cNvPicPr preferRelativeResize="0"/>
          <p:nvPr/>
        </p:nvPicPr>
        <p:blipFill rotWithShape="1">
          <a:blip r:embed="rId3">
            <a:alphaModFix/>
          </a:blip>
          <a:srcRect l="10581" r="24681"/>
          <a:stretch/>
        </p:blipFill>
        <p:spPr>
          <a:xfrm>
            <a:off x="-1518971" y="781410"/>
            <a:ext cx="5087291" cy="5219341"/>
          </a:xfrm>
          <a:prstGeom prst="rect">
            <a:avLst/>
          </a:prstGeom>
          <a:noFill/>
          <a:ln>
            <a:noFill/>
          </a:ln>
        </p:spPr>
      </p:pic>
      <p:sp>
        <p:nvSpPr>
          <p:cNvPr id="214" name="Google Shape;214;p8"/>
          <p:cNvSpPr/>
          <p:nvPr/>
        </p:nvSpPr>
        <p:spPr>
          <a:xfrm>
            <a:off x="-993357" y="774391"/>
            <a:ext cx="4645900" cy="5367588"/>
          </a:xfrm>
          <a:custGeom>
            <a:avLst/>
            <a:gdLst/>
            <a:ahLst/>
            <a:cxnLst/>
            <a:rect l="l" t="t" r="r" b="b"/>
            <a:pathLst>
              <a:path w="3143152" h="3631405" extrusionOk="0">
                <a:moveTo>
                  <a:pt x="0" y="0"/>
                </a:moveTo>
                <a:lnTo>
                  <a:pt x="3143152" y="0"/>
                </a:lnTo>
                <a:lnTo>
                  <a:pt x="3143152" y="3631405"/>
                </a:lnTo>
                <a:lnTo>
                  <a:pt x="0" y="3631405"/>
                </a:lnTo>
                <a:close/>
              </a:path>
            </a:pathLst>
          </a:custGeom>
          <a:solidFill>
            <a:srgbClr val="0A3565">
              <a:alpha val="54509"/>
            </a:srgbClr>
          </a:solidFill>
          <a:ln>
            <a:noFill/>
          </a:ln>
        </p:spPr>
      </p:sp>
      <p:sp>
        <p:nvSpPr>
          <p:cNvPr id="215" name="Google Shape;215;p8"/>
          <p:cNvSpPr txBox="1"/>
          <p:nvPr/>
        </p:nvSpPr>
        <p:spPr>
          <a:xfrm>
            <a:off x="4572000" y="1658505"/>
            <a:ext cx="3568321" cy="592470"/>
          </a:xfrm>
          <a:prstGeom prst="rect">
            <a:avLst/>
          </a:prstGeom>
          <a:noFill/>
          <a:ln>
            <a:noFill/>
          </a:ln>
        </p:spPr>
        <p:txBody>
          <a:bodyPr spcFirstLastPara="1" wrap="square" lIns="0" tIns="0" rIns="0" bIns="0" anchor="t" anchorCtr="0">
            <a:spAutoFit/>
          </a:bodyPr>
          <a:lstStyle/>
          <a:p>
            <a:pPr>
              <a:lnSpc>
                <a:spcPct val="110000"/>
              </a:lnSpc>
            </a:pPr>
            <a:r>
              <a:rPr lang="en-US" sz="3500">
                <a:solidFill>
                  <a:srgbClr val="0A3565"/>
                </a:solidFill>
                <a:latin typeface="Oswald"/>
                <a:ea typeface="Oswald"/>
                <a:cs typeface="Oswald"/>
                <a:sym typeface="Oswald"/>
              </a:rPr>
              <a:t>The CARR Technique</a:t>
            </a:r>
            <a:endParaRPr sz="700"/>
          </a:p>
        </p:txBody>
      </p:sp>
      <p:sp>
        <p:nvSpPr>
          <p:cNvPr id="216" name="Google Shape;216;p8"/>
          <p:cNvSpPr txBox="1"/>
          <p:nvPr/>
        </p:nvSpPr>
        <p:spPr>
          <a:xfrm>
            <a:off x="4400898" y="2604717"/>
            <a:ext cx="4665777" cy="710964"/>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Describe a specific event or situation.</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Give enough detail &amp; context for the interviewer to understand.</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Draw from campus, work, or community experiences</a:t>
            </a:r>
            <a:endParaRPr sz="700"/>
          </a:p>
        </p:txBody>
      </p:sp>
      <p:sp>
        <p:nvSpPr>
          <p:cNvPr id="217" name="Google Shape;217;p8"/>
          <p:cNvSpPr txBox="1"/>
          <p:nvPr/>
        </p:nvSpPr>
        <p:spPr>
          <a:xfrm>
            <a:off x="4139757" y="2263367"/>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CONTEXT</a:t>
            </a:r>
            <a:endParaRPr sz="700"/>
          </a:p>
        </p:txBody>
      </p:sp>
      <p:sp>
        <p:nvSpPr>
          <p:cNvPr id="218" name="Google Shape;218;p8"/>
          <p:cNvSpPr txBox="1"/>
          <p:nvPr/>
        </p:nvSpPr>
        <p:spPr>
          <a:xfrm>
            <a:off x="4400898" y="3618431"/>
            <a:ext cx="4665777" cy="473976"/>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Describe the action that you took to address the situation.</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If you are describing a group project, focus on your role.</a:t>
            </a:r>
            <a:endParaRPr sz="700"/>
          </a:p>
        </p:txBody>
      </p:sp>
      <p:sp>
        <p:nvSpPr>
          <p:cNvPr id="219" name="Google Shape;219;p8"/>
          <p:cNvSpPr txBox="1"/>
          <p:nvPr/>
        </p:nvSpPr>
        <p:spPr>
          <a:xfrm>
            <a:off x="4139757" y="3296761"/>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ACTION</a:t>
            </a:r>
            <a:endParaRPr sz="700"/>
          </a:p>
        </p:txBody>
      </p:sp>
      <p:sp>
        <p:nvSpPr>
          <p:cNvPr id="220" name="Google Shape;220;p8"/>
          <p:cNvSpPr txBox="1"/>
          <p:nvPr/>
        </p:nvSpPr>
        <p:spPr>
          <a:xfrm>
            <a:off x="4400898" y="4450896"/>
            <a:ext cx="4665777" cy="473976"/>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What did you accomplish?</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If not success, what did you learn?</a:t>
            </a:r>
            <a:endParaRPr sz="700"/>
          </a:p>
        </p:txBody>
      </p:sp>
      <p:sp>
        <p:nvSpPr>
          <p:cNvPr id="221" name="Google Shape;221;p8"/>
          <p:cNvSpPr txBox="1"/>
          <p:nvPr/>
        </p:nvSpPr>
        <p:spPr>
          <a:xfrm>
            <a:off x="4139757" y="4122876"/>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RESULT</a:t>
            </a:r>
            <a:endParaRPr sz="700"/>
          </a:p>
        </p:txBody>
      </p:sp>
      <p:sp>
        <p:nvSpPr>
          <p:cNvPr id="222" name="Google Shape;222;p8"/>
          <p:cNvSpPr txBox="1"/>
          <p:nvPr/>
        </p:nvSpPr>
        <p:spPr>
          <a:xfrm>
            <a:off x="4139757" y="5019157"/>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RELATE</a:t>
            </a:r>
            <a:endParaRPr sz="700"/>
          </a:p>
        </p:txBody>
      </p:sp>
      <p:sp>
        <p:nvSpPr>
          <p:cNvPr id="223" name="Google Shape;223;p8"/>
          <p:cNvSpPr txBox="1"/>
          <p:nvPr/>
        </p:nvSpPr>
        <p:spPr>
          <a:xfrm>
            <a:off x="4400898" y="5386070"/>
            <a:ext cx="4665777" cy="236988"/>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How does this relate to the position you're applying for?</a:t>
            </a:r>
            <a:endParaRPr sz="700"/>
          </a:p>
        </p:txBody>
      </p:sp>
      <p:sp>
        <p:nvSpPr>
          <p:cNvPr id="224" name="Google Shape;224;p8"/>
          <p:cNvSpPr txBox="1"/>
          <p:nvPr/>
        </p:nvSpPr>
        <p:spPr>
          <a:xfrm>
            <a:off x="-258964" y="5752683"/>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pic>
        <p:nvPicPr>
          <p:cNvPr id="225" name="Google Shape;225;p8"/>
          <p:cNvPicPr preferRelativeResize="0"/>
          <p:nvPr/>
        </p:nvPicPr>
        <p:blipFill rotWithShape="1">
          <a:blip r:embed="rId4">
            <a:alphaModFix/>
          </a:blip>
          <a:srcRect/>
          <a:stretch/>
        </p:blipFill>
        <p:spPr>
          <a:xfrm>
            <a:off x="8256806" y="1091547"/>
            <a:ext cx="809869" cy="79873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p:nvPr/>
        </p:nvSpPr>
        <p:spPr>
          <a:xfrm>
            <a:off x="0" y="636762"/>
            <a:ext cx="4864474" cy="5480140"/>
          </a:xfrm>
          <a:prstGeom prst="rect">
            <a:avLst/>
          </a:prstGeom>
          <a:solidFill>
            <a:srgbClr val="0A3565"/>
          </a:solidFill>
          <a:ln>
            <a:noFill/>
          </a:ln>
        </p:spPr>
        <p:txBody>
          <a:bodyPr spcFirstLastPara="1" wrap="square" lIns="45713" tIns="45713" rIns="45713" bIns="45713" anchor="ctr" anchorCtr="0">
            <a:noAutofit/>
          </a:bodyPr>
          <a:lstStyle/>
          <a:p>
            <a:endParaRPr sz="700"/>
          </a:p>
        </p:txBody>
      </p:sp>
      <p:pic>
        <p:nvPicPr>
          <p:cNvPr id="231" name="Google Shape;231;p9"/>
          <p:cNvPicPr preferRelativeResize="0"/>
          <p:nvPr/>
        </p:nvPicPr>
        <p:blipFill rotWithShape="1">
          <a:blip r:embed="rId3">
            <a:alphaModFix/>
          </a:blip>
          <a:srcRect/>
          <a:stretch/>
        </p:blipFill>
        <p:spPr>
          <a:xfrm>
            <a:off x="5071607" y="1695586"/>
            <a:ext cx="5878286" cy="4114800"/>
          </a:xfrm>
          <a:prstGeom prst="rect">
            <a:avLst/>
          </a:prstGeom>
          <a:noFill/>
          <a:ln>
            <a:noFill/>
          </a:ln>
        </p:spPr>
      </p:pic>
      <p:sp>
        <p:nvSpPr>
          <p:cNvPr id="232" name="Google Shape;232;p9"/>
          <p:cNvSpPr txBox="1"/>
          <p:nvPr/>
        </p:nvSpPr>
        <p:spPr>
          <a:xfrm>
            <a:off x="667175" y="1109286"/>
            <a:ext cx="3904825" cy="1218795"/>
          </a:xfrm>
          <a:prstGeom prst="rect">
            <a:avLst/>
          </a:prstGeom>
          <a:noFill/>
          <a:ln>
            <a:noFill/>
          </a:ln>
        </p:spPr>
        <p:txBody>
          <a:bodyPr spcFirstLastPara="1" wrap="square" lIns="0" tIns="0" rIns="0" bIns="0" anchor="t" anchorCtr="0">
            <a:spAutoFit/>
          </a:bodyPr>
          <a:lstStyle/>
          <a:p>
            <a:pPr algn="ctr">
              <a:lnSpc>
                <a:spcPct val="110000"/>
              </a:lnSpc>
            </a:pPr>
            <a:r>
              <a:rPr lang="en-US" sz="3600">
                <a:solidFill>
                  <a:srgbClr val="FFFFFF"/>
                </a:solidFill>
                <a:latin typeface="Oswald"/>
                <a:ea typeface="Oswald"/>
                <a:cs typeface="Oswald"/>
                <a:sym typeface="Oswald"/>
              </a:rPr>
              <a:t>ASKING THE RIGHT QUESTIONS</a:t>
            </a:r>
            <a:endParaRPr sz="700"/>
          </a:p>
        </p:txBody>
      </p:sp>
      <p:sp>
        <p:nvSpPr>
          <p:cNvPr id="233" name="Google Shape;233;p9"/>
          <p:cNvSpPr txBox="1"/>
          <p:nvPr/>
        </p:nvSpPr>
        <p:spPr>
          <a:xfrm>
            <a:off x="178206" y="2464268"/>
            <a:ext cx="5004015" cy="270843"/>
          </a:xfrm>
          <a:prstGeom prst="rect">
            <a:avLst/>
          </a:prstGeom>
          <a:noFill/>
          <a:ln>
            <a:noFill/>
          </a:ln>
        </p:spPr>
        <p:txBody>
          <a:bodyPr spcFirstLastPara="1" wrap="square" lIns="0" tIns="0" rIns="0" bIns="0" anchor="t" anchorCtr="0">
            <a:spAutoFit/>
          </a:bodyPr>
          <a:lstStyle/>
          <a:p>
            <a:pPr>
              <a:lnSpc>
                <a:spcPct val="110000"/>
              </a:lnSpc>
            </a:pPr>
            <a:r>
              <a:rPr lang="en-US" sz="1600">
                <a:solidFill>
                  <a:srgbClr val="007AC4"/>
                </a:solidFill>
                <a:latin typeface="Oswald"/>
                <a:ea typeface="Oswald"/>
                <a:cs typeface="Oswald"/>
                <a:sym typeface="Oswald"/>
              </a:rPr>
              <a:t>The interview is a two-way communication process </a:t>
            </a:r>
            <a:endParaRPr sz="700"/>
          </a:p>
        </p:txBody>
      </p:sp>
      <p:sp>
        <p:nvSpPr>
          <p:cNvPr id="234" name="Google Shape;234;p9"/>
          <p:cNvSpPr txBox="1"/>
          <p:nvPr/>
        </p:nvSpPr>
        <p:spPr>
          <a:xfrm>
            <a:off x="348429" y="2875403"/>
            <a:ext cx="4223572" cy="468718"/>
          </a:xfrm>
          <a:prstGeom prst="rect">
            <a:avLst/>
          </a:prstGeom>
          <a:noFill/>
          <a:ln>
            <a:noFill/>
          </a:ln>
        </p:spPr>
        <p:txBody>
          <a:bodyPr spcFirstLastPara="1" wrap="square" lIns="0" tIns="0" rIns="0" bIns="0" anchor="t" anchorCtr="0">
            <a:spAutoFit/>
          </a:bodyPr>
          <a:lstStyle/>
          <a:p>
            <a:pPr>
              <a:lnSpc>
                <a:spcPct val="140000"/>
              </a:lnSpc>
            </a:pPr>
            <a:r>
              <a:rPr lang="en-US" sz="1088">
                <a:solidFill>
                  <a:srgbClr val="FFFFFF"/>
                </a:solidFill>
                <a:latin typeface="Montserrat Light"/>
                <a:ea typeface="Montserrat Light"/>
                <a:cs typeface="Montserrat Light"/>
                <a:sym typeface="Montserrat Light"/>
              </a:rPr>
              <a:t>Asking meaningful questions will demonstrate that your interest extends beyond seeking employment. </a:t>
            </a:r>
            <a:endParaRPr sz="700"/>
          </a:p>
        </p:txBody>
      </p:sp>
      <p:pic>
        <p:nvPicPr>
          <p:cNvPr id="235" name="Google Shape;235;p9"/>
          <p:cNvPicPr preferRelativeResize="0"/>
          <p:nvPr/>
        </p:nvPicPr>
        <p:blipFill rotWithShape="1">
          <a:blip r:embed="rId4">
            <a:alphaModFix/>
          </a:blip>
          <a:srcRect l="1414" r="1414"/>
          <a:stretch/>
        </p:blipFill>
        <p:spPr>
          <a:xfrm>
            <a:off x="6326286" y="1895775"/>
            <a:ext cx="2817714" cy="2126482"/>
          </a:xfrm>
          <a:prstGeom prst="rect">
            <a:avLst/>
          </a:prstGeom>
          <a:noFill/>
          <a:ln>
            <a:noFill/>
          </a:ln>
        </p:spPr>
      </p:pic>
      <p:sp>
        <p:nvSpPr>
          <p:cNvPr id="236" name="Google Shape;236;p9"/>
          <p:cNvSpPr txBox="1"/>
          <p:nvPr/>
        </p:nvSpPr>
        <p:spPr>
          <a:xfrm>
            <a:off x="178206" y="3523116"/>
            <a:ext cx="5004015" cy="270843"/>
          </a:xfrm>
          <a:prstGeom prst="rect">
            <a:avLst/>
          </a:prstGeom>
          <a:noFill/>
          <a:ln>
            <a:noFill/>
          </a:ln>
        </p:spPr>
        <p:txBody>
          <a:bodyPr spcFirstLastPara="1" wrap="square" lIns="0" tIns="0" rIns="0" bIns="0" anchor="t" anchorCtr="0">
            <a:spAutoFit/>
          </a:bodyPr>
          <a:lstStyle/>
          <a:p>
            <a:pPr>
              <a:lnSpc>
                <a:spcPct val="110000"/>
              </a:lnSpc>
            </a:pPr>
            <a:r>
              <a:rPr lang="en-US" sz="1600">
                <a:solidFill>
                  <a:srgbClr val="007AC4"/>
                </a:solidFill>
                <a:latin typeface="Oswald"/>
                <a:ea typeface="Oswald"/>
                <a:cs typeface="Oswald"/>
                <a:sym typeface="Oswald"/>
              </a:rPr>
              <a:t>What types of questions should you ask? </a:t>
            </a:r>
            <a:endParaRPr sz="700"/>
          </a:p>
        </p:txBody>
      </p:sp>
      <p:sp>
        <p:nvSpPr>
          <p:cNvPr id="237" name="Google Shape;237;p9"/>
          <p:cNvSpPr txBox="1"/>
          <p:nvPr/>
        </p:nvSpPr>
        <p:spPr>
          <a:xfrm>
            <a:off x="-258964" y="5702493"/>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sp>
        <p:nvSpPr>
          <p:cNvPr id="238" name="Google Shape;238;p9"/>
          <p:cNvSpPr txBox="1"/>
          <p:nvPr/>
        </p:nvSpPr>
        <p:spPr>
          <a:xfrm>
            <a:off x="348429" y="4003206"/>
            <a:ext cx="4223572" cy="1406154"/>
          </a:xfrm>
          <a:prstGeom prst="rect">
            <a:avLst/>
          </a:prstGeom>
          <a:noFill/>
          <a:ln>
            <a:noFill/>
          </a:ln>
        </p:spPr>
        <p:txBody>
          <a:bodyPr spcFirstLastPara="1" wrap="square" lIns="0" tIns="0" rIns="0" bIns="0" anchor="t" anchorCtr="0">
            <a:spAutoFit/>
          </a:bodyPr>
          <a:lstStyle/>
          <a:p>
            <a:pPr>
              <a:lnSpc>
                <a:spcPct val="140000"/>
              </a:lnSpc>
            </a:pPr>
            <a:r>
              <a:rPr lang="en-US" sz="1088">
                <a:solidFill>
                  <a:srgbClr val="FFFFFF"/>
                </a:solidFill>
                <a:latin typeface="Montserrat Light"/>
                <a:ea typeface="Montserrat Light"/>
                <a:cs typeface="Montserrat Light"/>
                <a:sym typeface="Montserrat Light"/>
              </a:rPr>
              <a:t>Please describe an average day on the job?</a:t>
            </a:r>
            <a:endParaRPr sz="700"/>
          </a:p>
          <a:p>
            <a:pPr>
              <a:lnSpc>
                <a:spcPct val="140000"/>
              </a:lnSpc>
            </a:pPr>
            <a:endParaRPr sz="1088">
              <a:solidFill>
                <a:srgbClr val="FFFFFF"/>
              </a:solidFill>
              <a:latin typeface="Montserrat Light"/>
              <a:ea typeface="Montserrat Light"/>
              <a:cs typeface="Montserrat Light"/>
              <a:sym typeface="Montserrat Light"/>
            </a:endParaRPr>
          </a:p>
          <a:p>
            <a:pPr>
              <a:lnSpc>
                <a:spcPct val="140000"/>
              </a:lnSpc>
            </a:pPr>
            <a:r>
              <a:rPr lang="en-US" sz="1088">
                <a:solidFill>
                  <a:srgbClr val="FFFFFF"/>
                </a:solidFill>
                <a:latin typeface="Montserrat Light"/>
                <a:ea typeface="Montserrat Light"/>
                <a:cs typeface="Montserrat Light"/>
                <a:sym typeface="Montserrat Light"/>
              </a:rPr>
              <a:t>What is the next step in the hiring process?</a:t>
            </a:r>
            <a:endParaRPr sz="700"/>
          </a:p>
          <a:p>
            <a:pPr>
              <a:lnSpc>
                <a:spcPct val="140000"/>
              </a:lnSpc>
            </a:pPr>
            <a:endParaRPr sz="1088">
              <a:solidFill>
                <a:srgbClr val="FFFFFF"/>
              </a:solidFill>
              <a:latin typeface="Montserrat Light"/>
              <a:ea typeface="Montserrat Light"/>
              <a:cs typeface="Montserrat Light"/>
              <a:sym typeface="Montserrat Light"/>
            </a:endParaRPr>
          </a:p>
          <a:p>
            <a:pPr>
              <a:lnSpc>
                <a:spcPct val="140000"/>
              </a:lnSpc>
            </a:pPr>
            <a:r>
              <a:rPr lang="en-US" sz="1088">
                <a:solidFill>
                  <a:srgbClr val="FFFFFF"/>
                </a:solidFill>
                <a:latin typeface="Montserrat Light"/>
                <a:ea typeface="Montserrat Light"/>
                <a:cs typeface="Montserrat Light"/>
                <a:sym typeface="Montserrat Light"/>
              </a:rPr>
              <a:t>If you freeze, ask questions about what you would like to know about the job</a:t>
            </a:r>
            <a:endParaRPr sz="700"/>
          </a:p>
        </p:txBody>
      </p:sp>
      <p:pic>
        <p:nvPicPr>
          <p:cNvPr id="239" name="Google Shape;239;p9"/>
          <p:cNvPicPr preferRelativeResize="0"/>
          <p:nvPr/>
        </p:nvPicPr>
        <p:blipFill rotWithShape="1">
          <a:blip r:embed="rId5">
            <a:alphaModFix/>
          </a:blip>
          <a:srcRect/>
          <a:stretch/>
        </p:blipFill>
        <p:spPr>
          <a:xfrm>
            <a:off x="8224716" y="921947"/>
            <a:ext cx="809869" cy="79873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p:nvPr/>
        </p:nvSpPr>
        <p:spPr>
          <a:xfrm>
            <a:off x="-363811" y="2193797"/>
            <a:ext cx="9871623" cy="3457122"/>
          </a:xfrm>
          <a:prstGeom prst="rect">
            <a:avLst/>
          </a:prstGeom>
          <a:solidFill>
            <a:srgbClr val="FFFFFF"/>
          </a:solidFill>
          <a:ln>
            <a:noFill/>
          </a:ln>
        </p:spPr>
        <p:txBody>
          <a:bodyPr spcFirstLastPara="1" wrap="square" lIns="45713" tIns="45713" rIns="45713" bIns="45713" anchor="ctr" anchorCtr="0">
            <a:noAutofit/>
          </a:bodyPr>
          <a:lstStyle/>
          <a:p>
            <a:endParaRPr sz="700"/>
          </a:p>
        </p:txBody>
      </p:sp>
      <p:sp>
        <p:nvSpPr>
          <p:cNvPr id="245" name="Google Shape;245;p10"/>
          <p:cNvSpPr/>
          <p:nvPr/>
        </p:nvSpPr>
        <p:spPr>
          <a:xfrm>
            <a:off x="514350"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46" name="Google Shape;246;p10"/>
          <p:cNvSpPr txBox="1"/>
          <p:nvPr/>
        </p:nvSpPr>
        <p:spPr>
          <a:xfrm>
            <a:off x="288328" y="1280143"/>
            <a:ext cx="8693123" cy="672235"/>
          </a:xfrm>
          <a:prstGeom prst="rect">
            <a:avLst/>
          </a:prstGeom>
          <a:noFill/>
          <a:ln>
            <a:noFill/>
          </a:ln>
        </p:spPr>
        <p:txBody>
          <a:bodyPr spcFirstLastPara="1" wrap="square" lIns="0" tIns="0" rIns="0" bIns="0" anchor="t" anchorCtr="0">
            <a:spAutoFit/>
          </a:bodyPr>
          <a:lstStyle/>
          <a:p>
            <a:pPr algn="ctr">
              <a:lnSpc>
                <a:spcPct val="119082"/>
              </a:lnSpc>
            </a:pPr>
            <a:r>
              <a:rPr lang="en-US" sz="3671" b="1">
                <a:solidFill>
                  <a:srgbClr val="FFFFFF"/>
                </a:solidFill>
                <a:latin typeface="Montserrat"/>
                <a:ea typeface="Montserrat"/>
                <a:cs typeface="Montserrat"/>
                <a:sym typeface="Montserrat"/>
              </a:rPr>
              <a:t>Interview Summary </a:t>
            </a:r>
            <a:endParaRPr sz="700"/>
          </a:p>
        </p:txBody>
      </p:sp>
      <p:sp>
        <p:nvSpPr>
          <p:cNvPr id="247" name="Google Shape;247;p10"/>
          <p:cNvSpPr txBox="1"/>
          <p:nvPr/>
        </p:nvSpPr>
        <p:spPr>
          <a:xfrm>
            <a:off x="618856" y="3805453"/>
            <a:ext cx="1664504" cy="1754326"/>
          </a:xfrm>
          <a:prstGeom prst="rect">
            <a:avLst/>
          </a:prstGeom>
          <a:noFill/>
          <a:ln>
            <a:noFill/>
          </a:ln>
        </p:spPr>
        <p:txBody>
          <a:bodyPr spcFirstLastPara="1" wrap="square" lIns="0" tIns="0" rIns="0" bIns="0" anchor="t" anchorCtr="0">
            <a:spAutoFit/>
          </a:bodyPr>
          <a:lstStyle/>
          <a:p>
            <a:pPr marL="156845" lvl="1" indent="-78423">
              <a:lnSpc>
                <a:spcPct val="150000"/>
              </a:lnSpc>
              <a:buClr>
                <a:srgbClr val="007AC4"/>
              </a:buClr>
              <a:buSzPts val="1900"/>
              <a:buFont typeface="Arial"/>
              <a:buChar char="•"/>
            </a:pPr>
            <a:r>
              <a:rPr lang="en-US" sz="950" b="1">
                <a:solidFill>
                  <a:srgbClr val="007AC4"/>
                </a:solidFill>
                <a:latin typeface="Montserrat"/>
                <a:ea typeface="Montserrat"/>
                <a:cs typeface="Montserrat"/>
                <a:sym typeface="Montserrat"/>
              </a:rPr>
              <a:t>Expand on key items listed on your resume/cover letter.  </a:t>
            </a:r>
            <a:endParaRPr sz="700"/>
          </a:p>
          <a:p>
            <a:pPr marL="156845" lvl="1" indent="-78423">
              <a:lnSpc>
                <a:spcPct val="150000"/>
              </a:lnSpc>
              <a:buClr>
                <a:srgbClr val="007AC4"/>
              </a:buClr>
              <a:buSzPts val="1900"/>
              <a:buFont typeface="Arial"/>
              <a:buChar char="•"/>
            </a:pPr>
            <a:r>
              <a:rPr lang="en-US" sz="950" b="1">
                <a:solidFill>
                  <a:srgbClr val="007AC4"/>
                </a:solidFill>
                <a:latin typeface="Montserrat"/>
                <a:ea typeface="Montserrat"/>
                <a:cs typeface="Montserrat"/>
                <a:sym typeface="Montserrat"/>
              </a:rPr>
              <a:t>Be sure to reference related, past experiences that fit the requirements of the  position. </a:t>
            </a:r>
            <a:endParaRPr sz="700"/>
          </a:p>
        </p:txBody>
      </p:sp>
      <p:sp>
        <p:nvSpPr>
          <p:cNvPr id="248" name="Google Shape;248;p10"/>
          <p:cNvSpPr txBox="1"/>
          <p:nvPr/>
        </p:nvSpPr>
        <p:spPr>
          <a:xfrm>
            <a:off x="707268"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EXPAND</a:t>
            </a:r>
            <a:endParaRPr sz="700"/>
          </a:p>
        </p:txBody>
      </p:sp>
      <p:pic>
        <p:nvPicPr>
          <p:cNvPr id="249" name="Google Shape;249;p10"/>
          <p:cNvPicPr preferRelativeResize="0"/>
          <p:nvPr/>
        </p:nvPicPr>
        <p:blipFill rotWithShape="1">
          <a:blip r:embed="rId3">
            <a:alphaModFix/>
          </a:blip>
          <a:srcRect/>
          <a:stretch/>
        </p:blipFill>
        <p:spPr>
          <a:xfrm>
            <a:off x="1051057" y="2284262"/>
            <a:ext cx="800100" cy="800100"/>
          </a:xfrm>
          <a:prstGeom prst="rect">
            <a:avLst/>
          </a:prstGeom>
          <a:noFill/>
          <a:ln>
            <a:noFill/>
          </a:ln>
        </p:spPr>
      </p:pic>
      <p:sp>
        <p:nvSpPr>
          <p:cNvPr id="250" name="Google Shape;250;p10"/>
          <p:cNvSpPr/>
          <p:nvPr/>
        </p:nvSpPr>
        <p:spPr>
          <a:xfrm>
            <a:off x="6756136"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51" name="Google Shape;251;p10"/>
          <p:cNvSpPr txBox="1"/>
          <p:nvPr/>
        </p:nvSpPr>
        <p:spPr>
          <a:xfrm>
            <a:off x="6949053"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PREPARE</a:t>
            </a:r>
            <a:endParaRPr sz="700"/>
          </a:p>
        </p:txBody>
      </p:sp>
      <p:pic>
        <p:nvPicPr>
          <p:cNvPr id="252" name="Google Shape;252;p10"/>
          <p:cNvPicPr preferRelativeResize="0"/>
          <p:nvPr/>
        </p:nvPicPr>
        <p:blipFill rotWithShape="1">
          <a:blip r:embed="rId3">
            <a:alphaModFix/>
          </a:blip>
          <a:srcRect/>
          <a:stretch/>
        </p:blipFill>
        <p:spPr>
          <a:xfrm>
            <a:off x="7292843" y="2284262"/>
            <a:ext cx="800100" cy="800100"/>
          </a:xfrm>
          <a:prstGeom prst="rect">
            <a:avLst/>
          </a:prstGeom>
          <a:noFill/>
          <a:ln>
            <a:noFill/>
          </a:ln>
        </p:spPr>
      </p:pic>
      <p:sp>
        <p:nvSpPr>
          <p:cNvPr id="253" name="Google Shape;253;p10"/>
          <p:cNvSpPr/>
          <p:nvPr/>
        </p:nvSpPr>
        <p:spPr>
          <a:xfrm>
            <a:off x="2603236"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54" name="Google Shape;254;p10"/>
          <p:cNvSpPr txBox="1"/>
          <p:nvPr/>
        </p:nvSpPr>
        <p:spPr>
          <a:xfrm>
            <a:off x="2796153"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SHARE</a:t>
            </a:r>
            <a:endParaRPr sz="700"/>
          </a:p>
        </p:txBody>
      </p:sp>
      <p:pic>
        <p:nvPicPr>
          <p:cNvPr id="255" name="Google Shape;255;p10"/>
          <p:cNvPicPr preferRelativeResize="0"/>
          <p:nvPr/>
        </p:nvPicPr>
        <p:blipFill rotWithShape="1">
          <a:blip r:embed="rId3">
            <a:alphaModFix/>
          </a:blip>
          <a:srcRect/>
          <a:stretch/>
        </p:blipFill>
        <p:spPr>
          <a:xfrm>
            <a:off x="3139943" y="2284262"/>
            <a:ext cx="800100" cy="800100"/>
          </a:xfrm>
          <a:prstGeom prst="rect">
            <a:avLst/>
          </a:prstGeom>
          <a:noFill/>
          <a:ln>
            <a:noFill/>
          </a:ln>
        </p:spPr>
      </p:pic>
      <p:sp>
        <p:nvSpPr>
          <p:cNvPr id="256" name="Google Shape;256;p10"/>
          <p:cNvSpPr/>
          <p:nvPr/>
        </p:nvSpPr>
        <p:spPr>
          <a:xfrm>
            <a:off x="4686300"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57" name="Google Shape;257;p10"/>
          <p:cNvSpPr txBox="1"/>
          <p:nvPr/>
        </p:nvSpPr>
        <p:spPr>
          <a:xfrm>
            <a:off x="4879218"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KNOW </a:t>
            </a:r>
            <a:endParaRPr sz="700"/>
          </a:p>
        </p:txBody>
      </p:sp>
      <p:pic>
        <p:nvPicPr>
          <p:cNvPr id="258" name="Google Shape;258;p10"/>
          <p:cNvPicPr preferRelativeResize="0"/>
          <p:nvPr/>
        </p:nvPicPr>
        <p:blipFill rotWithShape="1">
          <a:blip r:embed="rId3">
            <a:alphaModFix/>
          </a:blip>
          <a:srcRect/>
          <a:stretch/>
        </p:blipFill>
        <p:spPr>
          <a:xfrm>
            <a:off x="5223007" y="2284262"/>
            <a:ext cx="800100" cy="800100"/>
          </a:xfrm>
          <a:prstGeom prst="rect">
            <a:avLst/>
          </a:prstGeom>
          <a:noFill/>
          <a:ln>
            <a:noFill/>
          </a:ln>
        </p:spPr>
      </p:pic>
      <p:pic>
        <p:nvPicPr>
          <p:cNvPr id="259" name="Google Shape;259;p10"/>
          <p:cNvPicPr preferRelativeResize="0"/>
          <p:nvPr/>
        </p:nvPicPr>
        <p:blipFill rotWithShape="1">
          <a:blip r:embed="rId4">
            <a:alphaModFix/>
          </a:blip>
          <a:srcRect/>
          <a:stretch/>
        </p:blipFill>
        <p:spPr>
          <a:xfrm>
            <a:off x="8116374" y="972223"/>
            <a:ext cx="874049" cy="862031"/>
          </a:xfrm>
          <a:prstGeom prst="rect">
            <a:avLst/>
          </a:prstGeom>
          <a:noFill/>
          <a:ln>
            <a:noFill/>
          </a:ln>
        </p:spPr>
      </p:pic>
      <p:sp>
        <p:nvSpPr>
          <p:cNvPr id="260" name="Google Shape;260;p10"/>
          <p:cNvSpPr txBox="1"/>
          <p:nvPr/>
        </p:nvSpPr>
        <p:spPr>
          <a:xfrm>
            <a:off x="2737821" y="3781640"/>
            <a:ext cx="1604346" cy="771943"/>
          </a:xfrm>
          <a:prstGeom prst="rect">
            <a:avLst/>
          </a:prstGeom>
          <a:noFill/>
          <a:ln>
            <a:noFill/>
          </a:ln>
        </p:spPr>
        <p:txBody>
          <a:bodyPr spcFirstLastPara="1" wrap="square" lIns="0" tIns="0" rIns="0" bIns="0" anchor="t" anchorCtr="0">
            <a:spAutoFit/>
          </a:bodyPr>
          <a:lstStyle/>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Share your CARR stories that showcase past experiences. </a:t>
            </a:r>
            <a:endParaRPr sz="700"/>
          </a:p>
        </p:txBody>
      </p:sp>
      <p:sp>
        <p:nvSpPr>
          <p:cNvPr id="261" name="Google Shape;261;p10"/>
          <p:cNvSpPr txBox="1"/>
          <p:nvPr/>
        </p:nvSpPr>
        <p:spPr>
          <a:xfrm>
            <a:off x="4820885" y="3781640"/>
            <a:ext cx="1604346" cy="1286571"/>
          </a:xfrm>
          <a:prstGeom prst="rect">
            <a:avLst/>
          </a:prstGeom>
          <a:noFill/>
          <a:ln>
            <a:noFill/>
          </a:ln>
        </p:spPr>
        <p:txBody>
          <a:bodyPr spcFirstLastPara="1" wrap="square" lIns="0" tIns="0" rIns="0" bIns="0" anchor="t" anchorCtr="0">
            <a:spAutoFit/>
          </a:bodyPr>
          <a:lstStyle/>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Know your strengths &amp; weaknesses.</a:t>
            </a:r>
            <a:endParaRPr sz="700"/>
          </a:p>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Show how you have overcome at least </a:t>
            </a:r>
            <a:endParaRPr sz="700"/>
          </a:p>
          <a:p>
            <a:pPr>
              <a:lnSpc>
                <a:spcPct val="176000"/>
              </a:lnSpc>
            </a:pPr>
            <a:r>
              <a:rPr lang="en-US" sz="950" b="1">
                <a:solidFill>
                  <a:srgbClr val="007AC4"/>
                </a:solidFill>
                <a:latin typeface="Montserrat"/>
                <a:ea typeface="Montserrat"/>
                <a:cs typeface="Montserrat"/>
                <a:sym typeface="Montserrat"/>
              </a:rPr>
              <a:t>    ONE weakness.</a:t>
            </a:r>
            <a:endParaRPr sz="700"/>
          </a:p>
        </p:txBody>
      </p:sp>
      <p:sp>
        <p:nvSpPr>
          <p:cNvPr id="262" name="Google Shape;262;p10"/>
          <p:cNvSpPr txBox="1"/>
          <p:nvPr/>
        </p:nvSpPr>
        <p:spPr>
          <a:xfrm>
            <a:off x="6840769" y="3781640"/>
            <a:ext cx="1712630" cy="514628"/>
          </a:xfrm>
          <a:prstGeom prst="rect">
            <a:avLst/>
          </a:prstGeom>
          <a:noFill/>
          <a:ln>
            <a:noFill/>
          </a:ln>
        </p:spPr>
        <p:txBody>
          <a:bodyPr spcFirstLastPara="1" wrap="square" lIns="0" tIns="0" rIns="0" bIns="0" anchor="t" anchorCtr="0">
            <a:spAutoFit/>
          </a:bodyPr>
          <a:lstStyle/>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Prepare a closing statement &amp; questions.</a:t>
            </a:r>
            <a:endParaRPr sz="700"/>
          </a:p>
        </p:txBody>
      </p:sp>
      <p:sp>
        <p:nvSpPr>
          <p:cNvPr id="263" name="Google Shape;263;p10"/>
          <p:cNvSpPr txBox="1"/>
          <p:nvPr/>
        </p:nvSpPr>
        <p:spPr>
          <a:xfrm>
            <a:off x="-258964" y="5765913"/>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1"/>
          <p:cNvPicPr preferRelativeResize="0"/>
          <p:nvPr/>
        </p:nvPicPr>
        <p:blipFill rotWithShape="1">
          <a:blip r:embed="rId3">
            <a:alphaModFix/>
          </a:blip>
          <a:srcRect l="15852" t="4026" r="16545"/>
          <a:stretch/>
        </p:blipFill>
        <p:spPr>
          <a:xfrm>
            <a:off x="-2298032" y="857250"/>
            <a:ext cx="6440785" cy="5143500"/>
          </a:xfrm>
          <a:prstGeom prst="rect">
            <a:avLst/>
          </a:prstGeom>
          <a:noFill/>
          <a:ln>
            <a:noFill/>
          </a:ln>
        </p:spPr>
      </p:pic>
      <p:pic>
        <p:nvPicPr>
          <p:cNvPr id="269" name="Google Shape;269;p11"/>
          <p:cNvPicPr preferRelativeResize="0"/>
          <p:nvPr/>
        </p:nvPicPr>
        <p:blipFill rotWithShape="1">
          <a:blip r:embed="rId4">
            <a:alphaModFix/>
          </a:blip>
          <a:srcRect/>
          <a:stretch/>
        </p:blipFill>
        <p:spPr>
          <a:xfrm rot="2249435">
            <a:off x="2321775" y="2435207"/>
            <a:ext cx="1256729" cy="1371600"/>
          </a:xfrm>
          <a:prstGeom prst="rect">
            <a:avLst/>
          </a:prstGeom>
          <a:noFill/>
          <a:ln>
            <a:noFill/>
          </a:ln>
        </p:spPr>
      </p:pic>
      <p:sp>
        <p:nvSpPr>
          <p:cNvPr id="270" name="Google Shape;270;p11"/>
          <p:cNvSpPr/>
          <p:nvPr/>
        </p:nvSpPr>
        <p:spPr>
          <a:xfrm>
            <a:off x="-37215" y="857250"/>
            <a:ext cx="4179968" cy="5143500"/>
          </a:xfrm>
          <a:prstGeom prst="rect">
            <a:avLst/>
          </a:prstGeom>
          <a:solidFill>
            <a:srgbClr val="0A3565">
              <a:alpha val="49411"/>
            </a:srgbClr>
          </a:solidFill>
          <a:ln>
            <a:noFill/>
          </a:ln>
        </p:spPr>
        <p:txBody>
          <a:bodyPr spcFirstLastPara="1" wrap="square" lIns="45713" tIns="45713" rIns="45713" bIns="45713" anchor="ctr" anchorCtr="0">
            <a:noAutofit/>
          </a:bodyPr>
          <a:lstStyle/>
          <a:p>
            <a:endParaRPr sz="700"/>
          </a:p>
        </p:txBody>
      </p:sp>
      <p:grpSp>
        <p:nvGrpSpPr>
          <p:cNvPr id="271" name="Google Shape;271;p11"/>
          <p:cNvGrpSpPr/>
          <p:nvPr/>
        </p:nvGrpSpPr>
        <p:grpSpPr>
          <a:xfrm>
            <a:off x="4297753" y="3160200"/>
            <a:ext cx="4743859" cy="2064734"/>
            <a:chOff x="0" y="-57150"/>
            <a:chExt cx="12650289" cy="5505954"/>
          </a:xfrm>
        </p:grpSpPr>
        <p:sp>
          <p:nvSpPr>
            <p:cNvPr id="272" name="Google Shape;272;p11"/>
            <p:cNvSpPr txBox="1"/>
            <p:nvPr/>
          </p:nvSpPr>
          <p:spPr>
            <a:xfrm>
              <a:off x="0" y="1427193"/>
              <a:ext cx="12650289" cy="4021611"/>
            </a:xfrm>
            <a:prstGeom prst="rect">
              <a:avLst/>
            </a:prstGeom>
            <a:noFill/>
            <a:ln>
              <a:noFill/>
            </a:ln>
          </p:spPr>
          <p:txBody>
            <a:bodyPr spcFirstLastPara="1" wrap="square" lIns="0" tIns="0" rIns="0" bIns="0" anchor="t" anchorCtr="0">
              <a:spAutoFit/>
            </a:bodyPr>
            <a:lstStyle/>
            <a:p>
              <a:pPr marL="231140" lvl="1" indent="-115570">
                <a:lnSpc>
                  <a:spcPct val="139964"/>
                </a:lnSpc>
                <a:buClr>
                  <a:srgbClr val="FFFFFF"/>
                </a:buClr>
                <a:buSzPts val="2800"/>
                <a:buFont typeface="Arial"/>
                <a:buChar char="•"/>
              </a:pPr>
              <a:r>
                <a:rPr lang="en-US">
                  <a:solidFill>
                    <a:srgbClr val="FFFFFF"/>
                  </a:solidFill>
                  <a:latin typeface="Montserrat Light"/>
                  <a:ea typeface="Montserrat Light"/>
                  <a:cs typeface="Montserrat Light"/>
                  <a:sym typeface="Montserrat Light"/>
                </a:rPr>
                <a:t>Only 20% of candidates do this.</a:t>
              </a:r>
              <a:endParaRPr sz="700"/>
            </a:p>
            <a:p>
              <a:pPr marL="231140" lvl="1" indent="-115570">
                <a:lnSpc>
                  <a:spcPct val="139964"/>
                </a:lnSpc>
                <a:buClr>
                  <a:srgbClr val="FFFFFF"/>
                </a:buClr>
                <a:buSzPts val="2800"/>
                <a:buFont typeface="Arial"/>
                <a:buChar char="•"/>
              </a:pPr>
              <a:r>
                <a:rPr lang="en-US">
                  <a:solidFill>
                    <a:srgbClr val="FFFFFF"/>
                  </a:solidFill>
                  <a:latin typeface="Montserrat Light"/>
                  <a:ea typeface="Montserrat Light"/>
                  <a:cs typeface="Montserrat Light"/>
                  <a:sym typeface="Montserrat Light"/>
                </a:rPr>
                <a:t>Send a letter or email to each person who interviewed you.</a:t>
              </a:r>
              <a:endParaRPr sz="700"/>
            </a:p>
            <a:p>
              <a:pPr marL="231140" lvl="1" indent="-115570">
                <a:lnSpc>
                  <a:spcPct val="139964"/>
                </a:lnSpc>
                <a:buClr>
                  <a:srgbClr val="FFFFFF"/>
                </a:buClr>
                <a:buSzPts val="2800"/>
                <a:buFont typeface="Arial"/>
                <a:buChar char="•"/>
              </a:pPr>
              <a:r>
                <a:rPr lang="en-US">
                  <a:solidFill>
                    <a:srgbClr val="FFFFFF"/>
                  </a:solidFill>
                  <a:latin typeface="Montserrat Light"/>
                  <a:ea typeface="Montserrat Light"/>
                  <a:cs typeface="Montserrat Light"/>
                  <a:sym typeface="Montserrat Light"/>
                </a:rPr>
                <a:t>Use this letter to add info you thought of later that will advance you as a candidate of choice.</a:t>
              </a:r>
              <a:endParaRPr sz="700"/>
            </a:p>
          </p:txBody>
        </p:sp>
        <p:sp>
          <p:nvSpPr>
            <p:cNvPr id="273" name="Google Shape;273;p11"/>
            <p:cNvSpPr txBox="1"/>
            <p:nvPr/>
          </p:nvSpPr>
          <p:spPr>
            <a:xfrm>
              <a:off x="0" y="-57150"/>
              <a:ext cx="12650289" cy="1608644"/>
            </a:xfrm>
            <a:prstGeom prst="rect">
              <a:avLst/>
            </a:prstGeom>
            <a:noFill/>
            <a:ln>
              <a:noFill/>
            </a:ln>
          </p:spPr>
          <p:txBody>
            <a:bodyPr spcFirstLastPara="1" wrap="square" lIns="0" tIns="0" rIns="0" bIns="0" anchor="t" anchorCtr="0">
              <a:spAutoFit/>
            </a:bodyPr>
            <a:lstStyle/>
            <a:p>
              <a:pPr>
                <a:lnSpc>
                  <a:spcPct val="139964"/>
                </a:lnSpc>
              </a:pPr>
              <a:r>
                <a:rPr lang="en-US">
                  <a:solidFill>
                    <a:srgbClr val="007AC4"/>
                  </a:solidFill>
                  <a:latin typeface="Montserrat"/>
                  <a:ea typeface="Montserrat"/>
                  <a:cs typeface="Montserrat"/>
                  <a:sym typeface="Montserrat"/>
                </a:rPr>
                <a:t>SEND A THANK YOU NOTE OR EMAIL TO THE INTERVIEWER/S TO THANK THEM FOR THEIR TIME</a:t>
              </a:r>
              <a:endParaRPr sz="700"/>
            </a:p>
          </p:txBody>
        </p:sp>
      </p:grpSp>
      <p:pic>
        <p:nvPicPr>
          <p:cNvPr id="274" name="Google Shape;274;p11"/>
          <p:cNvPicPr preferRelativeResize="0"/>
          <p:nvPr/>
        </p:nvPicPr>
        <p:blipFill rotWithShape="1">
          <a:blip r:embed="rId5">
            <a:alphaModFix/>
          </a:blip>
          <a:srcRect/>
          <a:stretch/>
        </p:blipFill>
        <p:spPr>
          <a:xfrm>
            <a:off x="8095371" y="1023687"/>
            <a:ext cx="874049" cy="862031"/>
          </a:xfrm>
          <a:prstGeom prst="rect">
            <a:avLst/>
          </a:prstGeom>
          <a:noFill/>
          <a:ln>
            <a:noFill/>
          </a:ln>
        </p:spPr>
      </p:pic>
      <p:pic>
        <p:nvPicPr>
          <p:cNvPr id="275" name="Google Shape;275;p11"/>
          <p:cNvPicPr preferRelativeResize="0"/>
          <p:nvPr/>
        </p:nvPicPr>
        <p:blipFill rotWithShape="1">
          <a:blip r:embed="rId6">
            <a:alphaModFix/>
          </a:blip>
          <a:srcRect/>
          <a:stretch/>
        </p:blipFill>
        <p:spPr>
          <a:xfrm>
            <a:off x="439153" y="1885717"/>
            <a:ext cx="2057400" cy="2057400"/>
          </a:xfrm>
          <a:prstGeom prst="rect">
            <a:avLst/>
          </a:prstGeom>
          <a:noFill/>
          <a:ln>
            <a:noFill/>
          </a:ln>
        </p:spPr>
      </p:pic>
      <p:sp>
        <p:nvSpPr>
          <p:cNvPr id="276" name="Google Shape;276;p11"/>
          <p:cNvSpPr txBox="1"/>
          <p:nvPr/>
        </p:nvSpPr>
        <p:spPr>
          <a:xfrm>
            <a:off x="4572000" y="2140386"/>
            <a:ext cx="4195365" cy="685701"/>
          </a:xfrm>
          <a:prstGeom prst="rect">
            <a:avLst/>
          </a:prstGeom>
          <a:noFill/>
          <a:ln>
            <a:noFill/>
          </a:ln>
        </p:spPr>
        <p:txBody>
          <a:bodyPr spcFirstLastPara="1" wrap="square" lIns="0" tIns="0" rIns="0" bIns="0" anchor="t" anchorCtr="0">
            <a:spAutoFit/>
          </a:bodyPr>
          <a:lstStyle/>
          <a:p>
            <a:pPr algn="r">
              <a:lnSpc>
                <a:spcPct val="110011"/>
              </a:lnSpc>
            </a:pPr>
            <a:r>
              <a:rPr lang="en-US" sz="4051">
                <a:solidFill>
                  <a:srgbClr val="FFFFFF"/>
                </a:solidFill>
                <a:latin typeface="Oswald"/>
                <a:ea typeface="Oswald"/>
                <a:cs typeface="Oswald"/>
                <a:sym typeface="Oswald"/>
              </a:rPr>
              <a:t>AFTER THE INTERVIEW</a:t>
            </a:r>
            <a:endParaRPr sz="700"/>
          </a:p>
        </p:txBody>
      </p:sp>
      <p:sp>
        <p:nvSpPr>
          <p:cNvPr id="277" name="Google Shape;277;p11"/>
          <p:cNvSpPr txBox="1"/>
          <p:nvPr/>
        </p:nvSpPr>
        <p:spPr>
          <a:xfrm>
            <a:off x="107998" y="5708174"/>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POST-INTERVIEW</a:t>
            </a:r>
            <a:endParaRPr sz="700"/>
          </a:p>
        </p:txBody>
      </p:sp>
      <p:sp>
        <p:nvSpPr>
          <p:cNvPr id="278" name="Google Shape;278;p11"/>
          <p:cNvSpPr txBox="1"/>
          <p:nvPr/>
        </p:nvSpPr>
        <p:spPr>
          <a:xfrm>
            <a:off x="439153" y="2525343"/>
            <a:ext cx="1679231" cy="914353"/>
          </a:xfrm>
          <a:prstGeom prst="rect">
            <a:avLst/>
          </a:prstGeom>
          <a:noFill/>
          <a:ln>
            <a:noFill/>
          </a:ln>
        </p:spPr>
        <p:txBody>
          <a:bodyPr spcFirstLastPara="1" wrap="square" lIns="0" tIns="0" rIns="0" bIns="0" anchor="t" anchorCtr="0">
            <a:spAutoFit/>
          </a:bodyPr>
          <a:lstStyle/>
          <a:p>
            <a:pPr algn="ctr">
              <a:lnSpc>
                <a:spcPct val="139985"/>
              </a:lnSpc>
            </a:pPr>
            <a:r>
              <a:rPr lang="en-US" sz="2122" b="1">
                <a:latin typeface="Montserrat"/>
                <a:ea typeface="Montserrat"/>
                <a:cs typeface="Montserrat"/>
                <a:sym typeface="Montserrat"/>
              </a:rPr>
              <a:t>Thank </a:t>
            </a:r>
            <a:endParaRPr sz="700"/>
          </a:p>
          <a:p>
            <a:pPr algn="ctr">
              <a:lnSpc>
                <a:spcPct val="139985"/>
              </a:lnSpc>
            </a:pPr>
            <a:r>
              <a:rPr lang="en-US" sz="2122" b="1">
                <a:latin typeface="Montserrat"/>
                <a:ea typeface="Montserrat"/>
                <a:cs typeface="Montserrat"/>
                <a:sym typeface="Montserrat"/>
              </a:rPr>
              <a:t>you!</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67" name="Google Shape;267;p15"/>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480"/>
              </a:spcBef>
              <a:spcAft>
                <a:spcPts val="0"/>
              </a:spcAft>
              <a:buClr>
                <a:schemeClr val="accent1"/>
              </a:buClr>
              <a:buSzPts val="1800"/>
              <a:buFont typeface="Arimo"/>
              <a:buChar char="●"/>
            </a:pPr>
            <a:r>
              <a:rPr lang="en-US" sz="1800" b="0" i="0" u="none" strike="noStrike" cap="none">
                <a:solidFill>
                  <a:schemeClr val="dk1"/>
                </a:solidFill>
                <a:latin typeface="Arial"/>
                <a:ea typeface="Arial"/>
                <a:cs typeface="Arial"/>
                <a:sym typeface="Arial"/>
              </a:rPr>
              <a:t>Before attending graduate school it is important to have a clear understanding of </a:t>
            </a:r>
            <a:r>
              <a:rPr lang="en-US" sz="1800" b="1" i="0" u="none" strike="noStrike" cap="none">
                <a:solidFill>
                  <a:schemeClr val="dk1"/>
                </a:solidFill>
                <a:latin typeface="Arial"/>
                <a:ea typeface="Arial"/>
                <a:cs typeface="Arial"/>
                <a:sym typeface="Arial"/>
              </a:rPr>
              <a:t>what you want to do with your career</a:t>
            </a:r>
            <a:r>
              <a:rPr lang="en-US" sz="1800" b="0" i="0" u="none" strike="noStrike" cap="none">
                <a:solidFill>
                  <a:schemeClr val="dk1"/>
                </a:solidFill>
                <a:latin typeface="Arial"/>
                <a:ea typeface="Arial"/>
                <a:cs typeface="Arial"/>
                <a:sym typeface="Arial"/>
              </a:rPr>
              <a:t> and </a:t>
            </a:r>
            <a:r>
              <a:rPr lang="en-US" sz="1800" b="1" i="0" u="none" strike="noStrike" cap="none">
                <a:solidFill>
                  <a:schemeClr val="dk1"/>
                </a:solidFill>
                <a:latin typeface="Arial"/>
                <a:ea typeface="Arial"/>
                <a:cs typeface="Arial"/>
                <a:sym typeface="Arial"/>
              </a:rPr>
              <a:t>how earning a graduate degree will help you reach that goal. Not all career paths / jobs require a graduate degree!</a:t>
            </a:r>
            <a:endParaRPr sz="1800" b="1" i="0" u="none" strike="noStrike" cap="none">
              <a:solidFill>
                <a:schemeClr val="dk1"/>
              </a:solidFill>
              <a:latin typeface="Arial"/>
              <a:ea typeface="Arial"/>
              <a:cs typeface="Arial"/>
              <a:sym typeface="Arial"/>
            </a:endParaRPr>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480"/>
              </a:spcBef>
              <a:spcAft>
                <a:spcPts val="0"/>
              </a:spcAft>
              <a:buClr>
                <a:schemeClr val="accent1"/>
              </a:buClr>
              <a:buSzPts val="1800"/>
              <a:buFont typeface="Arimo"/>
              <a:buChar char="●"/>
            </a:pPr>
            <a:r>
              <a:rPr lang="en-US" sz="1800" b="1" i="0" u="none" strike="noStrike" cap="none">
                <a:solidFill>
                  <a:schemeClr val="dk1"/>
                </a:solidFill>
                <a:latin typeface="Arial"/>
                <a:ea typeface="Arial"/>
                <a:cs typeface="Arial"/>
                <a:sym typeface="Arial"/>
              </a:rPr>
              <a:t>A few tips / things to think about:</a:t>
            </a:r>
            <a:endParaRPr sz="1800" b="1"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Research </a:t>
            </a:r>
            <a:r>
              <a:rPr lang="en-US" sz="1800"/>
              <a:t>y</a:t>
            </a:r>
            <a:r>
              <a:rPr lang="en-US" sz="1800" b="0" i="0" u="none" strike="noStrike" cap="none">
                <a:solidFill>
                  <a:schemeClr val="dk1"/>
                </a:solidFill>
                <a:latin typeface="Arial"/>
                <a:ea typeface="Arial"/>
                <a:cs typeface="Arial"/>
                <a:sym typeface="Arial"/>
              </a:rPr>
              <a:t>our </a:t>
            </a:r>
            <a:r>
              <a:rPr lang="en-US" sz="1800"/>
              <a:t>p</a:t>
            </a:r>
            <a:r>
              <a:rPr lang="en-US" sz="1800" b="0" i="0" u="none" strike="noStrike" cap="none">
                <a:solidFill>
                  <a:schemeClr val="dk1"/>
                </a:solidFill>
                <a:latin typeface="Arial"/>
                <a:ea typeface="Arial"/>
                <a:cs typeface="Arial"/>
                <a:sym typeface="Arial"/>
              </a:rPr>
              <a:t>rospective </a:t>
            </a:r>
            <a:r>
              <a:rPr lang="en-US" sz="1800"/>
              <a:t>f</a:t>
            </a:r>
            <a:r>
              <a:rPr lang="en-US" sz="1800" b="0" i="0" u="none" strike="noStrike" cap="none">
                <a:solidFill>
                  <a:schemeClr val="dk1"/>
                </a:solidFill>
                <a:latin typeface="Arial"/>
                <a:ea typeface="Arial"/>
                <a:cs typeface="Arial"/>
                <a:sym typeface="Arial"/>
              </a:rPr>
              <a:t>ield</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Evaluate </a:t>
            </a:r>
            <a:r>
              <a:rPr lang="en-US" sz="1800"/>
              <a:t>t</a:t>
            </a:r>
            <a:r>
              <a:rPr lang="en-US" sz="1800" b="0" i="0" u="none" strike="noStrike" cap="none">
                <a:solidFill>
                  <a:schemeClr val="dk1"/>
                </a:solidFill>
                <a:latin typeface="Arial"/>
                <a:ea typeface="Arial"/>
                <a:cs typeface="Arial"/>
                <a:sym typeface="Arial"/>
              </a:rPr>
              <a:t>he </a:t>
            </a:r>
            <a:r>
              <a:rPr lang="en-US" sz="1800"/>
              <a:t>v</a:t>
            </a:r>
            <a:r>
              <a:rPr lang="en-US" sz="1800" b="0" i="0" u="none" strike="noStrike" cap="none">
                <a:solidFill>
                  <a:schemeClr val="dk1"/>
                </a:solidFill>
                <a:latin typeface="Arial"/>
                <a:ea typeface="Arial"/>
                <a:cs typeface="Arial"/>
                <a:sym typeface="Arial"/>
              </a:rPr>
              <a:t>arious </a:t>
            </a:r>
            <a:r>
              <a:rPr lang="en-US" sz="1800"/>
              <a:t>g</a:t>
            </a:r>
            <a:r>
              <a:rPr lang="en-US" sz="1800" b="0" i="0" u="none" strike="noStrike" cap="none">
                <a:solidFill>
                  <a:schemeClr val="dk1"/>
                </a:solidFill>
                <a:latin typeface="Arial"/>
                <a:ea typeface="Arial"/>
                <a:cs typeface="Arial"/>
                <a:sym typeface="Arial"/>
              </a:rPr>
              <a:t>raduate </a:t>
            </a:r>
            <a:r>
              <a:rPr lang="en-US" sz="1800"/>
              <a:t>p</a:t>
            </a:r>
            <a:r>
              <a:rPr lang="en-US" sz="1800" b="0" i="0" u="none" strike="noStrike" cap="none">
                <a:solidFill>
                  <a:schemeClr val="dk1"/>
                </a:solidFill>
                <a:latin typeface="Arial"/>
                <a:ea typeface="Arial"/>
                <a:cs typeface="Arial"/>
                <a:sym typeface="Arial"/>
              </a:rPr>
              <a:t>rograms</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Prepare </a:t>
            </a:r>
            <a:r>
              <a:rPr lang="en-US" sz="1800"/>
              <a:t>f</a:t>
            </a:r>
            <a:r>
              <a:rPr lang="en-US" sz="1800" b="0" i="0" u="none" strike="noStrike" cap="none">
                <a:solidFill>
                  <a:schemeClr val="dk1"/>
                </a:solidFill>
                <a:latin typeface="Arial"/>
                <a:ea typeface="Arial"/>
                <a:cs typeface="Arial"/>
                <a:sym typeface="Arial"/>
              </a:rPr>
              <a:t>or </a:t>
            </a:r>
            <a:r>
              <a:rPr lang="en-US" sz="1800"/>
              <a:t>t</a:t>
            </a:r>
            <a:r>
              <a:rPr lang="en-US" sz="1800" b="0" i="0" u="none" strike="noStrike" cap="none">
                <a:solidFill>
                  <a:schemeClr val="dk1"/>
                </a:solidFill>
                <a:latin typeface="Arial"/>
                <a:ea typeface="Arial"/>
                <a:cs typeface="Arial"/>
                <a:sym typeface="Arial"/>
              </a:rPr>
              <a:t>he </a:t>
            </a:r>
            <a:r>
              <a:rPr lang="en-US" sz="1800"/>
              <a:t>a</a:t>
            </a:r>
            <a:r>
              <a:rPr lang="en-US" sz="1800" b="0" i="0" u="none" strike="noStrike" cap="none">
                <a:solidFill>
                  <a:schemeClr val="dk1"/>
                </a:solidFill>
                <a:latin typeface="Arial"/>
                <a:ea typeface="Arial"/>
                <a:cs typeface="Arial"/>
                <a:sym typeface="Arial"/>
              </a:rPr>
              <a:t>dmissions </a:t>
            </a:r>
            <a:r>
              <a:rPr lang="en-US" sz="1800"/>
              <a:t>p</a:t>
            </a:r>
            <a:r>
              <a:rPr lang="en-US" sz="1800" b="0" i="0" u="none" strike="noStrike" cap="none">
                <a:solidFill>
                  <a:schemeClr val="dk1"/>
                </a:solidFill>
                <a:latin typeface="Arial"/>
                <a:ea typeface="Arial"/>
                <a:cs typeface="Arial"/>
                <a:sym typeface="Arial"/>
              </a:rPr>
              <a:t>rocess</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Finance </a:t>
            </a:r>
            <a:r>
              <a:rPr lang="en-US" sz="1800"/>
              <a:t>y</a:t>
            </a:r>
            <a:r>
              <a:rPr lang="en-US" sz="1800" b="0" i="0" u="none" strike="noStrike" cap="none">
                <a:solidFill>
                  <a:schemeClr val="dk1"/>
                </a:solidFill>
                <a:latin typeface="Arial"/>
                <a:ea typeface="Arial"/>
                <a:cs typeface="Arial"/>
                <a:sym typeface="Arial"/>
              </a:rPr>
              <a:t>our </a:t>
            </a:r>
            <a:r>
              <a:rPr lang="en-US" sz="1800"/>
              <a:t>e</a:t>
            </a:r>
            <a:r>
              <a:rPr lang="en-US" sz="1800" b="0" i="0" u="none" strike="noStrike" cap="none">
                <a:solidFill>
                  <a:schemeClr val="dk1"/>
                </a:solidFill>
                <a:latin typeface="Arial"/>
                <a:ea typeface="Arial"/>
                <a:cs typeface="Arial"/>
                <a:sym typeface="Arial"/>
              </a:rPr>
              <a:t>ducation</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480"/>
              </a:spcBef>
              <a:spcAft>
                <a:spcPts val="0"/>
              </a:spcAft>
              <a:buClr>
                <a:schemeClr val="accent1"/>
              </a:buClr>
              <a:buSzPts val="1800"/>
              <a:buFont typeface="Arimo"/>
              <a:buChar char="●"/>
            </a:pPr>
            <a:r>
              <a:rPr lang="en-US" sz="1800" b="1" i="0" u="none" strike="noStrike" cap="none">
                <a:solidFill>
                  <a:schemeClr val="dk1"/>
                </a:solidFill>
                <a:latin typeface="Arial"/>
                <a:ea typeface="Arial"/>
                <a:cs typeface="Arial"/>
                <a:sym typeface="Arial"/>
              </a:rPr>
              <a:t>Helpful Websites:</a:t>
            </a:r>
            <a:endParaRPr sz="1800" b="1"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3"/>
              </a:rPr>
              <a:t>https://www.csusb.edu/graduate-studies</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4"/>
              </a:rPr>
              <a:t>https://www.calstate.edu/gradprograms/choose_program.shtml</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5"/>
              </a:rPr>
              <a:t>https://www.petersons.com</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68" name="Google Shape;268;p15" descr="csusb_logo_1-main_CAREER-CENTER_cmyk"/>
          <p:cNvPicPr preferRelativeResize="0"/>
          <p:nvPr/>
        </p:nvPicPr>
        <p:blipFill rotWithShape="1">
          <a:blip r:embed="rId6">
            <a:alphaModFix/>
          </a:blip>
          <a:srcRect/>
          <a:stretch/>
        </p:blipFill>
        <p:spPr>
          <a:xfrm>
            <a:off x="7887300" y="85417"/>
            <a:ext cx="1100400" cy="56351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p:nvPr/>
        </p:nvSpPr>
        <p:spPr>
          <a:xfrm>
            <a:off x="-343652" y="-1486652"/>
            <a:ext cx="9650831" cy="7629525"/>
          </a:xfrm>
          <a:custGeom>
            <a:avLst/>
            <a:gdLst/>
            <a:ahLst/>
            <a:cxnLst/>
            <a:rect l="l" t="t" r="r" b="b"/>
            <a:pathLst>
              <a:path w="2917898" h="2306763" extrusionOk="0">
                <a:moveTo>
                  <a:pt x="0" y="0"/>
                </a:moveTo>
                <a:lnTo>
                  <a:pt x="2917898" y="0"/>
                </a:lnTo>
                <a:lnTo>
                  <a:pt x="2917898" y="2306763"/>
                </a:lnTo>
                <a:lnTo>
                  <a:pt x="0" y="2306763"/>
                </a:lnTo>
                <a:close/>
              </a:path>
            </a:pathLst>
          </a:custGeom>
          <a:solidFill>
            <a:srgbClr val="0A3565"/>
          </a:solidFill>
          <a:ln>
            <a:noFill/>
          </a:ln>
        </p:spPr>
      </p:sp>
      <p:pic>
        <p:nvPicPr>
          <p:cNvPr id="284" name="Google Shape;284;p12"/>
          <p:cNvPicPr preferRelativeResize="0"/>
          <p:nvPr/>
        </p:nvPicPr>
        <p:blipFill rotWithShape="1">
          <a:blip r:embed="rId3">
            <a:alphaModFix/>
          </a:blip>
          <a:srcRect l="14982" r="2525"/>
          <a:stretch/>
        </p:blipFill>
        <p:spPr>
          <a:xfrm>
            <a:off x="-1374002" y="775285"/>
            <a:ext cx="5855765" cy="5323974"/>
          </a:xfrm>
          <a:prstGeom prst="rect">
            <a:avLst/>
          </a:prstGeom>
          <a:noFill/>
          <a:ln>
            <a:noFill/>
          </a:ln>
        </p:spPr>
      </p:pic>
      <p:sp>
        <p:nvSpPr>
          <p:cNvPr id="285" name="Google Shape;285;p12"/>
          <p:cNvSpPr/>
          <p:nvPr/>
        </p:nvSpPr>
        <p:spPr>
          <a:xfrm>
            <a:off x="-235368" y="775285"/>
            <a:ext cx="4807368" cy="5451809"/>
          </a:xfrm>
          <a:custGeom>
            <a:avLst/>
            <a:gdLst/>
            <a:ahLst/>
            <a:cxnLst/>
            <a:rect l="l" t="t" r="r" b="b"/>
            <a:pathLst>
              <a:path w="3252392" h="3688385" extrusionOk="0">
                <a:moveTo>
                  <a:pt x="0" y="0"/>
                </a:moveTo>
                <a:lnTo>
                  <a:pt x="3252392" y="0"/>
                </a:lnTo>
                <a:lnTo>
                  <a:pt x="3252392" y="3688385"/>
                </a:lnTo>
                <a:lnTo>
                  <a:pt x="0" y="3688385"/>
                </a:lnTo>
                <a:close/>
              </a:path>
            </a:pathLst>
          </a:custGeom>
          <a:solidFill>
            <a:srgbClr val="0A3565">
              <a:alpha val="40392"/>
            </a:srgbClr>
          </a:solidFill>
          <a:ln>
            <a:noFill/>
          </a:ln>
        </p:spPr>
      </p:sp>
      <p:sp>
        <p:nvSpPr>
          <p:cNvPr id="286" name="Google Shape;286;p12"/>
          <p:cNvSpPr txBox="1"/>
          <p:nvPr/>
        </p:nvSpPr>
        <p:spPr>
          <a:xfrm>
            <a:off x="4641402" y="2636217"/>
            <a:ext cx="4665777" cy="646331"/>
          </a:xfrm>
          <a:prstGeom prst="rect">
            <a:avLst/>
          </a:prstGeom>
          <a:noFill/>
          <a:ln>
            <a:noFill/>
          </a:ln>
        </p:spPr>
        <p:txBody>
          <a:bodyPr spcFirstLastPara="1" wrap="square" lIns="0" tIns="0" rIns="0" bIns="0" anchor="t" anchorCtr="0">
            <a:spAutoFit/>
          </a:bodyPr>
          <a:lstStyle/>
          <a:p>
            <a:pPr>
              <a:lnSpc>
                <a:spcPct val="140000"/>
              </a:lnSpc>
            </a:pPr>
            <a:r>
              <a:rPr lang="en-US" sz="1500">
                <a:solidFill>
                  <a:srgbClr val="FFFFFF"/>
                </a:solidFill>
                <a:latin typeface="Montserrat Light"/>
                <a:ea typeface="Montserrat Light"/>
                <a:cs typeface="Montserrat Light"/>
                <a:sym typeface="Montserrat Light"/>
              </a:rPr>
              <a:t>Monday-Friday </a:t>
            </a:r>
            <a:endParaRPr sz="700"/>
          </a:p>
          <a:p>
            <a:pPr>
              <a:lnSpc>
                <a:spcPct val="140000"/>
              </a:lnSpc>
            </a:pPr>
            <a:r>
              <a:rPr lang="en-US" sz="1500">
                <a:solidFill>
                  <a:srgbClr val="FFFFFF"/>
                </a:solidFill>
                <a:latin typeface="Montserrat Light"/>
                <a:ea typeface="Montserrat Light"/>
                <a:cs typeface="Montserrat Light"/>
                <a:sym typeface="Montserrat Light"/>
              </a:rPr>
              <a:t>8:00am-5:00pm </a:t>
            </a:r>
            <a:endParaRPr sz="700"/>
          </a:p>
        </p:txBody>
      </p:sp>
      <p:sp>
        <p:nvSpPr>
          <p:cNvPr id="287" name="Google Shape;287;p12"/>
          <p:cNvSpPr txBox="1"/>
          <p:nvPr/>
        </p:nvSpPr>
        <p:spPr>
          <a:xfrm>
            <a:off x="4641402" y="2366244"/>
            <a:ext cx="4665777" cy="344710"/>
          </a:xfrm>
          <a:prstGeom prst="rect">
            <a:avLst/>
          </a:prstGeom>
          <a:noFill/>
          <a:ln>
            <a:noFill/>
          </a:ln>
        </p:spPr>
        <p:txBody>
          <a:bodyPr spcFirstLastPara="1" wrap="square" lIns="0" tIns="0" rIns="0" bIns="0" anchor="t" anchorCtr="0">
            <a:spAutoFit/>
          </a:bodyPr>
          <a:lstStyle/>
          <a:p>
            <a:pPr>
              <a:lnSpc>
                <a:spcPct val="140000"/>
              </a:lnSpc>
            </a:pPr>
            <a:r>
              <a:rPr lang="en-US" sz="1600">
                <a:solidFill>
                  <a:srgbClr val="FEFFF8"/>
                </a:solidFill>
                <a:latin typeface="Montserrat"/>
                <a:ea typeface="Montserrat"/>
                <a:cs typeface="Montserrat"/>
                <a:sym typeface="Montserrat"/>
              </a:rPr>
              <a:t>OFFICE HOURS</a:t>
            </a:r>
            <a:endParaRPr sz="700"/>
          </a:p>
        </p:txBody>
      </p:sp>
      <p:sp>
        <p:nvSpPr>
          <p:cNvPr id="288" name="Google Shape;288;p12"/>
          <p:cNvSpPr/>
          <p:nvPr/>
        </p:nvSpPr>
        <p:spPr>
          <a:xfrm>
            <a:off x="5431729" y="1190375"/>
            <a:ext cx="3021431" cy="728662"/>
          </a:xfrm>
          <a:custGeom>
            <a:avLst/>
            <a:gdLst/>
            <a:ahLst/>
            <a:cxnLst/>
            <a:rect l="l" t="t" r="r" b="b"/>
            <a:pathLst>
              <a:path w="2875845" h="693552" extrusionOk="0">
                <a:moveTo>
                  <a:pt x="0" y="0"/>
                </a:moveTo>
                <a:lnTo>
                  <a:pt x="2875845" y="0"/>
                </a:lnTo>
                <a:lnTo>
                  <a:pt x="2875845" y="693552"/>
                </a:lnTo>
                <a:lnTo>
                  <a:pt x="0" y="693552"/>
                </a:lnTo>
                <a:close/>
              </a:path>
            </a:pathLst>
          </a:custGeom>
          <a:solidFill>
            <a:srgbClr val="FFFFFF"/>
          </a:solidFill>
          <a:ln>
            <a:noFill/>
          </a:ln>
        </p:spPr>
      </p:sp>
      <p:sp>
        <p:nvSpPr>
          <p:cNvPr id="289" name="Google Shape;289;p12"/>
          <p:cNvSpPr txBox="1"/>
          <p:nvPr/>
        </p:nvSpPr>
        <p:spPr>
          <a:xfrm>
            <a:off x="5672841" y="1248071"/>
            <a:ext cx="2539205" cy="757387"/>
          </a:xfrm>
          <a:prstGeom prst="rect">
            <a:avLst/>
          </a:prstGeom>
          <a:noFill/>
          <a:ln>
            <a:noFill/>
          </a:ln>
        </p:spPr>
        <p:txBody>
          <a:bodyPr spcFirstLastPara="1" wrap="square" lIns="0" tIns="0" rIns="0" bIns="0" anchor="t" anchorCtr="0">
            <a:spAutoFit/>
          </a:bodyPr>
          <a:lstStyle/>
          <a:p>
            <a:pPr algn="ctr">
              <a:lnSpc>
                <a:spcPct val="109993"/>
              </a:lnSpc>
            </a:pPr>
            <a:r>
              <a:rPr lang="en-US" sz="2237" b="1">
                <a:solidFill>
                  <a:srgbClr val="0A3565"/>
                </a:solidFill>
                <a:latin typeface="Oswald"/>
                <a:ea typeface="Oswald"/>
                <a:cs typeface="Oswald"/>
                <a:sym typeface="Oswald"/>
              </a:rPr>
              <a:t>MAKE AN ONLINE APPOINTMENT</a:t>
            </a:r>
            <a:endParaRPr sz="700"/>
          </a:p>
        </p:txBody>
      </p:sp>
      <p:sp>
        <p:nvSpPr>
          <p:cNvPr id="290" name="Google Shape;290;p12"/>
          <p:cNvSpPr txBox="1"/>
          <p:nvPr/>
        </p:nvSpPr>
        <p:spPr>
          <a:xfrm>
            <a:off x="4641402" y="3724810"/>
            <a:ext cx="4665777" cy="344710"/>
          </a:xfrm>
          <a:prstGeom prst="rect">
            <a:avLst/>
          </a:prstGeom>
          <a:noFill/>
          <a:ln>
            <a:noFill/>
          </a:ln>
        </p:spPr>
        <p:txBody>
          <a:bodyPr spcFirstLastPara="1" wrap="square" lIns="0" tIns="0" rIns="0" bIns="0" anchor="t" anchorCtr="0">
            <a:spAutoFit/>
          </a:bodyPr>
          <a:lstStyle/>
          <a:p>
            <a:pPr>
              <a:lnSpc>
                <a:spcPct val="140000"/>
              </a:lnSpc>
            </a:pPr>
            <a:r>
              <a:rPr lang="en-US" sz="1600">
                <a:solidFill>
                  <a:srgbClr val="FEFFF8"/>
                </a:solidFill>
                <a:latin typeface="Montserrat"/>
                <a:ea typeface="Montserrat"/>
                <a:cs typeface="Montserrat"/>
                <a:sym typeface="Montserrat"/>
              </a:rPr>
              <a:t>DROP-IN HOURS</a:t>
            </a:r>
            <a:endParaRPr sz="700"/>
          </a:p>
        </p:txBody>
      </p:sp>
      <p:sp>
        <p:nvSpPr>
          <p:cNvPr id="291" name="Google Shape;291;p12"/>
          <p:cNvSpPr txBox="1"/>
          <p:nvPr/>
        </p:nvSpPr>
        <p:spPr>
          <a:xfrm>
            <a:off x="4641402" y="4066972"/>
            <a:ext cx="4665777" cy="646331"/>
          </a:xfrm>
          <a:prstGeom prst="rect">
            <a:avLst/>
          </a:prstGeom>
          <a:noFill/>
          <a:ln>
            <a:noFill/>
          </a:ln>
        </p:spPr>
        <p:txBody>
          <a:bodyPr spcFirstLastPara="1" wrap="square" lIns="0" tIns="0" rIns="0" bIns="0" anchor="t" anchorCtr="0">
            <a:spAutoFit/>
          </a:bodyPr>
          <a:lstStyle/>
          <a:p>
            <a:pPr>
              <a:lnSpc>
                <a:spcPct val="140000"/>
              </a:lnSpc>
            </a:pPr>
            <a:r>
              <a:rPr lang="en-US" sz="1500">
                <a:solidFill>
                  <a:srgbClr val="FFFFFF"/>
                </a:solidFill>
                <a:latin typeface="Montserrat Light"/>
                <a:ea typeface="Montserrat Light"/>
                <a:cs typeface="Montserrat Light"/>
                <a:sym typeface="Montserrat Light"/>
              </a:rPr>
              <a:t>Monday-Thursday</a:t>
            </a:r>
            <a:endParaRPr sz="700"/>
          </a:p>
          <a:p>
            <a:pPr>
              <a:lnSpc>
                <a:spcPct val="140000"/>
              </a:lnSpc>
            </a:pPr>
            <a:r>
              <a:rPr lang="en-US" sz="1500">
                <a:solidFill>
                  <a:srgbClr val="FFFFFF"/>
                </a:solidFill>
                <a:latin typeface="Montserrat Light"/>
                <a:ea typeface="Montserrat Light"/>
                <a:cs typeface="Montserrat Light"/>
                <a:sym typeface="Montserrat Light"/>
              </a:rPr>
              <a:t>2:00pm-4:00pm</a:t>
            </a:r>
            <a:endParaRPr sz="700"/>
          </a:p>
        </p:txBody>
      </p:sp>
      <p:sp>
        <p:nvSpPr>
          <p:cNvPr id="292" name="Google Shape;292;p12"/>
          <p:cNvSpPr txBox="1"/>
          <p:nvPr/>
        </p:nvSpPr>
        <p:spPr>
          <a:xfrm>
            <a:off x="4641402" y="5023218"/>
            <a:ext cx="4665777" cy="344710"/>
          </a:xfrm>
          <a:prstGeom prst="rect">
            <a:avLst/>
          </a:prstGeom>
          <a:noFill/>
          <a:ln>
            <a:noFill/>
          </a:ln>
        </p:spPr>
        <p:txBody>
          <a:bodyPr spcFirstLastPara="1" wrap="square" lIns="0" tIns="0" rIns="0" bIns="0" anchor="t" anchorCtr="0">
            <a:spAutoFit/>
          </a:bodyPr>
          <a:lstStyle/>
          <a:p>
            <a:pPr>
              <a:lnSpc>
                <a:spcPct val="140000"/>
              </a:lnSpc>
            </a:pPr>
            <a:r>
              <a:rPr lang="en-US" sz="1600">
                <a:solidFill>
                  <a:srgbClr val="FEFFF8"/>
                </a:solidFill>
                <a:latin typeface="Montserrat"/>
                <a:ea typeface="Montserrat"/>
                <a:cs typeface="Montserrat"/>
                <a:sym typeface="Montserrat"/>
              </a:rPr>
              <a:t>CONTACT INFORMATION</a:t>
            </a:r>
            <a:endParaRPr sz="700"/>
          </a:p>
        </p:txBody>
      </p:sp>
      <p:sp>
        <p:nvSpPr>
          <p:cNvPr id="293" name="Google Shape;293;p12"/>
          <p:cNvSpPr txBox="1"/>
          <p:nvPr/>
        </p:nvSpPr>
        <p:spPr>
          <a:xfrm>
            <a:off x="4641402" y="5343525"/>
            <a:ext cx="4665777" cy="323165"/>
          </a:xfrm>
          <a:prstGeom prst="rect">
            <a:avLst/>
          </a:prstGeom>
          <a:noFill/>
          <a:ln>
            <a:noFill/>
          </a:ln>
        </p:spPr>
        <p:txBody>
          <a:bodyPr spcFirstLastPara="1" wrap="square" lIns="0" tIns="0" rIns="0" bIns="0" anchor="t" anchorCtr="0">
            <a:spAutoFit/>
          </a:bodyPr>
          <a:lstStyle/>
          <a:p>
            <a:pPr>
              <a:lnSpc>
                <a:spcPct val="140000"/>
              </a:lnSpc>
            </a:pPr>
            <a:r>
              <a:rPr lang="en-US" sz="1500">
                <a:solidFill>
                  <a:srgbClr val="FFFFFF"/>
                </a:solidFill>
                <a:latin typeface="Montserrat Light"/>
                <a:ea typeface="Montserrat Light"/>
                <a:cs typeface="Montserrat Light"/>
                <a:sym typeface="Montserrat Light"/>
              </a:rPr>
              <a:t>Email: careercenter@csusb.edu</a:t>
            </a:r>
            <a:endParaRPr sz="7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3"/>
          <p:cNvPicPr preferRelativeResize="0"/>
          <p:nvPr/>
        </p:nvPicPr>
        <p:blipFill rotWithShape="1">
          <a:blip r:embed="rId3">
            <a:alphaModFix/>
          </a:blip>
          <a:srcRect/>
          <a:stretch/>
        </p:blipFill>
        <p:spPr>
          <a:xfrm>
            <a:off x="237624" y="1522628"/>
            <a:ext cx="1785959" cy="4153392"/>
          </a:xfrm>
          <a:prstGeom prst="rect">
            <a:avLst/>
          </a:prstGeom>
          <a:noFill/>
          <a:ln>
            <a:noFill/>
          </a:ln>
        </p:spPr>
      </p:pic>
      <p:pic>
        <p:nvPicPr>
          <p:cNvPr id="299" name="Google Shape;299;p13"/>
          <p:cNvPicPr preferRelativeResize="0"/>
          <p:nvPr/>
        </p:nvPicPr>
        <p:blipFill rotWithShape="1">
          <a:blip r:embed="rId4">
            <a:alphaModFix/>
          </a:blip>
          <a:srcRect/>
          <a:stretch/>
        </p:blipFill>
        <p:spPr>
          <a:xfrm>
            <a:off x="6847848" y="980364"/>
            <a:ext cx="2185450" cy="1084529"/>
          </a:xfrm>
          <a:prstGeom prst="rect">
            <a:avLst/>
          </a:prstGeom>
          <a:noFill/>
          <a:ln>
            <a:noFill/>
          </a:ln>
        </p:spPr>
      </p:pic>
      <p:grpSp>
        <p:nvGrpSpPr>
          <p:cNvPr id="300" name="Google Shape;300;p13"/>
          <p:cNvGrpSpPr/>
          <p:nvPr/>
        </p:nvGrpSpPr>
        <p:grpSpPr>
          <a:xfrm>
            <a:off x="2023588" y="1976749"/>
            <a:ext cx="6761251" cy="4049130"/>
            <a:chOff x="-343500" y="-1069208"/>
            <a:chExt cx="18030002" cy="15454691"/>
          </a:xfrm>
        </p:grpSpPr>
        <p:sp>
          <p:nvSpPr>
            <p:cNvPr id="301" name="Google Shape;301;p13"/>
            <p:cNvSpPr txBox="1"/>
            <p:nvPr/>
          </p:nvSpPr>
          <p:spPr>
            <a:xfrm>
              <a:off x="1" y="1255547"/>
              <a:ext cx="17686501" cy="13129936"/>
            </a:xfrm>
            <a:prstGeom prst="rect">
              <a:avLst/>
            </a:prstGeom>
            <a:noFill/>
            <a:ln>
              <a:noFill/>
            </a:ln>
          </p:spPr>
          <p:txBody>
            <a:bodyPr spcFirstLastPara="1" wrap="square" lIns="0" tIns="0" rIns="0" bIns="0" anchor="t" anchorCtr="0">
              <a:spAutoFit/>
            </a:bodyPr>
            <a:lstStyle/>
            <a:p>
              <a:pPr>
                <a:lnSpc>
                  <a:spcPct val="115001"/>
                </a:lnSpc>
              </a:pPr>
              <a:r>
                <a:rPr lang="en-US" sz="9719">
                  <a:solidFill>
                    <a:srgbClr val="FFFFFF"/>
                  </a:solidFill>
                  <a:latin typeface="Play"/>
                  <a:ea typeface="Play"/>
                  <a:cs typeface="Play"/>
                  <a:sym typeface="Play"/>
                </a:rPr>
                <a:t>Questions?</a:t>
              </a:r>
              <a:endParaRPr sz="9719">
                <a:solidFill>
                  <a:srgbClr val="FFFFFF"/>
                </a:solidFill>
                <a:latin typeface="Play"/>
                <a:ea typeface="Play"/>
                <a:cs typeface="Play"/>
                <a:sym typeface="Play"/>
              </a:endParaRPr>
            </a:p>
            <a:p>
              <a:pPr>
                <a:lnSpc>
                  <a:spcPct val="115001"/>
                </a:lnSpc>
              </a:pPr>
              <a:endParaRPr sz="9719">
                <a:solidFill>
                  <a:srgbClr val="FFFFFF"/>
                </a:solidFill>
                <a:latin typeface="Play"/>
                <a:ea typeface="Play"/>
                <a:cs typeface="Play"/>
                <a:sym typeface="Play"/>
              </a:endParaRPr>
            </a:p>
          </p:txBody>
        </p:sp>
        <p:sp>
          <p:nvSpPr>
            <p:cNvPr id="302" name="Google Shape;302;p13"/>
            <p:cNvSpPr txBox="1"/>
            <p:nvPr/>
          </p:nvSpPr>
          <p:spPr>
            <a:xfrm>
              <a:off x="-343500" y="-1069208"/>
              <a:ext cx="17686501" cy="2140438"/>
            </a:xfrm>
            <a:prstGeom prst="rect">
              <a:avLst/>
            </a:prstGeom>
            <a:noFill/>
            <a:ln>
              <a:noFill/>
            </a:ln>
          </p:spPr>
          <p:txBody>
            <a:bodyPr spcFirstLastPara="1" wrap="square" lIns="0" tIns="0" rIns="0" bIns="0" anchor="t" anchorCtr="0">
              <a:spAutoFit/>
            </a:bodyPr>
            <a:lstStyle/>
            <a:p>
              <a:pPr>
                <a:lnSpc>
                  <a:spcPct val="140011"/>
                </a:lnSpc>
              </a:pPr>
              <a:r>
                <a:rPr lang="en-US" sz="2603">
                  <a:solidFill>
                    <a:srgbClr val="FFFFFF"/>
                  </a:solidFill>
                  <a:latin typeface="Roboto"/>
                  <a:ea typeface="Roboto"/>
                  <a:cs typeface="Roboto"/>
                  <a:sym typeface="Roboto"/>
                </a:rPr>
                <a:t>Thank you for joining us!</a:t>
              </a:r>
              <a:endParaRPr sz="700"/>
            </a:p>
          </p:txBody>
        </p:sp>
      </p:grpSp>
      <p:pic>
        <p:nvPicPr>
          <p:cNvPr id="303" name="Google Shape;303;p13"/>
          <p:cNvPicPr preferRelativeResize="0"/>
          <p:nvPr/>
        </p:nvPicPr>
        <p:blipFill>
          <a:blip r:embed="rId5">
            <a:alphaModFix/>
          </a:blip>
          <a:stretch>
            <a:fillRect/>
          </a:stretch>
        </p:blipFill>
        <p:spPr>
          <a:xfrm>
            <a:off x="2023583" y="832121"/>
            <a:ext cx="5302249" cy="48439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75" name="Google Shape;275;p16"/>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SzPts val="2160"/>
              <a:buNone/>
            </a:pPr>
            <a:r>
              <a:rPr lang="en-US" b="1" i="1">
                <a:solidFill>
                  <a:srgbClr val="0070C0"/>
                </a:solidFill>
              </a:rPr>
              <a:t>Preparing for admissions process</a:t>
            </a:r>
            <a:r>
              <a:rPr lang="en-US">
                <a:solidFill>
                  <a:srgbClr val="0070C0"/>
                </a:solidFill>
              </a:rPr>
              <a:t> </a:t>
            </a:r>
            <a:endParaRPr>
              <a:solidFill>
                <a:srgbClr val="0070C0"/>
              </a:solidFill>
            </a:endParaRPr>
          </a:p>
          <a:p>
            <a:pPr marL="457200" marR="0" lvl="0" indent="-368300" algn="l" rtl="0">
              <a:lnSpc>
                <a:spcPct val="100000"/>
              </a:lnSpc>
              <a:spcBef>
                <a:spcPts val="480"/>
              </a:spcBef>
              <a:spcAft>
                <a:spcPts val="0"/>
              </a:spcAft>
              <a:buSzPts val="2200"/>
              <a:buChar char="●"/>
            </a:pPr>
            <a:r>
              <a:rPr lang="en-US" sz="2200"/>
              <a:t>Complete any prerequisites</a:t>
            </a:r>
            <a:endParaRPr sz="2200"/>
          </a:p>
          <a:p>
            <a:pPr marL="457200" marR="0" lvl="0" indent="0" algn="l" rtl="0">
              <a:lnSpc>
                <a:spcPct val="100000"/>
              </a:lnSpc>
              <a:spcBef>
                <a:spcPts val="480"/>
              </a:spcBef>
              <a:spcAft>
                <a:spcPts val="0"/>
              </a:spcAft>
              <a:buSzPts val="2160"/>
              <a:buNone/>
            </a:pPr>
            <a:endParaRPr sz="2200"/>
          </a:p>
          <a:p>
            <a:pPr marL="457200" marR="0" lvl="0" indent="-368300" algn="l" rtl="0">
              <a:lnSpc>
                <a:spcPct val="100000"/>
              </a:lnSpc>
              <a:spcBef>
                <a:spcPts val="480"/>
              </a:spcBef>
              <a:spcAft>
                <a:spcPts val="0"/>
              </a:spcAft>
              <a:buSzPts val="2200"/>
              <a:buChar char="●"/>
            </a:pPr>
            <a:r>
              <a:rPr lang="en-US" sz="2200"/>
              <a:t>Complete your bachelor’s degree (may be in-progress at time of submitting application)</a:t>
            </a:r>
            <a:endParaRPr sz="2200"/>
          </a:p>
          <a:p>
            <a:pPr marL="457200" marR="0" lvl="0" indent="0" algn="l" rtl="0">
              <a:lnSpc>
                <a:spcPct val="100000"/>
              </a:lnSpc>
              <a:spcBef>
                <a:spcPts val="480"/>
              </a:spcBef>
              <a:spcAft>
                <a:spcPts val="0"/>
              </a:spcAft>
              <a:buSzPts val="2160"/>
              <a:buNone/>
            </a:pPr>
            <a:r>
              <a:rPr lang="en-US" sz="2200"/>
              <a:t> </a:t>
            </a:r>
            <a:endParaRPr sz="2200"/>
          </a:p>
          <a:p>
            <a:pPr marL="457200" marR="0" lvl="0" indent="-368300" algn="l" rtl="0">
              <a:lnSpc>
                <a:spcPct val="100000"/>
              </a:lnSpc>
              <a:spcBef>
                <a:spcPts val="480"/>
              </a:spcBef>
              <a:spcAft>
                <a:spcPts val="0"/>
              </a:spcAft>
              <a:buSzPts val="2200"/>
              <a:buChar char="●"/>
            </a:pPr>
            <a:r>
              <a:rPr lang="en-US" sz="2200"/>
              <a:t>Admissions tests: In most cases, an entrance exam will be required, i.e. Graduate Records Exam (GRE), Graduate Management Admission Test (GMAT), Law School Admission Test (LSAT), Medical College Admission Test (MCAT)</a:t>
            </a:r>
            <a:endParaRPr sz="2200"/>
          </a:p>
          <a:p>
            <a:pPr marL="0" marR="0" lvl="0" indent="0" algn="l" rtl="0">
              <a:lnSpc>
                <a:spcPct val="100000"/>
              </a:lnSpc>
              <a:spcBef>
                <a:spcPts val="480"/>
              </a:spcBef>
              <a:spcAft>
                <a:spcPts val="0"/>
              </a:spcAft>
              <a:buSzPts val="2160"/>
              <a:buNone/>
            </a:pPr>
            <a:endParaRPr sz="2200"/>
          </a:p>
          <a:p>
            <a:pPr marL="0" marR="0" lvl="0" indent="0" algn="l" rtl="0">
              <a:lnSpc>
                <a:spcPct val="100000"/>
              </a:lnSpc>
              <a:spcBef>
                <a:spcPts val="480"/>
              </a:spcBef>
              <a:spcAft>
                <a:spcPts val="0"/>
              </a:spcAft>
              <a:buSzPts val="2160"/>
              <a:buNone/>
            </a:pPr>
            <a:endParaRPr sz="2200"/>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SzPts val="2160"/>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76" name="Google Shape;276;p16" descr="csusb_logo_1-main_CAREER-CENTER_cmyk"/>
          <p:cNvPicPr preferRelativeResize="0"/>
          <p:nvPr/>
        </p:nvPicPr>
        <p:blipFill rotWithShape="1">
          <a:blip r:embed="rId3">
            <a:alphaModFix/>
          </a:blip>
          <a:srcRect/>
          <a:stretch/>
        </p:blipFill>
        <p:spPr>
          <a:xfrm>
            <a:off x="7887300" y="85417"/>
            <a:ext cx="1100400" cy="5635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83" name="Google Shape;283;p17"/>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SzPts val="2160"/>
              <a:buNone/>
            </a:pPr>
            <a:r>
              <a:rPr lang="en-US" b="1" i="1">
                <a:solidFill>
                  <a:srgbClr val="0070C0"/>
                </a:solidFill>
              </a:rPr>
              <a:t>Preparing for admissions process</a:t>
            </a:r>
            <a:r>
              <a:rPr lang="en-US"/>
              <a:t> </a:t>
            </a:r>
            <a:endParaRPr sz="2200"/>
          </a:p>
          <a:p>
            <a:pPr marL="457200" marR="0" lvl="0" indent="-368300" algn="l" rtl="0">
              <a:lnSpc>
                <a:spcPct val="115000"/>
              </a:lnSpc>
              <a:spcBef>
                <a:spcPts val="480"/>
              </a:spcBef>
              <a:spcAft>
                <a:spcPts val="0"/>
              </a:spcAft>
              <a:buSzPts val="2200"/>
              <a:buChar char="●"/>
            </a:pPr>
            <a:r>
              <a:rPr lang="en-US" sz="2200"/>
              <a:t>Aim for minimum of 3.0 GPA</a:t>
            </a:r>
            <a:endParaRPr sz="2200"/>
          </a:p>
          <a:p>
            <a:pPr marL="914400" marR="0" lvl="1" indent="-368300" algn="l" rtl="0">
              <a:lnSpc>
                <a:spcPct val="115000"/>
              </a:lnSpc>
              <a:spcBef>
                <a:spcPts val="0"/>
              </a:spcBef>
              <a:spcAft>
                <a:spcPts val="0"/>
              </a:spcAft>
              <a:buSzPts val="2200"/>
              <a:buChar char="○"/>
            </a:pPr>
            <a:r>
              <a:rPr lang="en-US" sz="2200"/>
              <a:t>Some schools average your last 2 years of school, or the courses in your field of concentration</a:t>
            </a:r>
            <a:endParaRPr sz="2200"/>
          </a:p>
          <a:p>
            <a:pPr marL="914400" marR="0" lvl="0" indent="0" algn="l" rtl="0">
              <a:lnSpc>
                <a:spcPct val="100000"/>
              </a:lnSpc>
              <a:spcBef>
                <a:spcPts val="0"/>
              </a:spcBef>
              <a:spcAft>
                <a:spcPts val="0"/>
              </a:spcAft>
              <a:buSzPts val="2160"/>
              <a:buNone/>
            </a:pPr>
            <a:endParaRPr sz="2200"/>
          </a:p>
          <a:p>
            <a:pPr marL="457200" marR="0" lvl="0" indent="-368300" algn="l" rtl="0">
              <a:lnSpc>
                <a:spcPct val="115000"/>
              </a:lnSpc>
              <a:spcBef>
                <a:spcPts val="480"/>
              </a:spcBef>
              <a:spcAft>
                <a:spcPts val="0"/>
              </a:spcAft>
              <a:buSzPts val="2200"/>
              <a:buChar char="●"/>
            </a:pPr>
            <a:r>
              <a:rPr lang="en-US" sz="2200"/>
              <a:t>2-3 letters of recommendation: Choose individuals who know you academically and/or professionally and will give you the best recommendation.</a:t>
            </a:r>
            <a:endParaRPr sz="2200"/>
          </a:p>
          <a:p>
            <a:pPr marL="457200" marR="0" lvl="0" indent="0" algn="l" rtl="0">
              <a:lnSpc>
                <a:spcPct val="100000"/>
              </a:lnSpc>
              <a:spcBef>
                <a:spcPts val="0"/>
              </a:spcBef>
              <a:spcAft>
                <a:spcPts val="0"/>
              </a:spcAft>
              <a:buSzPts val="2160"/>
              <a:buNone/>
            </a:pPr>
            <a:endParaRPr sz="2200"/>
          </a:p>
          <a:p>
            <a:pPr marL="457200" marR="0" lvl="0" indent="-368300" algn="l" rtl="0">
              <a:lnSpc>
                <a:spcPct val="115000"/>
              </a:lnSpc>
              <a:spcBef>
                <a:spcPts val="480"/>
              </a:spcBef>
              <a:spcAft>
                <a:spcPts val="0"/>
              </a:spcAft>
              <a:buSzPts val="2200"/>
              <a:buChar char="●"/>
            </a:pPr>
            <a:r>
              <a:rPr lang="en-US" sz="2200"/>
              <a:t>Personal statement: This is a qualitative way to show your eligibility, not quantitative like GRE scores, transcripts, and grades.</a:t>
            </a:r>
            <a:endParaRPr sz="2200"/>
          </a:p>
          <a:p>
            <a:pPr marL="0" marR="0" lvl="0" indent="0" algn="l" rtl="0">
              <a:lnSpc>
                <a:spcPct val="100000"/>
              </a:lnSpc>
              <a:spcBef>
                <a:spcPts val="480"/>
              </a:spcBef>
              <a:spcAft>
                <a:spcPts val="0"/>
              </a:spcAft>
              <a:buSzPts val="2160"/>
              <a:buNone/>
            </a:pPr>
            <a:endParaRPr sz="2200"/>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SzPts val="2160"/>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84" name="Google Shape;284;p17" descr="csusb_logo_1-main_CAREER-CENTER_cmyk"/>
          <p:cNvPicPr preferRelativeResize="0"/>
          <p:nvPr/>
        </p:nvPicPr>
        <p:blipFill rotWithShape="1">
          <a:blip r:embed="rId3">
            <a:alphaModFix/>
          </a:blip>
          <a:srcRect/>
          <a:stretch/>
        </p:blipFill>
        <p:spPr>
          <a:xfrm>
            <a:off x="7887300" y="85417"/>
            <a:ext cx="1100400" cy="5635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91" name="Google Shape;291;p18"/>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SzPts val="2160"/>
              <a:buNone/>
            </a:pPr>
            <a:r>
              <a:rPr lang="en-US" b="1" i="1">
                <a:solidFill>
                  <a:srgbClr val="0070C0"/>
                </a:solidFill>
              </a:rPr>
              <a:t>Financing your education</a:t>
            </a:r>
            <a:endParaRPr sz="2200">
              <a:solidFill>
                <a:srgbClr val="0070C0"/>
              </a:solidFill>
            </a:endParaRPr>
          </a:p>
          <a:p>
            <a:pPr marL="457200" marR="0" lvl="0" indent="-368300" algn="l" rtl="0">
              <a:lnSpc>
                <a:spcPct val="150000"/>
              </a:lnSpc>
              <a:spcBef>
                <a:spcPts val="480"/>
              </a:spcBef>
              <a:spcAft>
                <a:spcPts val="0"/>
              </a:spcAft>
              <a:buSzPts val="2200"/>
              <a:buChar char="●"/>
            </a:pPr>
            <a:r>
              <a:rPr lang="en-US" sz="2200"/>
              <a:t>Fellowships &amp; Scholarships</a:t>
            </a:r>
            <a:endParaRPr sz="2200"/>
          </a:p>
          <a:p>
            <a:pPr marL="457200" marR="0" lvl="0" indent="-368300" algn="l" rtl="0">
              <a:lnSpc>
                <a:spcPct val="150000"/>
              </a:lnSpc>
              <a:spcBef>
                <a:spcPts val="0"/>
              </a:spcBef>
              <a:spcAft>
                <a:spcPts val="0"/>
              </a:spcAft>
              <a:buSzPts val="2200"/>
              <a:buChar char="●"/>
            </a:pPr>
            <a:r>
              <a:rPr lang="en-US" sz="2200"/>
              <a:t>Loans</a:t>
            </a:r>
            <a:endParaRPr sz="2200"/>
          </a:p>
          <a:p>
            <a:pPr marL="457200" marR="0" lvl="0" indent="-368300" algn="l" rtl="0">
              <a:lnSpc>
                <a:spcPct val="150000"/>
              </a:lnSpc>
              <a:spcBef>
                <a:spcPts val="0"/>
              </a:spcBef>
              <a:spcAft>
                <a:spcPts val="0"/>
              </a:spcAft>
              <a:buSzPts val="2200"/>
              <a:buChar char="●"/>
            </a:pPr>
            <a:r>
              <a:rPr lang="en-US" sz="2200"/>
              <a:t>Assistantships</a:t>
            </a:r>
            <a:endParaRPr sz="2200"/>
          </a:p>
          <a:p>
            <a:pPr marL="457200" marR="0" lvl="0" indent="-368300" algn="l" rtl="0">
              <a:lnSpc>
                <a:spcPct val="150000"/>
              </a:lnSpc>
              <a:spcBef>
                <a:spcPts val="0"/>
              </a:spcBef>
              <a:spcAft>
                <a:spcPts val="0"/>
              </a:spcAft>
              <a:buSzPts val="2200"/>
              <a:buChar char="●"/>
            </a:pPr>
            <a:r>
              <a:rPr lang="en-US" sz="2200"/>
              <a:t>Grants</a:t>
            </a:r>
            <a:endParaRPr sz="2200"/>
          </a:p>
          <a:p>
            <a:pPr marL="457200" marR="0" lvl="0" indent="-368300" algn="l" rtl="0">
              <a:lnSpc>
                <a:spcPct val="150000"/>
              </a:lnSpc>
              <a:spcBef>
                <a:spcPts val="0"/>
              </a:spcBef>
              <a:spcAft>
                <a:spcPts val="0"/>
              </a:spcAft>
              <a:buSzPts val="2200"/>
              <a:buChar char="●"/>
            </a:pPr>
            <a:r>
              <a:rPr lang="en-US" sz="2200"/>
              <a:t>Work Study</a:t>
            </a:r>
            <a:endParaRPr sz="2200"/>
          </a:p>
          <a:p>
            <a:pPr marL="457200" marR="0" lvl="0" indent="-368300" algn="l" rtl="0">
              <a:lnSpc>
                <a:spcPct val="150000"/>
              </a:lnSpc>
              <a:spcBef>
                <a:spcPts val="0"/>
              </a:spcBef>
              <a:spcAft>
                <a:spcPts val="0"/>
              </a:spcAft>
              <a:buSzPts val="2200"/>
              <a:buChar char="●"/>
            </a:pPr>
            <a:r>
              <a:rPr lang="en-US" sz="2200"/>
              <a:t>Job</a:t>
            </a:r>
            <a:endParaRPr sz="2200"/>
          </a:p>
          <a:p>
            <a:pPr marL="0" marR="0" lvl="0" indent="0" algn="l" rtl="0">
              <a:lnSpc>
                <a:spcPct val="115000"/>
              </a:lnSpc>
              <a:spcBef>
                <a:spcPts val="480"/>
              </a:spcBef>
              <a:spcAft>
                <a:spcPts val="0"/>
              </a:spcAft>
              <a:buSzPts val="2160"/>
              <a:buNone/>
            </a:pPr>
            <a:r>
              <a:rPr lang="en-US" sz="2200"/>
              <a:t> </a:t>
            </a:r>
            <a:endParaRPr sz="2200"/>
          </a:p>
          <a:p>
            <a:pPr marL="0" marR="0" lvl="0" indent="0" algn="l" rtl="0">
              <a:lnSpc>
                <a:spcPct val="100000"/>
              </a:lnSpc>
              <a:spcBef>
                <a:spcPts val="480"/>
              </a:spcBef>
              <a:spcAft>
                <a:spcPts val="0"/>
              </a:spcAft>
              <a:buSzPts val="2160"/>
              <a:buNone/>
            </a:pPr>
            <a:endParaRPr sz="2200"/>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SzPts val="2160"/>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92" name="Google Shape;292;p18" descr="csusb_logo_1-main_CAREER-CENTER_cmyk"/>
          <p:cNvPicPr preferRelativeResize="0"/>
          <p:nvPr/>
        </p:nvPicPr>
        <p:blipFill rotWithShape="1">
          <a:blip r:embed="rId3">
            <a:alphaModFix/>
          </a:blip>
          <a:srcRect/>
          <a:stretch/>
        </p:blipFill>
        <p:spPr>
          <a:xfrm>
            <a:off x="7887300" y="85417"/>
            <a:ext cx="1100400" cy="563511"/>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CSUSB">
      <a:dk1>
        <a:srgbClr val="000000"/>
      </a:dk1>
      <a:lt1>
        <a:srgbClr val="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3623</Words>
  <Application>Microsoft Macintosh PowerPoint</Application>
  <PresentationFormat>On-screen Show (4:3)</PresentationFormat>
  <Paragraphs>539</Paragraphs>
  <Slides>61</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Roboto</vt:lpstr>
      <vt:lpstr>Webdings</vt:lpstr>
      <vt:lpstr>Montserrat Light</vt:lpstr>
      <vt:lpstr>Montserrat</vt:lpstr>
      <vt:lpstr>Wingdings</vt:lpstr>
      <vt:lpstr>Calibri</vt:lpstr>
      <vt:lpstr>Play</vt:lpstr>
      <vt:lpstr>Arial</vt:lpstr>
      <vt:lpstr>Oswald</vt:lpstr>
      <vt:lpstr>Arimo</vt:lpstr>
      <vt:lpstr>Myriad Pro</vt:lpstr>
      <vt:lpstr>Blank Presentation</vt:lpstr>
      <vt:lpstr>WHAT’S NEXT AFTER GRADUATION?  Valentina Felix, Careeer Advisor vfelix@csusb.edu  </vt:lpstr>
      <vt:lpstr>Career Center Information</vt:lpstr>
      <vt:lpstr>POST-GRADUATION PATHWAYS</vt:lpstr>
      <vt:lpstr>CAREER PLANNING:</vt:lpstr>
      <vt:lpstr>CAREER PLANNING: </vt:lpstr>
      <vt:lpstr>GRADUATE &amp; PROFESSIONAL  SCHOOL PREPARATION</vt:lpstr>
      <vt:lpstr>GRADUATE &amp; PROFESSIONAL  SCHOOL PREPARATION</vt:lpstr>
      <vt:lpstr>GRADUATE &amp; PROFESSIONAL  SCHOOL PREPARATION</vt:lpstr>
      <vt:lpstr>GRADUATE &amp; PROFESSIONAL  SCHOOL PREPARATION</vt:lpstr>
      <vt:lpstr>JOBS &amp; INTERNSHIPS</vt:lpstr>
      <vt:lpstr>JOBS &amp; INTERNSHIPS</vt:lpstr>
      <vt:lpstr>JOBS &amp; INTERNSHIPS</vt:lpstr>
      <vt:lpstr>JOBS &amp; INTERNSHIPS</vt:lpstr>
      <vt:lpstr>JOBS &amp; INTERNSHIPS</vt:lpstr>
      <vt:lpstr>JOBS &amp; INTERNSHIPS</vt:lpstr>
      <vt:lpstr>Entry-Level Jobs</vt:lpstr>
      <vt:lpstr>PowerPoint Presentation</vt:lpstr>
      <vt:lpstr>Internship Basics</vt:lpstr>
      <vt:lpstr>Benefits</vt:lpstr>
      <vt:lpstr>JOBS &amp; INTERNSHIPS</vt:lpstr>
      <vt:lpstr>Finding an Internship</vt:lpstr>
      <vt:lpstr>Make the Most Of Your  Internship Volunteer Shadowing Experience</vt:lpstr>
      <vt:lpstr>PowerPoint Presentation</vt:lpstr>
      <vt:lpstr>What is Networking?</vt:lpstr>
      <vt:lpstr>What is Networking?</vt:lpstr>
      <vt:lpstr>Why is Networking important?</vt:lpstr>
      <vt:lpstr>Build Your Network</vt:lpstr>
      <vt:lpstr>Expand Your Network</vt:lpstr>
      <vt:lpstr>What is LinkedIn?</vt:lpstr>
      <vt:lpstr>Features and Benefits of LinkedIn</vt:lpstr>
      <vt:lpstr>Steps in Profile Development</vt:lpstr>
      <vt:lpstr>Getting Started</vt:lpstr>
      <vt:lpstr>Profile Photo</vt:lpstr>
      <vt:lpstr>Profile Photo Samples &amp; Tips</vt:lpstr>
      <vt:lpstr>Background Image</vt:lpstr>
      <vt:lpstr>Ideas For Background Images</vt:lpstr>
      <vt:lpstr>Profile Content Tips</vt:lpstr>
      <vt:lpstr>Headline</vt:lpstr>
      <vt:lpstr>Summary Statement</vt:lpstr>
      <vt:lpstr>Summary Statement</vt:lpstr>
      <vt:lpstr>Summary Statement</vt:lpstr>
      <vt:lpstr>SPECIALIZED OPPORTUNITIES</vt:lpstr>
      <vt:lpstr>Education</vt:lpstr>
      <vt:lpstr>Experience</vt:lpstr>
      <vt:lpstr>Experience</vt:lpstr>
      <vt:lpstr>Skills</vt:lpstr>
      <vt:lpstr>Tips to get you started</vt:lpstr>
      <vt:lpstr>Participate in Groups</vt:lpstr>
      <vt:lpstr>Final Words...use LinkedIn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NEXT AFTER GRADUATION? </dc:title>
  <cp:lastModifiedBy>Valentina Felix</cp:lastModifiedBy>
  <cp:revision>2</cp:revision>
  <dcterms:modified xsi:type="dcterms:W3CDTF">2022-02-22T15:32:20Z</dcterms:modified>
</cp:coreProperties>
</file>