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0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6678-5541-F342-82EE-338AA75B2237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9BAB-BBAA-F546-9836-F6943442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3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6678-5541-F342-82EE-338AA75B2237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9BAB-BBAA-F546-9836-F6943442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64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6678-5541-F342-82EE-338AA75B2237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9BAB-BBAA-F546-9836-F6943442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3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6678-5541-F342-82EE-338AA75B2237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9BAB-BBAA-F546-9836-F6943442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5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6678-5541-F342-82EE-338AA75B2237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9BAB-BBAA-F546-9836-F6943442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4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6678-5541-F342-82EE-338AA75B2237}" type="datetimeFigureOut">
              <a:rPr lang="en-US" smtClean="0"/>
              <a:t>9/26/14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9BAB-BBAA-F546-9836-F6943442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6678-5541-F342-82EE-338AA75B2237}" type="datetimeFigureOut">
              <a:rPr lang="en-US" smtClean="0"/>
              <a:t>9/26/14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9BAB-BBAA-F546-9836-F6943442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7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6678-5541-F342-82EE-338AA75B2237}" type="datetimeFigureOut">
              <a:rPr lang="en-US" smtClean="0"/>
              <a:t>9/26/14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9BAB-BBAA-F546-9836-F6943442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5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6678-5541-F342-82EE-338AA75B2237}" type="datetimeFigureOut">
              <a:rPr lang="en-US" smtClean="0"/>
              <a:t>9/26/14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9BAB-BBAA-F546-9836-F6943442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05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6678-5541-F342-82EE-338AA75B2237}" type="datetimeFigureOut">
              <a:rPr lang="en-US" smtClean="0"/>
              <a:t>9/26/14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9BAB-BBAA-F546-9836-F6943442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6678-5541-F342-82EE-338AA75B2237}" type="datetimeFigureOut">
              <a:rPr lang="en-US" smtClean="0"/>
              <a:t>9/26/14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9BAB-BBAA-F546-9836-F6943442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7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46678-5541-F342-82EE-338AA75B2237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39BAB-BBAA-F546-9836-F6943442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097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4" Type="http://schemas.openxmlformats.org/officeDocument/2006/relationships/slide" Target="slide8.xml"/><Relationship Id="rId5" Type="http://schemas.openxmlformats.org/officeDocument/2006/relationships/slide" Target="slide10.xml"/><Relationship Id="rId6" Type="http://schemas.openxmlformats.org/officeDocument/2006/relationships/slide" Target="slide14.xml"/><Relationship Id="rId7" Type="http://schemas.openxmlformats.org/officeDocument/2006/relationships/slide" Target="slide2.xml"/><Relationship Id="rId1" Type="http://schemas.openxmlformats.org/officeDocument/2006/relationships/slideLayout" Target="../slideLayouts/slideLayout7.xml"/><Relationship Id="rId2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6097"/>
            <a:ext cx="7772400" cy="2974353"/>
          </a:xfrm>
          <a:solidFill>
            <a:schemeClr val="accent6">
              <a:lumMod val="40000"/>
              <a:lumOff val="60000"/>
            </a:schemeClr>
          </a:solidFill>
          <a:ln w="76200" cmpd="sng">
            <a:solidFill>
              <a:srgbClr val="FF6600"/>
            </a:solidFill>
            <a:prstDash val="lgDashDotDot"/>
          </a:ln>
        </p:spPr>
        <p:txBody>
          <a:bodyPr>
            <a:normAutofit/>
          </a:bodyPr>
          <a:lstStyle/>
          <a:p>
            <a:r>
              <a:rPr lang="en-US" sz="8800" dirty="0" smtClean="0">
                <a:latin typeface="Cracked"/>
                <a:cs typeface="Cracked"/>
              </a:rPr>
              <a:t>Jeopardy</a:t>
            </a: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dirty="0" smtClean="0"/>
              <a:t> </a:t>
            </a:r>
            <a:r>
              <a:rPr lang="en-US" sz="5400" dirty="0">
                <a:latin typeface="Cracked"/>
                <a:cs typeface="Cracked"/>
              </a:rPr>
              <a:t>R</a:t>
            </a:r>
            <a:r>
              <a:rPr lang="en-US" sz="5400" dirty="0" smtClean="0">
                <a:latin typeface="Cracked"/>
                <a:cs typeface="Cracked"/>
              </a:rPr>
              <a:t>einforce  </a:t>
            </a:r>
            <a:r>
              <a:rPr lang="en-US" sz="5400" dirty="0">
                <a:latin typeface="Cracked"/>
                <a:cs typeface="Cracked"/>
              </a:rPr>
              <a:t>M</a:t>
            </a:r>
            <a:r>
              <a:rPr lang="en-US" sz="5400" dirty="0" smtClean="0">
                <a:latin typeface="Cracked"/>
                <a:cs typeface="Cracked"/>
              </a:rPr>
              <a:t>eaning</a:t>
            </a:r>
            <a:endParaRPr lang="en-US" sz="5400" dirty="0">
              <a:latin typeface="Cracked"/>
              <a:cs typeface="Cracke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768318"/>
          </a:xfrm>
          <a:solidFill>
            <a:srgbClr val="FFFF00"/>
          </a:solidFill>
          <a:ln w="76200" cmpd="sng">
            <a:solidFill>
              <a:srgbClr val="008000"/>
            </a:solidFill>
            <a:prstDash val="lgDashDotDot"/>
          </a:ln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racked"/>
                <a:cs typeface="Cracked"/>
              </a:rPr>
              <a:t>Interactive Tasks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Cracked"/>
                <a:cs typeface="Cracked"/>
              </a:rPr>
              <a:t> Interactive Games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Cracked"/>
                <a:cs typeface="Cracked"/>
              </a:rPr>
              <a:t>Application Tasks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Cracked"/>
                <a:cs typeface="Cracked"/>
              </a:rPr>
              <a:t>Teach First—Then Practice</a:t>
            </a:r>
            <a:endParaRPr lang="en-US" sz="3600" dirty="0">
              <a:solidFill>
                <a:srgbClr val="0000FF"/>
              </a:solidFill>
              <a:latin typeface="Cracked"/>
              <a:cs typeface="Cracked"/>
            </a:endParaRPr>
          </a:p>
        </p:txBody>
      </p:sp>
    </p:spTree>
    <p:extLst>
      <p:ext uri="{BB962C8B-B14F-4D97-AF65-F5344CB8AC3E}">
        <p14:creationId xmlns:p14="http://schemas.microsoft.com/office/powerpoint/2010/main" val="1294855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952500"/>
            <a:ext cx="7772400" cy="514350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sz="6000" b="1" dirty="0" smtClean="0"/>
              <a:t>What  is </a:t>
            </a:r>
          </a:p>
          <a:p>
            <a:pPr algn="ctr">
              <a:buFontTx/>
              <a:buNone/>
              <a:defRPr/>
            </a:pPr>
            <a:r>
              <a:rPr lang="en-US" sz="8800" b="1" dirty="0"/>
              <a:t>c</a:t>
            </a:r>
            <a:r>
              <a:rPr lang="en-US" sz="8800" b="1" dirty="0" smtClean="0">
                <a:cs typeface="+mn-cs"/>
              </a:rPr>
              <a:t>ollect</a:t>
            </a:r>
          </a:p>
          <a:p>
            <a:pPr algn="ctr">
              <a:buFontTx/>
              <a:buNone/>
              <a:defRPr/>
            </a:pPr>
            <a:r>
              <a:rPr lang="en-US" sz="6600" b="1" dirty="0"/>
              <a:t>?</a:t>
            </a:r>
          </a:p>
        </p:txBody>
      </p:sp>
      <p:sp>
        <p:nvSpPr>
          <p:cNvPr id="186372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7772400" cy="342900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sz="5400" b="1" dirty="0" smtClean="0"/>
              <a:t>The word root of </a:t>
            </a:r>
          </a:p>
          <a:p>
            <a:pPr algn="ctr">
              <a:buFontTx/>
              <a:buNone/>
              <a:defRPr/>
            </a:pPr>
            <a:r>
              <a:rPr lang="en-US" sz="6600" b="1" dirty="0" smtClean="0">
                <a:solidFill>
                  <a:schemeClr val="hlink"/>
                </a:solidFill>
              </a:rPr>
              <a:t>poverty</a:t>
            </a:r>
            <a:r>
              <a:rPr lang="en-US" sz="6600" b="1" dirty="0" smtClean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571500"/>
            <a:ext cx="7772400" cy="552450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sz="6000" b="1" dirty="0" smtClean="0">
                <a:cs typeface="+mn-cs"/>
              </a:rPr>
              <a:t>What is</a:t>
            </a:r>
          </a:p>
          <a:p>
            <a:pPr algn="ctr">
              <a:buFontTx/>
              <a:buNone/>
              <a:defRPr/>
            </a:pPr>
            <a:r>
              <a:rPr lang="en-US" sz="8800" b="1" dirty="0" smtClean="0"/>
              <a:t>p</a:t>
            </a:r>
            <a:r>
              <a:rPr lang="en-US" sz="8800" b="1" dirty="0" smtClean="0">
                <a:cs typeface="+mn-cs"/>
              </a:rPr>
              <a:t>oor</a:t>
            </a:r>
          </a:p>
          <a:p>
            <a:pPr algn="ctr">
              <a:buFontTx/>
              <a:buNone/>
              <a:defRPr/>
            </a:pPr>
            <a:r>
              <a:rPr lang="en-US" sz="8800" b="1" dirty="0"/>
              <a:t>?</a:t>
            </a:r>
            <a:endParaRPr lang="en-US" sz="8800" b="1" dirty="0" smtClean="0">
              <a:cs typeface="+mn-cs"/>
            </a:endParaRPr>
          </a:p>
          <a:p>
            <a:pPr algn="ctr">
              <a:buFontTx/>
              <a:buNone/>
              <a:defRPr/>
            </a:pPr>
            <a:endParaRPr lang="en-US" b="1" dirty="0" smtClean="0">
              <a:cs typeface="+mn-cs"/>
            </a:endParaRPr>
          </a:p>
        </p:txBody>
      </p:sp>
      <p:sp>
        <p:nvSpPr>
          <p:cNvPr id="190468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505200"/>
          </a:xfrm>
        </p:spPr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r>
              <a:rPr lang="en-US" sz="5400" b="1" dirty="0" smtClean="0"/>
              <a:t>The word root of </a:t>
            </a:r>
            <a:r>
              <a:rPr lang="en-US" sz="6600" b="1" dirty="0" smtClean="0">
                <a:solidFill>
                  <a:schemeClr val="hlink"/>
                </a:solidFill>
              </a:rPr>
              <a:t>gathering</a:t>
            </a:r>
            <a:r>
              <a:rPr lang="en-US" sz="6600" b="1" dirty="0" smtClean="0"/>
              <a:t>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777875"/>
            <a:ext cx="7772400" cy="5318125"/>
          </a:xfrm>
        </p:spPr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r>
              <a:rPr lang="en-US" sz="6600" b="1" dirty="0" smtClean="0">
                <a:cs typeface="+mn-cs"/>
              </a:rPr>
              <a:t>What is</a:t>
            </a:r>
          </a:p>
          <a:p>
            <a:pPr algn="ctr">
              <a:buFontTx/>
              <a:buNone/>
              <a:defRPr/>
            </a:pPr>
            <a:r>
              <a:rPr lang="en-US" sz="8800" b="1" dirty="0"/>
              <a:t>t</a:t>
            </a:r>
            <a:r>
              <a:rPr lang="en-US" sz="8800" b="1" dirty="0" smtClean="0">
                <a:cs typeface="+mn-cs"/>
              </a:rPr>
              <a:t>ogether</a:t>
            </a:r>
          </a:p>
          <a:p>
            <a:pPr algn="ctr">
              <a:buFontTx/>
              <a:buNone/>
              <a:defRPr/>
            </a:pPr>
            <a:r>
              <a:rPr lang="en-US" sz="8800" b="1" dirty="0" smtClean="0">
                <a:cs typeface="+mn-cs"/>
              </a:rPr>
              <a:t>?</a:t>
            </a:r>
            <a:endParaRPr lang="en-US" b="1" dirty="0" smtClean="0">
              <a:cs typeface="+mn-cs"/>
            </a:endParaRPr>
          </a:p>
        </p:txBody>
      </p:sp>
      <p:sp>
        <p:nvSpPr>
          <p:cNvPr id="194564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rId2" action="ppaction://hlinksldjump"/>
              </a:rPr>
              <a:t>10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38" name="AutoShape 9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rId3" action="ppaction://hlinksldjump"/>
              </a:rPr>
              <a:t>15 pt</a:t>
            </a:r>
            <a:endParaRPr lang="en-US" sz="2400">
              <a:solidFill>
                <a:schemeClr val="tx1"/>
              </a:solidFill>
              <a:cs typeface="+mn-cs"/>
              <a:hlinkClick r:id="rId3" action="ppaction://hlinksldjump"/>
            </a:endParaRPr>
          </a:p>
        </p:txBody>
      </p:sp>
      <p:sp>
        <p:nvSpPr>
          <p:cNvPr id="2139" name="AutoShape 9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rId4" action="ppaction://hlinksldjump"/>
              </a:rPr>
              <a:t>20 pt</a:t>
            </a:r>
            <a:endParaRPr lang="en-US" sz="2400">
              <a:solidFill>
                <a:schemeClr val="tx1"/>
              </a:solidFill>
              <a:cs typeface="+mn-cs"/>
              <a:hlinkClick r:id="rId4" action="ppaction://hlinksldjump"/>
            </a:endParaRPr>
          </a:p>
        </p:txBody>
      </p:sp>
      <p:sp>
        <p:nvSpPr>
          <p:cNvPr id="2140" name="AutoShape 9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rId5" action="ppaction://hlinksldjump"/>
              </a:rPr>
              <a:t>25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49" name="AutoShape 10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Garamond" charset="0"/>
                <a:cs typeface="+mn-cs"/>
                <a:hlinkClick r:id="rId2" action="ppaction://hlinksldjump"/>
              </a:rPr>
              <a:t>5 </a:t>
            </a:r>
            <a:r>
              <a:rPr lang="en-US" sz="2400" dirty="0" err="1">
                <a:solidFill>
                  <a:schemeClr val="bg1"/>
                </a:solidFill>
                <a:latin typeface="Garamond" charset="0"/>
                <a:cs typeface="+mn-cs"/>
                <a:hlinkClick r:id="rId2" action="ppaction://hlinksldjump"/>
              </a:rPr>
              <a:t>pt</a:t>
            </a:r>
            <a:endParaRPr lang="en-US" sz="24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150" name="AutoShape 10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rId6" action="ppaction://hlinksldjump"/>
              </a:rPr>
              <a:t>10 pt</a:t>
            </a:r>
            <a:endParaRPr lang="en-US" sz="2400">
              <a:solidFill>
                <a:schemeClr val="tx1"/>
              </a:solidFill>
              <a:cs typeface="+mn-cs"/>
              <a:hlinkClick r:id="rId6" action="ppaction://hlinksldjump"/>
            </a:endParaRPr>
          </a:p>
        </p:txBody>
      </p:sp>
      <p:sp>
        <p:nvSpPr>
          <p:cNvPr id="2151" name="AutoShape 10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15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52" name="AutoShape 10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20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53" name="AutoShape 10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25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54" name="AutoShape 10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5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55" name="AutoShape 10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10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56" name="AutoShape 10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15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57" name="AutoShape 10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20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58" name="AutoShape 1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25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59" name="AutoShape 1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5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60" name="AutoShape 1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10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61" name="AutoShape 1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15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62" name="AutoShape 1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20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63" name="AutoShape 1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25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64" name="AutoShape 1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5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65" name="AutoShape 1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10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66" name="AutoShape 1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15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67" name="AutoShape 1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20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168" name="AutoShape 1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charset="0"/>
                <a:cs typeface="+mn-cs"/>
                <a:hlinkClick r:id="" action="ppaction://noaction"/>
              </a:rPr>
              <a:t>25 pt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2088" name="AutoShape 40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Garamond" charset="0"/>
                <a:hlinkClick r:id="rId2" action="ppaction://hlinksldjump"/>
              </a:rPr>
              <a:t>5 </a:t>
            </a:r>
            <a:r>
              <a:rPr lang="en-US" sz="2400" dirty="0" err="1">
                <a:solidFill>
                  <a:schemeClr val="bg1"/>
                </a:solidFill>
                <a:latin typeface="Garamond" charset="0"/>
                <a:hlinkClick r:id="rId2" action="ppaction://hlinksldjump"/>
              </a:rPr>
              <a:t>pt</a:t>
            </a:r>
            <a:endParaRPr lang="en-US" sz="2400" dirty="0"/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Garamond" charset="0"/>
                <a:cs typeface="+mn-cs"/>
              </a:rPr>
              <a:t> </a:t>
            </a:r>
            <a:r>
              <a:rPr lang="en-US" sz="2800" b="1" dirty="0" smtClean="0">
                <a:latin typeface="Garamond" charset="0"/>
                <a:cs typeface="+mn-cs"/>
              </a:rPr>
              <a:t>Antonyms</a:t>
            </a:r>
            <a:endParaRPr lang="en-US" sz="2800" dirty="0">
              <a:latin typeface="Garamond" charset="0"/>
              <a:cs typeface="+mn-cs"/>
            </a:endParaRP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800" b="1" dirty="0">
                <a:cs typeface="+mn-cs"/>
              </a:rPr>
              <a:t>Parts of </a:t>
            </a:r>
          </a:p>
          <a:p>
            <a:pPr>
              <a:defRPr/>
            </a:pPr>
            <a:r>
              <a:rPr lang="en-US" sz="2800" b="1" dirty="0">
                <a:cs typeface="+mn-cs"/>
              </a:rPr>
              <a:t>Speech</a:t>
            </a: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800" b="1" dirty="0">
                <a:cs typeface="+mn-cs"/>
              </a:rPr>
              <a:t>Multiple</a:t>
            </a:r>
          </a:p>
          <a:p>
            <a:pPr>
              <a:defRPr/>
            </a:pPr>
            <a:r>
              <a:rPr lang="en-US" sz="2800" b="1" dirty="0">
                <a:cs typeface="+mn-cs"/>
              </a:rPr>
              <a:t>Meanings</a:t>
            </a: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400" b="1" dirty="0" smtClean="0">
                <a:solidFill>
                  <a:schemeClr val="bg1"/>
                </a:solidFill>
                <a:cs typeface="+mn-cs"/>
              </a:rPr>
              <a:t>  </a:t>
            </a:r>
            <a:r>
              <a:rPr lang="en-US" sz="2800" b="1" dirty="0" smtClean="0">
                <a:cs typeface="+mn-cs"/>
              </a:rPr>
              <a:t>Synonyms</a:t>
            </a:r>
            <a:endParaRPr lang="en-US" sz="2800" b="1" dirty="0">
              <a:cs typeface="+mn-cs"/>
            </a:endParaRP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r>
              <a:rPr lang="en-US" sz="2800" b="1" dirty="0">
                <a:cs typeface="+mn-cs"/>
              </a:rPr>
              <a:t>Root Words</a:t>
            </a:r>
          </a:p>
        </p:txBody>
      </p:sp>
    </p:spTree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 sz="3600">
              <a:solidFill>
                <a:schemeClr val="bg1"/>
              </a:solidFill>
              <a:cs typeface="+mn-cs"/>
            </a:endParaRPr>
          </a:p>
        </p:txBody>
      </p:sp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000250" y="1353612"/>
            <a:ext cx="514756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dirty="0" smtClean="0"/>
              <a:t>T</a:t>
            </a:r>
            <a:r>
              <a:rPr lang="en-US" sz="6000" dirty="0" smtClean="0">
                <a:solidFill>
                  <a:schemeClr val="tx1"/>
                </a:solidFill>
                <a:cs typeface="+mn-cs"/>
              </a:rPr>
              <a:t>he </a:t>
            </a:r>
            <a:r>
              <a:rPr lang="en-US" sz="6000" dirty="0">
                <a:solidFill>
                  <a:schemeClr val="tx1"/>
                </a:solidFill>
                <a:cs typeface="+mn-cs"/>
              </a:rPr>
              <a:t>antonym of</a:t>
            </a:r>
          </a:p>
          <a:p>
            <a:pPr>
              <a:spcBef>
                <a:spcPct val="50000"/>
              </a:spcBef>
              <a:defRPr/>
            </a:pPr>
            <a:r>
              <a:rPr lang="en-US" sz="6000" b="1" dirty="0"/>
              <a:t>r</a:t>
            </a:r>
            <a:r>
              <a:rPr lang="en-US" sz="6000" b="1" dirty="0" smtClean="0"/>
              <a:t>oyalty</a:t>
            </a:r>
            <a:endParaRPr lang="en-US" sz="6000" dirty="0"/>
          </a:p>
          <a:p>
            <a:pPr>
              <a:spcBef>
                <a:spcPct val="50000"/>
              </a:spcBef>
              <a:defRPr/>
            </a:pPr>
            <a:endParaRPr lang="en-US" sz="6000" dirty="0">
              <a:solidFill>
                <a:schemeClr val="tx1"/>
              </a:solidFill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What is</a:t>
            </a:r>
          </a:p>
        </p:txBody>
      </p:sp>
      <p:sp>
        <p:nvSpPr>
          <p:cNvPr id="1044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>
              <a:buFontTx/>
              <a:buNone/>
              <a:defRPr/>
            </a:pPr>
            <a:r>
              <a:rPr lang="en-US" sz="8800" b="1" dirty="0" smtClean="0">
                <a:cs typeface="+mn-cs"/>
              </a:rPr>
              <a:t>  common people</a:t>
            </a:r>
          </a:p>
          <a:p>
            <a:pPr algn="ctr">
              <a:buFontTx/>
              <a:buNone/>
              <a:defRPr/>
            </a:pPr>
            <a:endParaRPr lang="en-US" sz="8800" b="1" dirty="0"/>
          </a:p>
          <a:p>
            <a:pPr algn="ctr">
              <a:buFontTx/>
              <a:buNone/>
              <a:defRPr/>
            </a:pPr>
            <a:r>
              <a:rPr lang="en-US" sz="8800" b="1" dirty="0" smtClean="0">
                <a:cs typeface="+mn-cs"/>
              </a:rPr>
              <a:t>?</a:t>
            </a:r>
            <a:endParaRPr lang="en-US" dirty="0" smtClean="0">
              <a:cs typeface="+mn-cs"/>
            </a:endParaRPr>
          </a:p>
        </p:txBody>
      </p:sp>
      <p:sp>
        <p:nvSpPr>
          <p:cNvPr id="104452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11480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sz="6000" b="1" smtClean="0">
                <a:cs typeface="+mn-cs"/>
              </a:rPr>
              <a:t>Nancy is fast at </a:t>
            </a:r>
            <a:r>
              <a:rPr lang="en-US" sz="6000" b="1" smtClean="0">
                <a:solidFill>
                  <a:schemeClr val="hlink"/>
                </a:solidFill>
                <a:cs typeface="+mn-cs"/>
              </a:rPr>
              <a:t>threading</a:t>
            </a:r>
            <a:r>
              <a:rPr lang="en-US" sz="6000" b="1" smtClean="0">
                <a:cs typeface="+mn-cs"/>
              </a:rPr>
              <a:t> the needles for mom when she patches up my pants.</a:t>
            </a:r>
            <a:endParaRPr lang="en-US" b="1" smtClean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6600" dirty="0" smtClean="0">
                <a:cs typeface="+mj-cs"/>
              </a:rPr>
              <a:t>What is a</a:t>
            </a:r>
          </a:p>
        </p:txBody>
      </p:sp>
      <p:sp>
        <p:nvSpPr>
          <p:cNvPr id="1290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  <a:defRPr/>
            </a:pPr>
            <a:endParaRPr lang="en-US" b="1" dirty="0" smtClean="0">
              <a:cs typeface="+mn-cs"/>
            </a:endParaRPr>
          </a:p>
          <a:p>
            <a:pPr algn="ctr">
              <a:buFontTx/>
              <a:buNone/>
              <a:defRPr/>
            </a:pPr>
            <a:r>
              <a:rPr lang="en-US" sz="8800" b="1" dirty="0" smtClean="0"/>
              <a:t>v</a:t>
            </a:r>
            <a:r>
              <a:rPr lang="en-US" sz="8800" b="1" dirty="0" smtClean="0">
                <a:cs typeface="+mn-cs"/>
              </a:rPr>
              <a:t>erb</a:t>
            </a:r>
          </a:p>
          <a:p>
            <a:pPr algn="ctr">
              <a:buFontTx/>
              <a:buNone/>
              <a:defRPr/>
            </a:pPr>
            <a:r>
              <a:rPr lang="en-US" sz="8800" b="1" dirty="0"/>
              <a:t>?</a:t>
            </a:r>
            <a:endParaRPr lang="en-US" b="1" dirty="0" smtClean="0">
              <a:cs typeface="+mn-cs"/>
            </a:endParaRPr>
          </a:p>
        </p:txBody>
      </p:sp>
      <p:sp>
        <p:nvSpPr>
          <p:cNvPr id="129028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  <a:defRPr/>
            </a:pPr>
            <a:endParaRPr lang="en-US" b="1" dirty="0" smtClean="0">
              <a:cs typeface="+mn-cs"/>
            </a:endParaRPr>
          </a:p>
          <a:p>
            <a:pPr algn="ctr">
              <a:buFontTx/>
              <a:buNone/>
              <a:defRPr/>
            </a:pPr>
            <a:endParaRPr lang="en-US" b="1" dirty="0" smtClean="0">
              <a:cs typeface="+mn-cs"/>
            </a:endParaRPr>
          </a:p>
          <a:p>
            <a:pPr algn="ctr">
              <a:buFontTx/>
              <a:buNone/>
              <a:defRPr/>
            </a:pPr>
            <a:r>
              <a:rPr lang="en-US" sz="5400" b="1" dirty="0" smtClean="0">
                <a:cs typeface="+mn-cs"/>
              </a:rPr>
              <a:t>The root word of </a:t>
            </a:r>
          </a:p>
          <a:p>
            <a:pPr algn="ctr">
              <a:buFontTx/>
              <a:buNone/>
              <a:defRPr/>
            </a:pPr>
            <a:endParaRPr lang="en-US" sz="5400" b="1" dirty="0">
              <a:solidFill>
                <a:schemeClr val="hlink"/>
              </a:solidFill>
            </a:endParaRPr>
          </a:p>
          <a:p>
            <a:pPr algn="ctr">
              <a:buFontTx/>
              <a:buNone/>
              <a:defRPr/>
            </a:pPr>
            <a:r>
              <a:rPr lang="en-US" sz="6600" b="1" dirty="0" smtClean="0">
                <a:solidFill>
                  <a:schemeClr val="hlink"/>
                </a:solidFill>
                <a:cs typeface="+mn-cs"/>
              </a:rPr>
              <a:t>celebrity</a:t>
            </a:r>
            <a:endParaRPr lang="en-US" sz="6600" b="1" dirty="0" smtClean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6000" dirty="0" smtClean="0">
                <a:cs typeface="+mj-cs"/>
              </a:rPr>
              <a:t>What is</a:t>
            </a:r>
          </a:p>
        </p:txBody>
      </p:sp>
      <p:sp>
        <p:nvSpPr>
          <p:cNvPr id="1822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  <a:defRPr/>
            </a:pPr>
            <a:endParaRPr lang="en-US" b="1" dirty="0" smtClean="0">
              <a:cs typeface="+mn-cs"/>
            </a:endParaRPr>
          </a:p>
          <a:p>
            <a:pPr algn="ctr">
              <a:buFontTx/>
              <a:buNone/>
              <a:defRPr/>
            </a:pPr>
            <a:endParaRPr lang="en-US" b="1" dirty="0" smtClean="0">
              <a:cs typeface="+mn-cs"/>
            </a:endParaRPr>
          </a:p>
          <a:p>
            <a:pPr algn="ctr">
              <a:buFontTx/>
              <a:buNone/>
              <a:defRPr/>
            </a:pPr>
            <a:r>
              <a:rPr lang="en-US" sz="6000" b="1" dirty="0" smtClean="0">
                <a:cs typeface="+mn-cs"/>
              </a:rPr>
              <a:t> </a:t>
            </a:r>
            <a:r>
              <a:rPr lang="en-US" sz="7200" b="1" dirty="0" smtClean="0">
                <a:cs typeface="+mn-cs"/>
              </a:rPr>
              <a:t>celebrate</a:t>
            </a:r>
          </a:p>
          <a:p>
            <a:pPr algn="ctr">
              <a:buFontTx/>
              <a:buNone/>
              <a:defRPr/>
            </a:pPr>
            <a:r>
              <a:rPr lang="en-US" sz="7200" b="1" dirty="0"/>
              <a:t>?</a:t>
            </a:r>
            <a:endParaRPr lang="en-US" sz="7200" b="1" dirty="0" smtClean="0">
              <a:cs typeface="+mn-cs"/>
            </a:endParaRPr>
          </a:p>
        </p:txBody>
      </p:sp>
      <p:sp>
        <p:nvSpPr>
          <p:cNvPr id="182276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r>
              <a:rPr lang="en-US" sz="5400" b="1" dirty="0" smtClean="0"/>
              <a:t>The word root of </a:t>
            </a:r>
            <a:r>
              <a:rPr lang="en-US" sz="6600" b="1" dirty="0" smtClean="0">
                <a:solidFill>
                  <a:schemeClr val="hlink"/>
                </a:solidFill>
              </a:rPr>
              <a:t>collector</a:t>
            </a:r>
            <a:r>
              <a:rPr lang="en-US" sz="6600" b="1" dirty="0" smtClean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142</Words>
  <Application>Microsoft Macintosh PowerPoint</Application>
  <PresentationFormat>On-screen Show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Jeopardy  Reinforce  Meaning</vt:lpstr>
      <vt:lpstr>PowerPoint Presentation</vt:lpstr>
      <vt:lpstr>PowerPoint Presentation</vt:lpstr>
      <vt:lpstr>What is</vt:lpstr>
      <vt:lpstr>PowerPoint Presentation</vt:lpstr>
      <vt:lpstr>What is a</vt:lpstr>
      <vt:lpstr>PowerPoint Presentation</vt:lpstr>
      <vt:lpstr>What 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 Bonita California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Root Activities to reinforce the meaning</dc:title>
  <dc:creator>Andrea  Street</dc:creator>
  <cp:lastModifiedBy>Andrea  Street</cp:lastModifiedBy>
  <cp:revision>10</cp:revision>
  <dcterms:created xsi:type="dcterms:W3CDTF">2011-11-09T23:58:43Z</dcterms:created>
  <dcterms:modified xsi:type="dcterms:W3CDTF">2014-09-26T15:46:27Z</dcterms:modified>
</cp:coreProperties>
</file>