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90" r:id="rId2"/>
    <p:sldId id="384" r:id="rId3"/>
    <p:sldId id="2380" r:id="rId4"/>
    <p:sldId id="2373" r:id="rId5"/>
    <p:sldId id="2381" r:id="rId6"/>
    <p:sldId id="2382" r:id="rId7"/>
    <p:sldId id="2383" r:id="rId8"/>
    <p:sldId id="2235" r:id="rId9"/>
    <p:sldId id="2377" r:id="rId10"/>
    <p:sldId id="2363" r:id="rId11"/>
  </p:sldIdLst>
  <p:sldSz cx="2437765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17D75"/>
    <a:srgbClr val="000000"/>
    <a:srgbClr val="001334"/>
    <a:srgbClr val="000820"/>
    <a:srgbClr val="000C28"/>
    <a:srgbClr val="5D77EB"/>
    <a:srgbClr val="1AE8DA"/>
    <a:srgbClr val="CF9600"/>
    <a:srgbClr val="F52552"/>
    <a:srgbClr val="EC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76964" autoAdjust="0"/>
  </p:normalViewPr>
  <p:slideViewPr>
    <p:cSldViewPr snapToGrid="0" snapToObjects="1">
      <p:cViewPr varScale="1">
        <p:scale>
          <a:sx n="49" d="100"/>
          <a:sy n="49" d="100"/>
        </p:scale>
        <p:origin x="600" y="2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FD627-E117-2146-A395-499CA5F62773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8B078-66F2-0643-9110-32548EE513F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5400" dirty="0"/>
            <a:t>PURPOSE/ GOALS</a:t>
          </a:r>
        </a:p>
      </dgm:t>
    </dgm:pt>
    <dgm:pt modelId="{3941BE33-F0BA-6144-BFBD-9513E526F299}" type="parTrans" cxnId="{E8189764-A135-1B4B-A648-A359876A96D8}">
      <dgm:prSet/>
      <dgm:spPr/>
      <dgm:t>
        <a:bodyPr/>
        <a:lstStyle/>
        <a:p>
          <a:endParaRPr lang="en-US"/>
        </a:p>
      </dgm:t>
    </dgm:pt>
    <dgm:pt modelId="{CF420AEF-ACA4-284F-AE9B-25DFBA098AD5}" type="sibTrans" cxnId="{E8189764-A135-1B4B-A648-A359876A96D8}">
      <dgm:prSet/>
      <dgm:spPr/>
      <dgm:t>
        <a:bodyPr/>
        <a:lstStyle/>
        <a:p>
          <a:endParaRPr lang="en-US"/>
        </a:p>
      </dgm:t>
    </dgm:pt>
    <dgm:pt modelId="{64B7A13F-2180-9A44-8BF9-B15DFDB2D7BF}">
      <dgm:prSet phldrT="[Text]" custT="1"/>
      <dgm:spPr/>
      <dgm:t>
        <a:bodyPr/>
        <a:lstStyle/>
        <a:p>
          <a:endParaRPr lang="en-US" sz="5000" dirty="0"/>
        </a:p>
      </dgm:t>
    </dgm:pt>
    <dgm:pt modelId="{17E302CC-A6C9-884B-8035-CDEDFB8C5D6A}" type="parTrans" cxnId="{3C89D4EA-634D-BC4F-A260-30C720CD38B7}">
      <dgm:prSet/>
      <dgm:spPr/>
      <dgm:t>
        <a:bodyPr/>
        <a:lstStyle/>
        <a:p>
          <a:endParaRPr lang="en-US"/>
        </a:p>
      </dgm:t>
    </dgm:pt>
    <dgm:pt modelId="{DDFB3F5C-23EC-B940-8D31-17E35E0F9F81}" type="sibTrans" cxnId="{3C89D4EA-634D-BC4F-A260-30C720CD38B7}">
      <dgm:prSet/>
      <dgm:spPr/>
      <dgm:t>
        <a:bodyPr/>
        <a:lstStyle/>
        <a:p>
          <a:endParaRPr lang="en-US"/>
        </a:p>
      </dgm:t>
    </dgm:pt>
    <dgm:pt modelId="{099F3DE3-56F7-CA40-A417-FFEFCC01A55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5300" dirty="0"/>
            <a:t>MEASURES</a:t>
          </a:r>
        </a:p>
      </dgm:t>
    </dgm:pt>
    <dgm:pt modelId="{BA191815-9182-C64C-ABFE-9DEA73BD9998}" type="parTrans" cxnId="{AD5F8E1E-8F77-2E4D-B5F6-A50CA5CB7209}">
      <dgm:prSet/>
      <dgm:spPr/>
      <dgm:t>
        <a:bodyPr/>
        <a:lstStyle/>
        <a:p>
          <a:endParaRPr lang="en-US"/>
        </a:p>
      </dgm:t>
    </dgm:pt>
    <dgm:pt modelId="{BF120C31-08BD-8C43-BF56-C8A93748E215}" type="sibTrans" cxnId="{AD5F8E1E-8F77-2E4D-B5F6-A50CA5CB7209}">
      <dgm:prSet/>
      <dgm:spPr/>
      <dgm:t>
        <a:bodyPr/>
        <a:lstStyle/>
        <a:p>
          <a:endParaRPr lang="en-US"/>
        </a:p>
      </dgm:t>
    </dgm:pt>
    <dgm:pt modelId="{4D352CAC-9F10-AE49-B72B-7D5B1A026369}" type="pres">
      <dgm:prSet presAssocID="{23FFD627-E117-2146-A395-499CA5F62773}" presName="Name0" presStyleCnt="0">
        <dgm:presLayoutVars>
          <dgm:chMax val="7"/>
          <dgm:resizeHandles val="exact"/>
        </dgm:presLayoutVars>
      </dgm:prSet>
      <dgm:spPr/>
    </dgm:pt>
    <dgm:pt modelId="{E7CA73DD-F4D2-0641-A629-C02E51EA4B19}" type="pres">
      <dgm:prSet presAssocID="{23FFD627-E117-2146-A395-499CA5F62773}" presName="comp1" presStyleCnt="0"/>
      <dgm:spPr/>
    </dgm:pt>
    <dgm:pt modelId="{E6208C49-FAD0-6847-8D75-5708966B042F}" type="pres">
      <dgm:prSet presAssocID="{23FFD627-E117-2146-A395-499CA5F62773}" presName="circle1" presStyleLbl="node1" presStyleIdx="0" presStyleCnt="3"/>
      <dgm:spPr/>
    </dgm:pt>
    <dgm:pt modelId="{F181F1DF-7BE6-3E44-91E2-9F9172AE3C88}" type="pres">
      <dgm:prSet presAssocID="{23FFD627-E117-2146-A395-499CA5F62773}" presName="c1text" presStyleLbl="node1" presStyleIdx="0" presStyleCnt="3">
        <dgm:presLayoutVars>
          <dgm:bulletEnabled val="1"/>
        </dgm:presLayoutVars>
      </dgm:prSet>
      <dgm:spPr/>
    </dgm:pt>
    <dgm:pt modelId="{6EA14E2F-EC7A-F04A-9C3B-F8C4189B29EF}" type="pres">
      <dgm:prSet presAssocID="{23FFD627-E117-2146-A395-499CA5F62773}" presName="comp2" presStyleCnt="0"/>
      <dgm:spPr/>
    </dgm:pt>
    <dgm:pt modelId="{B3BA704D-A30F-7E40-A633-8C984CF22D88}" type="pres">
      <dgm:prSet presAssocID="{23FFD627-E117-2146-A395-499CA5F62773}" presName="circle2" presStyleLbl="node1" presStyleIdx="1" presStyleCnt="3"/>
      <dgm:spPr/>
    </dgm:pt>
    <dgm:pt modelId="{EEF0CD06-8B45-2346-8363-300417518F4E}" type="pres">
      <dgm:prSet presAssocID="{23FFD627-E117-2146-A395-499CA5F62773}" presName="c2text" presStyleLbl="node1" presStyleIdx="1" presStyleCnt="3">
        <dgm:presLayoutVars>
          <dgm:bulletEnabled val="1"/>
        </dgm:presLayoutVars>
      </dgm:prSet>
      <dgm:spPr/>
    </dgm:pt>
    <dgm:pt modelId="{494006A6-F532-9743-8CAF-2732ACD6E1D9}" type="pres">
      <dgm:prSet presAssocID="{23FFD627-E117-2146-A395-499CA5F62773}" presName="comp3" presStyleCnt="0"/>
      <dgm:spPr/>
    </dgm:pt>
    <dgm:pt modelId="{A4F4476E-1711-5545-8595-768E27DD9F6B}" type="pres">
      <dgm:prSet presAssocID="{23FFD627-E117-2146-A395-499CA5F62773}" presName="circle3" presStyleLbl="node1" presStyleIdx="2" presStyleCnt="3"/>
      <dgm:spPr/>
    </dgm:pt>
    <dgm:pt modelId="{70AFEDDB-43CD-BA4C-8E60-BD541A6A393D}" type="pres">
      <dgm:prSet presAssocID="{23FFD627-E117-2146-A395-499CA5F6277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D5F8E1E-8F77-2E4D-B5F6-A50CA5CB7209}" srcId="{23FFD627-E117-2146-A395-499CA5F62773}" destId="{099F3DE3-56F7-CA40-A417-FFEFCC01A55B}" srcOrd="2" destOrd="0" parTransId="{BA191815-9182-C64C-ABFE-9DEA73BD9998}" sibTransId="{BF120C31-08BD-8C43-BF56-C8A93748E215}"/>
    <dgm:cxn modelId="{E8189764-A135-1B4B-A648-A359876A96D8}" srcId="{23FFD627-E117-2146-A395-499CA5F62773}" destId="{4658B078-66F2-0643-9110-32548EE513FB}" srcOrd="0" destOrd="0" parTransId="{3941BE33-F0BA-6144-BFBD-9513E526F299}" sibTransId="{CF420AEF-ACA4-284F-AE9B-25DFBA098AD5}"/>
    <dgm:cxn modelId="{FBE1607B-8F13-5643-A692-85C99BD9C991}" type="presOf" srcId="{4658B078-66F2-0643-9110-32548EE513FB}" destId="{E6208C49-FAD0-6847-8D75-5708966B042F}" srcOrd="0" destOrd="0" presId="urn:microsoft.com/office/officeart/2005/8/layout/venn2"/>
    <dgm:cxn modelId="{DB53A97F-9BAC-154B-9DE5-DF6726FE03CB}" type="presOf" srcId="{4658B078-66F2-0643-9110-32548EE513FB}" destId="{F181F1DF-7BE6-3E44-91E2-9F9172AE3C88}" srcOrd="1" destOrd="0" presId="urn:microsoft.com/office/officeart/2005/8/layout/venn2"/>
    <dgm:cxn modelId="{F1F57A86-0175-8D45-9824-19B42B786C36}" type="presOf" srcId="{099F3DE3-56F7-CA40-A417-FFEFCC01A55B}" destId="{A4F4476E-1711-5545-8595-768E27DD9F6B}" srcOrd="0" destOrd="0" presId="urn:microsoft.com/office/officeart/2005/8/layout/venn2"/>
    <dgm:cxn modelId="{6EA7D387-9D2B-6948-835B-A5C37AC6C3DE}" type="presOf" srcId="{23FFD627-E117-2146-A395-499CA5F62773}" destId="{4D352CAC-9F10-AE49-B72B-7D5B1A026369}" srcOrd="0" destOrd="0" presId="urn:microsoft.com/office/officeart/2005/8/layout/venn2"/>
    <dgm:cxn modelId="{552379C5-B668-B74C-A1CD-0BD2B8F217B4}" type="presOf" srcId="{64B7A13F-2180-9A44-8BF9-B15DFDB2D7BF}" destId="{B3BA704D-A30F-7E40-A633-8C984CF22D88}" srcOrd="0" destOrd="0" presId="urn:microsoft.com/office/officeart/2005/8/layout/venn2"/>
    <dgm:cxn modelId="{FD4681E0-1B8B-5F45-B755-5618E01AADE7}" type="presOf" srcId="{64B7A13F-2180-9A44-8BF9-B15DFDB2D7BF}" destId="{EEF0CD06-8B45-2346-8363-300417518F4E}" srcOrd="1" destOrd="0" presId="urn:microsoft.com/office/officeart/2005/8/layout/venn2"/>
    <dgm:cxn modelId="{3C89D4EA-634D-BC4F-A260-30C720CD38B7}" srcId="{23FFD627-E117-2146-A395-499CA5F62773}" destId="{64B7A13F-2180-9A44-8BF9-B15DFDB2D7BF}" srcOrd="1" destOrd="0" parTransId="{17E302CC-A6C9-884B-8035-CDEDFB8C5D6A}" sibTransId="{DDFB3F5C-23EC-B940-8D31-17E35E0F9F81}"/>
    <dgm:cxn modelId="{604194EC-1D04-2343-BF57-BA1FD51BAA2E}" type="presOf" srcId="{099F3DE3-56F7-CA40-A417-FFEFCC01A55B}" destId="{70AFEDDB-43CD-BA4C-8E60-BD541A6A393D}" srcOrd="1" destOrd="0" presId="urn:microsoft.com/office/officeart/2005/8/layout/venn2"/>
    <dgm:cxn modelId="{30DBD5C0-B35F-D840-A18C-0C6D08C52837}" type="presParOf" srcId="{4D352CAC-9F10-AE49-B72B-7D5B1A026369}" destId="{E7CA73DD-F4D2-0641-A629-C02E51EA4B19}" srcOrd="0" destOrd="0" presId="urn:microsoft.com/office/officeart/2005/8/layout/venn2"/>
    <dgm:cxn modelId="{D34F3112-A359-5247-8FFC-528ADE5433F0}" type="presParOf" srcId="{E7CA73DD-F4D2-0641-A629-C02E51EA4B19}" destId="{E6208C49-FAD0-6847-8D75-5708966B042F}" srcOrd="0" destOrd="0" presId="urn:microsoft.com/office/officeart/2005/8/layout/venn2"/>
    <dgm:cxn modelId="{BF0CAA96-8B27-A24B-8069-909526DCCD5D}" type="presParOf" srcId="{E7CA73DD-F4D2-0641-A629-C02E51EA4B19}" destId="{F181F1DF-7BE6-3E44-91E2-9F9172AE3C88}" srcOrd="1" destOrd="0" presId="urn:microsoft.com/office/officeart/2005/8/layout/venn2"/>
    <dgm:cxn modelId="{66CF77E0-2B96-D24A-88DF-EC71D10DF779}" type="presParOf" srcId="{4D352CAC-9F10-AE49-B72B-7D5B1A026369}" destId="{6EA14E2F-EC7A-F04A-9C3B-F8C4189B29EF}" srcOrd="1" destOrd="0" presId="urn:microsoft.com/office/officeart/2005/8/layout/venn2"/>
    <dgm:cxn modelId="{9A575D47-17E0-2B45-A2C0-95BF62FE9C46}" type="presParOf" srcId="{6EA14E2F-EC7A-F04A-9C3B-F8C4189B29EF}" destId="{B3BA704D-A30F-7E40-A633-8C984CF22D88}" srcOrd="0" destOrd="0" presId="urn:microsoft.com/office/officeart/2005/8/layout/venn2"/>
    <dgm:cxn modelId="{7871ED59-5739-A848-888C-3BA2A4626F70}" type="presParOf" srcId="{6EA14E2F-EC7A-F04A-9C3B-F8C4189B29EF}" destId="{EEF0CD06-8B45-2346-8363-300417518F4E}" srcOrd="1" destOrd="0" presId="urn:microsoft.com/office/officeart/2005/8/layout/venn2"/>
    <dgm:cxn modelId="{B9B8B4E1-FE07-E04E-9083-42E6D92BB2B4}" type="presParOf" srcId="{4D352CAC-9F10-AE49-B72B-7D5B1A026369}" destId="{494006A6-F532-9743-8CAF-2732ACD6E1D9}" srcOrd="2" destOrd="0" presId="urn:microsoft.com/office/officeart/2005/8/layout/venn2"/>
    <dgm:cxn modelId="{7023FD42-376C-1042-9E56-440FB9196EAE}" type="presParOf" srcId="{494006A6-F532-9743-8CAF-2732ACD6E1D9}" destId="{A4F4476E-1711-5545-8595-768E27DD9F6B}" srcOrd="0" destOrd="0" presId="urn:microsoft.com/office/officeart/2005/8/layout/venn2"/>
    <dgm:cxn modelId="{E2CF880E-DC86-7D49-9B0B-C97965EC4A7F}" type="presParOf" srcId="{494006A6-F532-9743-8CAF-2732ACD6E1D9}" destId="{70AFEDDB-43CD-BA4C-8E60-BD541A6A393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D01AD-1ED5-994E-B0F2-36F70B493B4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E8B9D-FE2E-E047-8901-10BDC15AA8A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400" dirty="0">
              <a:solidFill>
                <a:schemeClr val="bg1"/>
              </a:solidFill>
            </a:rPr>
            <a:t>What do you hope to accomplish for our </a:t>
          </a:r>
          <a:r>
            <a:rPr lang="en-US" sz="4800" dirty="0">
              <a:solidFill>
                <a:schemeClr val="bg1"/>
              </a:solidFill>
            </a:rPr>
            <a:t>stakeholders</a:t>
          </a:r>
          <a:r>
            <a:rPr lang="en-US" sz="4400" dirty="0">
              <a:solidFill>
                <a:schemeClr val="bg1"/>
              </a:solidFill>
            </a:rPr>
            <a:t> with the VETI project? </a:t>
          </a:r>
        </a:p>
      </dgm:t>
    </dgm:pt>
    <dgm:pt modelId="{4DA845F8-81E7-BC4A-A8BB-040448C8A223}" type="parTrans" cxnId="{22AB73E4-2099-0746-8676-DC1A501CF137}">
      <dgm:prSet/>
      <dgm:spPr/>
      <dgm:t>
        <a:bodyPr/>
        <a:lstStyle/>
        <a:p>
          <a:endParaRPr lang="en-US"/>
        </a:p>
      </dgm:t>
    </dgm:pt>
    <dgm:pt modelId="{C95156C9-53E7-394B-93FF-91720BC0C0E1}" type="sibTrans" cxnId="{22AB73E4-2099-0746-8676-DC1A501CF137}">
      <dgm:prSet/>
      <dgm:spPr/>
      <dgm:t>
        <a:bodyPr/>
        <a:lstStyle/>
        <a:p>
          <a:endParaRPr lang="en-US"/>
        </a:p>
      </dgm:t>
    </dgm:pt>
    <dgm:pt modelId="{5550217F-165D-DF4F-9754-2C3BFAAACF9F}">
      <dgm:prSet phldrT="[Text]" custT="1"/>
      <dgm:spPr/>
      <dgm:t>
        <a:bodyPr anchor="ctr"/>
        <a:lstStyle/>
        <a:p>
          <a:r>
            <a:rPr lang="en-US" sz="4400" dirty="0">
              <a:solidFill>
                <a:schemeClr val="bg1"/>
              </a:solidFill>
            </a:rPr>
            <a:t>What will change as a result of the project/program? </a:t>
          </a:r>
        </a:p>
      </dgm:t>
    </dgm:pt>
    <dgm:pt modelId="{52519AF5-873C-0C43-A27D-2F00BB27BC28}" type="parTrans" cxnId="{8BF59C7B-A487-E04D-9892-C665220A168A}">
      <dgm:prSet/>
      <dgm:spPr/>
      <dgm:t>
        <a:bodyPr/>
        <a:lstStyle/>
        <a:p>
          <a:endParaRPr lang="en-US"/>
        </a:p>
      </dgm:t>
    </dgm:pt>
    <dgm:pt modelId="{6A0A9ADE-51DF-8F42-9B12-133D0FCA666F}" type="sibTrans" cxnId="{8BF59C7B-A487-E04D-9892-C665220A168A}">
      <dgm:prSet/>
      <dgm:spPr/>
      <dgm:t>
        <a:bodyPr/>
        <a:lstStyle/>
        <a:p>
          <a:endParaRPr lang="en-US"/>
        </a:p>
      </dgm:t>
    </dgm:pt>
    <dgm:pt modelId="{BB5D5257-BF1D-1C45-BCE8-42D4CDD1071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4400" dirty="0">
              <a:solidFill>
                <a:schemeClr val="bg1">
                  <a:lumMod val="95000"/>
                </a:schemeClr>
              </a:solidFill>
            </a:rPr>
            <a:t>What measurable evidence will indicate that you accomplished the goal or achieved the outcome?</a:t>
          </a:r>
        </a:p>
      </dgm:t>
    </dgm:pt>
    <dgm:pt modelId="{8D820302-C38A-BB41-960D-786FF07CF5A5}" type="parTrans" cxnId="{7D3A660E-D270-D94F-BE3F-2105D274B538}">
      <dgm:prSet/>
      <dgm:spPr/>
      <dgm:t>
        <a:bodyPr/>
        <a:lstStyle/>
        <a:p>
          <a:endParaRPr lang="en-US"/>
        </a:p>
      </dgm:t>
    </dgm:pt>
    <dgm:pt modelId="{55F839A4-52CE-AD48-ADE6-3B0E6CE7CBD5}" type="sibTrans" cxnId="{7D3A660E-D270-D94F-BE3F-2105D274B538}">
      <dgm:prSet/>
      <dgm:spPr/>
      <dgm:t>
        <a:bodyPr/>
        <a:lstStyle/>
        <a:p>
          <a:endParaRPr lang="en-US"/>
        </a:p>
      </dgm:t>
    </dgm:pt>
    <dgm:pt modelId="{2BAE4A66-9188-6145-9761-D88A40D4198B}" type="pres">
      <dgm:prSet presAssocID="{873D01AD-1ED5-994E-B0F2-36F70B493B41}" presName="Name0" presStyleCnt="0">
        <dgm:presLayoutVars>
          <dgm:chMax val="7"/>
          <dgm:chPref val="7"/>
          <dgm:dir/>
        </dgm:presLayoutVars>
      </dgm:prSet>
      <dgm:spPr/>
    </dgm:pt>
    <dgm:pt modelId="{334AC689-0EC5-3C44-9132-47B4BF5C330F}" type="pres">
      <dgm:prSet presAssocID="{873D01AD-1ED5-994E-B0F2-36F70B493B41}" presName="Name1" presStyleCnt="0"/>
      <dgm:spPr/>
    </dgm:pt>
    <dgm:pt modelId="{FBD04CE0-299A-8749-8F28-6C5BB50EC437}" type="pres">
      <dgm:prSet presAssocID="{873D01AD-1ED5-994E-B0F2-36F70B493B41}" presName="cycle" presStyleCnt="0"/>
      <dgm:spPr/>
    </dgm:pt>
    <dgm:pt modelId="{A5085D67-4E9C-D94A-8D05-0FD37F65C299}" type="pres">
      <dgm:prSet presAssocID="{873D01AD-1ED5-994E-B0F2-36F70B493B41}" presName="srcNode" presStyleLbl="node1" presStyleIdx="0" presStyleCnt="3"/>
      <dgm:spPr/>
    </dgm:pt>
    <dgm:pt modelId="{F1EE7234-BB68-EF4A-B6CC-0A01DE999A2B}" type="pres">
      <dgm:prSet presAssocID="{873D01AD-1ED5-994E-B0F2-36F70B493B41}" presName="conn" presStyleLbl="parChTrans1D2" presStyleIdx="0" presStyleCnt="1"/>
      <dgm:spPr/>
    </dgm:pt>
    <dgm:pt modelId="{41B48489-E2E9-7E4E-93CD-A91CC0754700}" type="pres">
      <dgm:prSet presAssocID="{873D01AD-1ED5-994E-B0F2-36F70B493B41}" presName="extraNode" presStyleLbl="node1" presStyleIdx="0" presStyleCnt="3"/>
      <dgm:spPr/>
    </dgm:pt>
    <dgm:pt modelId="{0348A9C0-AECB-DD41-B55A-22A43BCD75D0}" type="pres">
      <dgm:prSet presAssocID="{873D01AD-1ED5-994E-B0F2-36F70B493B41}" presName="dstNode" presStyleLbl="node1" presStyleIdx="0" presStyleCnt="3"/>
      <dgm:spPr/>
    </dgm:pt>
    <dgm:pt modelId="{CDFC793C-BCFF-AD41-91E9-64C230E26AD6}" type="pres">
      <dgm:prSet presAssocID="{D1DE8B9D-FE2E-E047-8901-10BDC15AA8AB}" presName="text_1" presStyleLbl="node1" presStyleIdx="0" presStyleCnt="3">
        <dgm:presLayoutVars>
          <dgm:bulletEnabled val="1"/>
        </dgm:presLayoutVars>
      </dgm:prSet>
      <dgm:spPr/>
    </dgm:pt>
    <dgm:pt modelId="{BDEBBD64-0D93-7C43-AF8F-549935863D00}" type="pres">
      <dgm:prSet presAssocID="{D1DE8B9D-FE2E-E047-8901-10BDC15AA8AB}" presName="accent_1" presStyleCnt="0"/>
      <dgm:spPr/>
    </dgm:pt>
    <dgm:pt modelId="{5BA33B98-DB43-514F-B8D3-B9F79B1F9ED8}" type="pres">
      <dgm:prSet presAssocID="{D1DE8B9D-FE2E-E047-8901-10BDC15AA8AB}" presName="accentRepeatNode" presStyleLbl="solidFgAcc1" presStyleIdx="0" presStyleCnt="3" custScaleX="103757" custLinFactNeighborX="-13504" custLinFactNeighborY="965"/>
      <dgm:spPr/>
    </dgm:pt>
    <dgm:pt modelId="{57B833CE-0D7A-3945-8B98-9FA49A614D3F}" type="pres">
      <dgm:prSet presAssocID="{5550217F-165D-DF4F-9754-2C3BFAAACF9F}" presName="text_2" presStyleLbl="node1" presStyleIdx="1" presStyleCnt="3" custLinFactNeighborX="-1135" custLinFactNeighborY="0">
        <dgm:presLayoutVars>
          <dgm:bulletEnabled val="1"/>
        </dgm:presLayoutVars>
      </dgm:prSet>
      <dgm:spPr/>
    </dgm:pt>
    <dgm:pt modelId="{FA0F3659-165C-4244-8CD3-C72DDEAFF5A2}" type="pres">
      <dgm:prSet presAssocID="{5550217F-165D-DF4F-9754-2C3BFAAACF9F}" presName="accent_2" presStyleCnt="0"/>
      <dgm:spPr/>
    </dgm:pt>
    <dgm:pt modelId="{B62680FA-67AB-BE45-9B36-17C64A959124}" type="pres">
      <dgm:prSet presAssocID="{5550217F-165D-DF4F-9754-2C3BFAAACF9F}" presName="accentRepeatNode" presStyleLbl="solidFgAcc1" presStyleIdx="1" presStyleCnt="3"/>
      <dgm:spPr/>
    </dgm:pt>
    <dgm:pt modelId="{82B1340C-1213-C842-A6B5-DB3008450246}" type="pres">
      <dgm:prSet presAssocID="{BB5D5257-BF1D-1C45-BCE8-42D4CDD1071E}" presName="text_3" presStyleLbl="node1" presStyleIdx="2" presStyleCnt="3" custScaleY="93830">
        <dgm:presLayoutVars>
          <dgm:bulletEnabled val="1"/>
        </dgm:presLayoutVars>
      </dgm:prSet>
      <dgm:spPr/>
    </dgm:pt>
    <dgm:pt modelId="{654AD23D-CCD8-B74B-A937-0F5BFAEDEEA7}" type="pres">
      <dgm:prSet presAssocID="{BB5D5257-BF1D-1C45-BCE8-42D4CDD1071E}" presName="accent_3" presStyleCnt="0"/>
      <dgm:spPr/>
    </dgm:pt>
    <dgm:pt modelId="{DA92E51D-3BAD-FE4D-8055-2C8D9E142D10}" type="pres">
      <dgm:prSet presAssocID="{BB5D5257-BF1D-1C45-BCE8-42D4CDD1071E}" presName="accentRepeatNode" presStyleLbl="solidFgAcc1" presStyleIdx="2" presStyleCnt="3"/>
      <dgm:spPr/>
    </dgm:pt>
  </dgm:ptLst>
  <dgm:cxnLst>
    <dgm:cxn modelId="{4B68EA08-23A9-FB4C-8380-BAE4A95D600E}" type="presOf" srcId="{5550217F-165D-DF4F-9754-2C3BFAAACF9F}" destId="{57B833CE-0D7A-3945-8B98-9FA49A614D3F}" srcOrd="0" destOrd="0" presId="urn:microsoft.com/office/officeart/2008/layout/VerticalCurvedList"/>
    <dgm:cxn modelId="{7D3A660E-D270-D94F-BE3F-2105D274B538}" srcId="{873D01AD-1ED5-994E-B0F2-36F70B493B41}" destId="{BB5D5257-BF1D-1C45-BCE8-42D4CDD1071E}" srcOrd="2" destOrd="0" parTransId="{8D820302-C38A-BB41-960D-786FF07CF5A5}" sibTransId="{55F839A4-52CE-AD48-ADE6-3B0E6CE7CBD5}"/>
    <dgm:cxn modelId="{045C4A19-D65C-9841-9EAF-84D2C99B620C}" type="presOf" srcId="{873D01AD-1ED5-994E-B0F2-36F70B493B41}" destId="{2BAE4A66-9188-6145-9761-D88A40D4198B}" srcOrd="0" destOrd="0" presId="urn:microsoft.com/office/officeart/2008/layout/VerticalCurvedList"/>
    <dgm:cxn modelId="{942D9A1A-BF3C-3A46-9CF8-217BED253042}" type="presOf" srcId="{D1DE8B9D-FE2E-E047-8901-10BDC15AA8AB}" destId="{CDFC793C-BCFF-AD41-91E9-64C230E26AD6}" srcOrd="0" destOrd="0" presId="urn:microsoft.com/office/officeart/2008/layout/VerticalCurvedList"/>
    <dgm:cxn modelId="{429AF128-73EB-4D41-8FA8-2877FFE91FBF}" type="presOf" srcId="{BB5D5257-BF1D-1C45-BCE8-42D4CDD1071E}" destId="{82B1340C-1213-C842-A6B5-DB3008450246}" srcOrd="0" destOrd="0" presId="urn:microsoft.com/office/officeart/2008/layout/VerticalCurvedList"/>
    <dgm:cxn modelId="{8BF59C7B-A487-E04D-9892-C665220A168A}" srcId="{873D01AD-1ED5-994E-B0F2-36F70B493B41}" destId="{5550217F-165D-DF4F-9754-2C3BFAAACF9F}" srcOrd="1" destOrd="0" parTransId="{52519AF5-873C-0C43-A27D-2F00BB27BC28}" sibTransId="{6A0A9ADE-51DF-8F42-9B12-133D0FCA666F}"/>
    <dgm:cxn modelId="{63CD5DB4-5846-1942-ADC4-571121CD5CB3}" type="presOf" srcId="{C95156C9-53E7-394B-93FF-91720BC0C0E1}" destId="{F1EE7234-BB68-EF4A-B6CC-0A01DE999A2B}" srcOrd="0" destOrd="0" presId="urn:microsoft.com/office/officeart/2008/layout/VerticalCurvedList"/>
    <dgm:cxn modelId="{22AB73E4-2099-0746-8676-DC1A501CF137}" srcId="{873D01AD-1ED5-994E-B0F2-36F70B493B41}" destId="{D1DE8B9D-FE2E-E047-8901-10BDC15AA8AB}" srcOrd="0" destOrd="0" parTransId="{4DA845F8-81E7-BC4A-A8BB-040448C8A223}" sibTransId="{C95156C9-53E7-394B-93FF-91720BC0C0E1}"/>
    <dgm:cxn modelId="{4CF3B16E-6A96-F741-9998-47B4974A8389}" type="presParOf" srcId="{2BAE4A66-9188-6145-9761-D88A40D4198B}" destId="{334AC689-0EC5-3C44-9132-47B4BF5C330F}" srcOrd="0" destOrd="0" presId="urn:microsoft.com/office/officeart/2008/layout/VerticalCurvedList"/>
    <dgm:cxn modelId="{AB1BD007-7362-B141-BF7A-170D57421172}" type="presParOf" srcId="{334AC689-0EC5-3C44-9132-47B4BF5C330F}" destId="{FBD04CE0-299A-8749-8F28-6C5BB50EC437}" srcOrd="0" destOrd="0" presId="urn:microsoft.com/office/officeart/2008/layout/VerticalCurvedList"/>
    <dgm:cxn modelId="{0429F504-C35C-224F-A5A5-3B3D6A0F3A48}" type="presParOf" srcId="{FBD04CE0-299A-8749-8F28-6C5BB50EC437}" destId="{A5085D67-4E9C-D94A-8D05-0FD37F65C299}" srcOrd="0" destOrd="0" presId="urn:microsoft.com/office/officeart/2008/layout/VerticalCurvedList"/>
    <dgm:cxn modelId="{C12A85BF-E809-AE45-B64E-8E3092C92A64}" type="presParOf" srcId="{FBD04CE0-299A-8749-8F28-6C5BB50EC437}" destId="{F1EE7234-BB68-EF4A-B6CC-0A01DE999A2B}" srcOrd="1" destOrd="0" presId="urn:microsoft.com/office/officeart/2008/layout/VerticalCurvedList"/>
    <dgm:cxn modelId="{A6DEECAE-1B5F-2040-8327-C06F45F5B1EE}" type="presParOf" srcId="{FBD04CE0-299A-8749-8F28-6C5BB50EC437}" destId="{41B48489-E2E9-7E4E-93CD-A91CC0754700}" srcOrd="2" destOrd="0" presId="urn:microsoft.com/office/officeart/2008/layout/VerticalCurvedList"/>
    <dgm:cxn modelId="{B4901362-CFA3-1D4E-9380-23656CEB4A2B}" type="presParOf" srcId="{FBD04CE0-299A-8749-8F28-6C5BB50EC437}" destId="{0348A9C0-AECB-DD41-B55A-22A43BCD75D0}" srcOrd="3" destOrd="0" presId="urn:microsoft.com/office/officeart/2008/layout/VerticalCurvedList"/>
    <dgm:cxn modelId="{963B59AB-5F0A-A94B-8E49-A3F1CFAA2158}" type="presParOf" srcId="{334AC689-0EC5-3C44-9132-47B4BF5C330F}" destId="{CDFC793C-BCFF-AD41-91E9-64C230E26AD6}" srcOrd="1" destOrd="0" presId="urn:microsoft.com/office/officeart/2008/layout/VerticalCurvedList"/>
    <dgm:cxn modelId="{0E8FED9A-1881-0144-B200-335156D7C6F5}" type="presParOf" srcId="{334AC689-0EC5-3C44-9132-47B4BF5C330F}" destId="{BDEBBD64-0D93-7C43-AF8F-549935863D00}" srcOrd="2" destOrd="0" presId="urn:microsoft.com/office/officeart/2008/layout/VerticalCurvedList"/>
    <dgm:cxn modelId="{D1317314-59A6-3944-BABF-951158FBF259}" type="presParOf" srcId="{BDEBBD64-0D93-7C43-AF8F-549935863D00}" destId="{5BA33B98-DB43-514F-B8D3-B9F79B1F9ED8}" srcOrd="0" destOrd="0" presId="urn:microsoft.com/office/officeart/2008/layout/VerticalCurvedList"/>
    <dgm:cxn modelId="{44B60D4B-B60E-CD46-A413-D2043E3E89FC}" type="presParOf" srcId="{334AC689-0EC5-3C44-9132-47B4BF5C330F}" destId="{57B833CE-0D7A-3945-8B98-9FA49A614D3F}" srcOrd="3" destOrd="0" presId="urn:microsoft.com/office/officeart/2008/layout/VerticalCurvedList"/>
    <dgm:cxn modelId="{3BA77D7C-BBB2-CE4A-99CC-51870993CD86}" type="presParOf" srcId="{334AC689-0EC5-3C44-9132-47B4BF5C330F}" destId="{FA0F3659-165C-4244-8CD3-C72DDEAFF5A2}" srcOrd="4" destOrd="0" presId="urn:microsoft.com/office/officeart/2008/layout/VerticalCurvedList"/>
    <dgm:cxn modelId="{C9F83F3C-BECC-F748-8AA0-A147B30CDC0C}" type="presParOf" srcId="{FA0F3659-165C-4244-8CD3-C72DDEAFF5A2}" destId="{B62680FA-67AB-BE45-9B36-17C64A959124}" srcOrd="0" destOrd="0" presId="urn:microsoft.com/office/officeart/2008/layout/VerticalCurvedList"/>
    <dgm:cxn modelId="{814EA485-3F9B-784F-8D7C-1E59F3773F49}" type="presParOf" srcId="{334AC689-0EC5-3C44-9132-47B4BF5C330F}" destId="{82B1340C-1213-C842-A6B5-DB3008450246}" srcOrd="5" destOrd="0" presId="urn:microsoft.com/office/officeart/2008/layout/VerticalCurvedList"/>
    <dgm:cxn modelId="{B2F109A4-BA32-1B47-A1A1-6A6B3FFCA617}" type="presParOf" srcId="{334AC689-0EC5-3C44-9132-47B4BF5C330F}" destId="{654AD23D-CCD8-B74B-A937-0F5BFAEDEEA7}" srcOrd="6" destOrd="0" presId="urn:microsoft.com/office/officeart/2008/layout/VerticalCurvedList"/>
    <dgm:cxn modelId="{0DA2191A-6458-EA48-B770-12E4EDE4E968}" type="presParOf" srcId="{654AD23D-CCD8-B74B-A937-0F5BFAEDEEA7}" destId="{DA92E51D-3BAD-FE4D-8055-2C8D9E142D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FCE69-6B6A-AC4D-9536-9E5D5B5413A2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1EB9-1211-F145-B6F5-FB2BFAA5CBF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Outcome 1: increased awareness of the importance of accessible instructional materials by MPA faculty</a:t>
          </a:r>
        </a:p>
      </dgm:t>
    </dgm:pt>
    <dgm:pt modelId="{0F6E8382-B6DE-7246-B4A7-FCBF6136F4E6}" type="parTrans" cxnId="{5EC698E9-4887-9646-A73E-53B0CFD37CB5}">
      <dgm:prSet/>
      <dgm:spPr/>
      <dgm:t>
        <a:bodyPr/>
        <a:lstStyle/>
        <a:p>
          <a:endParaRPr lang="en-US"/>
        </a:p>
      </dgm:t>
    </dgm:pt>
    <dgm:pt modelId="{D30D1EC6-A901-6843-95F1-997FA5664362}" type="sibTrans" cxnId="{5EC698E9-4887-9646-A73E-53B0CFD37CB5}">
      <dgm:prSet/>
      <dgm:spPr/>
      <dgm:t>
        <a:bodyPr/>
        <a:lstStyle/>
        <a:p>
          <a:endParaRPr lang="en-US"/>
        </a:p>
      </dgm:t>
    </dgm:pt>
    <dgm:pt modelId="{D991D6CC-792E-C342-8F16-F9A77FBD6286}">
      <dgm:prSet phldrT="[Text]"/>
      <dgm:spPr/>
      <dgm:t>
        <a:bodyPr/>
        <a:lstStyle/>
        <a:p>
          <a:r>
            <a:rPr lang="en-US" dirty="0"/>
            <a:t>MEASURE: log or count of number of MPA faculty seeking course remediation services</a:t>
          </a:r>
        </a:p>
      </dgm:t>
    </dgm:pt>
    <dgm:pt modelId="{25E56FB2-9B31-374C-B369-01053C6EA25F}" type="parTrans" cxnId="{71B94AFE-9BF5-F44E-A49D-3A7AB4B6A89A}">
      <dgm:prSet/>
      <dgm:spPr/>
      <dgm:t>
        <a:bodyPr/>
        <a:lstStyle/>
        <a:p>
          <a:endParaRPr lang="en-US"/>
        </a:p>
      </dgm:t>
    </dgm:pt>
    <dgm:pt modelId="{91BBED8B-4EBD-4A44-B625-9C2869177B83}" type="sibTrans" cxnId="{71B94AFE-9BF5-F44E-A49D-3A7AB4B6A89A}">
      <dgm:prSet/>
      <dgm:spPr/>
      <dgm:t>
        <a:bodyPr/>
        <a:lstStyle/>
        <a:p>
          <a:endParaRPr lang="en-US"/>
        </a:p>
      </dgm:t>
    </dgm:pt>
    <dgm:pt modelId="{76657A4F-181D-2344-95DC-D3333EE932F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Outcome 2: Improved access to materials in alternate formats</a:t>
          </a:r>
        </a:p>
      </dgm:t>
    </dgm:pt>
    <dgm:pt modelId="{08B1E5B6-5B2A-E54E-8448-27E0960F93A0}" type="parTrans" cxnId="{5E18BD3C-F425-6449-9E96-6DA77BCEFDFE}">
      <dgm:prSet/>
      <dgm:spPr/>
      <dgm:t>
        <a:bodyPr/>
        <a:lstStyle/>
        <a:p>
          <a:endParaRPr lang="en-US"/>
        </a:p>
      </dgm:t>
    </dgm:pt>
    <dgm:pt modelId="{45615ACA-B6F2-2748-98E2-EFDE48E2580C}" type="sibTrans" cxnId="{5E18BD3C-F425-6449-9E96-6DA77BCEFDFE}">
      <dgm:prSet/>
      <dgm:spPr/>
      <dgm:t>
        <a:bodyPr/>
        <a:lstStyle/>
        <a:p>
          <a:endParaRPr lang="en-US"/>
        </a:p>
      </dgm:t>
    </dgm:pt>
    <dgm:pt modelId="{8654CE90-F6C7-2446-87C0-6B1EBC3D1F26}">
      <dgm:prSet phldrT="[Text]"/>
      <dgm:spPr/>
      <dgm:t>
        <a:bodyPr/>
        <a:lstStyle/>
        <a:p>
          <a:r>
            <a:rPr lang="en-US" dirty="0"/>
            <a:t>MEASURE: download count</a:t>
          </a:r>
        </a:p>
      </dgm:t>
    </dgm:pt>
    <dgm:pt modelId="{3C919C71-C9DB-D146-A0D5-7264335E661E}" type="parTrans" cxnId="{0BF90993-E432-6041-B94D-C19525801FB0}">
      <dgm:prSet/>
      <dgm:spPr/>
      <dgm:t>
        <a:bodyPr/>
        <a:lstStyle/>
        <a:p>
          <a:endParaRPr lang="en-US"/>
        </a:p>
      </dgm:t>
    </dgm:pt>
    <dgm:pt modelId="{7F9E328B-2C74-204F-B766-4CDE61777B68}" type="sibTrans" cxnId="{0BF90993-E432-6041-B94D-C19525801FB0}">
      <dgm:prSet/>
      <dgm:spPr/>
      <dgm:t>
        <a:bodyPr/>
        <a:lstStyle/>
        <a:p>
          <a:endParaRPr lang="en-US"/>
        </a:p>
      </dgm:t>
    </dgm:pt>
    <dgm:pt modelId="{2F9BD514-1C7C-EE43-9822-F83938B161D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Outcome 3: Improved satisfaction</a:t>
          </a:r>
        </a:p>
      </dgm:t>
    </dgm:pt>
    <dgm:pt modelId="{C37B1D32-D95A-B54E-98BF-C711DBB6594E}" type="parTrans" cxnId="{611D724F-7893-384A-B316-8814BF00066A}">
      <dgm:prSet/>
      <dgm:spPr/>
      <dgm:t>
        <a:bodyPr/>
        <a:lstStyle/>
        <a:p>
          <a:endParaRPr lang="en-US"/>
        </a:p>
      </dgm:t>
    </dgm:pt>
    <dgm:pt modelId="{DBD62EF8-5B9F-C843-B292-37014821B7D9}" type="sibTrans" cxnId="{611D724F-7893-384A-B316-8814BF00066A}">
      <dgm:prSet/>
      <dgm:spPr/>
      <dgm:t>
        <a:bodyPr/>
        <a:lstStyle/>
        <a:p>
          <a:endParaRPr lang="en-US"/>
        </a:p>
      </dgm:t>
    </dgm:pt>
    <dgm:pt modelId="{AE9400A7-5E44-0D46-BCF9-5AEC32903167}">
      <dgm:prSet phldrT="[Text]"/>
      <dgm:spPr/>
      <dgm:t>
        <a:bodyPr/>
        <a:lstStyle/>
        <a:p>
          <a:r>
            <a:rPr lang="en-US" dirty="0"/>
            <a:t>MEASURE: survey</a:t>
          </a:r>
        </a:p>
      </dgm:t>
    </dgm:pt>
    <dgm:pt modelId="{E3A7B44F-D362-8F49-B925-0A3B7E6B8023}" type="parTrans" cxnId="{E33724BA-F71B-614E-BEF1-CE9C9AF70CA1}">
      <dgm:prSet/>
      <dgm:spPr/>
      <dgm:t>
        <a:bodyPr/>
        <a:lstStyle/>
        <a:p>
          <a:endParaRPr lang="en-US"/>
        </a:p>
      </dgm:t>
    </dgm:pt>
    <dgm:pt modelId="{6A04BB53-26D1-EB47-9257-A3B878E40EBE}" type="sibTrans" cxnId="{E33724BA-F71B-614E-BEF1-CE9C9AF70CA1}">
      <dgm:prSet/>
      <dgm:spPr/>
      <dgm:t>
        <a:bodyPr/>
        <a:lstStyle/>
        <a:p>
          <a:endParaRPr lang="en-US"/>
        </a:p>
      </dgm:t>
    </dgm:pt>
    <dgm:pt modelId="{3729AA9A-8819-1A4C-A90F-EDB632E67D41}">
      <dgm:prSet phldrT="[Text]"/>
      <dgm:spPr/>
      <dgm:t>
        <a:bodyPr/>
        <a:lstStyle/>
        <a:p>
          <a:endParaRPr lang="en-US" dirty="0"/>
        </a:p>
      </dgm:t>
    </dgm:pt>
    <dgm:pt modelId="{E4A7BCA4-F3D6-FC48-9174-2AD4A611BF35}" type="parTrans" cxnId="{2CAEB35B-4343-5845-90ED-16EC7F4FCC46}">
      <dgm:prSet/>
      <dgm:spPr/>
      <dgm:t>
        <a:bodyPr/>
        <a:lstStyle/>
        <a:p>
          <a:endParaRPr lang="en-US"/>
        </a:p>
      </dgm:t>
    </dgm:pt>
    <dgm:pt modelId="{968F2898-C378-F042-B84B-DD97CA5E9942}" type="sibTrans" cxnId="{2CAEB35B-4343-5845-90ED-16EC7F4FCC46}">
      <dgm:prSet/>
      <dgm:spPr/>
      <dgm:t>
        <a:bodyPr/>
        <a:lstStyle/>
        <a:p>
          <a:endParaRPr lang="en-US"/>
        </a:p>
      </dgm:t>
    </dgm:pt>
    <dgm:pt modelId="{CF5CD150-BC73-EF4B-BBD1-3A8466EF3DDD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C32F873F-B08C-B342-A4BA-B2FAC19678CA}" type="parTrans" cxnId="{FABE8141-7ED4-2E45-9CC2-5C91A067E63D}">
      <dgm:prSet/>
      <dgm:spPr/>
      <dgm:t>
        <a:bodyPr/>
        <a:lstStyle/>
        <a:p>
          <a:endParaRPr lang="en-US"/>
        </a:p>
      </dgm:t>
    </dgm:pt>
    <dgm:pt modelId="{5C43D5F4-F9E2-7E41-A678-71F94B2853C3}" type="sibTrans" cxnId="{FABE8141-7ED4-2E45-9CC2-5C91A067E63D}">
      <dgm:prSet/>
      <dgm:spPr/>
      <dgm:t>
        <a:bodyPr/>
        <a:lstStyle/>
        <a:p>
          <a:endParaRPr lang="en-US"/>
        </a:p>
      </dgm:t>
    </dgm:pt>
    <dgm:pt modelId="{A98EE051-BA78-8746-B59F-DF0A515684E9}" type="pres">
      <dgm:prSet presAssocID="{189FCE69-6B6A-AC4D-9536-9E5D5B5413A2}" presName="linear" presStyleCnt="0">
        <dgm:presLayoutVars>
          <dgm:animLvl val="lvl"/>
          <dgm:resizeHandles val="exact"/>
        </dgm:presLayoutVars>
      </dgm:prSet>
      <dgm:spPr/>
    </dgm:pt>
    <dgm:pt modelId="{9188CC17-5CE1-D046-81B1-0C8D9FEDC8D3}" type="pres">
      <dgm:prSet presAssocID="{1B7D1EB9-1211-F145-B6F5-FB2BFAA5CB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3DE144-DE17-4749-A009-C4990BE39874}" type="pres">
      <dgm:prSet presAssocID="{1B7D1EB9-1211-F145-B6F5-FB2BFAA5CBFB}" presName="childText" presStyleLbl="revTx" presStyleIdx="0" presStyleCnt="3">
        <dgm:presLayoutVars>
          <dgm:bulletEnabled val="1"/>
        </dgm:presLayoutVars>
      </dgm:prSet>
      <dgm:spPr/>
    </dgm:pt>
    <dgm:pt modelId="{8260A015-C00D-6546-B13F-AB86E9F106C7}" type="pres">
      <dgm:prSet presAssocID="{76657A4F-181D-2344-95DC-D3333EE932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B09724-8278-2641-8ADF-3B6C35886F1F}" type="pres">
      <dgm:prSet presAssocID="{76657A4F-181D-2344-95DC-D3333EE932F3}" presName="childText" presStyleLbl="revTx" presStyleIdx="1" presStyleCnt="3">
        <dgm:presLayoutVars>
          <dgm:bulletEnabled val="1"/>
        </dgm:presLayoutVars>
      </dgm:prSet>
      <dgm:spPr/>
    </dgm:pt>
    <dgm:pt modelId="{07D3C173-82DC-CA4B-BC5C-327385FF7294}" type="pres">
      <dgm:prSet presAssocID="{2F9BD514-1C7C-EE43-9822-F83938B161D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A98406-00DE-FB46-B519-7BA20B7025DD}" type="pres">
      <dgm:prSet presAssocID="{2F9BD514-1C7C-EE43-9822-F83938B161D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228630D-D126-EF46-9741-4BFDF1D5CED8}" type="presOf" srcId="{AE9400A7-5E44-0D46-BCF9-5AEC32903167}" destId="{0AA98406-00DE-FB46-B519-7BA20B7025DD}" srcOrd="0" destOrd="0" presId="urn:microsoft.com/office/officeart/2005/8/layout/vList2"/>
    <dgm:cxn modelId="{B058480F-575E-4947-87BD-5C6A1D97C1A4}" type="presOf" srcId="{2F9BD514-1C7C-EE43-9822-F83938B161D6}" destId="{07D3C173-82DC-CA4B-BC5C-327385FF7294}" srcOrd="0" destOrd="0" presId="urn:microsoft.com/office/officeart/2005/8/layout/vList2"/>
    <dgm:cxn modelId="{B59CC73B-0B66-FF4E-BD70-7F0AFE272093}" type="presOf" srcId="{D991D6CC-792E-C342-8F16-F9A77FBD6286}" destId="{0C3DE144-DE17-4749-A009-C4990BE39874}" srcOrd="0" destOrd="0" presId="urn:microsoft.com/office/officeart/2005/8/layout/vList2"/>
    <dgm:cxn modelId="{5E18BD3C-F425-6449-9E96-6DA77BCEFDFE}" srcId="{189FCE69-6B6A-AC4D-9536-9E5D5B5413A2}" destId="{76657A4F-181D-2344-95DC-D3333EE932F3}" srcOrd="1" destOrd="0" parTransId="{08B1E5B6-5B2A-E54E-8448-27E0960F93A0}" sibTransId="{45615ACA-B6F2-2748-98E2-EFDE48E2580C}"/>
    <dgm:cxn modelId="{BD5F7B41-5A99-F440-B404-7B8109B00475}" type="presOf" srcId="{189FCE69-6B6A-AC4D-9536-9E5D5B5413A2}" destId="{A98EE051-BA78-8746-B59F-DF0A515684E9}" srcOrd="0" destOrd="0" presId="urn:microsoft.com/office/officeart/2005/8/layout/vList2"/>
    <dgm:cxn modelId="{FABE8141-7ED4-2E45-9CC2-5C91A067E63D}" srcId="{76657A4F-181D-2344-95DC-D3333EE932F3}" destId="{CF5CD150-BC73-EF4B-BBD1-3A8466EF3DDD}" srcOrd="1" destOrd="0" parTransId="{C32F873F-B08C-B342-A4BA-B2FAC19678CA}" sibTransId="{5C43D5F4-F9E2-7E41-A678-71F94B2853C3}"/>
    <dgm:cxn modelId="{AD569E4C-47A4-FC4C-BDBF-9C9F8255D065}" type="presOf" srcId="{76657A4F-181D-2344-95DC-D3333EE932F3}" destId="{8260A015-C00D-6546-B13F-AB86E9F106C7}" srcOrd="0" destOrd="0" presId="urn:microsoft.com/office/officeart/2005/8/layout/vList2"/>
    <dgm:cxn modelId="{611D724F-7893-384A-B316-8814BF00066A}" srcId="{189FCE69-6B6A-AC4D-9536-9E5D5B5413A2}" destId="{2F9BD514-1C7C-EE43-9822-F83938B161D6}" srcOrd="2" destOrd="0" parTransId="{C37B1D32-D95A-B54E-98BF-C711DBB6594E}" sibTransId="{DBD62EF8-5B9F-C843-B292-37014821B7D9}"/>
    <dgm:cxn modelId="{2CAEB35B-4343-5845-90ED-16EC7F4FCC46}" srcId="{1B7D1EB9-1211-F145-B6F5-FB2BFAA5CBFB}" destId="{3729AA9A-8819-1A4C-A90F-EDB632E67D41}" srcOrd="1" destOrd="0" parTransId="{E4A7BCA4-F3D6-FC48-9174-2AD4A611BF35}" sibTransId="{968F2898-C378-F042-B84B-DD97CA5E9942}"/>
    <dgm:cxn modelId="{66BD275D-4DFF-C948-B4CA-19EFC514A3B7}" type="presOf" srcId="{CF5CD150-BC73-EF4B-BBD1-3A8466EF3DDD}" destId="{C7B09724-8278-2641-8ADF-3B6C35886F1F}" srcOrd="0" destOrd="1" presId="urn:microsoft.com/office/officeart/2005/8/layout/vList2"/>
    <dgm:cxn modelId="{B8F8E562-B26A-1042-B13E-99A681AD5A80}" type="presOf" srcId="{8654CE90-F6C7-2446-87C0-6B1EBC3D1F26}" destId="{C7B09724-8278-2641-8ADF-3B6C35886F1F}" srcOrd="0" destOrd="0" presId="urn:microsoft.com/office/officeart/2005/8/layout/vList2"/>
    <dgm:cxn modelId="{0BF90993-E432-6041-B94D-C19525801FB0}" srcId="{76657A4F-181D-2344-95DC-D3333EE932F3}" destId="{8654CE90-F6C7-2446-87C0-6B1EBC3D1F26}" srcOrd="0" destOrd="0" parTransId="{3C919C71-C9DB-D146-A0D5-7264335E661E}" sibTransId="{7F9E328B-2C74-204F-B766-4CDE61777B68}"/>
    <dgm:cxn modelId="{E33724BA-F71B-614E-BEF1-CE9C9AF70CA1}" srcId="{2F9BD514-1C7C-EE43-9822-F83938B161D6}" destId="{AE9400A7-5E44-0D46-BCF9-5AEC32903167}" srcOrd="0" destOrd="0" parTransId="{E3A7B44F-D362-8F49-B925-0A3B7E6B8023}" sibTransId="{6A04BB53-26D1-EB47-9257-A3B878E40EBE}"/>
    <dgm:cxn modelId="{C13331BA-0819-1944-8E02-AB575341F470}" type="presOf" srcId="{3729AA9A-8819-1A4C-A90F-EDB632E67D41}" destId="{0C3DE144-DE17-4749-A009-C4990BE39874}" srcOrd="0" destOrd="1" presId="urn:microsoft.com/office/officeart/2005/8/layout/vList2"/>
    <dgm:cxn modelId="{C73520DA-FBF8-4147-B83E-6A301D1EAB85}" type="presOf" srcId="{1B7D1EB9-1211-F145-B6F5-FB2BFAA5CBFB}" destId="{9188CC17-5CE1-D046-81B1-0C8D9FEDC8D3}" srcOrd="0" destOrd="0" presId="urn:microsoft.com/office/officeart/2005/8/layout/vList2"/>
    <dgm:cxn modelId="{5EC698E9-4887-9646-A73E-53B0CFD37CB5}" srcId="{189FCE69-6B6A-AC4D-9536-9E5D5B5413A2}" destId="{1B7D1EB9-1211-F145-B6F5-FB2BFAA5CBFB}" srcOrd="0" destOrd="0" parTransId="{0F6E8382-B6DE-7246-B4A7-FCBF6136F4E6}" sibTransId="{D30D1EC6-A901-6843-95F1-997FA5664362}"/>
    <dgm:cxn modelId="{71B94AFE-9BF5-F44E-A49D-3A7AB4B6A89A}" srcId="{1B7D1EB9-1211-F145-B6F5-FB2BFAA5CBFB}" destId="{D991D6CC-792E-C342-8F16-F9A77FBD6286}" srcOrd="0" destOrd="0" parTransId="{25E56FB2-9B31-374C-B369-01053C6EA25F}" sibTransId="{91BBED8B-4EBD-4A44-B625-9C2869177B83}"/>
    <dgm:cxn modelId="{1D77BD7D-4137-C04B-909C-3C61B02CBBC5}" type="presParOf" srcId="{A98EE051-BA78-8746-B59F-DF0A515684E9}" destId="{9188CC17-5CE1-D046-81B1-0C8D9FEDC8D3}" srcOrd="0" destOrd="0" presId="urn:microsoft.com/office/officeart/2005/8/layout/vList2"/>
    <dgm:cxn modelId="{D0A7973F-6FF1-8D47-9480-7480F546B6C5}" type="presParOf" srcId="{A98EE051-BA78-8746-B59F-DF0A515684E9}" destId="{0C3DE144-DE17-4749-A009-C4990BE39874}" srcOrd="1" destOrd="0" presId="urn:microsoft.com/office/officeart/2005/8/layout/vList2"/>
    <dgm:cxn modelId="{E2E1E050-9839-7F4A-865E-30EB0FC5CAFD}" type="presParOf" srcId="{A98EE051-BA78-8746-B59F-DF0A515684E9}" destId="{8260A015-C00D-6546-B13F-AB86E9F106C7}" srcOrd="2" destOrd="0" presId="urn:microsoft.com/office/officeart/2005/8/layout/vList2"/>
    <dgm:cxn modelId="{41C38093-6DFE-D44D-9F3B-9BDDF8CED4F6}" type="presParOf" srcId="{A98EE051-BA78-8746-B59F-DF0A515684E9}" destId="{C7B09724-8278-2641-8ADF-3B6C35886F1F}" srcOrd="3" destOrd="0" presId="urn:microsoft.com/office/officeart/2005/8/layout/vList2"/>
    <dgm:cxn modelId="{DA40900F-C239-7649-B6EE-E9F1AB7DD64C}" type="presParOf" srcId="{A98EE051-BA78-8746-B59F-DF0A515684E9}" destId="{07D3C173-82DC-CA4B-BC5C-327385FF7294}" srcOrd="4" destOrd="0" presId="urn:microsoft.com/office/officeart/2005/8/layout/vList2"/>
    <dgm:cxn modelId="{2F239F2A-D87B-1B49-B609-4A30485F9EC7}" type="presParOf" srcId="{A98EE051-BA78-8746-B59F-DF0A515684E9}" destId="{0AA98406-00DE-FB46-B519-7BA20B7025D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8C49-FAD0-6847-8D75-5708966B042F}">
      <dsp:nvSpPr>
        <dsp:cNvPr id="0" name=""/>
        <dsp:cNvSpPr/>
      </dsp:nvSpPr>
      <dsp:spPr>
        <a:xfrm>
          <a:off x="2708628" y="0"/>
          <a:ext cx="10834511" cy="108345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PURPOSE/ GOALS</a:t>
          </a:r>
        </a:p>
      </dsp:txBody>
      <dsp:txXfrm>
        <a:off x="6232552" y="541725"/>
        <a:ext cx="3786661" cy="1625176"/>
      </dsp:txXfrm>
    </dsp:sp>
    <dsp:sp modelId="{B3BA704D-A30F-7E40-A633-8C984CF22D88}">
      <dsp:nvSpPr>
        <dsp:cNvPr id="0" name=""/>
        <dsp:cNvSpPr/>
      </dsp:nvSpPr>
      <dsp:spPr>
        <a:xfrm>
          <a:off x="4062941" y="2708627"/>
          <a:ext cx="8125883" cy="8125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6232552" y="3216495"/>
        <a:ext cx="3786661" cy="1523603"/>
      </dsp:txXfrm>
    </dsp:sp>
    <dsp:sp modelId="{A4F4476E-1711-5545-8595-768E27DD9F6B}">
      <dsp:nvSpPr>
        <dsp:cNvPr id="0" name=""/>
        <dsp:cNvSpPr/>
      </dsp:nvSpPr>
      <dsp:spPr>
        <a:xfrm>
          <a:off x="5417255" y="5417255"/>
          <a:ext cx="5417255" cy="541725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MEASURES</a:t>
          </a:r>
        </a:p>
      </dsp:txBody>
      <dsp:txXfrm>
        <a:off x="6210594" y="6771569"/>
        <a:ext cx="3830578" cy="270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E7234-BB68-EF4A-B6CC-0A01DE999A2B}">
      <dsp:nvSpPr>
        <dsp:cNvPr id="0" name=""/>
        <dsp:cNvSpPr/>
      </dsp:nvSpPr>
      <dsp:spPr>
        <a:xfrm>
          <a:off x="-12216324" y="-1868935"/>
          <a:ext cx="14572382" cy="14572382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C793C-BCFF-AD41-91E9-64C230E26AD6}">
      <dsp:nvSpPr>
        <dsp:cNvPr id="0" name=""/>
        <dsp:cNvSpPr/>
      </dsp:nvSpPr>
      <dsp:spPr>
        <a:xfrm>
          <a:off x="1529270" y="1083451"/>
          <a:ext cx="11578935" cy="216690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7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What do you hope to accomplish for our </a:t>
          </a:r>
          <a:r>
            <a:rPr lang="en-US" sz="4800" kern="1200" dirty="0">
              <a:solidFill>
                <a:schemeClr val="bg1"/>
              </a:solidFill>
            </a:rPr>
            <a:t>stakeholders</a:t>
          </a:r>
          <a:r>
            <a:rPr lang="en-US" sz="4400" kern="1200" dirty="0">
              <a:solidFill>
                <a:schemeClr val="bg1"/>
              </a:solidFill>
            </a:rPr>
            <a:t> with the VETI project? </a:t>
          </a:r>
        </a:p>
      </dsp:txBody>
      <dsp:txXfrm>
        <a:off x="1529270" y="1083451"/>
        <a:ext cx="11578935" cy="2166902"/>
      </dsp:txXfrm>
    </dsp:sp>
    <dsp:sp modelId="{5BA33B98-DB43-514F-B8D3-B9F79B1F9ED8}">
      <dsp:nvSpPr>
        <dsp:cNvPr id="0" name=""/>
        <dsp:cNvSpPr/>
      </dsp:nvSpPr>
      <dsp:spPr>
        <a:xfrm>
          <a:off x="0" y="838726"/>
          <a:ext cx="2810390" cy="270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33CE-0D7A-3945-8B98-9FA49A614D3F}">
      <dsp:nvSpPr>
        <dsp:cNvPr id="0" name=""/>
        <dsp:cNvSpPr/>
      </dsp:nvSpPr>
      <dsp:spPr>
        <a:xfrm>
          <a:off x="2194458" y="4333804"/>
          <a:ext cx="10791266" cy="2166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7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What will change as a result of the project/program? </a:t>
          </a:r>
        </a:p>
      </dsp:txBody>
      <dsp:txXfrm>
        <a:off x="2194458" y="4333804"/>
        <a:ext cx="10791266" cy="2166902"/>
      </dsp:txXfrm>
    </dsp:sp>
    <dsp:sp modelId="{B62680FA-67AB-BE45-9B36-17C64A959124}">
      <dsp:nvSpPr>
        <dsp:cNvPr id="0" name=""/>
        <dsp:cNvSpPr/>
      </dsp:nvSpPr>
      <dsp:spPr>
        <a:xfrm>
          <a:off x="962625" y="4062941"/>
          <a:ext cx="2708627" cy="270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1340C-1213-C842-A6B5-DB3008450246}">
      <dsp:nvSpPr>
        <dsp:cNvPr id="0" name=""/>
        <dsp:cNvSpPr/>
      </dsp:nvSpPr>
      <dsp:spPr>
        <a:xfrm>
          <a:off x="1529270" y="7651006"/>
          <a:ext cx="11578935" cy="203320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7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solidFill>
                <a:schemeClr val="bg1">
                  <a:lumMod val="95000"/>
                </a:schemeClr>
              </a:solidFill>
            </a:rPr>
            <a:t>What measurable evidence will indicate that you accomplished the goal or achieved the outcome?</a:t>
          </a:r>
        </a:p>
      </dsp:txBody>
      <dsp:txXfrm>
        <a:off x="1529270" y="7651006"/>
        <a:ext cx="11578935" cy="2033204"/>
      </dsp:txXfrm>
    </dsp:sp>
    <dsp:sp modelId="{DA92E51D-3BAD-FE4D-8055-2C8D9E142D10}">
      <dsp:nvSpPr>
        <dsp:cNvPr id="0" name=""/>
        <dsp:cNvSpPr/>
      </dsp:nvSpPr>
      <dsp:spPr>
        <a:xfrm>
          <a:off x="174957" y="7313294"/>
          <a:ext cx="2708627" cy="270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8CC17-5CE1-D046-81B1-0C8D9FEDC8D3}">
      <dsp:nvSpPr>
        <dsp:cNvPr id="0" name=""/>
        <dsp:cNvSpPr/>
      </dsp:nvSpPr>
      <dsp:spPr>
        <a:xfrm>
          <a:off x="0" y="7052"/>
          <a:ext cx="18862765" cy="23072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Outcome 1: increased awareness of the importance of accessible instructional materials by MPA faculty</a:t>
          </a:r>
        </a:p>
      </dsp:txBody>
      <dsp:txXfrm>
        <a:off x="112630" y="119682"/>
        <a:ext cx="18637505" cy="2081980"/>
      </dsp:txXfrm>
    </dsp:sp>
    <dsp:sp modelId="{0C3DE144-DE17-4749-A009-C4990BE39874}">
      <dsp:nvSpPr>
        <dsp:cNvPr id="0" name=""/>
        <dsp:cNvSpPr/>
      </dsp:nvSpPr>
      <dsp:spPr>
        <a:xfrm>
          <a:off x="0" y="2314292"/>
          <a:ext cx="18862765" cy="222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893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MEASURE: log or count of number of MPA faculty seeking course remediation services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500" kern="1200" dirty="0"/>
        </a:p>
      </dsp:txBody>
      <dsp:txXfrm>
        <a:off x="0" y="2314292"/>
        <a:ext cx="18862765" cy="2221109"/>
      </dsp:txXfrm>
    </dsp:sp>
    <dsp:sp modelId="{8260A015-C00D-6546-B13F-AB86E9F106C7}">
      <dsp:nvSpPr>
        <dsp:cNvPr id="0" name=""/>
        <dsp:cNvSpPr/>
      </dsp:nvSpPr>
      <dsp:spPr>
        <a:xfrm>
          <a:off x="0" y="4535402"/>
          <a:ext cx="18862765" cy="230724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Outcome 2: Improved access to materials in alternate formats</a:t>
          </a:r>
        </a:p>
      </dsp:txBody>
      <dsp:txXfrm>
        <a:off x="112630" y="4648032"/>
        <a:ext cx="18637505" cy="2081980"/>
      </dsp:txXfrm>
    </dsp:sp>
    <dsp:sp modelId="{C7B09724-8278-2641-8ADF-3B6C35886F1F}">
      <dsp:nvSpPr>
        <dsp:cNvPr id="0" name=""/>
        <dsp:cNvSpPr/>
      </dsp:nvSpPr>
      <dsp:spPr>
        <a:xfrm>
          <a:off x="0" y="6842642"/>
          <a:ext cx="18862765" cy="15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893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MEASURE: download count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500" kern="1200" dirty="0"/>
        </a:p>
      </dsp:txBody>
      <dsp:txXfrm>
        <a:off x="0" y="6842642"/>
        <a:ext cx="18862765" cy="1560779"/>
      </dsp:txXfrm>
    </dsp:sp>
    <dsp:sp modelId="{07D3C173-82DC-CA4B-BC5C-327385FF7294}">
      <dsp:nvSpPr>
        <dsp:cNvPr id="0" name=""/>
        <dsp:cNvSpPr/>
      </dsp:nvSpPr>
      <dsp:spPr>
        <a:xfrm>
          <a:off x="0" y="8403422"/>
          <a:ext cx="18862765" cy="230724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Outcome 3: Improved satisfaction</a:t>
          </a:r>
        </a:p>
      </dsp:txBody>
      <dsp:txXfrm>
        <a:off x="112630" y="8516052"/>
        <a:ext cx="18637505" cy="2081980"/>
      </dsp:txXfrm>
    </dsp:sp>
    <dsp:sp modelId="{0AA98406-00DE-FB46-B519-7BA20B7025DD}">
      <dsp:nvSpPr>
        <dsp:cNvPr id="0" name=""/>
        <dsp:cNvSpPr/>
      </dsp:nvSpPr>
      <dsp:spPr>
        <a:xfrm>
          <a:off x="0" y="10710662"/>
          <a:ext cx="1886276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893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MEASURE: survey</a:t>
          </a:r>
        </a:p>
      </dsp:txBody>
      <dsp:txXfrm>
        <a:off x="0" y="10710662"/>
        <a:ext cx="18862765" cy="96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gizmo.com/s3/5390222/VITAL-EXPANDING-TECHNOLOGIES-INITIATIVE-2020-2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b.edu/sites/default/files/upload/file/VETI%20Proposals%20FY%2018-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b.edu/sites/default/files/VETI%20PDF%202021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b.edu/sites/default/files/VETI%20PDF%20202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1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https://www.surveygizmo.com/s3/5390222/VITAL-EXPANDING-TECHNOLOGIES-INITIATIVE-2020-2021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7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dirty="0"/>
              <a:t>FACTS VS IMPACT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57375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u="none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https://www.csusb.edu/sites/default/files/upload/file/VETI%20Proposals%20FY%2018-19.pdf</a:t>
            </a:r>
            <a:endParaRPr lang="en-US" sz="2400" dirty="0">
              <a:solidFill>
                <a:schemeClr val="accent1"/>
              </a:solidFill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This Blackboard Ally example can be found on page 12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9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dirty="0"/>
              <a:t>Mapping this out is relevant for #24 in Proposal Form</a:t>
            </a:r>
          </a:p>
          <a:p>
            <a:r>
              <a:rPr lang="en-US" dirty="0">
                <a:hlinkClick r:id="rId3"/>
              </a:rPr>
              <a:t>https://www.csusb.edu/sites/default/files/VETI%20PDF%202021.pdf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74566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Mapping your specific outcomes and measures is helpful for #25 on proposal form</a:t>
            </a:r>
          </a:p>
          <a:p>
            <a:r>
              <a:rPr lang="en-US" dirty="0">
                <a:hlinkClick r:id="rId3"/>
              </a:rPr>
              <a:t>https://www.csusb.edu/sites/default/files/VETI%20PDF%202021.pdf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4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90550" y="1162050"/>
            <a:ext cx="556895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5560" y="4473893"/>
            <a:ext cx="5399777" cy="36556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62126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7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290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2447855" y="6171188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184037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6096001"/>
            <a:ext cx="20721003" cy="2724150"/>
          </a:xfrm>
        </p:spPr>
        <p:txBody>
          <a:bodyPr anchor="t"/>
          <a:lstStyle>
            <a:lvl1pPr algn="l">
              <a:defRPr sz="8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3095627"/>
            <a:ext cx="20721003" cy="3000374"/>
          </a:xfrm>
        </p:spPr>
        <p:txBody>
          <a:bodyPr anchor="b"/>
          <a:lstStyle>
            <a:lvl1pPr marL="0" indent="0">
              <a:buNone/>
              <a:defRPr sz="4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2" y="0"/>
            <a:ext cx="13297422" cy="13715999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41" r:id="rId3"/>
    <p:sldLayoutId id="2147484042" r:id="rId4"/>
    <p:sldLayoutId id="2147484043" r:id="rId5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_867-Generic_PowerPoint_CSUSBtitleslide.png">
            <a:extLst>
              <a:ext uri="{FF2B5EF4-FFF2-40B4-BE49-F238E27FC236}">
                <a16:creationId xmlns:a16="http://schemas.microsoft.com/office/drawing/2014/main" id="{90E503F4-6BF7-402C-8FB3-144F291F90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700" y="0"/>
            <a:ext cx="24644350" cy="16536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26885-2BDD-46CB-9080-B48B41800E6C}"/>
              </a:ext>
            </a:extLst>
          </p:cNvPr>
          <p:cNvSpPr/>
          <p:nvPr/>
        </p:nvSpPr>
        <p:spPr>
          <a:xfrm>
            <a:off x="-266700" y="1"/>
            <a:ext cx="24644350" cy="16536258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C211D-A0FD-493D-AD91-30FF61072E01}"/>
              </a:ext>
            </a:extLst>
          </p:cNvPr>
          <p:cNvSpPr txBox="1"/>
          <p:nvPr/>
        </p:nvSpPr>
        <p:spPr>
          <a:xfrm>
            <a:off x="10855050" y="5221366"/>
            <a:ext cx="15780117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VETI Assessment Process</a:t>
            </a:r>
          </a:p>
          <a:p>
            <a:r>
              <a:rPr lang="en-US" sz="8800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Winter 2020</a:t>
            </a:r>
          </a:p>
        </p:txBody>
      </p:sp>
    </p:spTree>
    <p:extLst>
      <p:ext uri="{BB962C8B-B14F-4D97-AF65-F5344CB8AC3E}">
        <p14:creationId xmlns:p14="http://schemas.microsoft.com/office/powerpoint/2010/main" val="32883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9674550" y="11763777"/>
            <a:ext cx="811671" cy="309911"/>
          </a:xfrm>
          <a:custGeom>
            <a:avLst/>
            <a:gdLst>
              <a:gd name="T0" fmla="*/ 18 w 484"/>
              <a:gd name="T1" fmla="*/ 165 h 184"/>
              <a:gd name="T2" fmla="*/ 18 w 484"/>
              <a:gd name="T3" fmla="*/ 165 h 184"/>
              <a:gd name="T4" fmla="*/ 116 w 484"/>
              <a:gd name="T5" fmla="*/ 22 h 184"/>
              <a:gd name="T6" fmla="*/ 116 w 484"/>
              <a:gd name="T7" fmla="*/ 22 h 184"/>
              <a:gd name="T8" fmla="*/ 242 w 484"/>
              <a:gd name="T9" fmla="*/ 92 h 184"/>
              <a:gd name="T10" fmla="*/ 242 w 484"/>
              <a:gd name="T11" fmla="*/ 92 h 184"/>
              <a:gd name="T12" fmla="*/ 369 w 484"/>
              <a:gd name="T13" fmla="*/ 22 h 184"/>
              <a:gd name="T14" fmla="*/ 369 w 484"/>
              <a:gd name="T15" fmla="*/ 22 h 184"/>
              <a:gd name="T16" fmla="*/ 465 w 484"/>
              <a:gd name="T17" fmla="*/ 165 h 184"/>
              <a:gd name="T18" fmla="*/ 18 w 484"/>
              <a:gd name="T19" fmla="*/ 165 h 184"/>
              <a:gd name="T20" fmla="*/ 369 w 484"/>
              <a:gd name="T21" fmla="*/ 2 h 184"/>
              <a:gd name="T22" fmla="*/ 369 w 484"/>
              <a:gd name="T23" fmla="*/ 2 h 184"/>
              <a:gd name="T24" fmla="*/ 357 w 484"/>
              <a:gd name="T25" fmla="*/ 7 h 184"/>
              <a:gd name="T26" fmla="*/ 357 w 484"/>
              <a:gd name="T27" fmla="*/ 7 h 184"/>
              <a:gd name="T28" fmla="*/ 242 w 484"/>
              <a:gd name="T29" fmla="*/ 74 h 184"/>
              <a:gd name="T30" fmla="*/ 242 w 484"/>
              <a:gd name="T31" fmla="*/ 74 h 184"/>
              <a:gd name="T32" fmla="*/ 126 w 484"/>
              <a:gd name="T33" fmla="*/ 7 h 184"/>
              <a:gd name="T34" fmla="*/ 126 w 484"/>
              <a:gd name="T35" fmla="*/ 7 h 184"/>
              <a:gd name="T36" fmla="*/ 114 w 484"/>
              <a:gd name="T37" fmla="*/ 2 h 184"/>
              <a:gd name="T38" fmla="*/ 114 w 484"/>
              <a:gd name="T39" fmla="*/ 2 h 184"/>
              <a:gd name="T40" fmla="*/ 0 w 484"/>
              <a:gd name="T41" fmla="*/ 173 h 184"/>
              <a:gd name="T42" fmla="*/ 0 w 484"/>
              <a:gd name="T43" fmla="*/ 173 h 184"/>
              <a:gd name="T44" fmla="*/ 2 w 484"/>
              <a:gd name="T45" fmla="*/ 179 h 184"/>
              <a:gd name="T46" fmla="*/ 2 w 484"/>
              <a:gd name="T47" fmla="*/ 179 h 184"/>
              <a:gd name="T48" fmla="*/ 9 w 484"/>
              <a:gd name="T49" fmla="*/ 183 h 184"/>
              <a:gd name="T50" fmla="*/ 475 w 484"/>
              <a:gd name="T51" fmla="*/ 183 h 184"/>
              <a:gd name="T52" fmla="*/ 475 w 484"/>
              <a:gd name="T53" fmla="*/ 183 h 184"/>
              <a:gd name="T54" fmla="*/ 481 w 484"/>
              <a:gd name="T55" fmla="*/ 179 h 184"/>
              <a:gd name="T56" fmla="*/ 481 w 484"/>
              <a:gd name="T57" fmla="*/ 179 h 184"/>
              <a:gd name="T58" fmla="*/ 483 w 484"/>
              <a:gd name="T59" fmla="*/ 173 h 184"/>
              <a:gd name="T60" fmla="*/ 483 w 484"/>
              <a:gd name="T61" fmla="*/ 173 h 184"/>
              <a:gd name="T62" fmla="*/ 369 w 484"/>
              <a:gd name="T63" fmla="*/ 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4" h="184">
                <a:moveTo>
                  <a:pt x="18" y="165"/>
                </a:moveTo>
                <a:lnTo>
                  <a:pt x="18" y="165"/>
                </a:lnTo>
                <a:cubicBezTo>
                  <a:pt x="20" y="139"/>
                  <a:pt x="34" y="63"/>
                  <a:pt x="116" y="22"/>
                </a:cubicBezTo>
                <a:lnTo>
                  <a:pt x="116" y="22"/>
                </a:lnTo>
                <a:cubicBezTo>
                  <a:pt x="143" y="65"/>
                  <a:pt x="191" y="92"/>
                  <a:pt x="242" y="92"/>
                </a:cubicBezTo>
                <a:lnTo>
                  <a:pt x="242" y="92"/>
                </a:lnTo>
                <a:cubicBezTo>
                  <a:pt x="293" y="92"/>
                  <a:pt x="342" y="65"/>
                  <a:pt x="369" y="22"/>
                </a:cubicBezTo>
                <a:lnTo>
                  <a:pt x="369" y="22"/>
                </a:lnTo>
                <a:cubicBezTo>
                  <a:pt x="449" y="63"/>
                  <a:pt x="463" y="139"/>
                  <a:pt x="465" y="165"/>
                </a:cubicBezTo>
                <a:lnTo>
                  <a:pt x="18" y="165"/>
                </a:lnTo>
                <a:close/>
                <a:moveTo>
                  <a:pt x="369" y="2"/>
                </a:moveTo>
                <a:lnTo>
                  <a:pt x="369" y="2"/>
                </a:lnTo>
                <a:cubicBezTo>
                  <a:pt x="365" y="0"/>
                  <a:pt x="360" y="2"/>
                  <a:pt x="357" y="7"/>
                </a:cubicBezTo>
                <a:lnTo>
                  <a:pt x="357" y="7"/>
                </a:lnTo>
                <a:cubicBezTo>
                  <a:pt x="334" y="49"/>
                  <a:pt x="289" y="74"/>
                  <a:pt x="242" y="74"/>
                </a:cubicBezTo>
                <a:lnTo>
                  <a:pt x="242" y="74"/>
                </a:lnTo>
                <a:cubicBezTo>
                  <a:pt x="194" y="74"/>
                  <a:pt x="150" y="49"/>
                  <a:pt x="126" y="7"/>
                </a:cubicBezTo>
                <a:lnTo>
                  <a:pt x="126" y="7"/>
                </a:lnTo>
                <a:cubicBezTo>
                  <a:pt x="124" y="2"/>
                  <a:pt x="119" y="0"/>
                  <a:pt x="114" y="2"/>
                </a:cubicBezTo>
                <a:lnTo>
                  <a:pt x="114" y="2"/>
                </a:lnTo>
                <a:cubicBezTo>
                  <a:pt x="1" y="54"/>
                  <a:pt x="0" y="172"/>
                  <a:pt x="0" y="173"/>
                </a:cubicBezTo>
                <a:lnTo>
                  <a:pt x="0" y="173"/>
                </a:lnTo>
                <a:cubicBezTo>
                  <a:pt x="0" y="177"/>
                  <a:pt x="1" y="178"/>
                  <a:pt x="2" y="179"/>
                </a:cubicBezTo>
                <a:lnTo>
                  <a:pt x="2" y="179"/>
                </a:lnTo>
                <a:cubicBezTo>
                  <a:pt x="4" y="181"/>
                  <a:pt x="6" y="183"/>
                  <a:pt x="9" y="183"/>
                </a:cubicBezTo>
                <a:lnTo>
                  <a:pt x="475" y="183"/>
                </a:lnTo>
                <a:lnTo>
                  <a:pt x="475" y="183"/>
                </a:lnTo>
                <a:cubicBezTo>
                  <a:pt x="477" y="183"/>
                  <a:pt x="479" y="181"/>
                  <a:pt x="481" y="179"/>
                </a:cubicBezTo>
                <a:lnTo>
                  <a:pt x="481" y="179"/>
                </a:lnTo>
                <a:cubicBezTo>
                  <a:pt x="483" y="178"/>
                  <a:pt x="483" y="177"/>
                  <a:pt x="483" y="173"/>
                </a:cubicBezTo>
                <a:lnTo>
                  <a:pt x="483" y="173"/>
                </a:lnTo>
                <a:cubicBezTo>
                  <a:pt x="483" y="172"/>
                  <a:pt x="482" y="54"/>
                  <a:pt x="36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197" dirty="0">
              <a:latin typeface="Century Gothic" panose="020B0502020202020204" pitchFamily="34" charset="0"/>
            </a:endParaRPr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9910671" y="11335804"/>
            <a:ext cx="339426" cy="501761"/>
          </a:xfrm>
          <a:custGeom>
            <a:avLst/>
            <a:gdLst>
              <a:gd name="T0" fmla="*/ 18 w 204"/>
              <a:gd name="T1" fmla="*/ 102 h 299"/>
              <a:gd name="T2" fmla="*/ 18 w 204"/>
              <a:gd name="T3" fmla="*/ 102 h 299"/>
              <a:gd name="T4" fmla="*/ 102 w 204"/>
              <a:gd name="T5" fmla="*/ 18 h 299"/>
              <a:gd name="T6" fmla="*/ 102 w 204"/>
              <a:gd name="T7" fmla="*/ 18 h 299"/>
              <a:gd name="T8" fmla="*/ 187 w 204"/>
              <a:gd name="T9" fmla="*/ 102 h 299"/>
              <a:gd name="T10" fmla="*/ 187 w 204"/>
              <a:gd name="T11" fmla="*/ 196 h 299"/>
              <a:gd name="T12" fmla="*/ 187 w 204"/>
              <a:gd name="T13" fmla="*/ 196 h 299"/>
              <a:gd name="T14" fmla="*/ 102 w 204"/>
              <a:gd name="T15" fmla="*/ 280 h 299"/>
              <a:gd name="T16" fmla="*/ 102 w 204"/>
              <a:gd name="T17" fmla="*/ 280 h 299"/>
              <a:gd name="T18" fmla="*/ 18 w 204"/>
              <a:gd name="T19" fmla="*/ 196 h 299"/>
              <a:gd name="T20" fmla="*/ 18 w 204"/>
              <a:gd name="T21" fmla="*/ 102 h 299"/>
              <a:gd name="T22" fmla="*/ 102 w 204"/>
              <a:gd name="T23" fmla="*/ 298 h 299"/>
              <a:gd name="T24" fmla="*/ 102 w 204"/>
              <a:gd name="T25" fmla="*/ 298 h 299"/>
              <a:gd name="T26" fmla="*/ 203 w 204"/>
              <a:gd name="T27" fmla="*/ 196 h 299"/>
              <a:gd name="T28" fmla="*/ 203 w 204"/>
              <a:gd name="T29" fmla="*/ 102 h 299"/>
              <a:gd name="T30" fmla="*/ 203 w 204"/>
              <a:gd name="T31" fmla="*/ 102 h 299"/>
              <a:gd name="T32" fmla="*/ 102 w 204"/>
              <a:gd name="T33" fmla="*/ 0 h 299"/>
              <a:gd name="T34" fmla="*/ 102 w 204"/>
              <a:gd name="T35" fmla="*/ 0 h 299"/>
              <a:gd name="T36" fmla="*/ 0 w 204"/>
              <a:gd name="T37" fmla="*/ 102 h 299"/>
              <a:gd name="T38" fmla="*/ 0 w 204"/>
              <a:gd name="T39" fmla="*/ 196 h 299"/>
              <a:gd name="T40" fmla="*/ 0 w 204"/>
              <a:gd name="T41" fmla="*/ 196 h 299"/>
              <a:gd name="T42" fmla="*/ 102 w 204"/>
              <a:gd name="T43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" h="299">
                <a:moveTo>
                  <a:pt x="18" y="102"/>
                </a:moveTo>
                <a:lnTo>
                  <a:pt x="18" y="102"/>
                </a:lnTo>
                <a:cubicBezTo>
                  <a:pt x="18" y="56"/>
                  <a:pt x="55" y="18"/>
                  <a:pt x="102" y="18"/>
                </a:cubicBezTo>
                <a:lnTo>
                  <a:pt x="102" y="18"/>
                </a:lnTo>
                <a:cubicBezTo>
                  <a:pt x="148" y="18"/>
                  <a:pt x="187" y="56"/>
                  <a:pt x="187" y="102"/>
                </a:cubicBezTo>
                <a:lnTo>
                  <a:pt x="187" y="196"/>
                </a:lnTo>
                <a:lnTo>
                  <a:pt x="187" y="196"/>
                </a:lnTo>
                <a:cubicBezTo>
                  <a:pt x="187" y="242"/>
                  <a:pt x="148" y="280"/>
                  <a:pt x="102" y="280"/>
                </a:cubicBezTo>
                <a:lnTo>
                  <a:pt x="102" y="280"/>
                </a:lnTo>
                <a:cubicBezTo>
                  <a:pt x="55" y="280"/>
                  <a:pt x="18" y="242"/>
                  <a:pt x="18" y="196"/>
                </a:cubicBezTo>
                <a:lnTo>
                  <a:pt x="18" y="102"/>
                </a:lnTo>
                <a:close/>
                <a:moveTo>
                  <a:pt x="102" y="298"/>
                </a:moveTo>
                <a:lnTo>
                  <a:pt x="102" y="298"/>
                </a:lnTo>
                <a:cubicBezTo>
                  <a:pt x="158" y="298"/>
                  <a:pt x="203" y="251"/>
                  <a:pt x="203" y="196"/>
                </a:cubicBezTo>
                <a:lnTo>
                  <a:pt x="203" y="102"/>
                </a:lnTo>
                <a:lnTo>
                  <a:pt x="203" y="102"/>
                </a:lnTo>
                <a:cubicBezTo>
                  <a:pt x="203" y="46"/>
                  <a:pt x="158" y="0"/>
                  <a:pt x="102" y="0"/>
                </a:cubicBezTo>
                <a:lnTo>
                  <a:pt x="102" y="0"/>
                </a:lnTo>
                <a:cubicBezTo>
                  <a:pt x="46" y="0"/>
                  <a:pt x="0" y="46"/>
                  <a:pt x="0" y="102"/>
                </a:cubicBezTo>
                <a:lnTo>
                  <a:pt x="0" y="196"/>
                </a:lnTo>
                <a:lnTo>
                  <a:pt x="0" y="196"/>
                </a:lnTo>
                <a:cubicBezTo>
                  <a:pt x="0" y="251"/>
                  <a:pt x="46" y="298"/>
                  <a:pt x="102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197" dirty="0">
              <a:latin typeface="Century Gothic" panose="020B0502020202020204" pitchFamily="34" charset="0"/>
            </a:endParaRPr>
          </a:p>
        </p:txBody>
      </p:sp>
      <p:sp>
        <p:nvSpPr>
          <p:cNvPr id="45" name="Freeform 115"/>
          <p:cNvSpPr>
            <a:spLocks noChangeArrowheads="1"/>
          </p:cNvSpPr>
          <p:nvPr/>
        </p:nvSpPr>
        <p:spPr bwMode="auto">
          <a:xfrm>
            <a:off x="11024160" y="6286140"/>
            <a:ext cx="697003" cy="697003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Century Gothic" panose="020B0502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C1383E-C03D-43AD-9A72-9DE82B80699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13710"/>
          <a:stretch>
            <a:fillRect/>
          </a:stretch>
        </p:blipFill>
        <p:spPr>
          <a:xfrm>
            <a:off x="68778" y="100874"/>
            <a:ext cx="13296900" cy="13716000"/>
          </a:xfrm>
        </p:spPr>
      </p:pic>
      <p:sp>
        <p:nvSpPr>
          <p:cNvPr id="54" name="Rectangle 13"/>
          <p:cNvSpPr/>
          <p:nvPr/>
        </p:nvSpPr>
        <p:spPr>
          <a:xfrm>
            <a:off x="68778" y="78572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6867AC-FB9C-470E-9615-781ABB93AD8D}"/>
              </a:ext>
            </a:extLst>
          </p:cNvPr>
          <p:cNvSpPr txBox="1"/>
          <p:nvPr/>
        </p:nvSpPr>
        <p:spPr>
          <a:xfrm>
            <a:off x="13220315" y="7583632"/>
            <a:ext cx="11088557" cy="26161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Jennifer </a:t>
            </a:r>
            <a:r>
              <a:rPr lang="en-US" sz="4800" dirty="0" err="1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Mersman</a:t>
            </a:r>
            <a:r>
              <a:rPr lang="en-US" sz="48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, Ph.D.</a:t>
            </a:r>
          </a:p>
          <a:p>
            <a:pPr>
              <a:spcAft>
                <a:spcPts val="1200"/>
              </a:spcAft>
            </a:pPr>
            <a:r>
              <a:rPr lang="en-US" sz="4800" dirty="0" err="1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jennifer.mersman@csusb.edu</a:t>
            </a:r>
            <a:endParaRPr lang="en-US" sz="4800" dirty="0">
              <a:latin typeface="Century Gothic" panose="020B0502020202020204" pitchFamily="34" charset="0"/>
              <a:ea typeface="Montserrat Bold" charset="0"/>
              <a:cs typeface="Montserrat Bold" charset="0"/>
            </a:endParaRPr>
          </a:p>
          <a:p>
            <a:pPr>
              <a:spcAft>
                <a:spcPts val="1200"/>
              </a:spcAft>
            </a:pPr>
            <a:r>
              <a:rPr lang="en-US" sz="48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ext. 73750</a:t>
            </a:r>
            <a:endParaRPr lang="en-US" sz="3000" dirty="0">
              <a:latin typeface="Century Gothic" panose="020B0502020202020204" pitchFamily="34" charset="0"/>
              <a:ea typeface="Montserrat Bold" charset="0"/>
              <a:cs typeface="Montserrat 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C883-B6DA-5549-ACA9-E5F34DF02AF5}"/>
              </a:ext>
            </a:extLst>
          </p:cNvPr>
          <p:cNvSpPr txBox="1"/>
          <p:nvPr/>
        </p:nvSpPr>
        <p:spPr>
          <a:xfrm>
            <a:off x="11372661" y="5666929"/>
            <a:ext cx="13353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entury Gothic" panose="020B0502020202020204" pitchFamily="34" charset="0"/>
              </a:rPr>
              <a:t>Need Help or Advice?</a:t>
            </a:r>
          </a:p>
        </p:txBody>
      </p:sp>
    </p:spTree>
    <p:extLst>
      <p:ext uri="{BB962C8B-B14F-4D97-AF65-F5344CB8AC3E}">
        <p14:creationId xmlns:p14="http://schemas.microsoft.com/office/powerpoint/2010/main" val="38989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3671" y="1214363"/>
            <a:ext cx="18288000" cy="15370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Century Gothic" panose="020B0502020202020204" pitchFamily="34" charset="0"/>
              </a:rPr>
              <a:t>The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0243E-BEC5-F042-9F96-518DCBF56A38}"/>
              </a:ext>
            </a:extLst>
          </p:cNvPr>
          <p:cNvSpPr txBox="1"/>
          <p:nvPr/>
        </p:nvSpPr>
        <p:spPr>
          <a:xfrm>
            <a:off x="4833259" y="4101737"/>
            <a:ext cx="17347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A Good Proposal Starts with Assessment in Mind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400" dirty="0">
                <a:latin typeface="Century Gothic" panose="020B0502020202020204" pitchFamily="34" charset="0"/>
              </a:rPr>
              <a:t>How will you </a:t>
            </a:r>
            <a:r>
              <a:rPr lang="en-US" sz="4400" u="sng" dirty="0">
                <a:latin typeface="Century Gothic" panose="020B0502020202020204" pitchFamily="34" charset="0"/>
              </a:rPr>
              <a:t>define</a:t>
            </a:r>
            <a:r>
              <a:rPr lang="en-US" sz="4400" dirty="0">
                <a:latin typeface="Century Gothic" panose="020B0502020202020204" pitchFamily="34" charset="0"/>
              </a:rPr>
              <a:t> success for this project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400" dirty="0">
                <a:latin typeface="Century Gothic" panose="020B0502020202020204" pitchFamily="34" charset="0"/>
              </a:rPr>
              <a:t>How will you </a:t>
            </a:r>
            <a:r>
              <a:rPr lang="en-US" sz="4400" u="sng" dirty="0">
                <a:latin typeface="Century Gothic" panose="020B0502020202020204" pitchFamily="34" charset="0"/>
              </a:rPr>
              <a:t>know</a:t>
            </a:r>
            <a:r>
              <a:rPr lang="en-US" sz="4400" dirty="0">
                <a:latin typeface="Century Gothic" panose="020B0502020202020204" pitchFamily="34" charset="0"/>
              </a:rPr>
              <a:t> if your project has been successful?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2B1F8E-9F09-454C-8D0A-63D93BE99FCC}"/>
              </a:ext>
            </a:extLst>
          </p:cNvPr>
          <p:cNvCxnSpPr/>
          <p:nvPr/>
        </p:nvCxnSpPr>
        <p:spPr>
          <a:xfrm>
            <a:off x="7236113" y="3053484"/>
            <a:ext cx="84946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390B6E-1583-054D-9DF9-8DFFB530B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71051"/>
              </p:ext>
            </p:extLst>
          </p:nvPr>
        </p:nvGraphicFramePr>
        <p:xfrm>
          <a:off x="-2220685" y="1806505"/>
          <a:ext cx="16251767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F4066A-8F84-2E44-96E9-385117334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79683"/>
              </p:ext>
            </p:extLst>
          </p:nvPr>
        </p:nvGraphicFramePr>
        <p:xfrm>
          <a:off x="10907879" y="1440744"/>
          <a:ext cx="13232282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B42ADF-E001-4448-B45A-6208035EDB35}"/>
              </a:ext>
            </a:extLst>
          </p:cNvPr>
          <p:cNvSpPr txBox="1"/>
          <p:nvPr/>
        </p:nvSpPr>
        <p:spPr>
          <a:xfrm>
            <a:off x="11026624" y="3105797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Broad Overarching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CF864-97E0-724A-ADEB-8E4C22E9EE7B}"/>
              </a:ext>
            </a:extLst>
          </p:cNvPr>
          <p:cNvSpPr txBox="1"/>
          <p:nvPr/>
        </p:nvSpPr>
        <p:spPr>
          <a:xfrm>
            <a:off x="3580009" y="5016136"/>
            <a:ext cx="4650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8328F-9BD7-7940-8CCA-22F88D34A4F7}"/>
              </a:ext>
            </a:extLst>
          </p:cNvPr>
          <p:cNvSpPr txBox="1"/>
          <p:nvPr/>
        </p:nvSpPr>
        <p:spPr>
          <a:xfrm>
            <a:off x="11898662" y="6229885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Specific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Measurable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D2AC2-3879-7641-BBE0-E9E081003BFE}"/>
              </a:ext>
            </a:extLst>
          </p:cNvPr>
          <p:cNvSpPr txBox="1"/>
          <p:nvPr/>
        </p:nvSpPr>
        <p:spPr>
          <a:xfrm>
            <a:off x="11026623" y="9388367"/>
            <a:ext cx="2793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Data Qual/Quant Evidence</a:t>
            </a:r>
          </a:p>
        </p:txBody>
      </p:sp>
    </p:spTree>
    <p:extLst>
      <p:ext uri="{BB962C8B-B14F-4D97-AF65-F5344CB8AC3E}">
        <p14:creationId xmlns:p14="http://schemas.microsoft.com/office/powerpoint/2010/main" val="234896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31526"/>
            <a:ext cx="24377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entury Gothic" panose="020B0502020202020204" pitchFamily="34" charset="0"/>
              </a:rPr>
              <a:t>Outcome Chain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2D3948-4390-470C-AB96-229E63EE8098}"/>
              </a:ext>
            </a:extLst>
          </p:cNvPr>
          <p:cNvSpPr txBox="1"/>
          <p:nvPr/>
        </p:nvSpPr>
        <p:spPr>
          <a:xfrm>
            <a:off x="9822334" y="7049079"/>
            <a:ext cx="4780291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What does it look like?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CB941F-421F-4B36-82F5-2A611B496D70}"/>
              </a:ext>
            </a:extLst>
          </p:cNvPr>
          <p:cNvSpPr txBox="1"/>
          <p:nvPr/>
        </p:nvSpPr>
        <p:spPr>
          <a:xfrm>
            <a:off x="17068831" y="6371971"/>
            <a:ext cx="4780291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What evidence would be convincing?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21EAA3-0DC0-4C9F-A449-3F462814DF51}"/>
              </a:ext>
            </a:extLst>
          </p:cNvPr>
          <p:cNvSpPr/>
          <p:nvPr/>
        </p:nvSpPr>
        <p:spPr>
          <a:xfrm>
            <a:off x="1335598" y="3854729"/>
            <a:ext cx="3281082" cy="155098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Outputs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182801-C521-4F84-94A5-0C801409C858}"/>
              </a:ext>
            </a:extLst>
          </p:cNvPr>
          <p:cNvSpPr/>
          <p:nvPr/>
        </p:nvSpPr>
        <p:spPr>
          <a:xfrm>
            <a:off x="7104747" y="3789436"/>
            <a:ext cx="3281082" cy="15509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Short Term Outcomes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547E56-DBD8-4269-8C90-501686865334}"/>
              </a:ext>
            </a:extLst>
          </p:cNvPr>
          <p:cNvSpPr/>
          <p:nvPr/>
        </p:nvSpPr>
        <p:spPr>
          <a:xfrm>
            <a:off x="5229124" y="4295589"/>
            <a:ext cx="1524104" cy="6692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648E5D3-8A60-4C8F-BFBB-7E9205FB39F8}"/>
              </a:ext>
            </a:extLst>
          </p:cNvPr>
          <p:cNvSpPr/>
          <p:nvPr/>
        </p:nvSpPr>
        <p:spPr>
          <a:xfrm>
            <a:off x="11074801" y="4377039"/>
            <a:ext cx="1524104" cy="5995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82DE13-587C-4EAC-9E24-7C677F7F0693}"/>
              </a:ext>
            </a:extLst>
          </p:cNvPr>
          <p:cNvSpPr/>
          <p:nvPr/>
        </p:nvSpPr>
        <p:spPr>
          <a:xfrm>
            <a:off x="12987607" y="3887318"/>
            <a:ext cx="3281082" cy="15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Intermediate Outcomes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B0A5886-F6C2-465F-B23D-C1189F7A9FCE}"/>
              </a:ext>
            </a:extLst>
          </p:cNvPr>
          <p:cNvSpPr/>
          <p:nvPr/>
        </p:nvSpPr>
        <p:spPr>
          <a:xfrm>
            <a:off x="18933803" y="3854730"/>
            <a:ext cx="3281082" cy="1550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C17A002-D1B9-4EED-B8E7-8E6EBB83BAB0}"/>
              </a:ext>
            </a:extLst>
          </p:cNvPr>
          <p:cNvSpPr/>
          <p:nvPr/>
        </p:nvSpPr>
        <p:spPr>
          <a:xfrm>
            <a:off x="16786942" y="4422713"/>
            <a:ext cx="1524104" cy="5995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953EF-25BC-44E2-AE12-EA425EF755F9}"/>
              </a:ext>
            </a:extLst>
          </p:cNvPr>
          <p:cNvSpPr txBox="1"/>
          <p:nvPr/>
        </p:nvSpPr>
        <p:spPr>
          <a:xfrm>
            <a:off x="890990" y="5467732"/>
            <a:ext cx="546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Access to Technology</a:t>
            </a:r>
          </a:p>
          <a:p>
            <a:r>
              <a:rPr lang="en-US" dirty="0">
                <a:latin typeface="Century Gothic" panose="020B0502020202020204" pitchFamily="34" charset="0"/>
              </a:rPr>
              <a:t>Evidence that supports the need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A717F-893C-0A4D-9027-00CD26C36561}"/>
              </a:ext>
            </a:extLst>
          </p:cNvPr>
          <p:cNvSpPr txBox="1"/>
          <p:nvPr/>
        </p:nvSpPr>
        <p:spPr>
          <a:xfrm>
            <a:off x="1377544" y="2759222"/>
            <a:ext cx="546595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IF WE PROVIDE THIS…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67661-D784-8848-8998-14883F82944E}"/>
              </a:ext>
            </a:extLst>
          </p:cNvPr>
          <p:cNvSpPr txBox="1"/>
          <p:nvPr/>
        </p:nvSpPr>
        <p:spPr>
          <a:xfrm>
            <a:off x="8859979" y="2779851"/>
            <a:ext cx="1526743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…IT WILL PRODUCE THIS RESULT OR CHANGE FOR PARTICIPANTS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939BA-CE19-F747-AF6D-A9C480059223}"/>
              </a:ext>
            </a:extLst>
          </p:cNvPr>
          <p:cNvSpPr txBox="1"/>
          <p:nvPr/>
        </p:nvSpPr>
        <p:spPr>
          <a:xfrm>
            <a:off x="6733238" y="5467731"/>
            <a:ext cx="54659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Use of Technology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>
                <a:latin typeface="Century Gothic" panose="020B0502020202020204" pitchFamily="34" charset="0"/>
              </a:rPr>
              <a:t>Frequency of Use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Century Gothic" panose="020B0502020202020204" pitchFamily="34" charset="0"/>
              </a:rPr>
              <a:t>Extent, quality, comfort of 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BAF5D-28A8-E940-B249-001CC4C2D78C}"/>
              </a:ext>
            </a:extLst>
          </p:cNvPr>
          <p:cNvSpPr txBox="1"/>
          <p:nvPr/>
        </p:nvSpPr>
        <p:spPr>
          <a:xfrm>
            <a:off x="12624950" y="5530794"/>
            <a:ext cx="546595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Result of Use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Value &amp; meaning users attribute to the experience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Engagement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Perceptions of quality of materials/tools used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Increased productivity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5D3C9-B6E4-BB41-9270-A21C8809A24A}"/>
              </a:ext>
            </a:extLst>
          </p:cNvPr>
          <p:cNvSpPr txBox="1"/>
          <p:nvPr/>
        </p:nvSpPr>
        <p:spPr>
          <a:xfrm>
            <a:off x="18438723" y="5587140"/>
            <a:ext cx="54659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Long Term Impact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Increase gain and quality of learning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entury Gothic" panose="020B0502020202020204" pitchFamily="34" charset="0"/>
              </a:rPr>
              <a:t>Aspects of student success (persistence, retention, graduation, </a:t>
            </a:r>
          </a:p>
        </p:txBody>
      </p:sp>
    </p:spTree>
    <p:extLst>
      <p:ext uri="{BB962C8B-B14F-4D97-AF65-F5344CB8AC3E}">
        <p14:creationId xmlns:p14="http://schemas.microsoft.com/office/powerpoint/2010/main" val="152822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F423-5161-FB4C-B222-D11B342FE41D}"/>
              </a:ext>
            </a:extLst>
          </p:cNvPr>
          <p:cNvSpPr txBox="1">
            <a:spLocks/>
          </p:cNvSpPr>
          <p:nvPr/>
        </p:nvSpPr>
        <p:spPr>
          <a:xfrm>
            <a:off x="1854925" y="2645711"/>
            <a:ext cx="21814972" cy="10602933"/>
          </a:xfrm>
          <a:prstGeom prst="rect">
            <a:avLst/>
          </a:prstGeom>
        </p:spPr>
        <p:txBody>
          <a:bodyPr>
            <a:no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858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Accessible Technology will run a one year pilot of the Ally tool implementation in the Blackboard LMS.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21 courses in the MPA program will participate and undergo subsequent evaluation and remediation of course content.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The Ally tool will provide information to faculty regarding the accessibility of their course content.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Ally will also allow students to instantly access course content via various alternate accessible formats automatically.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It is anticipated that this pilot will significantly improve the accessibility of course materials posted online in the MPA program across all 21 courses in the Blackboard LMS.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Additionally, the same effect will be realized when scaled to the entire campus. </a:t>
            </a:r>
          </a:p>
          <a:p>
            <a:pPr marL="0" indent="-6858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Accessible Technology will assist faculty in creating, remediating, and/or replacing inaccessible instructional materials.</a:t>
            </a:r>
            <a:br>
              <a:rPr lang="en-US" b="1" i="1" u="sng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6290D-ADCB-F646-9766-703B21F49F56}"/>
              </a:ext>
            </a:extLst>
          </p:cNvPr>
          <p:cNvSpPr txBox="1">
            <a:spLocks/>
          </p:cNvSpPr>
          <p:nvPr/>
        </p:nvSpPr>
        <p:spPr>
          <a:xfrm>
            <a:off x="1645919" y="467356"/>
            <a:ext cx="20534812" cy="26324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>
                <a:solidFill>
                  <a:schemeClr val="tx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 sz="6800" dirty="0">
                <a:latin typeface="Century Gothic" panose="020B0502020202020204" pitchFamily="34" charset="0"/>
              </a:rPr>
              <a:t>Example</a:t>
            </a:r>
            <a:endParaRPr lang="en-US" sz="6200" dirty="0">
              <a:latin typeface="Century Gothic" panose="020B0502020202020204" pitchFamily="34" charset="0"/>
            </a:endParaRPr>
          </a:p>
          <a:p>
            <a:r>
              <a:rPr lang="en-US" sz="4900" dirty="0">
                <a:latin typeface="Century Gothic" panose="020B0502020202020204" pitchFamily="34" charset="0"/>
              </a:rPr>
              <a:t>Accessible Technology Blackboard Ally Pilot: Increase Accessibility of Course Content in LMS </a:t>
            </a:r>
            <a:endParaRPr lang="en-US" sz="2900" dirty="0">
              <a:latin typeface="Century Gothic" panose="020B0502020202020204" pitchFamily="34" charset="0"/>
            </a:endParaRP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7106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74772"/>
            <a:ext cx="24377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entury Gothic" panose="020B0502020202020204" pitchFamily="34" charset="0"/>
              </a:rPr>
              <a:t>Blackboard Ally Pilot Project: 2018/19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2D3948-4390-470C-AB96-229E63EE8098}"/>
              </a:ext>
            </a:extLst>
          </p:cNvPr>
          <p:cNvSpPr txBox="1"/>
          <p:nvPr/>
        </p:nvSpPr>
        <p:spPr>
          <a:xfrm>
            <a:off x="9822334" y="7049079"/>
            <a:ext cx="4780291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What does it look like?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21EAA3-0DC0-4C9F-A449-3F462814DF51}"/>
              </a:ext>
            </a:extLst>
          </p:cNvPr>
          <p:cNvSpPr/>
          <p:nvPr/>
        </p:nvSpPr>
        <p:spPr>
          <a:xfrm>
            <a:off x="1335598" y="3854729"/>
            <a:ext cx="3281082" cy="155098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Outputs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182801-C521-4F84-94A5-0C801409C858}"/>
              </a:ext>
            </a:extLst>
          </p:cNvPr>
          <p:cNvSpPr/>
          <p:nvPr/>
        </p:nvSpPr>
        <p:spPr>
          <a:xfrm>
            <a:off x="7104747" y="3789436"/>
            <a:ext cx="3281082" cy="15509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Short Term Outcomes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547E56-DBD8-4269-8C90-501686865334}"/>
              </a:ext>
            </a:extLst>
          </p:cNvPr>
          <p:cNvSpPr/>
          <p:nvPr/>
        </p:nvSpPr>
        <p:spPr>
          <a:xfrm>
            <a:off x="5229124" y="4295589"/>
            <a:ext cx="1524104" cy="6692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648E5D3-8A60-4C8F-BFBB-7E9205FB39F8}"/>
              </a:ext>
            </a:extLst>
          </p:cNvPr>
          <p:cNvSpPr/>
          <p:nvPr/>
        </p:nvSpPr>
        <p:spPr>
          <a:xfrm>
            <a:off x="11074801" y="4377039"/>
            <a:ext cx="1524104" cy="5995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82DE13-587C-4EAC-9E24-7C677F7F0693}"/>
              </a:ext>
            </a:extLst>
          </p:cNvPr>
          <p:cNvSpPr/>
          <p:nvPr/>
        </p:nvSpPr>
        <p:spPr>
          <a:xfrm>
            <a:off x="12899236" y="3782881"/>
            <a:ext cx="3281082" cy="15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Intermediate Outcomes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B0A5886-F6C2-465F-B23D-C1189F7A9FCE}"/>
              </a:ext>
            </a:extLst>
          </p:cNvPr>
          <p:cNvSpPr/>
          <p:nvPr/>
        </p:nvSpPr>
        <p:spPr>
          <a:xfrm>
            <a:off x="18933803" y="3854730"/>
            <a:ext cx="3281082" cy="1550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C17A002-D1B9-4EED-B8E7-8E6EBB83BAB0}"/>
              </a:ext>
            </a:extLst>
          </p:cNvPr>
          <p:cNvSpPr/>
          <p:nvPr/>
        </p:nvSpPr>
        <p:spPr>
          <a:xfrm>
            <a:off x="16786942" y="4422713"/>
            <a:ext cx="1524104" cy="5995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953EF-25BC-44E2-AE12-EA425EF755F9}"/>
              </a:ext>
            </a:extLst>
          </p:cNvPr>
          <p:cNvSpPr txBox="1"/>
          <p:nvPr/>
        </p:nvSpPr>
        <p:spPr>
          <a:xfrm>
            <a:off x="525226" y="5405712"/>
            <a:ext cx="546595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Access to Technology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11,605 courses created in Blackboard 2016/17 AY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Of these 4246 actively used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Of these 248 exclusively on line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=Hundreds of pages of which faculty may be unaware of level of accessibility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A717F-893C-0A4D-9027-00CD26C36561}"/>
              </a:ext>
            </a:extLst>
          </p:cNvPr>
          <p:cNvSpPr txBox="1"/>
          <p:nvPr/>
        </p:nvSpPr>
        <p:spPr>
          <a:xfrm>
            <a:off x="1377544" y="2759222"/>
            <a:ext cx="546595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IF WE PROVIDE THIS…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67661-D784-8848-8998-14883F82944E}"/>
              </a:ext>
            </a:extLst>
          </p:cNvPr>
          <p:cNvSpPr txBox="1"/>
          <p:nvPr/>
        </p:nvSpPr>
        <p:spPr>
          <a:xfrm>
            <a:off x="8859979" y="2779851"/>
            <a:ext cx="1526743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…IT WILL PRODUCE THIS RESULT OR CHANGE FOR PARTICIPANTS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95260-0D3D-7B47-98D3-CFDF9D0B4CB1}"/>
              </a:ext>
            </a:extLst>
          </p:cNvPr>
          <p:cNvSpPr txBox="1"/>
          <p:nvPr/>
        </p:nvSpPr>
        <p:spPr>
          <a:xfrm>
            <a:off x="6127004" y="5485438"/>
            <a:ext cx="54659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Use of Technology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Pilot implementation in 21 MPA courses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Increased ability to detect and remedy accessibility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Increased awareness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Increased number of MPA faculty seeking course remediation services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D96AC-35C6-A043-9554-3D3457BF2FF8}"/>
              </a:ext>
            </a:extLst>
          </p:cNvPr>
          <p:cNvSpPr txBox="1"/>
          <p:nvPr/>
        </p:nvSpPr>
        <p:spPr>
          <a:xfrm>
            <a:off x="11895493" y="5460191"/>
            <a:ext cx="5414264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Results of Use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Improvement in accessibility of course content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Increased availability of alternate formats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Establishing a workflow process that allows course content remediation to scale to entire campus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Improved satisfaction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E52B0-68BA-3143-9DA5-264F5A226173}"/>
              </a:ext>
            </a:extLst>
          </p:cNvPr>
          <p:cNvSpPr txBox="1"/>
          <p:nvPr/>
        </p:nvSpPr>
        <p:spPr>
          <a:xfrm>
            <a:off x="17841369" y="5511480"/>
            <a:ext cx="546595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Long Term Impact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Scalability to entire campus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Enhanced student learning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Learner success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Graduation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Reduced vulnerability 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02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1C85E6-AD50-F442-8822-08F2DB454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905258"/>
              </p:ext>
            </p:extLst>
          </p:nvPr>
        </p:nvGraphicFramePr>
        <p:xfrm>
          <a:off x="3135086" y="627017"/>
          <a:ext cx="18862765" cy="1167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33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5595012" y="745306"/>
            <a:ext cx="13197844" cy="123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998"/>
              </a:lnSpc>
            </a:pPr>
            <a:r>
              <a:rPr lang="en-US" sz="6598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Key Points for Good Assessment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09536" y="10967274"/>
            <a:ext cx="5331908" cy="10154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EVAULATE </a:t>
            </a:r>
          </a:p>
          <a:p>
            <a:pPr algn="r"/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PERFORMANCE INDICATORS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9176278" y="9960806"/>
            <a:ext cx="13105472" cy="302834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Be sure your indicator is measuring what you intend it to measure Important</a:t>
            </a:r>
          </a:p>
          <a:p>
            <a:pPr algn="l">
              <a:lnSpc>
                <a:spcPts val="4299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Think through the logical connection between indicators, how multiple indicators might tell the story of how well outcome was met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03957" y="4508217"/>
            <a:ext cx="1806905" cy="5538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PURPOSE</a:t>
            </a:r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9176278" y="3878776"/>
            <a:ext cx="11959425" cy="181275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Articulating Goals, Outcomes and Measures and how they contribute to larger department/division/institutional goals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92082" y="7145955"/>
            <a:ext cx="5061001" cy="10154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FROM MONITORING </a:t>
            </a:r>
          </a:p>
          <a:p>
            <a:pPr algn="r"/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TO </a:t>
            </a:r>
            <a:r>
              <a:rPr lang="en-US" sz="2999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OUTCOME</a:t>
            </a:r>
            <a:r>
              <a:rPr lang="en-US" sz="2999" b="1" dirty="0">
                <a:solidFill>
                  <a:schemeClr val="tx2"/>
                </a:solidFill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 ASSESSMENT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9176278" y="6871063"/>
            <a:ext cx="12164947" cy="254577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What is supposed to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change as a result 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of your initiative?</a:t>
            </a:r>
          </a:p>
          <a:p>
            <a:pPr algn="l">
              <a:lnSpc>
                <a:spcPts val="4299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Where possible, try to capture effects beyond process outcomes</a:t>
            </a:r>
          </a:p>
          <a:p>
            <a:pPr algn="l">
              <a:lnSpc>
                <a:spcPts val="4299"/>
              </a:lnSpc>
            </a:pPr>
            <a:endParaRPr lang="en-US" sz="2699" dirty="0">
              <a:solidFill>
                <a:schemeClr val="tx1"/>
              </a:solidFill>
              <a:latin typeface="Century Gothic" panose="020B05020202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53666" y="6631988"/>
            <a:ext cx="1236560" cy="2043340"/>
          </a:xfrm>
          <a:prstGeom prst="rect">
            <a:avLst/>
          </a:prstGeom>
          <a:noFill/>
        </p:spPr>
        <p:txBody>
          <a:bodyPr wrap="square" tIns="639913" rtlCol="0">
            <a:spAutoFit/>
          </a:bodyPr>
          <a:lstStyle/>
          <a:p>
            <a:pPr algn="ctr">
              <a:lnSpc>
                <a:spcPts val="9998"/>
              </a:lnSpc>
            </a:pPr>
            <a:r>
              <a:rPr lang="en-US" sz="11497" dirty="0">
                <a:solidFill>
                  <a:schemeClr val="accent2"/>
                </a:solidFill>
                <a:latin typeface="Montserrat Light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06116" y="10343121"/>
            <a:ext cx="931665" cy="2043340"/>
          </a:xfrm>
          <a:prstGeom prst="rect">
            <a:avLst/>
          </a:prstGeom>
          <a:noFill/>
        </p:spPr>
        <p:txBody>
          <a:bodyPr wrap="none" tIns="639913" rtlCol="0">
            <a:spAutoFit/>
          </a:bodyPr>
          <a:lstStyle/>
          <a:p>
            <a:pPr algn="ctr">
              <a:lnSpc>
                <a:spcPts val="9998"/>
              </a:lnSpc>
            </a:pPr>
            <a:r>
              <a:rPr lang="en-US" sz="11497" dirty="0">
                <a:solidFill>
                  <a:schemeClr val="accent3"/>
                </a:solidFill>
                <a:latin typeface="Montserrat Light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06114" y="3626901"/>
            <a:ext cx="931665" cy="2043340"/>
          </a:xfrm>
          <a:prstGeom prst="rect">
            <a:avLst/>
          </a:prstGeom>
          <a:noFill/>
        </p:spPr>
        <p:txBody>
          <a:bodyPr wrap="none" tIns="639913" rtlCol="0">
            <a:spAutoFit/>
          </a:bodyPr>
          <a:lstStyle/>
          <a:p>
            <a:pPr algn="ctr">
              <a:lnSpc>
                <a:spcPts val="9998"/>
              </a:lnSpc>
            </a:pPr>
            <a:r>
              <a:rPr lang="en-US" sz="11497" dirty="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C5EA44-A973-4A83-ABC3-E251FA493129}"/>
              </a:ext>
            </a:extLst>
          </p:cNvPr>
          <p:cNvCxnSpPr/>
          <p:nvPr/>
        </p:nvCxnSpPr>
        <p:spPr>
          <a:xfrm>
            <a:off x="7941508" y="2557096"/>
            <a:ext cx="84946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9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CAD922-8E5A-4EC9-A0E0-6CD86B834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28682"/>
              </p:ext>
            </p:extLst>
          </p:nvPr>
        </p:nvGraphicFramePr>
        <p:xfrm>
          <a:off x="2640737" y="-520068"/>
          <a:ext cx="19096175" cy="1475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7543800" imgH="5829044" progId="Acrobat.Document.DC">
                  <p:embed/>
                </p:oleObj>
              </mc:Choice>
              <mc:Fallback>
                <p:oleObj name="Acrobat Document" r:id="rId4" imgW="7543800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0737" y="-520068"/>
                        <a:ext cx="19096175" cy="1475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5103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40932</TotalTime>
  <Words>769</Words>
  <Application>Microsoft Macintosh PowerPoint</Application>
  <PresentationFormat>Custom</PresentationFormat>
  <Paragraphs>124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Century Gothic</vt:lpstr>
      <vt:lpstr>Montserrat Bold</vt:lpstr>
      <vt:lpstr>Montserrat Light</vt:lpstr>
      <vt:lpstr>Calibri</vt:lpstr>
      <vt:lpstr>Arial</vt:lpstr>
      <vt:lpstr>Open Sans Regular</vt:lpstr>
      <vt:lpstr>Wingdings</vt:lpstr>
      <vt:lpstr>Open Sans Light</vt:lpstr>
      <vt:lpstr>Calibri Light</vt:lpstr>
      <vt:lpstr>Default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/>
  <dc:creator>Jennifer Mersman</dc:creator>
  <cp:keywords/>
  <dc:description/>
  <cp:lastModifiedBy>Jennifer Mersman</cp:lastModifiedBy>
  <cp:revision>6411</cp:revision>
  <dcterms:created xsi:type="dcterms:W3CDTF">2014-11-12T21:47:38Z</dcterms:created>
  <dcterms:modified xsi:type="dcterms:W3CDTF">2020-01-31T21:07:23Z</dcterms:modified>
  <cp:category/>
</cp:coreProperties>
</file>