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22"/>
  </p:notesMasterIdLst>
  <p:handoutMasterIdLst>
    <p:handoutMasterId r:id="rId23"/>
  </p:handoutMasterIdLst>
  <p:sldIdLst>
    <p:sldId id="256" r:id="rId2"/>
    <p:sldId id="273" r:id="rId3"/>
    <p:sldId id="257" r:id="rId4"/>
    <p:sldId id="274" r:id="rId5"/>
    <p:sldId id="282" r:id="rId6"/>
    <p:sldId id="275" r:id="rId7"/>
    <p:sldId id="260" r:id="rId8"/>
    <p:sldId id="261" r:id="rId9"/>
    <p:sldId id="262" r:id="rId10"/>
    <p:sldId id="285" r:id="rId11"/>
    <p:sldId id="263" r:id="rId12"/>
    <p:sldId id="266" r:id="rId13"/>
    <p:sldId id="264" r:id="rId14"/>
    <p:sldId id="265" r:id="rId15"/>
    <p:sldId id="286" r:id="rId16"/>
    <p:sldId id="287" r:id="rId17"/>
    <p:sldId id="284" r:id="rId18"/>
    <p:sldId id="269" r:id="rId19"/>
    <p:sldId id="270" r:id="rId20"/>
    <p:sldId id="27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2568" autoAdjust="0"/>
  </p:normalViewPr>
  <p:slideViewPr>
    <p:cSldViewPr snapToGrid="0">
      <p:cViewPr varScale="1">
        <p:scale>
          <a:sx n="71" d="100"/>
          <a:sy n="71" d="100"/>
        </p:scale>
        <p:origin x="1499"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EC01DB-A290-485C-B6E6-0B335159E29A}" type="datetimeFigureOut">
              <a:rPr lang="en-US" smtClean="0"/>
              <a:t>7/14/2020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AA68F6B-A5F7-4136-BFCC-ED0301A13DF8}" type="slidenum">
              <a:rPr lang="en-US" smtClean="0"/>
              <a:t>‹#›</a:t>
            </a:fld>
            <a:endParaRPr lang="en-US"/>
          </a:p>
        </p:txBody>
      </p:sp>
    </p:spTree>
    <p:extLst>
      <p:ext uri="{BB962C8B-B14F-4D97-AF65-F5344CB8AC3E}">
        <p14:creationId xmlns:p14="http://schemas.microsoft.com/office/powerpoint/2010/main" val="328570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F9E0C7-2616-4D2B-86B6-00EC117C777F}" type="datetimeFigureOut">
              <a:rPr lang="en-US" smtClean="0"/>
              <a:t>7/14/2020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0ED914-4352-4D3F-937E-977103B1F564}" type="slidenum">
              <a:rPr lang="en-US" smtClean="0"/>
              <a:t>‹#›</a:t>
            </a:fld>
            <a:endParaRPr lang="en-US"/>
          </a:p>
        </p:txBody>
      </p:sp>
    </p:spTree>
    <p:extLst>
      <p:ext uri="{BB962C8B-B14F-4D97-AF65-F5344CB8AC3E}">
        <p14:creationId xmlns:p14="http://schemas.microsoft.com/office/powerpoint/2010/main" val="189038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1</a:t>
            </a:fld>
            <a:endParaRPr lang="en-US"/>
          </a:p>
        </p:txBody>
      </p:sp>
    </p:spTree>
    <p:extLst>
      <p:ext uri="{BB962C8B-B14F-4D97-AF65-F5344CB8AC3E}">
        <p14:creationId xmlns:p14="http://schemas.microsoft.com/office/powerpoint/2010/main" val="151034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 with students </a:t>
            </a:r>
          </a:p>
          <a:p>
            <a:pPr marL="228600" indent="-228600">
              <a:buAutoNum type="arabicPeriod"/>
            </a:pPr>
            <a:r>
              <a:rPr lang="en-US" dirty="0"/>
              <a:t>Goal</a:t>
            </a:r>
            <a:r>
              <a:rPr lang="en-US" baseline="0" dirty="0"/>
              <a:t> is for students to say Subsidized and the reason, because this loan does not accrue interest while you are enrolled in school.</a:t>
            </a:r>
          </a:p>
          <a:p>
            <a:pPr marL="228600" indent="-228600">
              <a:buAutoNum type="arabicPeriod"/>
            </a:pPr>
            <a:r>
              <a:rPr lang="en-US" baseline="0" dirty="0"/>
              <a:t>If you want these loan(s) applied to your balance yes, you will have to first accept these loans since financial aid will only offer them on your account. </a:t>
            </a:r>
          </a:p>
          <a:p>
            <a:pPr marL="228600" indent="-228600">
              <a:buAutoNum type="arabicPeriod"/>
            </a:pPr>
            <a:r>
              <a:rPr lang="en-US" baseline="0" dirty="0"/>
              <a:t>No, you must first accept the loan and complete your entrance counseling as well as your MPN.</a:t>
            </a:r>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10</a:t>
            </a:fld>
            <a:endParaRPr lang="en-US"/>
          </a:p>
        </p:txBody>
      </p:sp>
    </p:spTree>
    <p:extLst>
      <p:ext uri="{BB962C8B-B14F-4D97-AF65-F5344CB8AC3E}">
        <p14:creationId xmlns:p14="http://schemas.microsoft.com/office/powerpoint/2010/main" val="422582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3F622-60C3-4FAC-8985-4ACA553A14C4}"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67161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D70C7B-EAAE-4E6E-A280-F659CFFDAFF5}"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19243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6B2B52D-E75B-4C38-AFEA-D8799A4BF2FF}"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00044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180 is the standard units needed for most majors, there are a few that have exceptions</a:t>
            </a:r>
            <a:r>
              <a:rPr lang="en-US" altLang="en-US" baseline="0" dirty="0"/>
              <a:t>.  </a:t>
            </a: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25D6ECE-3D02-4663-9F58-5CAA170546CF}"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95284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180 is the standard units needed for most majors, there are a few that have exceptions</a:t>
            </a:r>
            <a:r>
              <a:rPr lang="en-US" altLang="en-US" baseline="0" dirty="0"/>
              <a:t>.  </a:t>
            </a: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25D6ECE-3D02-4663-9F58-5CAA170546CF}"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420647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180 is the standard units needed for most majors, there are a few that have exceptions</a:t>
            </a:r>
            <a:r>
              <a:rPr lang="en-US" altLang="en-US" baseline="0" dirty="0"/>
              <a:t>.  </a:t>
            </a: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25D6ECE-3D02-4663-9F58-5CAA170546CF}"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81223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a:t>
            </a:r>
            <a:r>
              <a:rPr lang="en-US" altLang="en-US" baseline="0" dirty="0"/>
              <a:t> students know that this money that they will receive is based on each semester.  Meaning they will only receive this payment twice a year.  They will need to learn how to budget and stretch their money to last them a full semester.</a:t>
            </a: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121A46-17FB-40DE-BFD8-0B72D26ECC69}"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45342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Remember to complete this on a yearly basis</a:t>
            </a:r>
            <a:r>
              <a:rPr lang="en-US" altLang="en-US" baseline="0" dirty="0"/>
              <a:t> and that if you complete these applications based on the dates given, you will be potentially eligible to receive awards based on On-time filing.</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33D8F4-22E1-405B-AF53-4CC9241602F5}" type="slidenum">
              <a:rPr lang="en-US" altLang="en-US" smtClean="0"/>
              <a:pPr>
                <a:spcBef>
                  <a:spcPct val="0"/>
                </a:spcBef>
              </a:pPr>
              <a:t>18</a:t>
            </a:fld>
            <a:endParaRPr lang="en-US" altLang="en-US"/>
          </a:p>
        </p:txBody>
      </p:sp>
    </p:spTree>
    <p:extLst>
      <p:ext uri="{BB962C8B-B14F-4D97-AF65-F5344CB8AC3E}">
        <p14:creationId xmlns:p14="http://schemas.microsoft.com/office/powerpoint/2010/main" val="76661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3D76DA-7F46-4D2A-AD74-6AB038E3EA32}" type="slidenum">
              <a:rPr lang="en-US" altLang="en-US" smtClean="0"/>
              <a:pPr>
                <a:spcBef>
                  <a:spcPct val="0"/>
                </a:spcBef>
              </a:pPr>
              <a:t>19</a:t>
            </a:fld>
            <a:endParaRPr lang="en-US" altLang="en-US"/>
          </a:p>
        </p:txBody>
      </p:sp>
    </p:spTree>
    <p:extLst>
      <p:ext uri="{BB962C8B-B14F-4D97-AF65-F5344CB8AC3E}">
        <p14:creationId xmlns:p14="http://schemas.microsoft.com/office/powerpoint/2010/main" val="359520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2</a:t>
            </a:fld>
            <a:endParaRPr lang="en-US"/>
          </a:p>
        </p:txBody>
      </p:sp>
    </p:spTree>
    <p:extLst>
      <p:ext uri="{BB962C8B-B14F-4D97-AF65-F5344CB8AC3E}">
        <p14:creationId xmlns:p14="http://schemas.microsoft.com/office/powerpoint/2010/main" val="171464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20</a:t>
            </a:fld>
            <a:endParaRPr lang="en-US"/>
          </a:p>
        </p:txBody>
      </p:sp>
    </p:spTree>
    <p:extLst>
      <p:ext uri="{BB962C8B-B14F-4D97-AF65-F5344CB8AC3E}">
        <p14:creationId xmlns:p14="http://schemas.microsoft.com/office/powerpoint/2010/main" val="36351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6D0BC-9B4B-4E56-AA7D-870E79060B9E}" type="slidenum">
              <a:rPr lang="en-US" altLang="en-US" smtClean="0"/>
              <a:pPr>
                <a:spcBef>
                  <a:spcPct val="0"/>
                </a:spcBef>
              </a:pPr>
              <a:t>3</a:t>
            </a:fld>
            <a:endParaRPr lang="en-US" altLang="en-US"/>
          </a:p>
        </p:txBody>
      </p:sp>
    </p:spTree>
    <p:extLst>
      <p:ext uri="{BB962C8B-B14F-4D97-AF65-F5344CB8AC3E}">
        <p14:creationId xmlns:p14="http://schemas.microsoft.com/office/powerpoint/2010/main" val="191765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4</a:t>
            </a:fld>
            <a:endParaRPr lang="en-US"/>
          </a:p>
        </p:txBody>
      </p:sp>
    </p:spTree>
    <p:extLst>
      <p:ext uri="{BB962C8B-B14F-4D97-AF65-F5344CB8AC3E}">
        <p14:creationId xmlns:p14="http://schemas.microsoft.com/office/powerpoint/2010/main" val="268910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91276-8201-421B-9176-30E575143910}" type="slidenum">
              <a:rPr lang="en-US" altLang="en-US" smtClean="0"/>
              <a:pPr>
                <a:spcBef>
                  <a:spcPct val="0"/>
                </a:spcBef>
              </a:pPr>
              <a:t>5</a:t>
            </a:fld>
            <a:endParaRPr lang="en-US" altLang="en-US"/>
          </a:p>
        </p:txBody>
      </p:sp>
    </p:spTree>
    <p:extLst>
      <p:ext uri="{BB962C8B-B14F-4D97-AF65-F5344CB8AC3E}">
        <p14:creationId xmlns:p14="http://schemas.microsoft.com/office/powerpoint/2010/main" val="84819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ED914-4352-4D3F-937E-977103B1F564}" type="slidenum">
              <a:rPr lang="en-US" smtClean="0"/>
              <a:t>6</a:t>
            </a:fld>
            <a:endParaRPr lang="en-US"/>
          </a:p>
        </p:txBody>
      </p:sp>
    </p:spTree>
    <p:extLst>
      <p:ext uri="{BB962C8B-B14F-4D97-AF65-F5344CB8AC3E}">
        <p14:creationId xmlns:p14="http://schemas.microsoft.com/office/powerpoint/2010/main" val="58820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them, “Who’s responsible for paying this money back?”  Give them an example for them to fill in on their notes page</a:t>
            </a:r>
          </a:p>
          <a:p>
            <a:endParaRPr lang="en-US" altLang="en-US" dirty="0"/>
          </a:p>
          <a:p>
            <a:r>
              <a:rPr lang="en-US" altLang="en-US" dirty="0"/>
              <a:t>½ status for under grad 6 units, full time 12 units or more</a:t>
            </a:r>
          </a:p>
          <a:p>
            <a:endParaRPr lang="en-US" altLang="en-US" dirty="0"/>
          </a:p>
          <a:p>
            <a:r>
              <a:rPr lang="en-US" altLang="en-US" dirty="0"/>
              <a:t>2020-2021 interest 2.75% undergrad and 4.3% grad unsub , for 2019-2020  interest was </a:t>
            </a:r>
            <a:r>
              <a:rPr lang="en-US" altLang="en-US" baseline="0" dirty="0"/>
              <a:t>4.53% </a:t>
            </a:r>
          </a:p>
          <a:p>
            <a:endParaRPr lang="en-US" altLang="en-US" baseline="0" dirty="0"/>
          </a:p>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98FCEE-0236-4ED1-B76F-A2E61B039DE1}"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902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everyone that can potentially be eligible for this loan will be offered the loan,</a:t>
            </a:r>
            <a:r>
              <a:rPr lang="en-US" altLang="en-US" baseline="0" dirty="0"/>
              <a:t> this loan is based on available funding.  When funds are exhausted no additional funds will be available for students to receive this loan. </a:t>
            </a:r>
          </a:p>
          <a:p>
            <a:endParaRPr lang="en-US" altLang="en-US" baseline="0"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25B68FE-B1AA-4FC3-A6BF-E5E7D198587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942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Emphasis that loans are NOT automatically accepted.  Students must ACCEPT the loan in order to process</a:t>
            </a:r>
          </a:p>
          <a:p>
            <a:endParaRPr lang="en-US" altLang="en-US" dirty="0"/>
          </a:p>
          <a:p>
            <a:r>
              <a:rPr lang="en-US" altLang="en-US" dirty="0"/>
              <a:t>Verify</a:t>
            </a:r>
            <a:r>
              <a:rPr lang="en-US" altLang="en-US" baseline="0" dirty="0"/>
              <a:t> that the students visit </a:t>
            </a:r>
            <a:r>
              <a:rPr lang="en-US" altLang="en-US" baseline="0" dirty="0" err="1"/>
              <a:t>MyCoyote</a:t>
            </a:r>
            <a:r>
              <a:rPr lang="en-US" altLang="en-US" baseline="0" dirty="0"/>
              <a:t> to complete these items, verify if any additional items have been added on their to-do list.</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E21B07-4364-4690-9870-24A5D774278E}" type="slidenum">
              <a:rPr lang="en-US" altLang="en-US" smtClean="0"/>
              <a:pPr>
                <a:spcBef>
                  <a:spcPct val="0"/>
                </a:spcBef>
              </a:pPr>
              <a:t>9</a:t>
            </a:fld>
            <a:endParaRPr lang="en-US" altLang="en-US"/>
          </a:p>
        </p:txBody>
      </p:sp>
    </p:spTree>
    <p:extLst>
      <p:ext uri="{BB962C8B-B14F-4D97-AF65-F5344CB8AC3E}">
        <p14:creationId xmlns:p14="http://schemas.microsoft.com/office/powerpoint/2010/main" val="28337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98A152-795C-41F9-852B-496088B1EC8E}" type="datetimeFigureOut">
              <a:rPr lang="en-US" smtClean="0"/>
              <a:t>7/14/2020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3FCB2CF-78ED-438C-B8A3-6417A116108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544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8A152-795C-41F9-852B-496088B1EC8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B2CF-78ED-438C-B8A3-6417A116108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902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8A152-795C-41F9-852B-496088B1EC8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B2CF-78ED-438C-B8A3-6417A116108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680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812800" y="809400"/>
            <a:ext cx="109728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841600" y="12954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1FA99072-2EA8-4758-A224-B0485BBDB835}" type="slidenum">
              <a:rPr lang="en-US" altLang="en-US"/>
              <a:pPr>
                <a:defRPr/>
              </a:pPr>
              <a:t>‹#›</a:t>
            </a:fld>
            <a:endParaRPr lang="en-US" altLang="en-US"/>
          </a:p>
        </p:txBody>
      </p:sp>
    </p:spTree>
    <p:extLst>
      <p:ext uri="{BB962C8B-B14F-4D97-AF65-F5344CB8AC3E}">
        <p14:creationId xmlns:p14="http://schemas.microsoft.com/office/powerpoint/2010/main" val="252203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41600" y="1752600"/>
            <a:ext cx="8839200" cy="838200"/>
          </a:xfrm>
        </p:spPr>
        <p:txBody>
          <a:bodyPr>
            <a:normAutofit/>
          </a:bodyPr>
          <a:lstStyle>
            <a:lvl1pPr marL="57150" indent="0">
              <a:buFontTx/>
              <a:buNone/>
              <a:defRPr sz="2400" baseline="0"/>
            </a:lvl1pPr>
          </a:lstStyle>
          <a:p>
            <a:pPr lvl="0"/>
            <a:r>
              <a:rPr lang="en-US"/>
              <a:t>Click to edit Master text styles</a:t>
            </a:r>
          </a:p>
        </p:txBody>
      </p:sp>
      <p:sp>
        <p:nvSpPr>
          <p:cNvPr id="10" name="Title 1"/>
          <p:cNvSpPr>
            <a:spLocks noGrp="1"/>
          </p:cNvSpPr>
          <p:nvPr>
            <p:ph type="title"/>
          </p:nvPr>
        </p:nvSpPr>
        <p:spPr>
          <a:xfrm>
            <a:off x="812800" y="762000"/>
            <a:ext cx="109728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841600" y="1248000"/>
            <a:ext cx="10871200" cy="457200"/>
          </a:xfrm>
        </p:spPr>
        <p:txBody>
          <a:bodyPr>
            <a:normAutofit/>
          </a:bodyPr>
          <a:lstStyle>
            <a:lvl1pPr>
              <a:buFontTx/>
              <a:buNone/>
              <a:defRPr sz="2400"/>
            </a:lvl1pPr>
          </a:lstStyle>
          <a:p>
            <a:pPr lvl="0"/>
            <a:r>
              <a:rPr lang="en-US"/>
              <a:t>Click to edit Master text styles</a:t>
            </a:r>
          </a:p>
        </p:txBody>
      </p:sp>
      <p:sp>
        <p:nvSpPr>
          <p:cNvPr id="7" name="Text Placeholder 8"/>
          <p:cNvSpPr>
            <a:spLocks noGrp="1"/>
          </p:cNvSpPr>
          <p:nvPr>
            <p:ph type="body" sz="quarter" idx="16"/>
          </p:nvPr>
        </p:nvSpPr>
        <p:spPr>
          <a:xfrm>
            <a:off x="2641600" y="2590800"/>
            <a:ext cx="8839200" cy="838200"/>
          </a:xfrm>
        </p:spPr>
        <p:txBody>
          <a:bodyPr>
            <a:normAutofit/>
          </a:bodyPr>
          <a:lstStyle>
            <a:lvl1pPr marL="57150" indent="0">
              <a:buFontTx/>
              <a:buNone/>
              <a:defRPr sz="2400" baseline="0"/>
            </a:lvl1pPr>
          </a:lstStyle>
          <a:p>
            <a:pPr lvl="0"/>
            <a:r>
              <a:rPr lang="en-US"/>
              <a:t>Click to edit Master text styles</a:t>
            </a:r>
          </a:p>
        </p:txBody>
      </p:sp>
      <p:sp>
        <p:nvSpPr>
          <p:cNvPr id="8" name="Text Placeholder 8"/>
          <p:cNvSpPr>
            <a:spLocks noGrp="1"/>
          </p:cNvSpPr>
          <p:nvPr>
            <p:ph type="body" sz="quarter" idx="17"/>
          </p:nvPr>
        </p:nvSpPr>
        <p:spPr>
          <a:xfrm>
            <a:off x="2641600" y="3429000"/>
            <a:ext cx="8839200" cy="838200"/>
          </a:xfrm>
        </p:spPr>
        <p:txBody>
          <a:bodyPr>
            <a:normAutofit/>
          </a:bodyPr>
          <a:lstStyle>
            <a:lvl1pPr marL="57150" indent="0">
              <a:buFontTx/>
              <a:buNone/>
              <a:defRPr sz="2400" baseline="0"/>
            </a:lvl1pPr>
          </a:lstStyle>
          <a:p>
            <a:pPr lvl="0"/>
            <a:r>
              <a:rPr lang="en-US"/>
              <a:t>Click to edit Master text styles</a:t>
            </a:r>
          </a:p>
        </p:txBody>
      </p:sp>
      <p:sp>
        <p:nvSpPr>
          <p:cNvPr id="12" name="Text Placeholder 8"/>
          <p:cNvSpPr>
            <a:spLocks noGrp="1"/>
          </p:cNvSpPr>
          <p:nvPr>
            <p:ph type="body" sz="quarter" idx="18"/>
          </p:nvPr>
        </p:nvSpPr>
        <p:spPr>
          <a:xfrm>
            <a:off x="2641600" y="4267200"/>
            <a:ext cx="8839200" cy="838200"/>
          </a:xfrm>
        </p:spPr>
        <p:txBody>
          <a:bodyPr>
            <a:normAutofit/>
          </a:bodyPr>
          <a:lstStyle>
            <a:lvl1pPr marL="57150" indent="0">
              <a:buFontTx/>
              <a:buNone/>
              <a:defRPr sz="2400" baseline="0"/>
            </a:lvl1pPr>
          </a:lstStyle>
          <a:p>
            <a:pPr lvl="0"/>
            <a:r>
              <a:rPr lang="en-US"/>
              <a:t>Click to edit Master text styles</a:t>
            </a:r>
          </a:p>
        </p:txBody>
      </p:sp>
      <p:sp>
        <p:nvSpPr>
          <p:cNvPr id="13" name="Footer Placeholder 4"/>
          <p:cNvSpPr>
            <a:spLocks noGrp="1"/>
          </p:cNvSpPr>
          <p:nvPr>
            <p:ph type="ftr" sz="quarter" idx="19"/>
          </p:nvPr>
        </p:nvSpPr>
        <p:spPr/>
        <p:txBody>
          <a:bodyPr/>
          <a:lstStyle>
            <a:lvl1pPr>
              <a:defRPr/>
            </a:lvl1pPr>
          </a:lstStyle>
          <a:p>
            <a:pPr>
              <a:defRPr/>
            </a:pPr>
            <a:endParaRPr lang="en-US"/>
          </a:p>
        </p:txBody>
      </p:sp>
      <p:sp>
        <p:nvSpPr>
          <p:cNvPr id="14" name="Slide Number Placeholder 5"/>
          <p:cNvSpPr>
            <a:spLocks noGrp="1"/>
          </p:cNvSpPr>
          <p:nvPr>
            <p:ph type="sldNum" sz="quarter" idx="20"/>
          </p:nvPr>
        </p:nvSpPr>
        <p:spPr/>
        <p:txBody>
          <a:bodyPr/>
          <a:lstStyle>
            <a:lvl1pPr>
              <a:defRPr/>
            </a:lvl1pPr>
          </a:lstStyle>
          <a:p>
            <a:pPr>
              <a:defRPr/>
            </a:pPr>
            <a:fld id="{E1C148CA-D033-486B-A345-68C0CB44FE06}" type="slidenum">
              <a:rPr lang="en-US" altLang="en-US"/>
              <a:pPr>
                <a:defRPr/>
              </a:pPr>
              <a:t>‹#›</a:t>
            </a:fld>
            <a:endParaRPr lang="en-US" altLang="en-US"/>
          </a:p>
        </p:txBody>
      </p:sp>
    </p:spTree>
    <p:extLst>
      <p:ext uri="{BB962C8B-B14F-4D97-AF65-F5344CB8AC3E}">
        <p14:creationId xmlns:p14="http://schemas.microsoft.com/office/powerpoint/2010/main" val="266033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cxnSp>
        <p:nvCxnSpPr>
          <p:cNvPr id="12" name="Straight Connector 11"/>
          <p:cNvCxnSpPr>
            <a:endCxn id="9" idx="3"/>
          </p:cNvCxnSpPr>
          <p:nvPr userDrawn="1"/>
        </p:nvCxnSpPr>
        <p:spPr>
          <a:xfrm rot="5400000">
            <a:off x="2718065" y="3303324"/>
            <a:ext cx="3100387" cy="2117"/>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5970059" y="3808942"/>
            <a:ext cx="4114800" cy="2117"/>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812800" y="809400"/>
            <a:ext cx="109728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841600" y="1295400"/>
            <a:ext cx="108712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609600" y="3581401"/>
            <a:ext cx="3657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318000" y="3581401"/>
            <a:ext cx="3657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8026400" y="3581401"/>
            <a:ext cx="3657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609600" y="1752601"/>
            <a:ext cx="36576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318000" y="1752601"/>
            <a:ext cx="36576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8026400" y="1752601"/>
            <a:ext cx="36576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4" name="Footer Placeholder 2"/>
          <p:cNvSpPr>
            <a:spLocks noGrp="1"/>
          </p:cNvSpPr>
          <p:nvPr>
            <p:ph type="ftr" sz="quarter" idx="18"/>
          </p:nvPr>
        </p:nvSpPr>
        <p:spPr/>
        <p:txBody>
          <a:bodyPr/>
          <a:lstStyle>
            <a:lvl1pPr>
              <a:defRPr/>
            </a:lvl1pPr>
          </a:lstStyle>
          <a:p>
            <a:pPr>
              <a:defRPr/>
            </a:pPr>
            <a:endParaRPr lang="en-US"/>
          </a:p>
        </p:txBody>
      </p:sp>
      <p:sp>
        <p:nvSpPr>
          <p:cNvPr id="18" name="Slide Number Placeholder 3"/>
          <p:cNvSpPr>
            <a:spLocks noGrp="1"/>
          </p:cNvSpPr>
          <p:nvPr>
            <p:ph type="sldNum" sz="quarter" idx="19"/>
          </p:nvPr>
        </p:nvSpPr>
        <p:spPr/>
        <p:txBody>
          <a:bodyPr/>
          <a:lstStyle>
            <a:lvl1pPr>
              <a:defRPr/>
            </a:lvl1pPr>
          </a:lstStyle>
          <a:p>
            <a:pPr>
              <a:defRPr/>
            </a:pPr>
            <a:fld id="{264B9B20-1E0D-44D1-81AE-446C0BEDE6A3}" type="slidenum">
              <a:rPr lang="en-US" altLang="en-US"/>
              <a:pPr>
                <a:defRPr/>
              </a:pPr>
              <a:t>‹#›</a:t>
            </a:fld>
            <a:endParaRPr lang="en-US" altLang="en-US"/>
          </a:p>
        </p:txBody>
      </p:sp>
    </p:spTree>
    <p:extLst>
      <p:ext uri="{BB962C8B-B14F-4D97-AF65-F5344CB8AC3E}">
        <p14:creationId xmlns:p14="http://schemas.microsoft.com/office/powerpoint/2010/main" val="887177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91213F87-33DE-40F8-BD47-C68396D83514}" type="slidenum">
              <a:rPr lang="en-US" altLang="en-US"/>
              <a:pPr>
                <a:defRPr/>
              </a:pPr>
              <a:t>‹#›</a:t>
            </a:fld>
            <a:endParaRPr lang="en-US" altLang="en-US"/>
          </a:p>
        </p:txBody>
      </p:sp>
    </p:spTree>
    <p:extLst>
      <p:ext uri="{BB962C8B-B14F-4D97-AF65-F5344CB8AC3E}">
        <p14:creationId xmlns:p14="http://schemas.microsoft.com/office/powerpoint/2010/main" val="46757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812800" y="1752601"/>
            <a:ext cx="109728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a:xfrm>
            <a:off x="4165600" y="6550026"/>
            <a:ext cx="3860800" cy="365125"/>
          </a:xfrm>
        </p:spPr>
        <p:txBody>
          <a:bodyPr/>
          <a:lstStyle>
            <a:lvl1pPr>
              <a:defRPr/>
            </a:lvl1pPr>
          </a:lstStyle>
          <a:p>
            <a:pPr>
              <a:defRPr/>
            </a:pPr>
            <a:endParaRPr lang="en-US"/>
          </a:p>
        </p:txBody>
      </p:sp>
      <p:sp>
        <p:nvSpPr>
          <p:cNvPr id="6" name="Slide Number Placeholder 5"/>
          <p:cNvSpPr>
            <a:spLocks noGrp="1"/>
          </p:cNvSpPr>
          <p:nvPr>
            <p:ph type="sldNum" sz="quarter" idx="15"/>
          </p:nvPr>
        </p:nvSpPr>
        <p:spPr>
          <a:xfrm>
            <a:off x="609600" y="6550026"/>
            <a:ext cx="2844800" cy="365125"/>
          </a:xfrm>
        </p:spPr>
        <p:txBody>
          <a:bodyPr/>
          <a:lstStyle>
            <a:lvl1pPr algn="l">
              <a:defRPr b="1">
                <a:solidFill>
                  <a:srgbClr val="B48200"/>
                </a:solidFill>
              </a:defRPr>
            </a:lvl1pPr>
          </a:lstStyle>
          <a:p>
            <a:pPr>
              <a:defRPr/>
            </a:pPr>
            <a:fld id="{B035897B-7683-42ED-BB96-6AB8EAE4EABA}" type="slidenum">
              <a:rPr lang="en-US" altLang="en-US"/>
              <a:pPr>
                <a:defRPr/>
              </a:pPr>
              <a:t>‹#›</a:t>
            </a:fld>
            <a:endParaRPr lang="en-US" altLang="en-US"/>
          </a:p>
        </p:txBody>
      </p:sp>
    </p:spTree>
    <p:extLst>
      <p:ext uri="{BB962C8B-B14F-4D97-AF65-F5344CB8AC3E}">
        <p14:creationId xmlns:p14="http://schemas.microsoft.com/office/powerpoint/2010/main" val="217432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812800" y="809400"/>
            <a:ext cx="109728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841600" y="12954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909E913A-FCA3-4033-A775-49FA8FBC14D7}" type="slidenum">
              <a:rPr lang="en-US" altLang="en-US"/>
              <a:pPr>
                <a:defRPr/>
              </a:pPr>
              <a:t>‹#›</a:t>
            </a:fld>
            <a:endParaRPr lang="en-US" altLang="en-US"/>
          </a:p>
        </p:txBody>
      </p:sp>
    </p:spTree>
    <p:extLst>
      <p:ext uri="{BB962C8B-B14F-4D97-AF65-F5344CB8AC3E}">
        <p14:creationId xmlns:p14="http://schemas.microsoft.com/office/powerpoint/2010/main" val="527250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BBFF8CBB-C2D0-454A-9386-AD6F3167F6F3}" type="slidenum">
              <a:rPr lang="en-US" altLang="en-US"/>
              <a:pPr>
                <a:defRPr/>
              </a:pPr>
              <a:t>‹#›</a:t>
            </a:fld>
            <a:endParaRPr lang="en-US" altLang="en-US"/>
          </a:p>
        </p:txBody>
      </p:sp>
    </p:spTree>
    <p:extLst>
      <p:ext uri="{BB962C8B-B14F-4D97-AF65-F5344CB8AC3E}">
        <p14:creationId xmlns:p14="http://schemas.microsoft.com/office/powerpoint/2010/main" val="2610531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B268F198-6BAA-4EB8-ADDA-15C911D56B38}" type="slidenum">
              <a:rPr lang="en-US" altLang="en-US"/>
              <a:pPr>
                <a:defRPr/>
              </a:pPr>
              <a:t>‹#›</a:t>
            </a:fld>
            <a:endParaRPr lang="en-US" altLang="en-US"/>
          </a:p>
        </p:txBody>
      </p:sp>
    </p:spTree>
    <p:extLst>
      <p:ext uri="{BB962C8B-B14F-4D97-AF65-F5344CB8AC3E}">
        <p14:creationId xmlns:p14="http://schemas.microsoft.com/office/powerpoint/2010/main" val="387636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8A152-795C-41F9-852B-496088B1EC8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B2CF-78ED-438C-B8A3-6417A116108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114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79C2E3E0-1C90-4E3E-987B-8309EA8E959B}" type="slidenum">
              <a:rPr lang="en-US" altLang="en-US"/>
              <a:pPr>
                <a:defRPr/>
              </a:pPr>
              <a:t>‹#›</a:t>
            </a:fld>
            <a:endParaRPr lang="en-US" altLang="en-US"/>
          </a:p>
        </p:txBody>
      </p:sp>
    </p:spTree>
    <p:extLst>
      <p:ext uri="{BB962C8B-B14F-4D97-AF65-F5344CB8AC3E}">
        <p14:creationId xmlns:p14="http://schemas.microsoft.com/office/powerpoint/2010/main" val="2880773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05DEF091-4466-4227-8A11-2108D3E8396F}" type="slidenum">
              <a:rPr lang="en-US" altLang="en-US"/>
              <a:pPr>
                <a:defRPr/>
              </a:pPr>
              <a:t>‹#›</a:t>
            </a:fld>
            <a:endParaRPr lang="en-US" altLang="en-US"/>
          </a:p>
        </p:txBody>
      </p:sp>
    </p:spTree>
    <p:extLst>
      <p:ext uri="{BB962C8B-B14F-4D97-AF65-F5344CB8AC3E}">
        <p14:creationId xmlns:p14="http://schemas.microsoft.com/office/powerpoint/2010/main" val="258995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752601"/>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812800" y="733200"/>
            <a:ext cx="109728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841600" y="1219200"/>
            <a:ext cx="1087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99D1C944-8B65-42DD-AF99-9C387AAAB8F3}" type="slidenum">
              <a:rPr lang="en-US" altLang="en-US"/>
              <a:pPr>
                <a:defRPr/>
              </a:pPr>
              <a:t>‹#›</a:t>
            </a:fld>
            <a:endParaRPr lang="en-US" altLang="en-US"/>
          </a:p>
        </p:txBody>
      </p:sp>
    </p:spTree>
    <p:extLst>
      <p:ext uri="{BB962C8B-B14F-4D97-AF65-F5344CB8AC3E}">
        <p14:creationId xmlns:p14="http://schemas.microsoft.com/office/powerpoint/2010/main" val="315534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8A152-795C-41F9-852B-496088B1EC8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B2CF-78ED-438C-B8A3-6417A116108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03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98A152-795C-41F9-852B-496088B1EC8E}"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CB2CF-78ED-438C-B8A3-6417A116108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58416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98A152-795C-41F9-852B-496088B1EC8E}"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CB2CF-78ED-438C-B8A3-6417A116108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5084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98A152-795C-41F9-852B-496088B1EC8E}"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CB2CF-78ED-438C-B8A3-6417A116108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8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8A152-795C-41F9-852B-496088B1EC8E}"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CB2CF-78ED-438C-B8A3-6417A1161083}" type="slidenum">
              <a:rPr lang="en-US" smtClean="0"/>
              <a:t>‹#›</a:t>
            </a:fld>
            <a:endParaRPr lang="en-US"/>
          </a:p>
        </p:txBody>
      </p:sp>
    </p:spTree>
    <p:extLst>
      <p:ext uri="{BB962C8B-B14F-4D97-AF65-F5344CB8AC3E}">
        <p14:creationId xmlns:p14="http://schemas.microsoft.com/office/powerpoint/2010/main" val="38611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98A152-795C-41F9-852B-496088B1EC8E}"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CB2CF-78ED-438C-B8A3-6417A116108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71860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398A152-795C-41F9-852B-496088B1EC8E}" type="datetimeFigureOut">
              <a:rPr lang="en-US" smtClean="0"/>
              <a:t>7/14/2020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3FCB2CF-78ED-438C-B8A3-6417A116108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726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398A152-795C-41F9-852B-496088B1EC8E}" type="datetimeFigureOut">
              <a:rPr lang="en-US" smtClean="0"/>
              <a:t>7/14/2020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3FCB2CF-78ED-438C-B8A3-6417A116108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1209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663" r:id="rId17"/>
    <p:sldLayoutId id="2147483665" r:id="rId18"/>
    <p:sldLayoutId id="2147483667" r:id="rId19"/>
    <p:sldLayoutId id="2147483668" r:id="rId20"/>
    <p:sldLayoutId id="2147483935" r:id="rId21"/>
    <p:sldLayoutId id="2147483936" r:id="rId2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susb.edu/financial-aid/current-students/scholarship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usb.edu/student-financial-services/services/direct-deposit"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susb.edu/financial-ai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susb.edu/student-financial-services/tuition-and-fees/academic-year-2020-202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sb.edu/financial-aid/current-students/federal-work-stud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hyperlink" Target="http://www.heartlandecsi.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50000"/>
            <a:extLst>
              <a:ext uri="{28A0092B-C50C-407E-A947-70E740481C1C}">
                <a14:useLocalDpi xmlns:a14="http://schemas.microsoft.com/office/drawing/2010/main" val="0"/>
              </a:ext>
            </a:extLst>
          </a:blip>
          <a:srcRect l="2669"/>
          <a:stretch/>
        </p:blipFill>
        <p:spPr>
          <a:xfrm>
            <a:off x="20" y="10"/>
            <a:ext cx="12191675" cy="6857990"/>
          </a:xfrm>
          <a:prstGeom prst="rect">
            <a:avLst/>
          </a:prstGeom>
        </p:spPr>
      </p:pic>
      <p:sp>
        <p:nvSpPr>
          <p:cNvPr id="2" name="Title 1"/>
          <p:cNvSpPr>
            <a:spLocks noGrp="1"/>
          </p:cNvSpPr>
          <p:nvPr>
            <p:ph type="ctrTitle"/>
          </p:nvPr>
        </p:nvSpPr>
        <p:spPr>
          <a:xfrm>
            <a:off x="4976636" y="992221"/>
            <a:ext cx="6247308" cy="4873558"/>
          </a:xfrm>
        </p:spPr>
        <p:txBody>
          <a:bodyPr anchor="ctr">
            <a:normAutofit/>
          </a:bodyPr>
          <a:lstStyle/>
          <a:p>
            <a:r>
              <a:rPr lang="en-US" sz="4800" cap="none">
                <a:latin typeface="Times New Roman" panose="02020603050405020304" pitchFamily="18" charset="0"/>
                <a:cs typeface="Times New Roman" panose="02020603050405020304" pitchFamily="18" charset="0"/>
              </a:rPr>
              <a:t>Understanding Financial Aid</a:t>
            </a:r>
            <a:br>
              <a:rPr lang="en-US" sz="4800" cap="none">
                <a:latin typeface="Times New Roman" panose="02020603050405020304" pitchFamily="18" charset="0"/>
                <a:cs typeface="Times New Roman" panose="02020603050405020304" pitchFamily="18" charset="0"/>
              </a:rPr>
            </a:br>
            <a:endParaRPr lang="en-US" sz="4800" cap="none">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68056" y="996610"/>
            <a:ext cx="3363901" cy="4864780"/>
          </a:xfrm>
        </p:spPr>
        <p:txBody>
          <a:bodyPr anchor="ctr">
            <a:normAutofit/>
          </a:bodyPr>
          <a:lstStyle/>
          <a:p>
            <a:pPr algn="r"/>
            <a:endParaRPr lang="en-US" sz="2000" cap="none" spc="800">
              <a:latin typeface="Times New Roman" panose="02020603050405020304" pitchFamily="18" charset="0"/>
              <a:ea typeface="+mj-ea"/>
              <a:cs typeface="Times New Roman" panose="02020603050405020304" pitchFamily="18" charset="0"/>
            </a:endParaRPr>
          </a:p>
          <a:p>
            <a:pPr algn="r"/>
            <a:endParaRPr lang="en-US" sz="2000" cap="none" spc="800">
              <a:latin typeface="Times New Roman" panose="02020603050405020304" pitchFamily="18" charset="0"/>
              <a:ea typeface="+mj-ea"/>
              <a:cs typeface="Times New Roman" panose="02020603050405020304" pitchFamily="18" charset="0"/>
            </a:endParaRPr>
          </a:p>
          <a:p>
            <a:pPr algn="r"/>
            <a:endParaRPr lang="en-US" sz="2000"/>
          </a:p>
        </p:txBody>
      </p:sp>
      <p:cxnSp>
        <p:nvCxnSpPr>
          <p:cNvPr id="12" name="Straight Connector 1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1796" y="5811726"/>
            <a:ext cx="10790204" cy="1154162"/>
          </a:xfrm>
          <a:prstGeom prst="rect">
            <a:avLst/>
          </a:prstGeom>
          <a:noFill/>
        </p:spPr>
        <p:txBody>
          <a:bodyPr wrap="square" rtlCol="0">
            <a:spAutoFit/>
          </a:bodyPr>
          <a:lstStyle/>
          <a:p>
            <a:pPr>
              <a:spcAft>
                <a:spcPts val="600"/>
              </a:spcAft>
              <a:defRPr/>
            </a:pPr>
            <a:r>
              <a:rPr lang="en-US" sz="3200" dirty="0">
                <a:ln w="10160">
                  <a:solidFill>
                    <a:schemeClr val="accent1"/>
                  </a:solidFill>
                  <a:prstDash val="solid"/>
                </a:ln>
                <a:effectLst>
                  <a:outerShdw blurRad="38100" dist="32000" dir="5400000" algn="tl">
                    <a:srgbClr val="000000">
                      <a:alpha val="30000"/>
                    </a:srgbClr>
                  </a:outerShdw>
                </a:effectLst>
                <a:latin typeface="Arial" charset="0"/>
              </a:rPr>
              <a:t>Veronica Medina – Financial Aid Wellness Coordinator</a:t>
            </a:r>
            <a:endParaRPr lang="en-US" sz="3200">
              <a:ln w="10160">
                <a:solidFill>
                  <a:schemeClr val="accent1"/>
                </a:solidFill>
                <a:prstDash val="solid"/>
              </a:ln>
              <a:effectLst>
                <a:outerShdw blurRad="38100" dist="32000" dir="5400000" algn="tl">
                  <a:srgbClr val="000000">
                    <a:alpha val="30000"/>
                  </a:srgbClr>
                </a:outerShdw>
              </a:effectLst>
              <a:latin typeface="Arial" charset="0"/>
            </a:endParaRPr>
          </a:p>
          <a:p>
            <a:pPr>
              <a:spcAft>
                <a:spcPts val="600"/>
              </a:spcAft>
              <a:defRPr/>
            </a:pPr>
            <a:endParaRPr lang="en-US" sz="3200">
              <a:ln w="10160">
                <a:solidFill>
                  <a:schemeClr val="accent1"/>
                </a:solidFill>
                <a:prstDash val="solid"/>
              </a:ln>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6963474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Placeholder 9"/>
          <p:cNvSpPr>
            <a:spLocks noGrp="1"/>
          </p:cNvSpPr>
          <p:nvPr>
            <p:ph type="body" sz="half" idx="2"/>
          </p:nvPr>
        </p:nvSpPr>
        <p:spPr>
          <a:xfrm>
            <a:off x="1044575" y="1634490"/>
            <a:ext cx="8556625" cy="5029200"/>
          </a:xfrm>
        </p:spPr>
        <p:txBody>
          <a:bodyPr rtlCol="0">
            <a:normAutofit/>
          </a:bodyPr>
          <a:lstStyle/>
          <a:p>
            <a:pPr lvl="1">
              <a:spcBef>
                <a:spcPts val="0"/>
              </a:spcBef>
              <a:defRPr/>
            </a:pPr>
            <a:endParaRPr lang="en-US" sz="2600" b="1" dirty="0">
              <a:latin typeface="Times New Roman" panose="02020603050405020304" pitchFamily="18" charset="0"/>
              <a:cs typeface="Times New Roman" panose="02020603050405020304" pitchFamily="18" charset="0"/>
            </a:endParaRPr>
          </a:p>
          <a:p>
            <a:pPr lvl="1">
              <a:spcBef>
                <a:spcPts val="0"/>
              </a:spcBef>
              <a:defRPr/>
            </a:pPr>
            <a:r>
              <a:rPr lang="en-US" sz="2600" b="1" dirty="0">
                <a:latin typeface="Times New Roman" panose="02020603050405020304" pitchFamily="18" charset="0"/>
                <a:cs typeface="Times New Roman" panose="02020603050405020304" pitchFamily="18" charset="0"/>
              </a:rPr>
              <a:t>1)  If you were offered a Subsidized and Unsubsidized   	Loan what would your first choice be? Why?</a:t>
            </a:r>
          </a:p>
          <a:p>
            <a:pPr marL="914400" lvl="1" indent="-457200">
              <a:spcBef>
                <a:spcPts val="0"/>
              </a:spcBef>
              <a:defRPr/>
            </a:pPr>
            <a:endParaRPr lang="en-US" sz="2600" b="1" dirty="0">
              <a:latin typeface="Times New Roman" panose="02020603050405020304" pitchFamily="18" charset="0"/>
              <a:cs typeface="Times New Roman" panose="02020603050405020304" pitchFamily="18" charset="0"/>
            </a:endParaRPr>
          </a:p>
          <a:p>
            <a:pPr marL="914400" lvl="1" indent="-457200">
              <a:spcBef>
                <a:spcPts val="0"/>
              </a:spcBef>
              <a:defRPr/>
            </a:pPr>
            <a:r>
              <a:rPr lang="en-US" sz="2600" b="1" dirty="0">
                <a:latin typeface="Times New Roman" panose="02020603050405020304" pitchFamily="18" charset="0"/>
                <a:cs typeface="Times New Roman" panose="02020603050405020304" pitchFamily="18" charset="0"/>
              </a:rPr>
              <a:t>2)  Do you have to accept the loan(s) that are offered?</a:t>
            </a:r>
          </a:p>
          <a:p>
            <a:pPr marL="914400" lvl="1" indent="-457200">
              <a:spcBef>
                <a:spcPts val="0"/>
              </a:spcBef>
              <a:buFont typeface="+mj-lt"/>
              <a:buAutoNum type="arabicParenR"/>
              <a:defRPr/>
            </a:pPr>
            <a:endParaRPr lang="en-US" sz="2600" b="1" dirty="0">
              <a:latin typeface="Times New Roman" panose="02020603050405020304" pitchFamily="18" charset="0"/>
              <a:cs typeface="Times New Roman" panose="02020603050405020304" pitchFamily="18" charset="0"/>
            </a:endParaRPr>
          </a:p>
          <a:p>
            <a:pPr marL="914400" lvl="1" indent="-457200">
              <a:spcBef>
                <a:spcPts val="0"/>
              </a:spcBef>
              <a:defRPr/>
            </a:pPr>
            <a:r>
              <a:rPr lang="en-US" sz="2600" b="1" dirty="0">
                <a:latin typeface="Times New Roman" panose="02020603050405020304" pitchFamily="18" charset="0"/>
                <a:cs typeface="Times New Roman" panose="02020603050405020304" pitchFamily="18" charset="0"/>
              </a:rPr>
              <a:t>3)  If you have accepted a loan will you automatically receive it?  Yes or no ……why?</a:t>
            </a:r>
          </a:p>
          <a:p>
            <a:pPr>
              <a:spcBef>
                <a:spcPts val="0"/>
              </a:spcBef>
              <a:defRPr/>
            </a:pPr>
            <a:endParaRPr lang="en-US" dirty="0"/>
          </a:p>
        </p:txBody>
      </p:sp>
      <p:sp>
        <p:nvSpPr>
          <p:cNvPr id="22531" name="Title 6"/>
          <p:cNvSpPr>
            <a:spLocks noGrp="1"/>
          </p:cNvSpPr>
          <p:nvPr>
            <p:ph type="title"/>
          </p:nvPr>
        </p:nvSpPr>
        <p:spPr>
          <a:xfrm>
            <a:off x="1531620" y="415290"/>
            <a:ext cx="4960620" cy="1371600"/>
          </a:xfrm>
        </p:spPr>
        <p:txBody>
          <a:bodyPr>
            <a:noAutofit/>
          </a:bodyPr>
          <a:lstStyle/>
          <a:p>
            <a:pPr algn="ctr">
              <a:defRPr/>
            </a:pPr>
            <a:r>
              <a:rPr lang="en-US" altLang="en-US" sz="6600" b="1" dirty="0">
                <a:solidFill>
                  <a:schemeClr val="accent1">
                    <a:satMod val="150000"/>
                  </a:schemeClr>
                </a:solidFill>
                <a:latin typeface="Times New Roman" panose="02020603050405020304" pitchFamily="18" charset="0"/>
                <a:cs typeface="Times New Roman" panose="02020603050405020304" pitchFamily="18" charset="0"/>
              </a:rPr>
              <a:t>POP QUIZ</a:t>
            </a:r>
          </a:p>
        </p:txBody>
      </p:sp>
      <p:pic>
        <p:nvPicPr>
          <p:cNvPr id="54277" name="Picture 11" descr="C:\Documents and Settings\maruiz1\Local Settings\Temporary Internet Files\Content.IE5\SQ5SMNRW\MP9001777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524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www.lexisnexis.com/LexTalk/cfs-file.ashx/__key/communityserver-components-userfiles/00-00-00-21-10-attached+files/qui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5178561"/>
            <a:ext cx="2099023" cy="152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1897063" y="1224058"/>
            <a:ext cx="8001000" cy="5100542"/>
          </a:xfrm>
        </p:spPr>
        <p:txBody>
          <a:bodyPr rtlCol="0">
            <a:normAutofit fontScale="92500" lnSpcReduction="10000"/>
          </a:bodyPr>
          <a:lstStyle/>
          <a:p>
            <a:pPr marL="273050" indent="-273050" algn="ctr">
              <a:spcBef>
                <a:spcPts val="0"/>
              </a:spcBef>
              <a:buNone/>
              <a:defRPr/>
            </a:pPr>
            <a:r>
              <a:rPr lang="en-US" sz="2500" b="1" dirty="0">
                <a:solidFill>
                  <a:srgbClr val="0070C0"/>
                </a:solidFill>
                <a:latin typeface="Times New Roman" panose="02020603050405020304" pitchFamily="18" charset="0"/>
                <a:cs typeface="Times New Roman" panose="02020603050405020304" pitchFamily="18" charset="0"/>
              </a:rPr>
              <a:t>F</a:t>
            </a:r>
            <a:r>
              <a:rPr lang="en-US" sz="2800" b="1" dirty="0">
                <a:solidFill>
                  <a:srgbClr val="0070C0"/>
                </a:solidFill>
                <a:latin typeface="Times New Roman" panose="02020603050405020304" pitchFamily="18" charset="0"/>
                <a:cs typeface="Times New Roman" panose="02020603050405020304" pitchFamily="18" charset="0"/>
              </a:rPr>
              <a:t>ree money, but you must apply for it.</a:t>
            </a:r>
          </a:p>
          <a:p>
            <a:pPr marL="273050" indent="-273050" algn="ctr">
              <a:spcBef>
                <a:spcPts val="0"/>
              </a:spcBef>
              <a:buNone/>
              <a:defRPr/>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defRPr/>
            </a:pPr>
            <a:r>
              <a:rPr lang="en-US" sz="2500" dirty="0" err="1">
                <a:latin typeface="Times New Roman" panose="02020603050405020304" pitchFamily="18" charset="0"/>
                <a:cs typeface="Times New Roman" panose="02020603050405020304" pitchFamily="18" charset="0"/>
              </a:rPr>
              <a:t>MyCoyote</a:t>
            </a:r>
            <a:r>
              <a:rPr lang="en-US" sz="2500" dirty="0">
                <a:latin typeface="Times New Roman" panose="02020603050405020304" pitchFamily="18" charset="0"/>
                <a:cs typeface="Times New Roman" panose="02020603050405020304" pitchFamily="18" charset="0"/>
              </a:rPr>
              <a:t> Scholarship Application</a:t>
            </a:r>
          </a:p>
          <a:p>
            <a:pPr>
              <a:spcBef>
                <a:spcPts val="0"/>
              </a:spcBef>
              <a:buFont typeface="Wingdings" panose="05000000000000000000" pitchFamily="2" charset="2"/>
              <a:buChar char="Ø"/>
              <a:defRPr/>
            </a:pPr>
            <a:r>
              <a:rPr lang="en-US" sz="2800" dirty="0">
                <a:hlinkClick r:id="rId3"/>
              </a:rPr>
              <a:t>https://www.csusb.edu/financial-aid/current-students/scholarships</a:t>
            </a:r>
            <a:r>
              <a:rPr lang="en-US" sz="2800" dirty="0"/>
              <a:t> </a:t>
            </a:r>
            <a:endParaRPr lang="en-US" sz="2500" dirty="0">
              <a:latin typeface="Times New Roman" panose="02020603050405020304" pitchFamily="18" charset="0"/>
              <a:cs typeface="Times New Roman" panose="02020603050405020304" pitchFamily="18" charset="0"/>
            </a:endParaRPr>
          </a:p>
          <a:p>
            <a:pPr marL="273050" indent="-273050">
              <a:spcBef>
                <a:spcPts val="0"/>
              </a:spcBef>
              <a:buClr>
                <a:schemeClr val="tx2">
                  <a:lumMod val="75000"/>
                </a:schemeClr>
              </a:buClr>
              <a:buFont typeface="Wingdings" pitchFamily="2" charset="2"/>
              <a:buChar char="Ø"/>
              <a:defRPr/>
            </a:pPr>
            <a:r>
              <a:rPr lang="en-US" sz="2500" dirty="0">
                <a:latin typeface="Times New Roman" panose="02020603050405020304" pitchFamily="18" charset="0"/>
                <a:cs typeface="Times New Roman" panose="02020603050405020304" pitchFamily="18" charset="0"/>
              </a:rPr>
              <a:t>Applying for scholarships is never a waste of time!</a:t>
            </a:r>
          </a:p>
          <a:p>
            <a:pPr marL="273050" indent="-273050">
              <a:spcBef>
                <a:spcPts val="0"/>
              </a:spcBef>
              <a:buClr>
                <a:schemeClr val="tx2">
                  <a:lumMod val="75000"/>
                </a:schemeClr>
              </a:buClr>
              <a:buFont typeface="Wingdings" pitchFamily="2" charset="2"/>
              <a:buChar char="Ø"/>
              <a:defRPr/>
            </a:pPr>
            <a:r>
              <a:rPr lang="en-US" sz="2500" dirty="0">
                <a:latin typeface="Times New Roman" panose="02020603050405020304" pitchFamily="18" charset="0"/>
                <a:cs typeface="Times New Roman" panose="02020603050405020304" pitchFamily="18" charset="0"/>
              </a:rPr>
              <a:t>Applications open November 1</a:t>
            </a:r>
            <a:r>
              <a:rPr lang="en-US" sz="2500" baseline="30000" dirty="0">
                <a:latin typeface="Times New Roman" panose="02020603050405020304" pitchFamily="18" charset="0"/>
                <a:cs typeface="Times New Roman" panose="02020603050405020304" pitchFamily="18" charset="0"/>
              </a:rPr>
              <a:t>st</a:t>
            </a:r>
            <a:r>
              <a:rPr lang="en-US" sz="2500" dirty="0">
                <a:latin typeface="Times New Roman" panose="02020603050405020304" pitchFamily="18" charset="0"/>
                <a:cs typeface="Times New Roman" panose="02020603050405020304" pitchFamily="18" charset="0"/>
              </a:rPr>
              <a:t> and priority date March 2</a:t>
            </a:r>
            <a:r>
              <a:rPr lang="en-US" sz="2500" baseline="30000" dirty="0">
                <a:latin typeface="Times New Roman" panose="02020603050405020304" pitchFamily="18" charset="0"/>
                <a:cs typeface="Times New Roman" panose="02020603050405020304" pitchFamily="18" charset="0"/>
              </a:rPr>
              <a:t>nd</a:t>
            </a:r>
            <a:r>
              <a:rPr lang="en-US" sz="2500" dirty="0">
                <a:latin typeface="Times New Roman" panose="02020603050405020304" pitchFamily="18" charset="0"/>
                <a:cs typeface="Times New Roman" panose="02020603050405020304" pitchFamily="18" charset="0"/>
              </a:rPr>
              <a:t> deadline</a:t>
            </a:r>
          </a:p>
          <a:p>
            <a:pPr marL="273050" indent="-273050">
              <a:spcBef>
                <a:spcPts val="0"/>
              </a:spcBef>
              <a:buClr>
                <a:schemeClr val="tx2">
                  <a:lumMod val="75000"/>
                </a:schemeClr>
              </a:buClr>
              <a:buFont typeface="Wingdings" pitchFamily="2" charset="2"/>
              <a:buChar char="Ø"/>
              <a:defRPr/>
            </a:pPr>
            <a:r>
              <a:rPr lang="en-US" sz="2500" dirty="0">
                <a:latin typeface="Times New Roman" panose="02020603050405020304" pitchFamily="18" charset="0"/>
                <a:cs typeface="Times New Roman" panose="02020603050405020304" pitchFamily="18" charset="0"/>
              </a:rPr>
              <a:t>Scholarships are very competitive</a:t>
            </a:r>
          </a:p>
          <a:p>
            <a:pPr marL="273050" indent="-273050">
              <a:spcBef>
                <a:spcPts val="0"/>
              </a:spcBef>
              <a:buClr>
                <a:schemeClr val="tx2">
                  <a:lumMod val="75000"/>
                </a:schemeClr>
              </a:buClr>
              <a:buFont typeface="Wingdings" pitchFamily="2" charset="2"/>
              <a:buChar char="Ø"/>
              <a:defRPr/>
            </a:pPr>
            <a:r>
              <a:rPr lang="en-US" sz="2500" dirty="0">
                <a:latin typeface="Times New Roman" panose="02020603050405020304" pitchFamily="18" charset="0"/>
                <a:cs typeface="Times New Roman" panose="02020603050405020304" pitchFamily="18" charset="0"/>
              </a:rPr>
              <a:t>Focus on ANSWERING the question!</a:t>
            </a:r>
          </a:p>
          <a:p>
            <a:pPr marL="273050" indent="-273050">
              <a:spcBef>
                <a:spcPts val="0"/>
              </a:spcBef>
              <a:buClr>
                <a:schemeClr val="tx2">
                  <a:lumMod val="75000"/>
                </a:schemeClr>
              </a:buClr>
              <a:buFont typeface="Wingdings" pitchFamily="2" charset="2"/>
              <a:buChar char="Ø"/>
              <a:defRPr/>
            </a:pPr>
            <a:r>
              <a:rPr lang="en-US" sz="2500" dirty="0">
                <a:latin typeface="Times New Roman" panose="02020603050405020304" pitchFamily="18" charset="0"/>
                <a:cs typeface="Times New Roman" panose="02020603050405020304" pitchFamily="18" charset="0"/>
              </a:rPr>
              <a:t>You can also apply for outside scholarships not</a:t>
            </a:r>
          </a:p>
          <a:p>
            <a:pPr marL="0" indent="0">
              <a:spcBef>
                <a:spcPts val="0"/>
              </a:spcBef>
              <a:buClr>
                <a:schemeClr val="tx2">
                  <a:lumMod val="75000"/>
                </a:schemeClr>
              </a:buClr>
              <a:buNone/>
              <a:defRPr/>
            </a:pPr>
            <a:r>
              <a:rPr lang="en-US" sz="2500" dirty="0">
                <a:latin typeface="Times New Roman" panose="02020603050405020304" pitchFamily="18" charset="0"/>
                <a:cs typeface="Times New Roman" panose="02020603050405020304" pitchFamily="18" charset="0"/>
              </a:rPr>
              <a:t>    the one’s offered by our school	</a:t>
            </a:r>
          </a:p>
          <a:p>
            <a:pPr marL="273050" indent="-273050">
              <a:spcBef>
                <a:spcPts val="0"/>
              </a:spcBef>
              <a:buClr>
                <a:schemeClr val="tx2">
                  <a:lumMod val="75000"/>
                </a:schemeClr>
              </a:buClr>
              <a:buFont typeface="Wingdings" pitchFamily="2" charset="2"/>
              <a:buChar char="Ø"/>
              <a:defRPr/>
            </a:pPr>
            <a:endParaRPr lang="en-US" sz="2400" dirty="0">
              <a:latin typeface="Arial Narrow" pitchFamily="34" charset="0"/>
            </a:endParaRPr>
          </a:p>
          <a:p>
            <a:pPr marL="273050" indent="-273050">
              <a:spcBef>
                <a:spcPts val="0"/>
              </a:spcBef>
              <a:buClr>
                <a:schemeClr val="tx2">
                  <a:lumMod val="75000"/>
                </a:schemeClr>
              </a:buClr>
              <a:buFont typeface="Wingdings" pitchFamily="2" charset="2"/>
              <a:buChar char="Ø"/>
              <a:defRPr/>
            </a:pPr>
            <a:endParaRPr lang="en-US" sz="2400" dirty="0">
              <a:latin typeface="Arial Narrow" pitchFamily="34" charset="0"/>
            </a:endParaRPr>
          </a:p>
          <a:p>
            <a:pPr marL="273050" indent="-273050">
              <a:spcBef>
                <a:spcPts val="0"/>
              </a:spcBef>
              <a:buClr>
                <a:srgbClr val="B58B80"/>
              </a:buClr>
              <a:buNone/>
              <a:defRPr/>
            </a:pPr>
            <a:endParaRPr lang="en-US" sz="2400" dirty="0">
              <a:latin typeface="Arial Narrow" pitchFamily="34" charset="0"/>
            </a:endParaRPr>
          </a:p>
          <a:p>
            <a:pPr marL="273050" indent="-273050">
              <a:spcBef>
                <a:spcPts val="0"/>
              </a:spcBef>
              <a:buClr>
                <a:srgbClr val="B58B80"/>
              </a:buClr>
              <a:buNone/>
              <a:defRPr/>
            </a:pPr>
            <a:endParaRPr lang="en-US" sz="2400" dirty="0">
              <a:latin typeface="Arial Narrow" pitchFamily="34" charset="0"/>
            </a:endParaRPr>
          </a:p>
          <a:p>
            <a:pPr marL="273050" indent="-273050">
              <a:spcBef>
                <a:spcPts val="0"/>
              </a:spcBef>
              <a:buClr>
                <a:srgbClr val="B58B80"/>
              </a:buClr>
              <a:buNone/>
              <a:defRPr/>
            </a:pPr>
            <a:endParaRPr lang="en-US" sz="2400" dirty="0">
              <a:latin typeface="Arial Narrow" pitchFamily="34" charset="0"/>
            </a:endParaRPr>
          </a:p>
          <a:p>
            <a:pPr marL="273050" indent="-273050">
              <a:spcBef>
                <a:spcPts val="0"/>
              </a:spcBef>
              <a:buClr>
                <a:srgbClr val="B58B80"/>
              </a:buClr>
              <a:buNone/>
              <a:defRPr/>
            </a:pPr>
            <a:endParaRPr lang="en-US" sz="2400" dirty="0">
              <a:solidFill>
                <a:srgbClr val="C87D0E"/>
              </a:solidFill>
            </a:endParaRPr>
          </a:p>
        </p:txBody>
      </p:sp>
      <p:sp>
        <p:nvSpPr>
          <p:cNvPr id="8" name="Rectangle 2"/>
          <p:cNvSpPr>
            <a:spLocks noGrp="1" noChangeArrowheads="1"/>
          </p:cNvSpPr>
          <p:nvPr>
            <p:ph type="title"/>
          </p:nvPr>
        </p:nvSpPr>
        <p:spPr>
          <a:xfrm>
            <a:off x="2058988" y="533400"/>
            <a:ext cx="6858000" cy="990600"/>
          </a:xfrm>
        </p:spPr>
        <p:txBody>
          <a:bodyPr>
            <a:normAutofit fontScale="90000"/>
          </a:bodyPr>
          <a:lstStyle/>
          <a:p>
            <a:pPr algn="ctr">
              <a:defRPr/>
            </a:pP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br>
              <a:rPr lang="en-US" sz="2800" dirty="0">
                <a:solidFill>
                  <a:schemeClr val="accent1">
                    <a:tint val="88000"/>
                    <a:satMod val="150000"/>
                  </a:schemeClr>
                </a:solidFill>
                <a:effectLst>
                  <a:outerShdw blurRad="38100" dist="38100" dir="2700000" algn="tl">
                    <a:srgbClr val="000000"/>
                  </a:outerShdw>
                </a:effectLst>
              </a:rPr>
            </a:br>
            <a:endParaRPr sz="2400" dirty="0">
              <a:latin typeface="Arial Black" pitchFamily="34" charset="0"/>
            </a:endParaRPr>
          </a:p>
        </p:txBody>
      </p:sp>
      <p:sp>
        <p:nvSpPr>
          <p:cNvPr id="2" name="Rectangle 1"/>
          <p:cNvSpPr/>
          <p:nvPr/>
        </p:nvSpPr>
        <p:spPr>
          <a:xfrm>
            <a:off x="1078808" y="309658"/>
            <a:ext cx="10449976" cy="923330"/>
          </a:xfrm>
          <a:prstGeom prst="rect">
            <a:avLst/>
          </a:prstGeom>
        </p:spPr>
        <p:txBody>
          <a:bodyPr wrap="square">
            <a:spAutoFit/>
          </a:bodyPr>
          <a:lstStyle/>
          <a:p>
            <a:pPr marL="273050" indent="-273050" algn="ctr">
              <a:lnSpc>
                <a:spcPct val="90000"/>
              </a:lnSpc>
              <a:defRPr/>
            </a:pPr>
            <a:r>
              <a:rPr lang="en-US" sz="6000" b="1" spc="200" dirty="0">
                <a:solidFill>
                  <a:schemeClr val="accent1">
                    <a:lumMod val="75000"/>
                  </a:schemeClr>
                </a:solidFill>
                <a:latin typeface="Times New Roman" panose="02020603050405020304" pitchFamily="18" charset="0"/>
                <a:ea typeface="+mj-ea"/>
                <a:cs typeface="Times New Roman" panose="02020603050405020304" pitchFamily="18" charset="0"/>
              </a:rPr>
              <a:t>What are Scholarships?</a:t>
            </a:r>
          </a:p>
        </p:txBody>
      </p:sp>
      <p:pic>
        <p:nvPicPr>
          <p:cNvPr id="57350" name="Picture 9" descr="http://cohemo.org/wp-content/uploads/2013/12/scholar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097" y="4959639"/>
            <a:ext cx="2816844" cy="17366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967048" y="152861"/>
            <a:ext cx="10690167" cy="1600201"/>
          </a:xfrm>
        </p:spPr>
        <p:txBody>
          <a:bodyPr>
            <a:noAutofit/>
          </a:bodyPr>
          <a:lstStyle/>
          <a:p>
            <a:pPr algn="ctr">
              <a:defRPr/>
            </a:pPr>
            <a:r>
              <a:rPr lang="en-US" altLang="en-US" sz="4000" b="1" cap="none" dirty="0">
                <a:solidFill>
                  <a:schemeClr val="accent1">
                    <a:lumMod val="75000"/>
                  </a:schemeClr>
                </a:solidFill>
                <a:latin typeface="Times New Roman" panose="02020603050405020304" pitchFamily="18" charset="0"/>
                <a:cs typeface="Times New Roman" panose="02020603050405020304" pitchFamily="18" charset="0"/>
              </a:rPr>
              <a:t>Financial Aid’s MAXIMUM Budget is Based on Where you Live</a:t>
            </a:r>
            <a:br>
              <a:rPr lang="en-US" altLang="en-US" sz="4000" b="1" cap="none" dirty="0">
                <a:solidFill>
                  <a:schemeClr val="accent1">
                    <a:lumMod val="75000"/>
                  </a:schemeClr>
                </a:solidFill>
                <a:latin typeface="Times New Roman" panose="02020603050405020304" pitchFamily="18" charset="0"/>
                <a:cs typeface="Times New Roman" panose="02020603050405020304" pitchFamily="18" charset="0"/>
              </a:rPr>
            </a:br>
            <a:r>
              <a:rPr lang="en-US" altLang="en-US" sz="2800" b="1" cap="none" dirty="0">
                <a:solidFill>
                  <a:schemeClr val="accent1">
                    <a:lumMod val="75000"/>
                  </a:schemeClr>
                </a:solidFill>
                <a:latin typeface="Times New Roman" panose="02020603050405020304" pitchFamily="18" charset="0"/>
                <a:cs typeface="Times New Roman" panose="02020603050405020304" pitchFamily="18" charset="0"/>
              </a:rPr>
              <a:t>Here is an example of a cost of attendance</a:t>
            </a:r>
          </a:p>
        </p:txBody>
      </p:sp>
      <p:graphicFrame>
        <p:nvGraphicFramePr>
          <p:cNvPr id="2" name="Table 1"/>
          <p:cNvGraphicFramePr>
            <a:graphicFrameLocks noGrp="1"/>
          </p:cNvGraphicFramePr>
          <p:nvPr>
            <p:extLst>
              <p:ext uri="{D42A27DB-BD31-4B8C-83A1-F6EECF244321}">
                <p14:modId xmlns:p14="http://schemas.microsoft.com/office/powerpoint/2010/main" val="2574425732"/>
              </p:ext>
            </p:extLst>
          </p:nvPr>
        </p:nvGraphicFramePr>
        <p:xfrm>
          <a:off x="1696719" y="1753062"/>
          <a:ext cx="9960495" cy="4952078"/>
        </p:xfrm>
        <a:graphic>
          <a:graphicData uri="http://schemas.openxmlformats.org/drawingml/2006/table">
            <a:tbl>
              <a:tblPr firstRow="1" bandRow="1">
                <a:tableStyleId>{E929F9F4-4A8F-4326-A1B4-22849713DDAB}</a:tableStyleId>
              </a:tblPr>
              <a:tblGrid>
                <a:gridCol w="4012436">
                  <a:extLst>
                    <a:ext uri="{9D8B030D-6E8A-4147-A177-3AD203B41FA5}">
                      <a16:colId xmlns:a16="http://schemas.microsoft.com/office/drawing/2014/main" val="20000"/>
                    </a:ext>
                  </a:extLst>
                </a:gridCol>
                <a:gridCol w="1870205">
                  <a:extLst>
                    <a:ext uri="{9D8B030D-6E8A-4147-A177-3AD203B41FA5}">
                      <a16:colId xmlns:a16="http://schemas.microsoft.com/office/drawing/2014/main" val="20001"/>
                    </a:ext>
                  </a:extLst>
                </a:gridCol>
                <a:gridCol w="1808480">
                  <a:extLst>
                    <a:ext uri="{9D8B030D-6E8A-4147-A177-3AD203B41FA5}">
                      <a16:colId xmlns:a16="http://schemas.microsoft.com/office/drawing/2014/main" val="20002"/>
                    </a:ext>
                  </a:extLst>
                </a:gridCol>
                <a:gridCol w="2027443">
                  <a:extLst>
                    <a:ext uri="{9D8B030D-6E8A-4147-A177-3AD203B41FA5}">
                      <a16:colId xmlns:a16="http://schemas.microsoft.com/office/drawing/2014/main" val="20003"/>
                    </a:ext>
                  </a:extLst>
                </a:gridCol>
                <a:gridCol w="241931">
                  <a:extLst>
                    <a:ext uri="{9D8B030D-6E8A-4147-A177-3AD203B41FA5}">
                      <a16:colId xmlns:a16="http://schemas.microsoft.com/office/drawing/2014/main" val="20004"/>
                    </a:ext>
                  </a:extLst>
                </a:gridCol>
              </a:tblGrid>
              <a:tr h="1167993">
                <a:tc>
                  <a:txBody>
                    <a:bodyPr/>
                    <a:lstStyle/>
                    <a:p>
                      <a:pPr algn="ctr"/>
                      <a:r>
                        <a:rPr lang="en-US" sz="3200" dirty="0"/>
                        <a:t>Cost of Attendance </a:t>
                      </a:r>
                    </a:p>
                  </a:txBody>
                  <a:tcPr marT="137173" marB="45724"/>
                </a:tc>
                <a:tc>
                  <a:txBody>
                    <a:bodyPr/>
                    <a:lstStyle/>
                    <a:p>
                      <a:pPr algn="ctr"/>
                      <a:r>
                        <a:rPr lang="en-US" sz="1800" dirty="0"/>
                        <a:t>Commuter</a:t>
                      </a:r>
                      <a:endParaRPr lang="en-US" sz="1800" dirty="0">
                        <a:solidFill>
                          <a:schemeClr val="tx1"/>
                        </a:solidFill>
                      </a:endParaRPr>
                    </a:p>
                  </a:txBody>
                  <a:tcPr marT="137173" marB="45724"/>
                </a:tc>
                <a:tc>
                  <a:txBody>
                    <a:bodyPr/>
                    <a:lstStyle/>
                    <a:p>
                      <a:pPr algn="ctr"/>
                      <a:r>
                        <a:rPr lang="en-US" sz="1800" dirty="0"/>
                        <a:t>On-Campus</a:t>
                      </a:r>
                    </a:p>
                  </a:txBody>
                  <a:tcPr marT="137173" marB="45724"/>
                </a:tc>
                <a:tc>
                  <a:txBody>
                    <a:bodyPr/>
                    <a:lstStyle/>
                    <a:p>
                      <a:pPr algn="ctr"/>
                      <a:r>
                        <a:rPr lang="en-US" sz="1800" dirty="0"/>
                        <a:t>Off-Campus</a:t>
                      </a:r>
                      <a:endParaRPr lang="en-US" sz="1800" dirty="0">
                        <a:solidFill>
                          <a:schemeClr val="tx1"/>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0"/>
                  </a:ext>
                </a:extLst>
              </a:tr>
              <a:tr h="664605">
                <a:tc>
                  <a:txBody>
                    <a:bodyPr/>
                    <a:lstStyle/>
                    <a:p>
                      <a:r>
                        <a:rPr lang="en-US" sz="1800" dirty="0"/>
                        <a:t>Tuition</a:t>
                      </a:r>
                      <a:r>
                        <a:rPr lang="en-US" sz="1800" baseline="0" dirty="0"/>
                        <a:t>/Fees</a:t>
                      </a:r>
                      <a:endParaRPr lang="en-US" sz="1800" dirty="0">
                        <a:solidFill>
                          <a:schemeClr val="tx1"/>
                        </a:solidFill>
                      </a:endParaRPr>
                    </a:p>
                  </a:txBody>
                  <a:tcPr marT="137173" marB="45724"/>
                </a:tc>
                <a:tc>
                  <a:txBody>
                    <a:bodyPr/>
                    <a:lstStyle/>
                    <a:p>
                      <a:pPr algn="ctr"/>
                      <a:r>
                        <a:rPr lang="en-US" sz="1800" dirty="0"/>
                        <a:t>$6956</a:t>
                      </a:r>
                      <a:endParaRPr lang="en-US" sz="1800" dirty="0">
                        <a:solidFill>
                          <a:srgbClr val="FF0000"/>
                        </a:solidFill>
                      </a:endParaRPr>
                    </a:p>
                  </a:txBody>
                  <a:tcPr marT="137173" marB="45724"/>
                </a:tc>
                <a:tc>
                  <a:txBody>
                    <a:bodyPr/>
                    <a:lstStyle/>
                    <a:p>
                      <a:pPr algn="ctr"/>
                      <a:r>
                        <a:rPr lang="en-US" sz="1800" dirty="0"/>
                        <a:t>$6956</a:t>
                      </a:r>
                    </a:p>
                  </a:txBody>
                  <a:tcPr marT="137173" marB="45724"/>
                </a:tc>
                <a:tc>
                  <a:txBody>
                    <a:bodyPr/>
                    <a:lstStyle/>
                    <a:p>
                      <a:pPr algn="ctr"/>
                      <a:r>
                        <a:rPr lang="en-US" sz="1800" dirty="0"/>
                        <a:t>$6956</a:t>
                      </a:r>
                      <a:endParaRPr lang="en-US" sz="1800" dirty="0">
                        <a:solidFill>
                          <a:srgbClr val="FF0000"/>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1"/>
                  </a:ext>
                </a:extLst>
              </a:tr>
              <a:tr h="664605">
                <a:tc>
                  <a:txBody>
                    <a:bodyPr/>
                    <a:lstStyle/>
                    <a:p>
                      <a:r>
                        <a:rPr lang="en-US" sz="1800" dirty="0"/>
                        <a:t>Books</a:t>
                      </a:r>
                      <a:r>
                        <a:rPr lang="en-US" sz="1800" baseline="0" dirty="0"/>
                        <a:t>/Supplies</a:t>
                      </a:r>
                      <a:endParaRPr lang="en-US" sz="1800" dirty="0">
                        <a:solidFill>
                          <a:schemeClr val="tx1"/>
                        </a:solidFill>
                      </a:endParaRPr>
                    </a:p>
                  </a:txBody>
                  <a:tcPr marT="137173" marB="45724"/>
                </a:tc>
                <a:tc>
                  <a:txBody>
                    <a:bodyPr/>
                    <a:lstStyle/>
                    <a:p>
                      <a:pPr algn="ctr"/>
                      <a:r>
                        <a:rPr lang="en-US" sz="1800" dirty="0"/>
                        <a:t>$1272</a:t>
                      </a:r>
                      <a:endParaRPr lang="en-US" sz="1800" dirty="0">
                        <a:solidFill>
                          <a:schemeClr val="tx1"/>
                        </a:solidFill>
                      </a:endParaRPr>
                    </a:p>
                  </a:txBody>
                  <a:tcPr marT="137173" marB="45724"/>
                </a:tc>
                <a:tc>
                  <a:txBody>
                    <a:bodyPr/>
                    <a:lstStyle/>
                    <a:p>
                      <a:pPr algn="ctr"/>
                      <a:r>
                        <a:rPr lang="en-US" sz="1800" dirty="0">
                          <a:solidFill>
                            <a:schemeClr val="bg1"/>
                          </a:solidFill>
                        </a:rPr>
                        <a:t>$1272</a:t>
                      </a:r>
                    </a:p>
                  </a:txBody>
                  <a:tcPr marT="137173" marB="45724"/>
                </a:tc>
                <a:tc>
                  <a:txBody>
                    <a:bodyPr/>
                    <a:lstStyle/>
                    <a:p>
                      <a:pPr algn="ctr"/>
                      <a:r>
                        <a:rPr lang="en-US" sz="1800" dirty="0"/>
                        <a:t>$1272</a:t>
                      </a:r>
                      <a:endParaRPr lang="en-US" sz="1800" dirty="0">
                        <a:solidFill>
                          <a:schemeClr val="tx1"/>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2"/>
                  </a:ext>
                </a:extLst>
              </a:tr>
              <a:tr h="664605">
                <a:tc>
                  <a:txBody>
                    <a:bodyPr/>
                    <a:lstStyle/>
                    <a:p>
                      <a:r>
                        <a:rPr lang="en-US" sz="1800" dirty="0">
                          <a:solidFill>
                            <a:schemeClr val="bg1"/>
                          </a:solidFill>
                        </a:rPr>
                        <a:t>Food/Housing</a:t>
                      </a:r>
                    </a:p>
                  </a:txBody>
                  <a:tcPr marT="137173" marB="45724"/>
                </a:tc>
                <a:tc>
                  <a:txBody>
                    <a:bodyPr/>
                    <a:lstStyle/>
                    <a:p>
                      <a:pPr algn="ctr"/>
                      <a:r>
                        <a:rPr lang="en-US" sz="1800" dirty="0"/>
                        <a:t>$6725</a:t>
                      </a:r>
                      <a:endParaRPr lang="en-US" sz="1800" dirty="0">
                        <a:solidFill>
                          <a:schemeClr val="tx1"/>
                        </a:solidFill>
                      </a:endParaRPr>
                    </a:p>
                  </a:txBody>
                  <a:tcPr marT="137173" marB="45724"/>
                </a:tc>
                <a:tc>
                  <a:txBody>
                    <a:bodyPr/>
                    <a:lstStyle/>
                    <a:p>
                      <a:pPr algn="ctr"/>
                      <a:r>
                        <a:rPr lang="en-US" sz="1800" dirty="0">
                          <a:solidFill>
                            <a:schemeClr val="bg1"/>
                          </a:solidFill>
                        </a:rPr>
                        <a:t>$12142</a:t>
                      </a:r>
                    </a:p>
                  </a:txBody>
                  <a:tcPr marT="137173" marB="45724"/>
                </a:tc>
                <a:tc>
                  <a:txBody>
                    <a:bodyPr/>
                    <a:lstStyle/>
                    <a:p>
                      <a:pPr algn="ctr"/>
                      <a:r>
                        <a:rPr lang="en-US" sz="1800" dirty="0"/>
                        <a:t>$11054</a:t>
                      </a:r>
                      <a:endParaRPr lang="en-US" sz="1800" dirty="0">
                        <a:solidFill>
                          <a:srgbClr val="FF0000"/>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3"/>
                  </a:ext>
                </a:extLst>
              </a:tr>
              <a:tr h="664605">
                <a:tc>
                  <a:txBody>
                    <a:bodyPr/>
                    <a:lstStyle/>
                    <a:p>
                      <a:r>
                        <a:rPr lang="en-US" sz="1800" dirty="0"/>
                        <a:t>Transportation</a:t>
                      </a:r>
                      <a:endParaRPr lang="en-US" sz="1800" dirty="0">
                        <a:solidFill>
                          <a:schemeClr val="tx1"/>
                        </a:solidFill>
                      </a:endParaRPr>
                    </a:p>
                  </a:txBody>
                  <a:tcPr marT="137173" marB="45724"/>
                </a:tc>
                <a:tc>
                  <a:txBody>
                    <a:bodyPr/>
                    <a:lstStyle/>
                    <a:p>
                      <a:pPr algn="ctr"/>
                      <a:r>
                        <a:rPr lang="en-US" sz="1800" dirty="0"/>
                        <a:t>$1566</a:t>
                      </a:r>
                      <a:endParaRPr lang="en-US" sz="1800" dirty="0">
                        <a:solidFill>
                          <a:schemeClr val="tx1"/>
                        </a:solidFill>
                      </a:endParaRPr>
                    </a:p>
                  </a:txBody>
                  <a:tcPr marT="137173" marB="45724"/>
                </a:tc>
                <a:tc>
                  <a:txBody>
                    <a:bodyPr/>
                    <a:lstStyle/>
                    <a:p>
                      <a:pPr algn="ctr"/>
                      <a:r>
                        <a:rPr lang="en-US" sz="1800" dirty="0">
                          <a:solidFill>
                            <a:schemeClr val="bg1"/>
                          </a:solidFill>
                        </a:rPr>
                        <a:t>$610</a:t>
                      </a:r>
                    </a:p>
                  </a:txBody>
                  <a:tcPr marT="137173" marB="45724"/>
                </a:tc>
                <a:tc>
                  <a:txBody>
                    <a:bodyPr/>
                    <a:lstStyle/>
                    <a:p>
                      <a:pPr algn="ctr"/>
                      <a:r>
                        <a:rPr lang="en-US" sz="1800" dirty="0"/>
                        <a:t>$1342</a:t>
                      </a:r>
                      <a:endParaRPr lang="en-US" sz="1800" dirty="0">
                        <a:solidFill>
                          <a:schemeClr val="tx1"/>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4"/>
                  </a:ext>
                </a:extLst>
              </a:tr>
              <a:tr h="461060">
                <a:tc>
                  <a:txBody>
                    <a:bodyPr/>
                    <a:lstStyle/>
                    <a:p>
                      <a:r>
                        <a:rPr lang="en-US" sz="1800" dirty="0"/>
                        <a:t>Personal/</a:t>
                      </a:r>
                      <a:r>
                        <a:rPr lang="en-US" sz="1800" dirty="0" err="1"/>
                        <a:t>Misc</a:t>
                      </a:r>
                      <a:r>
                        <a:rPr lang="en-US" sz="1800" dirty="0"/>
                        <a:t>,</a:t>
                      </a:r>
                      <a:endParaRPr lang="en-US" sz="1800" dirty="0">
                        <a:solidFill>
                          <a:schemeClr val="tx1"/>
                        </a:solidFill>
                      </a:endParaRPr>
                    </a:p>
                  </a:txBody>
                  <a:tcPr marT="137173" marB="45724"/>
                </a:tc>
                <a:tc>
                  <a:txBody>
                    <a:bodyPr/>
                    <a:lstStyle/>
                    <a:p>
                      <a:pPr algn="ctr"/>
                      <a:r>
                        <a:rPr lang="en-US" sz="1800" dirty="0"/>
                        <a:t>$1744</a:t>
                      </a:r>
                      <a:endParaRPr lang="en-US" sz="1800" dirty="0">
                        <a:solidFill>
                          <a:schemeClr val="tx1"/>
                        </a:solidFill>
                      </a:endParaRPr>
                    </a:p>
                  </a:txBody>
                  <a:tcPr marT="137173" marB="45724"/>
                </a:tc>
                <a:tc>
                  <a:txBody>
                    <a:bodyPr/>
                    <a:lstStyle/>
                    <a:p>
                      <a:pPr algn="ctr"/>
                      <a:r>
                        <a:rPr lang="en-US" sz="1800" dirty="0">
                          <a:solidFill>
                            <a:schemeClr val="bg1"/>
                          </a:solidFill>
                        </a:rPr>
                        <a:t>$1566</a:t>
                      </a:r>
                    </a:p>
                  </a:txBody>
                  <a:tcPr marT="137173" marB="45724"/>
                </a:tc>
                <a:tc>
                  <a:txBody>
                    <a:bodyPr/>
                    <a:lstStyle/>
                    <a:p>
                      <a:pPr algn="ctr"/>
                      <a:r>
                        <a:rPr lang="en-US" sz="1800" dirty="0"/>
                        <a:t>$2620</a:t>
                      </a:r>
                      <a:endParaRPr lang="en-US" sz="1800" dirty="0">
                        <a:solidFill>
                          <a:schemeClr val="tx1"/>
                        </a:solidFill>
                      </a:endParaRPr>
                    </a:p>
                  </a:txBody>
                  <a:tcPr marT="137173" marB="45724"/>
                </a:tc>
                <a:tc>
                  <a:txBody>
                    <a:bodyPr/>
                    <a:lstStyle/>
                    <a:p>
                      <a:pPr algn="ctr"/>
                      <a:endParaRPr lang="en-US" sz="1800" dirty="0"/>
                    </a:p>
                  </a:txBody>
                  <a:tcPr marT="137173" marB="45724"/>
                </a:tc>
                <a:extLst>
                  <a:ext uri="{0D108BD9-81ED-4DB2-BD59-A6C34878D82A}">
                    <a16:rowId xmlns:a16="http://schemas.microsoft.com/office/drawing/2014/main" val="10005"/>
                  </a:ext>
                </a:extLst>
              </a:tr>
              <a:tr h="664605">
                <a:tc>
                  <a:txBody>
                    <a:bodyPr/>
                    <a:lstStyle/>
                    <a:p>
                      <a:r>
                        <a:rPr lang="en-US" sz="1800" dirty="0"/>
                        <a:t>TOTALS</a:t>
                      </a:r>
                      <a:endParaRPr lang="en-US" sz="1800" b="1" dirty="0">
                        <a:solidFill>
                          <a:schemeClr val="tx1"/>
                        </a:solidFill>
                      </a:endParaRPr>
                    </a:p>
                  </a:txBody>
                  <a:tcPr marT="137173" marB="45724"/>
                </a:tc>
                <a:tc>
                  <a:txBody>
                    <a:bodyPr/>
                    <a:lstStyle/>
                    <a:p>
                      <a:pPr algn="ctr"/>
                      <a:r>
                        <a:rPr lang="en-US" sz="1800" dirty="0"/>
                        <a:t>$18263</a:t>
                      </a:r>
                      <a:endParaRPr lang="en-US" sz="1800" b="1" dirty="0">
                        <a:solidFill>
                          <a:schemeClr val="tx1"/>
                        </a:solidFill>
                      </a:endParaRPr>
                    </a:p>
                  </a:txBody>
                  <a:tcPr marT="137173"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$22546</a:t>
                      </a:r>
                    </a:p>
                  </a:txBody>
                  <a:tcPr marT="137173"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$23244</a:t>
                      </a:r>
                      <a:endParaRPr lang="en-US" sz="1800" b="1" dirty="0">
                        <a:solidFill>
                          <a:schemeClr val="tx1"/>
                        </a:solidFill>
                      </a:endParaRPr>
                    </a:p>
                  </a:txBody>
                  <a:tcPr marT="137173"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marT="137173"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120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6335" y="380999"/>
            <a:ext cx="10864734" cy="1273233"/>
          </a:xfrm>
        </p:spPr>
        <p:txBody>
          <a:bodyPr>
            <a:noAutofit/>
          </a:bodyPr>
          <a:lstStyle/>
          <a:p>
            <a:pPr algn="ctr">
              <a:defRPr/>
            </a:pPr>
            <a:r>
              <a:rPr lang="en-US" sz="5000" b="1" cap="none" dirty="0">
                <a:solidFill>
                  <a:schemeClr val="accent1">
                    <a:lumMod val="75000"/>
                  </a:schemeClr>
                </a:solidFill>
                <a:latin typeface="Times New Roman" panose="02020603050405020304" pitchFamily="18" charset="0"/>
                <a:cs typeface="Times New Roman" panose="02020603050405020304" pitchFamily="18" charset="0"/>
              </a:rPr>
              <a:t>Disbursement of Financial Aid </a:t>
            </a:r>
          </a:p>
        </p:txBody>
      </p:sp>
      <p:sp>
        <p:nvSpPr>
          <p:cNvPr id="9" name="Content Placeholder 8"/>
          <p:cNvSpPr>
            <a:spLocks noGrp="1"/>
          </p:cNvSpPr>
          <p:nvPr>
            <p:ph idx="1"/>
          </p:nvPr>
        </p:nvSpPr>
        <p:spPr>
          <a:xfrm>
            <a:off x="1523999" y="1729047"/>
            <a:ext cx="9889375" cy="4921134"/>
          </a:xfrm>
        </p:spPr>
        <p:txBody>
          <a:bodyPr>
            <a:normAutofit/>
          </a:bodyPr>
          <a:lstStyle/>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Financial Aid is disbursed approximately </a:t>
            </a:r>
            <a:r>
              <a:rPr lang="en-US" sz="2000" dirty="0">
                <a:solidFill>
                  <a:srgbClr val="0070C0"/>
                </a:solidFill>
                <a:latin typeface="Times New Roman" panose="02020603050405020304" pitchFamily="18" charset="0"/>
                <a:cs typeface="Times New Roman" panose="02020603050405020304" pitchFamily="18" charset="0"/>
              </a:rPr>
              <a:t>10 days before school </a:t>
            </a:r>
            <a:r>
              <a:rPr lang="en-US" sz="2000" dirty="0">
                <a:latin typeface="Times New Roman" panose="02020603050405020304" pitchFamily="18" charset="0"/>
                <a:cs typeface="Times New Roman" panose="02020603050405020304" pitchFamily="18" charset="0"/>
              </a:rPr>
              <a:t>starts </a:t>
            </a:r>
            <a:r>
              <a:rPr lang="en-US" sz="2000" dirty="0">
                <a:solidFill>
                  <a:srgbClr val="FF0000"/>
                </a:solidFill>
                <a:latin typeface="Times New Roman" panose="02020603050405020304" pitchFamily="18" charset="0"/>
                <a:cs typeface="Times New Roman" panose="02020603050405020304" pitchFamily="18" charset="0"/>
              </a:rPr>
              <a:t>(If you are officially enrolled in 12 units) </a:t>
            </a:r>
            <a:r>
              <a:rPr lang="en-US" sz="2000" dirty="0">
                <a:latin typeface="Times New Roman" panose="02020603050405020304" pitchFamily="18" charset="0"/>
                <a:cs typeface="Times New Roman" panose="02020603050405020304" pitchFamily="18" charset="0"/>
              </a:rPr>
              <a:t>and is disbursed on semester basis</a:t>
            </a:r>
            <a:endParaRPr lang="en-US" sz="800" dirty="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If “Anticipated OR Pending Financial Aid” is displayed on your account, your classes will not be cancelled</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Your financial aid will release to the Student Financial Services office to help pay for fees</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If you have a remaining balance it will be mailed or sent to you via direct deposit (you can sign up for Direct Deposit by visiting </a:t>
            </a:r>
            <a:r>
              <a:rPr lang="en-US" sz="2000" dirty="0">
                <a:hlinkClick r:id="rId3"/>
              </a:rPr>
              <a:t>https://www.csusb.edu/student-financial-services/services/direct-deposit</a:t>
            </a:r>
            <a:r>
              <a:rPr lang="en-US" sz="2000" dirty="0">
                <a:latin typeface="Times New Roman" panose="02020603050405020304" pitchFamily="18" charset="0"/>
                <a:cs typeface="Times New Roman" panose="02020603050405020304" pitchFamily="18" charset="0"/>
              </a:rPr>
              <a:t>)</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If your financial aid does not cover your total charges, you are still responsible for paying the difference on the payment deadline date of </a:t>
            </a:r>
            <a:r>
              <a:rPr lang="en-US" dirty="0">
                <a:latin typeface="Times New Roman" panose="02020603050405020304" pitchFamily="18" charset="0"/>
                <a:cs typeface="Times New Roman" panose="02020603050405020304" pitchFamily="18" charset="0"/>
              </a:rPr>
              <a:t>August 13, 2020</a:t>
            </a:r>
          </a:p>
          <a:p>
            <a:pPr marL="457200" indent="-457200">
              <a:buFont typeface="Arial" panose="020B0604020202020204" pitchFamily="34" charset="0"/>
              <a:buChar char="•"/>
              <a:defRPr/>
            </a:pPr>
            <a:endParaRPr lang="en-US" sz="2400" dirty="0"/>
          </a:p>
          <a:p>
            <a:pPr>
              <a:defRPr/>
            </a:pPr>
            <a:endParaRPr lang="en-US" dirty="0"/>
          </a:p>
        </p:txBody>
      </p:sp>
    </p:spTree>
    <p:extLst>
      <p:ext uri="{BB962C8B-B14F-4D97-AF65-F5344CB8AC3E}">
        <p14:creationId xmlns:p14="http://schemas.microsoft.com/office/powerpoint/2010/main" val="2795276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89709" y="174569"/>
            <a:ext cx="10914611" cy="2103118"/>
          </a:xfrm>
        </p:spPr>
        <p:txBody>
          <a:bodyPr>
            <a:normAutofit fontScale="90000"/>
          </a:bodyPr>
          <a:lstStyle/>
          <a:p>
            <a:pPr algn="ctr">
              <a:defRPr/>
            </a:pPr>
            <a: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t>Satisfactory Academic Progress </a:t>
            </a:r>
            <a:b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br>
            <a: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t>(S.A.P) </a:t>
            </a:r>
            <a:br>
              <a:rPr lang="en-US" altLang="en-US" sz="5300" b="1" dirty="0">
                <a:solidFill>
                  <a:schemeClr val="accent1">
                    <a:lumMod val="75000"/>
                  </a:schemeClr>
                </a:solidFill>
                <a:latin typeface="Times New Roman" panose="02020603050405020304" pitchFamily="18" charset="0"/>
                <a:cs typeface="Times New Roman" panose="02020603050405020304" pitchFamily="18" charset="0"/>
              </a:rPr>
            </a:br>
            <a:br>
              <a:rPr lang="en-US" altLang="en-US" sz="1800" dirty="0">
                <a:solidFill>
                  <a:srgbClr val="FF0000"/>
                </a:solidFill>
              </a:rPr>
            </a:br>
            <a:br>
              <a:rPr lang="en-US" altLang="en-US" sz="1800" dirty="0">
                <a:solidFill>
                  <a:srgbClr val="FF0000"/>
                </a:solidFill>
              </a:rPr>
            </a:br>
            <a:r>
              <a:rPr lang="en-US" altLang="en-US" sz="1800" b="1" dirty="0">
                <a:solidFill>
                  <a:schemeClr val="tx1"/>
                </a:solidFill>
                <a:latin typeface="+mn-lt"/>
              </a:rPr>
              <a:t>The Financial aid office conducts an annual review of your grades. You must maintain “Satisfactory Academic Progress” in order to </a:t>
            </a:r>
            <a:br>
              <a:rPr lang="en-US" altLang="en-US" sz="1800" b="1" dirty="0">
                <a:solidFill>
                  <a:schemeClr val="tx1"/>
                </a:solidFill>
                <a:latin typeface="+mn-lt"/>
              </a:rPr>
            </a:br>
            <a:r>
              <a:rPr lang="en-US" altLang="en-US" sz="1800" b="1" dirty="0">
                <a:solidFill>
                  <a:schemeClr val="tx1"/>
                </a:solidFill>
                <a:latin typeface="+mn-lt"/>
              </a:rPr>
              <a:t>receive and continue to receive financial aid</a:t>
            </a:r>
            <a:br>
              <a:rPr lang="en-US" altLang="en-US" sz="2000" dirty="0">
                <a:solidFill>
                  <a:schemeClr val="accent1">
                    <a:satMod val="150000"/>
                  </a:schemeClr>
                </a:solidFill>
              </a:rPr>
            </a:br>
            <a:endParaRPr lang="en-US" altLang="en-US" sz="2000" dirty="0">
              <a:solidFill>
                <a:schemeClr val="accent1">
                  <a:satMod val="150000"/>
                </a:schemeClr>
              </a:solidFill>
            </a:endParaRPr>
          </a:p>
        </p:txBody>
      </p:sp>
      <p:sp>
        <p:nvSpPr>
          <p:cNvPr id="24579" name="Text Placeholder 3"/>
          <p:cNvSpPr>
            <a:spLocks noGrp="1"/>
          </p:cNvSpPr>
          <p:nvPr>
            <p:ph idx="1"/>
          </p:nvPr>
        </p:nvSpPr>
        <p:spPr>
          <a:xfrm>
            <a:off x="1213658" y="2701694"/>
            <a:ext cx="10365969" cy="3183718"/>
          </a:xfrm>
        </p:spPr>
        <p:txBody>
          <a:bodyPr rtlCol="0">
            <a:normAutofit/>
          </a:bodyPr>
          <a:lstStyle/>
          <a:p>
            <a:pPr>
              <a:spcBef>
                <a:spcPts val="0"/>
              </a:spcBef>
              <a:buNone/>
              <a:defRPr/>
            </a:pPr>
            <a:r>
              <a:rPr lang="en-US" altLang="en-US" sz="2400" dirty="0">
                <a:latin typeface="Times New Roman" panose="02020603050405020304" pitchFamily="18" charset="0"/>
                <a:cs typeface="Times New Roman" panose="02020603050405020304" pitchFamily="18" charset="0"/>
              </a:rPr>
              <a:t>1)You must maintain a minimum of </a:t>
            </a:r>
            <a:r>
              <a:rPr lang="en-US" altLang="en-US" sz="2400" b="1" dirty="0">
                <a:solidFill>
                  <a:srgbClr val="0070C0"/>
                </a:solidFill>
                <a:latin typeface="Times New Roman" panose="02020603050405020304" pitchFamily="18" charset="0"/>
                <a:cs typeface="Times New Roman" panose="02020603050405020304" pitchFamily="18" charset="0"/>
              </a:rPr>
              <a:t>2.00</a:t>
            </a:r>
            <a:r>
              <a:rPr lang="en-US" altLang="en-US" sz="2400" b="1" dirty="0">
                <a:latin typeface="Times New Roman" panose="02020603050405020304" pitchFamily="18" charset="0"/>
                <a:cs typeface="Times New Roman" panose="02020603050405020304" pitchFamily="18" charset="0"/>
              </a:rPr>
              <a:t> grade point average (GPA) </a:t>
            </a:r>
          </a:p>
          <a:p>
            <a:pPr>
              <a:spcBef>
                <a:spcPts val="0"/>
              </a:spcBef>
              <a:buNone/>
              <a:defRPr/>
            </a:pPr>
            <a:endParaRPr lang="en-US" altLang="en-US" sz="2400" b="1" dirty="0">
              <a:latin typeface="Times New Roman" panose="02020603050405020304" pitchFamily="18" charset="0"/>
              <a:cs typeface="Times New Roman" panose="02020603050405020304" pitchFamily="18" charset="0"/>
            </a:endParaRPr>
          </a:p>
          <a:p>
            <a:pPr>
              <a:spcBef>
                <a:spcPts val="0"/>
              </a:spcBef>
              <a:buNone/>
              <a:defRPr/>
            </a:pPr>
            <a:r>
              <a:rPr lang="en-US" altLang="en-US" sz="2400" dirty="0">
                <a:latin typeface="Times New Roman" panose="02020603050405020304" pitchFamily="18" charset="0"/>
                <a:cs typeface="Times New Roman" panose="02020603050405020304" pitchFamily="18" charset="0"/>
              </a:rPr>
              <a:t>2) You must complete a minimum of </a:t>
            </a:r>
            <a:r>
              <a:rPr lang="en-US" altLang="en-US" sz="2400" b="1" dirty="0">
                <a:solidFill>
                  <a:srgbClr val="0070C0"/>
                </a:solidFill>
                <a:latin typeface="Times New Roman" panose="02020603050405020304" pitchFamily="18" charset="0"/>
                <a:cs typeface="Times New Roman" panose="02020603050405020304" pitchFamily="18" charset="0"/>
              </a:rPr>
              <a:t>80% </a:t>
            </a:r>
            <a:r>
              <a:rPr lang="en-US" altLang="en-US" sz="2400" dirty="0">
                <a:latin typeface="Times New Roman" panose="02020603050405020304" pitchFamily="18" charset="0"/>
                <a:cs typeface="Times New Roman" panose="02020603050405020304" pitchFamily="18" charset="0"/>
              </a:rPr>
              <a:t>of your </a:t>
            </a:r>
            <a:r>
              <a:rPr lang="en-US" altLang="en-US" sz="2400" b="1" dirty="0">
                <a:solidFill>
                  <a:srgbClr val="0070C0"/>
                </a:solidFill>
                <a:latin typeface="Times New Roman" panose="02020603050405020304" pitchFamily="18" charset="0"/>
                <a:cs typeface="Times New Roman" panose="02020603050405020304" pitchFamily="18" charset="0"/>
              </a:rPr>
              <a:t>attempted units </a:t>
            </a:r>
          </a:p>
          <a:p>
            <a:pPr>
              <a:spcBef>
                <a:spcPts val="0"/>
              </a:spcBef>
              <a:buNone/>
              <a:defRPr/>
            </a:pPr>
            <a:r>
              <a:rPr lang="en-US" altLang="en-US" sz="2400" dirty="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a:p>
            <a:pPr>
              <a:spcBef>
                <a:spcPts val="0"/>
              </a:spcBef>
              <a:buNone/>
              <a:defRPr/>
            </a:pPr>
            <a:r>
              <a:rPr lang="en-US" altLang="en-US" sz="2400" dirty="0">
                <a:latin typeface="Times New Roman" panose="02020603050405020304" pitchFamily="18" charset="0"/>
                <a:cs typeface="Times New Roman" panose="02020603050405020304" pitchFamily="18" charset="0"/>
              </a:rPr>
              <a:t>3) Only eligible for a maximum of 180 attempted units at Cal State San Bernardino</a:t>
            </a:r>
          </a:p>
          <a:p>
            <a:pPr>
              <a:spcBef>
                <a:spcPts val="0"/>
              </a:spcBef>
              <a:buNone/>
              <a:defRPr/>
            </a:pPr>
            <a:r>
              <a:rPr lang="en-US" altLang="en-US" sz="2400" dirty="0">
                <a:latin typeface="Times New Roman" panose="02020603050405020304" pitchFamily="18" charset="0"/>
                <a:cs typeface="Times New Roman" panose="02020603050405020304" pitchFamily="18" charset="0"/>
              </a:rPr>
              <a:t>    and other colleges.</a:t>
            </a:r>
          </a:p>
          <a:p>
            <a:pPr>
              <a:spcBef>
                <a:spcPts val="0"/>
              </a:spcBef>
              <a:buNone/>
              <a:defRPr/>
            </a:pPr>
            <a:endParaRPr lang="en-US" altLang="en-US" sz="2400" dirty="0"/>
          </a:p>
          <a:p>
            <a:pPr>
              <a:spcBef>
                <a:spcPts val="0"/>
              </a:spcBef>
              <a:buNone/>
              <a:defRPr/>
            </a:pPr>
            <a:endParaRPr lang="en-US" altLang="en-US" sz="2400" dirty="0"/>
          </a:p>
        </p:txBody>
      </p:sp>
    </p:spTree>
    <p:extLst>
      <p:ext uri="{BB962C8B-B14F-4D97-AF65-F5344CB8AC3E}">
        <p14:creationId xmlns:p14="http://schemas.microsoft.com/office/powerpoint/2010/main" val="370923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89709" y="174569"/>
            <a:ext cx="10934931" cy="1146231"/>
          </a:xfrm>
        </p:spPr>
        <p:txBody>
          <a:bodyPr>
            <a:normAutofit fontScale="90000"/>
          </a:bodyPr>
          <a:lstStyle/>
          <a:p>
            <a:pPr algn="ctr">
              <a:defRPr/>
            </a:pPr>
            <a: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t>Aggregate Limits</a:t>
            </a:r>
            <a:b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br>
            <a:r>
              <a:rPr lang="en-US" altLang="en-US" sz="5300" b="1" cap="none" dirty="0">
                <a:solidFill>
                  <a:schemeClr val="accent1">
                    <a:lumMod val="75000"/>
                  </a:schemeClr>
                </a:solidFill>
                <a:latin typeface="Times New Roman" panose="02020603050405020304" pitchFamily="18" charset="0"/>
                <a:cs typeface="Times New Roman" panose="02020603050405020304" pitchFamily="18" charset="0"/>
              </a:rPr>
              <a:t>Undergrad Students</a:t>
            </a:r>
            <a:br>
              <a:rPr lang="en-US" altLang="en-US" sz="5300" b="1" dirty="0">
                <a:solidFill>
                  <a:schemeClr val="accent1">
                    <a:lumMod val="75000"/>
                  </a:schemeClr>
                </a:solidFill>
                <a:latin typeface="Times New Roman" panose="02020603050405020304" pitchFamily="18" charset="0"/>
                <a:cs typeface="Times New Roman" panose="02020603050405020304" pitchFamily="18" charset="0"/>
              </a:rPr>
            </a:br>
            <a:br>
              <a:rPr lang="en-US" altLang="en-US" sz="1800" dirty="0">
                <a:solidFill>
                  <a:srgbClr val="FF0000"/>
                </a:solidFill>
              </a:rPr>
            </a:br>
            <a:br>
              <a:rPr lang="en-US" altLang="en-US" sz="1800" dirty="0">
                <a:solidFill>
                  <a:srgbClr val="FF0000"/>
                </a:solidFill>
              </a:rPr>
            </a:br>
            <a:br>
              <a:rPr lang="en-US" altLang="en-US" sz="1800" dirty="0">
                <a:solidFill>
                  <a:srgbClr val="FF0000"/>
                </a:solidFill>
              </a:rPr>
            </a:br>
            <a:br>
              <a:rPr lang="en-US" altLang="en-US" sz="2000" dirty="0">
                <a:solidFill>
                  <a:schemeClr val="accent1">
                    <a:satMod val="150000"/>
                  </a:schemeClr>
                </a:solidFill>
              </a:rPr>
            </a:br>
            <a:endParaRPr lang="en-US" altLang="en-US" sz="2000" dirty="0">
              <a:solidFill>
                <a:schemeClr val="accent1">
                  <a:satMod val="150000"/>
                </a:schemeClr>
              </a:solidFill>
            </a:endParaRPr>
          </a:p>
        </p:txBody>
      </p:sp>
      <p:sp>
        <p:nvSpPr>
          <p:cNvPr id="24579" name="Text Placeholder 3"/>
          <p:cNvSpPr>
            <a:spLocks noGrp="1"/>
          </p:cNvSpPr>
          <p:nvPr>
            <p:ph idx="1"/>
          </p:nvPr>
        </p:nvSpPr>
        <p:spPr>
          <a:xfrm>
            <a:off x="1213658" y="1950720"/>
            <a:ext cx="10365969" cy="3934692"/>
          </a:xfrm>
        </p:spPr>
        <p:txBody>
          <a:bodyPr rtlCol="0">
            <a:normAutofit/>
          </a:bodyPr>
          <a:lstStyle/>
          <a:p>
            <a:pPr>
              <a:spcBef>
                <a:spcPts val="0"/>
              </a:spcBef>
              <a:defRPr/>
            </a:pPr>
            <a:r>
              <a:rPr lang="en-US" sz="2400" dirty="0">
                <a:latin typeface="Times New Roman" panose="02020603050405020304" pitchFamily="18" charset="0"/>
                <a:cs typeface="Times New Roman" panose="02020603050405020304" pitchFamily="18" charset="0"/>
              </a:rPr>
              <a:t>The aggregate Stafford Loan limit is $31,000 for dependent undergraduate students. </a:t>
            </a:r>
          </a:p>
          <a:p>
            <a:pPr>
              <a:spcBef>
                <a:spcPts val="0"/>
              </a:spcBef>
              <a:defRPr/>
            </a:pPr>
            <a:r>
              <a:rPr lang="en-US" sz="2400" dirty="0">
                <a:latin typeface="Times New Roman" panose="02020603050405020304" pitchFamily="18" charset="0"/>
                <a:cs typeface="Times New Roman" panose="02020603050405020304" pitchFamily="18" charset="0"/>
              </a:rPr>
              <a:t>The aggregate limit for independent undergraduate students and dependent students whose parents are unable to obtain Direct PLUS Loans is nearly twice as much at $57,500. No more than $23,000 may be in Subsidized Loans</a:t>
            </a:r>
            <a:endParaRPr lang="en-US" altLang="en-US" sz="2400" dirty="0">
              <a:latin typeface="Times New Roman" panose="02020603050405020304" pitchFamily="18" charset="0"/>
              <a:cs typeface="Times New Roman" panose="02020603050405020304" pitchFamily="18" charset="0"/>
            </a:endParaRPr>
          </a:p>
          <a:p>
            <a:pPr>
              <a:spcBef>
                <a:spcPts val="0"/>
              </a:spcBef>
              <a:buNone/>
              <a:defRPr/>
            </a:pPr>
            <a:endParaRPr lang="en-US" altLang="en-US" sz="2400" dirty="0"/>
          </a:p>
        </p:txBody>
      </p:sp>
    </p:spTree>
    <p:extLst>
      <p:ext uri="{BB962C8B-B14F-4D97-AF65-F5344CB8AC3E}">
        <p14:creationId xmlns:p14="http://schemas.microsoft.com/office/powerpoint/2010/main" val="2223884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1328496" y="432304"/>
            <a:ext cx="9603275" cy="1049235"/>
          </a:xfrm>
        </p:spPr>
        <p:txBody>
          <a:bodyPr>
            <a:normAutofit fontScale="90000"/>
          </a:bodyPr>
          <a:lstStyle/>
          <a:p>
            <a:pPr algn="ctr">
              <a:defRPr/>
            </a:pPr>
            <a:r>
              <a:rPr lang="en-US" altLang="en-US" sz="4800" b="1" cap="none" dirty="0">
                <a:solidFill>
                  <a:schemeClr val="accent1">
                    <a:lumMod val="75000"/>
                  </a:schemeClr>
                </a:solidFill>
                <a:latin typeface="Times New Roman" panose="02020603050405020304" pitchFamily="18" charset="0"/>
                <a:cs typeface="Times New Roman" panose="02020603050405020304" pitchFamily="18" charset="0"/>
              </a:rPr>
              <a:t>Aggregate Limits</a:t>
            </a:r>
            <a:br>
              <a:rPr lang="en-US" altLang="en-US" sz="4800" b="1" cap="none" dirty="0">
                <a:solidFill>
                  <a:schemeClr val="accent1">
                    <a:lumMod val="75000"/>
                  </a:schemeClr>
                </a:solidFill>
                <a:latin typeface="Times New Roman" panose="02020603050405020304" pitchFamily="18" charset="0"/>
                <a:cs typeface="Times New Roman" panose="02020603050405020304" pitchFamily="18" charset="0"/>
              </a:rPr>
            </a:br>
            <a:r>
              <a:rPr lang="en-US" altLang="en-US" sz="4800" b="1" cap="none" dirty="0">
                <a:solidFill>
                  <a:schemeClr val="accent1">
                    <a:lumMod val="75000"/>
                  </a:schemeClr>
                </a:solidFill>
                <a:latin typeface="Times New Roman" panose="02020603050405020304" pitchFamily="18" charset="0"/>
                <a:cs typeface="Times New Roman" panose="02020603050405020304" pitchFamily="18" charset="0"/>
              </a:rPr>
              <a:t>Grad Students</a:t>
            </a:r>
            <a:br>
              <a:rPr lang="en-US" altLang="en-US" sz="4800" b="1" dirty="0">
                <a:latin typeface="Times New Roman" panose="02020603050405020304" pitchFamily="18" charset="0"/>
                <a:cs typeface="Times New Roman" panose="02020603050405020304" pitchFamily="18" charset="0"/>
              </a:rPr>
            </a:br>
            <a:br>
              <a:rPr lang="en-US" altLang="en-US" sz="800" dirty="0"/>
            </a:br>
            <a:br>
              <a:rPr lang="en-US" altLang="en-US" sz="800" dirty="0"/>
            </a:br>
            <a:br>
              <a:rPr lang="en-US" altLang="en-US" sz="800" dirty="0"/>
            </a:br>
            <a:br>
              <a:rPr lang="en-US" altLang="en-US" sz="800" dirty="0"/>
            </a:br>
            <a:endParaRPr lang="en-US" altLang="en-US" sz="800" dirty="0"/>
          </a:p>
        </p:txBody>
      </p:sp>
      <p:sp>
        <p:nvSpPr>
          <p:cNvPr id="24579" name="Text Placeholder 3"/>
          <p:cNvSpPr>
            <a:spLocks noGrp="1"/>
          </p:cNvSpPr>
          <p:nvPr>
            <p:ph idx="1"/>
          </p:nvPr>
        </p:nvSpPr>
        <p:spPr>
          <a:xfrm>
            <a:off x="1451579" y="2015734"/>
            <a:ext cx="4158849" cy="3450613"/>
          </a:xfrm>
        </p:spPr>
        <p:txBody>
          <a:bodyPr rtlCol="0">
            <a:normAutofit/>
          </a:bodyPr>
          <a:lstStyle/>
          <a:p>
            <a:pPr>
              <a:spcBef>
                <a:spcPts val="0"/>
              </a:spcBef>
              <a:spcAft>
                <a:spcPts val="600"/>
              </a:spcAft>
              <a:defRPr/>
            </a:pPr>
            <a:r>
              <a:rPr lang="en-US" dirty="0">
                <a:latin typeface="Times New Roman" panose="02020603050405020304" pitchFamily="18" charset="0"/>
                <a:cs typeface="Times New Roman" panose="02020603050405020304" pitchFamily="18" charset="0"/>
              </a:rPr>
              <a:t>$138,500 for graduate or professional students. No more than $65,500 of this amount may be in subsidized loans. The graduate aggregate limit includes all federal loans received for undergraduate study.</a:t>
            </a:r>
          </a:p>
          <a:p>
            <a:pPr>
              <a:spcBef>
                <a:spcPts val="0"/>
              </a:spcBef>
              <a:spcAft>
                <a:spcPts val="600"/>
              </a:spcAft>
              <a:defRPr/>
            </a:pPr>
            <a:endParaRPr lang="en-US" altLang="en-US" dirty="0">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73" name="Rectangle 72">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a16="http://schemas.microsoft.com/office/drawing/2014/main" id="{1B686C82-E716-40F5-AD33-0665EEA4E0B7}"/>
              </a:ext>
            </a:extLst>
          </p:cNvPr>
          <p:cNvGraphicFramePr>
            <a:graphicFrameLocks noGrp="1"/>
          </p:cNvGraphicFramePr>
          <p:nvPr>
            <p:extLst>
              <p:ext uri="{D42A27DB-BD31-4B8C-83A1-F6EECF244321}">
                <p14:modId xmlns:p14="http://schemas.microsoft.com/office/powerpoint/2010/main" val="3766585290"/>
              </p:ext>
            </p:extLst>
          </p:nvPr>
        </p:nvGraphicFramePr>
        <p:xfrm>
          <a:off x="6130133" y="3400197"/>
          <a:ext cx="4612210" cy="1991806"/>
        </p:xfrm>
        <a:graphic>
          <a:graphicData uri="http://schemas.openxmlformats.org/drawingml/2006/table">
            <a:tbl>
              <a:tblPr/>
              <a:tblGrid>
                <a:gridCol w="1124107">
                  <a:extLst>
                    <a:ext uri="{9D8B030D-6E8A-4147-A177-3AD203B41FA5}">
                      <a16:colId xmlns:a16="http://schemas.microsoft.com/office/drawing/2014/main" val="3437534675"/>
                    </a:ext>
                  </a:extLst>
                </a:gridCol>
                <a:gridCol w="989173">
                  <a:extLst>
                    <a:ext uri="{9D8B030D-6E8A-4147-A177-3AD203B41FA5}">
                      <a16:colId xmlns:a16="http://schemas.microsoft.com/office/drawing/2014/main" val="1260488337"/>
                    </a:ext>
                  </a:extLst>
                </a:gridCol>
                <a:gridCol w="1016000">
                  <a:extLst>
                    <a:ext uri="{9D8B030D-6E8A-4147-A177-3AD203B41FA5}">
                      <a16:colId xmlns:a16="http://schemas.microsoft.com/office/drawing/2014/main" val="634949596"/>
                    </a:ext>
                  </a:extLst>
                </a:gridCol>
                <a:gridCol w="1482930">
                  <a:extLst>
                    <a:ext uri="{9D8B030D-6E8A-4147-A177-3AD203B41FA5}">
                      <a16:colId xmlns:a16="http://schemas.microsoft.com/office/drawing/2014/main" val="3242657762"/>
                    </a:ext>
                  </a:extLst>
                </a:gridCol>
              </a:tblGrid>
              <a:tr h="607466">
                <a:tc>
                  <a:txBody>
                    <a:bodyPr/>
                    <a:lstStyle/>
                    <a:p>
                      <a:pPr algn="r" fontAlgn="t"/>
                      <a:r>
                        <a:rPr lang="en-US" sz="1600" b="1">
                          <a:solidFill>
                            <a:srgbClr val="345065"/>
                          </a:solidFill>
                          <a:effectLst/>
                          <a:latin typeface="News Cycle"/>
                        </a:rPr>
                        <a:t>Subsidized Loan Limit</a:t>
                      </a:r>
                    </a:p>
                  </a:txBody>
                  <a:tcPr marL="82570" marR="82570" marT="41285" marB="41285">
                    <a:lnL>
                      <a:noFill/>
                    </a:lnL>
                    <a:lnR>
                      <a:noFill/>
                    </a:lnR>
                    <a:lnT>
                      <a:noFill/>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$23,000</a:t>
                      </a:r>
                    </a:p>
                  </a:txBody>
                  <a:tcPr marL="82570" marR="82570" marT="41285" marB="41285">
                    <a:lnL>
                      <a:noFill/>
                    </a:lnL>
                    <a:lnR>
                      <a:noFill/>
                    </a:lnR>
                    <a:lnT>
                      <a:noFill/>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$23,000</a:t>
                      </a:r>
                    </a:p>
                  </a:txBody>
                  <a:tcPr marL="82570" marR="82570" marT="41285" marB="41285">
                    <a:lnL>
                      <a:noFill/>
                    </a:lnL>
                    <a:lnR>
                      <a:noFill/>
                    </a:lnR>
                    <a:lnT>
                      <a:noFill/>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$65,500</a:t>
                      </a:r>
                    </a:p>
                  </a:txBody>
                  <a:tcPr marL="82570" marR="82570" marT="41285" marB="41285">
                    <a:lnL>
                      <a:noFill/>
                    </a:lnL>
                    <a:lnR>
                      <a:noFill/>
                    </a:lnR>
                    <a:lnT>
                      <a:noFill/>
                    </a:lnT>
                    <a:lnB w="7620" cap="flat" cmpd="sng" algn="ctr">
                      <a:solidFill>
                        <a:srgbClr val="CACFD0"/>
                      </a:solidFill>
                      <a:prstDash val="solid"/>
                      <a:round/>
                      <a:headEnd type="none" w="med" len="med"/>
                      <a:tailEnd type="none" w="med" len="med"/>
                    </a:lnB>
                    <a:solidFill>
                      <a:srgbClr val="FFFFFF"/>
                    </a:solidFill>
                  </a:tcPr>
                </a:tc>
                <a:extLst>
                  <a:ext uri="{0D108BD9-81ED-4DB2-BD59-A6C34878D82A}">
                    <a16:rowId xmlns:a16="http://schemas.microsoft.com/office/drawing/2014/main" val="2832349771"/>
                  </a:ext>
                </a:extLst>
              </a:tr>
              <a:tr h="607466">
                <a:tc>
                  <a:txBody>
                    <a:bodyPr/>
                    <a:lstStyle/>
                    <a:p>
                      <a:pPr algn="r" fontAlgn="t"/>
                      <a:r>
                        <a:rPr lang="en-US" sz="1600" b="1">
                          <a:solidFill>
                            <a:srgbClr val="345065"/>
                          </a:solidFill>
                          <a:effectLst/>
                          <a:latin typeface="News Cycle"/>
                        </a:rPr>
                        <a:t>Unsubsidized Loan Limit</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$8,000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a:effectLst/>
                        </a:rPr>
                        <a:t>$34,500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$73,000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extLst>
                  <a:ext uri="{0D108BD9-81ED-4DB2-BD59-A6C34878D82A}">
                    <a16:rowId xmlns:a16="http://schemas.microsoft.com/office/drawing/2014/main" val="2657004668"/>
                  </a:ext>
                </a:extLst>
              </a:tr>
              <a:tr h="514524">
                <a:tc>
                  <a:txBody>
                    <a:bodyPr/>
                    <a:lstStyle/>
                    <a:p>
                      <a:pPr algn="r" fontAlgn="t"/>
                      <a:r>
                        <a:rPr lang="en-US" sz="1600" b="1">
                          <a:solidFill>
                            <a:srgbClr val="345065"/>
                          </a:solidFill>
                          <a:effectLst/>
                          <a:latin typeface="News Cycle"/>
                        </a:rPr>
                        <a:t>Total Loan Limit</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a:effectLst/>
                        </a:rPr>
                        <a:t>$31,000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a:effectLst/>
                        </a:rPr>
                        <a:t>$57,500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tc>
                  <a:txBody>
                    <a:bodyPr/>
                    <a:lstStyle/>
                    <a:p>
                      <a:pPr algn="r" fontAlgn="t"/>
                      <a:r>
                        <a:rPr lang="en-US" sz="1600" dirty="0">
                          <a:effectLst/>
                        </a:rPr>
                        <a:t>$138,500</a:t>
                      </a:r>
                    </a:p>
                  </a:txBody>
                  <a:tcPr marL="82570" marR="82570" marT="41285" marB="41285">
                    <a:lnL>
                      <a:noFill/>
                    </a:lnL>
                    <a:lnR>
                      <a:noFill/>
                    </a:lnR>
                    <a:lnT w="7620" cap="flat" cmpd="sng" algn="ctr">
                      <a:solidFill>
                        <a:srgbClr val="CACFD0"/>
                      </a:solidFill>
                      <a:prstDash val="solid"/>
                      <a:round/>
                      <a:headEnd type="none" w="med" len="med"/>
                      <a:tailEnd type="none" w="med" len="med"/>
                    </a:lnT>
                    <a:lnB w="7620" cap="flat" cmpd="sng" algn="ctr">
                      <a:solidFill>
                        <a:srgbClr val="CACFD0"/>
                      </a:solidFill>
                      <a:prstDash val="solid"/>
                      <a:round/>
                      <a:headEnd type="none" w="med" len="med"/>
                      <a:tailEnd type="none" w="med" len="med"/>
                    </a:lnB>
                    <a:solidFill>
                      <a:srgbClr val="FFFFFF"/>
                    </a:solidFill>
                  </a:tcPr>
                </a:tc>
                <a:extLst>
                  <a:ext uri="{0D108BD9-81ED-4DB2-BD59-A6C34878D82A}">
                    <a16:rowId xmlns:a16="http://schemas.microsoft.com/office/drawing/2014/main" val="102524637"/>
                  </a:ext>
                </a:extLst>
              </a:tr>
            </a:tbl>
          </a:graphicData>
        </a:graphic>
      </p:graphicFrame>
      <p:sp>
        <p:nvSpPr>
          <p:cNvPr id="9" name="Rectangle 8">
            <a:extLst>
              <a:ext uri="{FF2B5EF4-FFF2-40B4-BE49-F238E27FC236}">
                <a16:creationId xmlns:a16="http://schemas.microsoft.com/office/drawing/2014/main" id="{6AB70261-C1B4-4A59-B393-0AAEE01DA4D3}"/>
              </a:ext>
            </a:extLst>
          </p:cNvPr>
          <p:cNvSpPr/>
          <p:nvPr/>
        </p:nvSpPr>
        <p:spPr>
          <a:xfrm>
            <a:off x="9640580" y="2128362"/>
            <a:ext cx="1585291" cy="1200329"/>
          </a:xfrm>
          <a:prstGeom prst="rect">
            <a:avLst/>
          </a:prstGeom>
        </p:spPr>
        <p:txBody>
          <a:bodyPr wrap="square">
            <a:spAutoFit/>
          </a:bodyPr>
          <a:lstStyle/>
          <a:p>
            <a:r>
              <a:rPr lang="en-US" b="1" dirty="0">
                <a:solidFill>
                  <a:srgbClr val="345065"/>
                </a:solidFill>
                <a:latin typeface="News Cycle"/>
              </a:rPr>
              <a:t>Independent Graduate or Professional Students</a:t>
            </a:r>
            <a:endParaRPr lang="en-US" dirty="0"/>
          </a:p>
        </p:txBody>
      </p:sp>
      <p:sp>
        <p:nvSpPr>
          <p:cNvPr id="10" name="Rectangle 9">
            <a:extLst>
              <a:ext uri="{FF2B5EF4-FFF2-40B4-BE49-F238E27FC236}">
                <a16:creationId xmlns:a16="http://schemas.microsoft.com/office/drawing/2014/main" id="{1F442348-4E9A-445F-8EC6-11FCE1496DEA}"/>
              </a:ext>
            </a:extLst>
          </p:cNvPr>
          <p:cNvSpPr/>
          <p:nvPr/>
        </p:nvSpPr>
        <p:spPr>
          <a:xfrm>
            <a:off x="8107714" y="2029572"/>
            <a:ext cx="1756420" cy="1477328"/>
          </a:xfrm>
          <a:prstGeom prst="rect">
            <a:avLst/>
          </a:prstGeom>
        </p:spPr>
        <p:txBody>
          <a:bodyPr wrap="square">
            <a:spAutoFit/>
          </a:bodyPr>
          <a:lstStyle/>
          <a:p>
            <a:r>
              <a:rPr lang="en-US" b="1" dirty="0">
                <a:solidFill>
                  <a:srgbClr val="345065"/>
                </a:solidFill>
                <a:latin typeface="News Cycle"/>
              </a:rPr>
              <a:t>Independent Undergraduate Students/Dep w/PLUS denied loan</a:t>
            </a:r>
            <a:endParaRPr lang="en-US" dirty="0"/>
          </a:p>
        </p:txBody>
      </p:sp>
      <p:sp>
        <p:nvSpPr>
          <p:cNvPr id="11" name="Rectangle 10">
            <a:extLst>
              <a:ext uri="{FF2B5EF4-FFF2-40B4-BE49-F238E27FC236}">
                <a16:creationId xmlns:a16="http://schemas.microsoft.com/office/drawing/2014/main" id="{97FCFF51-EE53-43BE-89F9-E1E32E986CEE}"/>
              </a:ext>
            </a:extLst>
          </p:cNvPr>
          <p:cNvSpPr/>
          <p:nvPr/>
        </p:nvSpPr>
        <p:spPr>
          <a:xfrm>
            <a:off x="6957857" y="2528998"/>
            <a:ext cx="1260304" cy="646331"/>
          </a:xfrm>
          <a:prstGeom prst="rect">
            <a:avLst/>
          </a:prstGeom>
        </p:spPr>
        <p:txBody>
          <a:bodyPr wrap="square">
            <a:spAutoFit/>
          </a:bodyPr>
          <a:lstStyle/>
          <a:p>
            <a:r>
              <a:rPr lang="en-US" b="1" dirty="0">
                <a:solidFill>
                  <a:srgbClr val="345065"/>
                </a:solidFill>
                <a:latin typeface="News Cycle"/>
              </a:rPr>
              <a:t>Dependent Students</a:t>
            </a:r>
            <a:endParaRPr lang="en-US" dirty="0"/>
          </a:p>
        </p:txBody>
      </p:sp>
    </p:spTree>
    <p:extLst>
      <p:ext uri="{BB962C8B-B14F-4D97-AF65-F5344CB8AC3E}">
        <p14:creationId xmlns:p14="http://schemas.microsoft.com/office/powerpoint/2010/main" val="298201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p:cNvSpPr>
            <a:spLocks noGrp="1"/>
          </p:cNvSpPr>
          <p:nvPr>
            <p:ph type="body" sz="half" idx="2"/>
          </p:nvPr>
        </p:nvSpPr>
        <p:spPr>
          <a:xfrm>
            <a:off x="1714500" y="1981200"/>
            <a:ext cx="3146425" cy="4724400"/>
          </a:xfrm>
        </p:spPr>
        <p:txBody>
          <a:bodyPr>
            <a:normAutofit fontScale="25000" lnSpcReduction="20000"/>
          </a:bodyPr>
          <a:lstStyle/>
          <a:p>
            <a:pPr eaLnBrk="1" hangingPunct="1">
              <a:buFont typeface="Wingdings" panose="05000000000000000000" pitchFamily="2" charset="2"/>
              <a:buChar char="ü"/>
            </a:pPr>
            <a:r>
              <a:rPr lang="en-US" altLang="en-US" sz="8000" dirty="0"/>
              <a:t>Tuition</a:t>
            </a:r>
          </a:p>
          <a:p>
            <a:pPr eaLnBrk="1" hangingPunct="1">
              <a:buFont typeface="Wingdings" panose="05000000000000000000" pitchFamily="2" charset="2"/>
              <a:buChar char="ü"/>
            </a:pPr>
            <a:endParaRPr lang="en-US" altLang="en-US" sz="8000" dirty="0"/>
          </a:p>
          <a:p>
            <a:pPr eaLnBrk="1" hangingPunct="1">
              <a:buFont typeface="Wingdings" panose="05000000000000000000" pitchFamily="2" charset="2"/>
              <a:buChar char="ü"/>
            </a:pPr>
            <a:r>
              <a:rPr lang="en-US" altLang="en-US" sz="8000" dirty="0"/>
              <a:t>Parking</a:t>
            </a:r>
          </a:p>
          <a:p>
            <a:pPr eaLnBrk="1" hangingPunct="1">
              <a:buFont typeface="Wingdings" panose="05000000000000000000" pitchFamily="2" charset="2"/>
              <a:buChar char="ü"/>
            </a:pPr>
            <a:endParaRPr lang="en-US" altLang="en-US" sz="8000" dirty="0"/>
          </a:p>
          <a:p>
            <a:pPr eaLnBrk="1" hangingPunct="1">
              <a:buFont typeface="Wingdings" panose="05000000000000000000" pitchFamily="2" charset="2"/>
              <a:buChar char="ü"/>
            </a:pPr>
            <a:r>
              <a:rPr lang="en-US" altLang="en-US" sz="8000" dirty="0"/>
              <a:t>Housing</a:t>
            </a:r>
          </a:p>
          <a:p>
            <a:pPr eaLnBrk="1" hangingPunct="1">
              <a:buFont typeface="Wingdings" panose="05000000000000000000" pitchFamily="2" charset="2"/>
              <a:buChar char="ü"/>
            </a:pPr>
            <a:endParaRPr lang="en-US" altLang="en-US" sz="8000" dirty="0"/>
          </a:p>
          <a:p>
            <a:pPr eaLnBrk="1" hangingPunct="1">
              <a:spcBef>
                <a:spcPts val="0"/>
              </a:spcBef>
              <a:buFont typeface="Wingdings" panose="05000000000000000000" pitchFamily="2" charset="2"/>
              <a:buChar char="ü"/>
            </a:pPr>
            <a:r>
              <a:rPr lang="en-US" altLang="en-US" sz="8000" dirty="0"/>
              <a:t>Insurance</a:t>
            </a:r>
          </a:p>
          <a:p>
            <a:pPr eaLnBrk="1" hangingPunct="1">
              <a:buFont typeface="Wingdings" panose="05000000000000000000" pitchFamily="2" charset="2"/>
              <a:buChar char="ü"/>
            </a:pPr>
            <a:endParaRPr lang="en-US" altLang="en-US" sz="8000" dirty="0"/>
          </a:p>
          <a:p>
            <a:pPr eaLnBrk="1" hangingPunct="1">
              <a:buFont typeface="Wingdings" panose="05000000000000000000" pitchFamily="2" charset="2"/>
              <a:buChar char="ü"/>
            </a:pPr>
            <a:r>
              <a:rPr lang="en-US" altLang="en-US" sz="8000" dirty="0"/>
              <a:t>Books</a:t>
            </a:r>
          </a:p>
          <a:p>
            <a:pPr eaLnBrk="1" hangingPunct="1">
              <a:buFont typeface="Wingdings" panose="05000000000000000000" pitchFamily="2" charset="2"/>
              <a:buChar char="ü"/>
            </a:pPr>
            <a:endParaRPr lang="en-US" altLang="en-US" sz="8000" dirty="0"/>
          </a:p>
          <a:p>
            <a:pPr eaLnBrk="1" hangingPunct="1">
              <a:buFont typeface="Wingdings" panose="05000000000000000000" pitchFamily="2" charset="2"/>
              <a:buChar char="ü"/>
            </a:pPr>
            <a:r>
              <a:rPr lang="en-US" altLang="en-US" sz="8000" dirty="0"/>
              <a:t>School Supplies</a:t>
            </a:r>
          </a:p>
          <a:p>
            <a:pPr eaLnBrk="1" hangingPunct="1"/>
            <a:endParaRPr lang="en-US" altLang="en-US" sz="8000" dirty="0"/>
          </a:p>
          <a:p>
            <a:pPr eaLnBrk="1" hangingPunct="1">
              <a:buFont typeface="Wingdings" panose="05000000000000000000" pitchFamily="2" charset="2"/>
              <a:buChar char="ü"/>
            </a:pPr>
            <a:r>
              <a:rPr lang="en-US" altLang="en-US" sz="8000" dirty="0"/>
              <a:t>Food</a:t>
            </a:r>
          </a:p>
          <a:p>
            <a:pPr eaLnBrk="1" hangingPunct="1"/>
            <a:endParaRPr lang="en-US" altLang="en-US" sz="8000" dirty="0"/>
          </a:p>
          <a:p>
            <a:pPr eaLnBrk="1" hangingPunct="1">
              <a:buFont typeface="Wingdings" panose="05000000000000000000" pitchFamily="2" charset="2"/>
              <a:buChar char="ü"/>
            </a:pPr>
            <a:r>
              <a:rPr lang="en-US" altLang="en-US" sz="8000" dirty="0"/>
              <a:t>Transportation</a:t>
            </a:r>
          </a:p>
          <a:p>
            <a:pPr eaLnBrk="1" hangingPunct="1">
              <a:buFont typeface="Wingdings" panose="05000000000000000000" pitchFamily="2" charset="2"/>
              <a:buChar char="ü"/>
            </a:pPr>
            <a:endParaRPr lang="en-US" altLang="en-US" sz="8000" dirty="0"/>
          </a:p>
          <a:p>
            <a:pPr eaLnBrk="1" hangingPunct="1">
              <a:buFont typeface="Wingdings" panose="05000000000000000000" pitchFamily="2" charset="2"/>
              <a:buChar char="ü"/>
            </a:pPr>
            <a:r>
              <a:rPr lang="en-US" altLang="en-US" sz="8000" dirty="0"/>
              <a:t>Saving</a:t>
            </a:r>
          </a:p>
          <a:p>
            <a:pPr eaLnBrk="1" hangingPunct="1">
              <a:buFont typeface="Wingdings" panose="05000000000000000000" pitchFamily="2" charset="2"/>
              <a:buChar char="ü"/>
            </a:pPr>
            <a:endParaRPr lang="en-US" altLang="en-US" sz="2400" dirty="0"/>
          </a:p>
          <a:p>
            <a:pPr eaLnBrk="1" hangingPunct="1">
              <a:buFont typeface="Wingdings" panose="05000000000000000000" pitchFamily="2" charset="2"/>
              <a:buChar char="ü"/>
            </a:pPr>
            <a:endParaRPr lang="en-US" altLang="en-US" dirty="0"/>
          </a:p>
        </p:txBody>
      </p:sp>
      <p:sp>
        <p:nvSpPr>
          <p:cNvPr id="19459" name="Title 3"/>
          <p:cNvSpPr>
            <a:spLocks noGrp="1"/>
          </p:cNvSpPr>
          <p:nvPr>
            <p:ph type="title"/>
          </p:nvPr>
        </p:nvSpPr>
        <p:spPr>
          <a:xfrm>
            <a:off x="2133600" y="152400"/>
            <a:ext cx="8229600" cy="762000"/>
          </a:xfrm>
        </p:spPr>
        <p:txBody>
          <a:bodyPr>
            <a:noAutofit/>
          </a:bodyPr>
          <a:lstStyle/>
          <a:p>
            <a:pPr algn="ctr">
              <a:defRPr/>
            </a:pPr>
            <a:r>
              <a:rPr lang="en-US" altLang="en-US" sz="4000" dirty="0">
                <a:solidFill>
                  <a:schemeClr val="accent1">
                    <a:lumMod val="75000"/>
                  </a:schemeClr>
                </a:solidFill>
                <a:latin typeface="Times New Roman" panose="02020603050405020304" pitchFamily="18" charset="0"/>
                <a:cs typeface="Times New Roman" panose="02020603050405020304" pitchFamily="18" charset="0"/>
              </a:rPr>
              <a:t>Being Smart or Wasteful with Money</a:t>
            </a:r>
          </a:p>
        </p:txBody>
      </p:sp>
      <p:sp>
        <p:nvSpPr>
          <p:cNvPr id="19463" name="Text Placeholder 2"/>
          <p:cNvSpPr>
            <a:spLocks noGrp="1"/>
          </p:cNvSpPr>
          <p:nvPr>
            <p:ph type="body" sz="quarter" idx="13"/>
          </p:nvPr>
        </p:nvSpPr>
        <p:spPr>
          <a:xfrm>
            <a:off x="7799070" y="1981200"/>
            <a:ext cx="3352800" cy="4495800"/>
          </a:xfrm>
        </p:spPr>
        <p:txBody>
          <a:bodyPr rtlCol="0">
            <a:normAutofit fontScale="92500" lnSpcReduction="20000"/>
          </a:bodyPr>
          <a:lstStyle/>
          <a:p>
            <a:pPr marL="438912" indent="-320040">
              <a:spcBef>
                <a:spcPts val="0"/>
              </a:spcBef>
              <a:buFont typeface="Wingdings" pitchFamily="2" charset="2"/>
              <a:buChar char="ü"/>
              <a:defRPr/>
            </a:pPr>
            <a:r>
              <a:rPr lang="en-US" altLang="en-US" dirty="0"/>
              <a:t>Failing classes (Not    taking classes seriously)</a:t>
            </a:r>
          </a:p>
          <a:p>
            <a:pPr marL="118872" indent="0">
              <a:spcBef>
                <a:spcPts val="0"/>
              </a:spcBef>
              <a:defRPr/>
            </a:pPr>
            <a:endParaRPr lang="en-US" altLang="en-US" dirty="0"/>
          </a:p>
          <a:p>
            <a:pPr marL="438912" indent="-320040">
              <a:spcBef>
                <a:spcPts val="0"/>
              </a:spcBef>
              <a:buFont typeface="Wingdings" pitchFamily="2" charset="2"/>
              <a:buChar char="ü"/>
              <a:defRPr/>
            </a:pPr>
            <a:r>
              <a:rPr lang="en-US" altLang="en-US" dirty="0"/>
              <a:t>Shopping Spree</a:t>
            </a:r>
          </a:p>
          <a:p>
            <a:pPr marL="438912" indent="-320040">
              <a:spcBef>
                <a:spcPts val="0"/>
              </a:spcBef>
              <a:defRPr/>
            </a:pPr>
            <a:r>
              <a:rPr lang="en-US" altLang="en-US" dirty="0"/>
              <a:t>   </a:t>
            </a:r>
          </a:p>
          <a:p>
            <a:pPr marL="438912" indent="-320040">
              <a:spcBef>
                <a:spcPts val="0"/>
              </a:spcBef>
              <a:buFont typeface="Wingdings" pitchFamily="2" charset="2"/>
              <a:buChar char="ü"/>
              <a:defRPr/>
            </a:pPr>
            <a:r>
              <a:rPr lang="en-US" altLang="en-US" dirty="0"/>
              <a:t>Expensive Cell Phone </a:t>
            </a:r>
          </a:p>
          <a:p>
            <a:pPr marL="438912" indent="-320040">
              <a:spcBef>
                <a:spcPts val="0"/>
              </a:spcBef>
              <a:defRPr/>
            </a:pPr>
            <a:r>
              <a:rPr lang="en-US" altLang="en-US" dirty="0"/>
              <a:t>    Contracts</a:t>
            </a:r>
          </a:p>
          <a:p>
            <a:pPr marL="118872" indent="0">
              <a:spcBef>
                <a:spcPts val="0"/>
              </a:spcBef>
              <a:defRPr/>
            </a:pPr>
            <a:endParaRPr lang="en-US" altLang="en-US" dirty="0"/>
          </a:p>
          <a:p>
            <a:pPr marL="438912" indent="-320040">
              <a:spcBef>
                <a:spcPts val="0"/>
              </a:spcBef>
              <a:buFont typeface="Wingdings" pitchFamily="2" charset="2"/>
              <a:buChar char="ü"/>
              <a:defRPr/>
            </a:pPr>
            <a:r>
              <a:rPr lang="en-US" altLang="en-US" dirty="0"/>
              <a:t>Lend or give Money to Family or Friends</a:t>
            </a:r>
          </a:p>
          <a:p>
            <a:pPr marL="438912" indent="-320040">
              <a:spcBef>
                <a:spcPts val="0"/>
              </a:spcBef>
              <a:defRPr/>
            </a:pPr>
            <a:endParaRPr lang="en-US" altLang="en-US" dirty="0"/>
          </a:p>
          <a:p>
            <a:pPr marL="438912" indent="-320040">
              <a:spcBef>
                <a:spcPts val="0"/>
              </a:spcBef>
              <a:buFont typeface="Wingdings" pitchFamily="2" charset="2"/>
              <a:buChar char="ü"/>
              <a:defRPr/>
            </a:pPr>
            <a:r>
              <a:rPr lang="en-US" altLang="en-US" dirty="0"/>
              <a:t>Socializing</a:t>
            </a:r>
          </a:p>
          <a:p>
            <a:pPr marL="438912" indent="-320040">
              <a:spcBef>
                <a:spcPts val="0"/>
              </a:spcBef>
              <a:defRPr/>
            </a:pPr>
            <a:endParaRPr lang="en-US" altLang="en-US" dirty="0"/>
          </a:p>
          <a:p>
            <a:pPr marL="438912" indent="-320040">
              <a:spcBef>
                <a:spcPts val="0"/>
              </a:spcBef>
              <a:buFont typeface="Wingdings" pitchFamily="2" charset="2"/>
              <a:buChar char="ü"/>
              <a:defRPr/>
            </a:pPr>
            <a:endParaRPr lang="en-US" altLang="en-US" dirty="0"/>
          </a:p>
          <a:p>
            <a:pPr marL="438912" indent="-320040">
              <a:spcBef>
                <a:spcPts val="0"/>
              </a:spcBef>
              <a:buFont typeface="Wingdings" pitchFamily="2" charset="2"/>
              <a:buChar char="ü"/>
              <a:defRPr/>
            </a:pPr>
            <a:endParaRPr lang="en-US" altLang="en-US" dirty="0"/>
          </a:p>
          <a:p>
            <a:pPr marL="438912" indent="-320040">
              <a:spcBef>
                <a:spcPts val="0"/>
              </a:spcBef>
              <a:buFont typeface="Wingdings" pitchFamily="2" charset="2"/>
              <a:buChar char="ü"/>
              <a:defRPr/>
            </a:pPr>
            <a:endParaRPr lang="en-US" altLang="en-US" dirty="0"/>
          </a:p>
        </p:txBody>
      </p:sp>
      <p:pic>
        <p:nvPicPr>
          <p:cNvPr id="57349" name="Picture 8" descr="coi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5470" y="5470525"/>
            <a:ext cx="2133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402398" y="914400"/>
            <a:ext cx="2278062" cy="8350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Smart use of Dollars</a:t>
            </a:r>
            <a:r>
              <a:rPr lang="en-US" dirty="0"/>
              <a:t> </a:t>
            </a:r>
          </a:p>
        </p:txBody>
      </p:sp>
      <p:sp>
        <p:nvSpPr>
          <p:cNvPr id="8" name="Rounded Rectangle 7"/>
          <p:cNvSpPr/>
          <p:nvPr/>
        </p:nvSpPr>
        <p:spPr>
          <a:xfrm>
            <a:off x="8454708" y="914400"/>
            <a:ext cx="2278062" cy="8350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Wasteful </a:t>
            </a:r>
            <a:endParaRPr lang="en-US" dirty="0"/>
          </a:p>
        </p:txBody>
      </p:sp>
    </p:spTree>
    <p:extLst>
      <p:ext uri="{BB962C8B-B14F-4D97-AF65-F5344CB8AC3E}">
        <p14:creationId xmlns:p14="http://schemas.microsoft.com/office/powerpoint/2010/main" val="263826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0">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0">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0">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0">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0">
                                            <p:txEl>
                                              <p:pRg st="16" end="1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6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6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6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6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allAtOnce"/>
      <p:bldP spid="1946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1" y="152399"/>
            <a:ext cx="10457411" cy="1252728"/>
          </a:xfrm>
        </p:spPr>
        <p:txBody>
          <a:bodyPr>
            <a:noAutofit/>
          </a:bodyPr>
          <a:lstStyle/>
          <a:p>
            <a:pPr algn="ctr">
              <a:defRPr/>
            </a:pPr>
            <a:r>
              <a:rPr lang="en-US" altLang="en-US" sz="4800" b="1" cap="none" dirty="0">
                <a:solidFill>
                  <a:schemeClr val="accent1">
                    <a:lumMod val="75000"/>
                  </a:schemeClr>
                </a:solidFill>
                <a:latin typeface="Times New Roman" panose="02020603050405020304" pitchFamily="18" charset="0"/>
                <a:cs typeface="Times New Roman" panose="02020603050405020304" pitchFamily="18" charset="0"/>
              </a:rPr>
              <a:t>Applying for Financial Aid</a:t>
            </a:r>
            <a:br>
              <a:rPr lang="en-US" altLang="en-US" sz="4800" b="1" dirty="0">
                <a:solidFill>
                  <a:schemeClr val="accent1">
                    <a:lumMod val="75000"/>
                  </a:schemeClr>
                </a:solidFill>
                <a:latin typeface="Times New Roman" panose="02020603050405020304" pitchFamily="18" charset="0"/>
                <a:cs typeface="Times New Roman" panose="02020603050405020304" pitchFamily="18" charset="0"/>
              </a:rPr>
            </a:br>
            <a:endParaRPr lang="en-US" sz="4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7651" name="Text Placeholder 3"/>
          <p:cNvSpPr>
            <a:spLocks noGrp="1"/>
          </p:cNvSpPr>
          <p:nvPr>
            <p:ph idx="1"/>
          </p:nvPr>
        </p:nvSpPr>
        <p:spPr>
          <a:xfrm>
            <a:off x="1740218" y="1629290"/>
            <a:ext cx="8229601" cy="4625975"/>
          </a:xfrm>
        </p:spPr>
        <p:txBody>
          <a:bodyPr rtlCol="0">
            <a:normAutofit/>
          </a:bodyPr>
          <a:lstStyle/>
          <a:p>
            <a:pPr marL="118872" indent="0">
              <a:spcBef>
                <a:spcPts val="0"/>
              </a:spcBef>
              <a:buNone/>
              <a:defRPr/>
            </a:pPr>
            <a:endParaRPr lang="en-US" altLang="en-US" sz="2400" b="1" dirty="0">
              <a:latin typeface="Comic Sans MS" pitchFamily="66" charset="0"/>
            </a:endParaRP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Must apply every year in order to receive it</a:t>
            </a: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Organization is key </a:t>
            </a: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Students can submit their FAFSA OR Cal Dream Act beginning October 1</a:t>
            </a:r>
            <a:r>
              <a:rPr lang="en-US" altLang="en-US" sz="2400" b="1" baseline="30000" dirty="0">
                <a:latin typeface="Times New Roman" panose="02020603050405020304" pitchFamily="18" charset="0"/>
                <a:cs typeface="Times New Roman" panose="02020603050405020304" pitchFamily="18" charset="0"/>
              </a:rPr>
              <a:t>st</a:t>
            </a:r>
            <a:r>
              <a:rPr lang="en-US" altLang="en-US" sz="2400" b="1" dirty="0">
                <a:latin typeface="Times New Roman" panose="02020603050405020304" pitchFamily="18" charset="0"/>
                <a:cs typeface="Times New Roman" panose="02020603050405020304" pitchFamily="18" charset="0"/>
              </a:rPr>
              <a:t> of each year</a:t>
            </a: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Priority deadline is </a:t>
            </a:r>
            <a:r>
              <a:rPr lang="en-US" altLang="en-US" sz="2400" b="1" u="sng" dirty="0">
                <a:latin typeface="Times New Roman" panose="02020603050405020304" pitchFamily="18" charset="0"/>
                <a:cs typeface="Times New Roman" panose="02020603050405020304" pitchFamily="18" charset="0"/>
              </a:rPr>
              <a:t>March 2</a:t>
            </a:r>
            <a:r>
              <a:rPr lang="en-US" altLang="en-US" sz="2400" b="1" u="sng" baseline="30000" dirty="0">
                <a:latin typeface="Times New Roman" panose="02020603050405020304" pitchFamily="18" charset="0"/>
                <a:cs typeface="Times New Roman" panose="02020603050405020304" pitchFamily="18" charset="0"/>
              </a:rPr>
              <a:t>nd </a:t>
            </a:r>
            <a:r>
              <a:rPr lang="en-US" altLang="en-US" sz="2400" b="1" u="sng"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of each year</a:t>
            </a: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Save your FSA ID and Password</a:t>
            </a:r>
          </a:p>
          <a:p>
            <a:pPr marL="438912" indent="-320040">
              <a:spcBef>
                <a:spcPts val="0"/>
              </a:spcBef>
              <a:buFont typeface="Wingdings" pitchFamily="2" charset="2"/>
              <a:buChar char="ü"/>
              <a:defRPr/>
            </a:pPr>
            <a:r>
              <a:rPr lang="en-US" altLang="en-US" sz="2400" b="1" dirty="0">
                <a:latin typeface="Times New Roman" panose="02020603050405020304" pitchFamily="18" charset="0"/>
                <a:cs typeface="Times New Roman" panose="02020603050405020304" pitchFamily="18" charset="0"/>
              </a:rPr>
              <a:t>Make sure you create an FSA ID and Password for your parent(s) </a:t>
            </a:r>
          </a:p>
          <a:p>
            <a:pPr marL="438912" indent="-320040">
              <a:spcBef>
                <a:spcPts val="0"/>
              </a:spcBef>
              <a:buFont typeface="Wingdings" pitchFamily="2" charset="2"/>
              <a:buChar char="ü"/>
              <a:defRPr/>
            </a:pPr>
            <a:endParaRPr lang="en-US" altLang="en-US" sz="2000" b="1" dirty="0">
              <a:latin typeface="Comic Sans MS" pitchFamily="66" charset="0"/>
            </a:endParaRPr>
          </a:p>
        </p:txBody>
      </p:sp>
    </p:spTree>
    <p:extLst>
      <p:ext uri="{BB962C8B-B14F-4D97-AF65-F5344CB8AC3E}">
        <p14:creationId xmlns:p14="http://schemas.microsoft.com/office/powerpoint/2010/main" val="80963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2341" y="304799"/>
            <a:ext cx="10374283" cy="1431175"/>
          </a:xfrm>
        </p:spPr>
        <p:txBody>
          <a:bodyPr>
            <a:normAutofit fontScale="90000"/>
          </a:bodyPr>
          <a:lstStyle/>
          <a:p>
            <a:pPr algn="ctr">
              <a:defRPr/>
            </a:pPr>
            <a:r>
              <a:rPr lang="en-US" sz="5300" b="1" cap="none" dirty="0">
                <a:solidFill>
                  <a:schemeClr val="accent1">
                    <a:lumMod val="75000"/>
                  </a:schemeClr>
                </a:solidFill>
                <a:latin typeface="Times New Roman" panose="02020603050405020304" pitchFamily="18" charset="0"/>
                <a:cs typeface="Times New Roman" panose="02020603050405020304" pitchFamily="18" charset="0"/>
              </a:rPr>
              <a:t>Office of Financial Aid &amp; Scholarships</a:t>
            </a:r>
          </a:p>
        </p:txBody>
      </p:sp>
      <p:sp>
        <p:nvSpPr>
          <p:cNvPr id="21507" name="Rectangle 3"/>
          <p:cNvSpPr>
            <a:spLocks noGrp="1" noChangeArrowheads="1"/>
          </p:cNvSpPr>
          <p:nvPr>
            <p:ph idx="1"/>
          </p:nvPr>
        </p:nvSpPr>
        <p:spPr>
          <a:xfrm>
            <a:off x="1901031" y="1735974"/>
            <a:ext cx="8389938" cy="5334000"/>
          </a:xfrm>
        </p:spPr>
        <p:txBody>
          <a:bodyPr rtlCol="0">
            <a:normAutofit/>
          </a:bodyPr>
          <a:lstStyle/>
          <a:p>
            <a:pPr marL="365760" indent="-256032">
              <a:spcBef>
                <a:spcPts val="0"/>
              </a:spcBef>
              <a:buNone/>
              <a:defRPr/>
            </a:pPr>
            <a:r>
              <a:rPr lang="en-US" sz="2400" dirty="0">
                <a:solidFill>
                  <a:srgbClr val="0B111B"/>
                </a:solidFill>
              </a:rPr>
              <a:t>Office Hours:</a:t>
            </a:r>
          </a:p>
          <a:p>
            <a:pPr marL="365760" indent="-256032">
              <a:spcBef>
                <a:spcPts val="0"/>
              </a:spcBef>
              <a:buNone/>
              <a:defRPr/>
            </a:pPr>
            <a:r>
              <a:rPr lang="en-US" sz="2400" dirty="0">
                <a:solidFill>
                  <a:srgbClr val="0B111B"/>
                </a:solidFill>
              </a:rPr>
              <a:t>		</a:t>
            </a:r>
            <a:r>
              <a:rPr lang="en-US" sz="2000" dirty="0">
                <a:solidFill>
                  <a:srgbClr val="0B111B"/>
                </a:solidFill>
              </a:rPr>
              <a:t>Monday –Friday   8:00am-5:00pm</a:t>
            </a:r>
          </a:p>
          <a:p>
            <a:pPr marL="365760" indent="-256032">
              <a:spcBef>
                <a:spcPts val="0"/>
              </a:spcBef>
              <a:buNone/>
              <a:defRPr/>
            </a:pPr>
            <a:r>
              <a:rPr lang="en-US" sz="2000" dirty="0">
                <a:solidFill>
                  <a:srgbClr val="0B111B"/>
                </a:solidFill>
              </a:rPr>
              <a:t>           **Currently Operating Virtually**</a:t>
            </a:r>
            <a:r>
              <a:rPr lang="en-US" sz="2000" b="1" dirty="0">
                <a:solidFill>
                  <a:srgbClr val="0B111B"/>
                </a:solidFill>
              </a:rPr>
              <a:t>			</a:t>
            </a:r>
            <a:endParaRPr lang="en-US" sz="2000" dirty="0">
              <a:solidFill>
                <a:srgbClr val="0B111B"/>
              </a:solidFill>
            </a:endParaRPr>
          </a:p>
          <a:p>
            <a:pPr marL="0" lvl="0" indent="0" defTabSz="1219170" eaLnBrk="0" fontAlgn="base" hangingPunct="0">
              <a:lnSpc>
                <a:spcPct val="140000"/>
              </a:lnSpc>
              <a:spcBef>
                <a:spcPct val="20000"/>
              </a:spcBef>
              <a:spcAft>
                <a:spcPct val="0"/>
              </a:spcAft>
              <a:buClr>
                <a:srgbClr val="FFC000"/>
              </a:buClr>
              <a:buSzPct val="90000"/>
              <a:buNone/>
              <a:defRPr/>
            </a:pPr>
            <a:r>
              <a:rPr lang="en-US" sz="2400" kern="0" dirty="0">
                <a:solidFill>
                  <a:schemeClr val="tx1"/>
                </a:solidFill>
                <a:effectLst>
                  <a:outerShdw blurRad="50800" dist="38100" dir="2700000" algn="tl" rotWithShape="0">
                    <a:srgbClr val="000000">
                      <a:alpha val="43000"/>
                    </a:srgbClr>
                  </a:outerShdw>
                </a:effectLst>
                <a:latin typeface="Leelawadee UI" panose="020B0502040204020203" pitchFamily="34" charset="-34"/>
                <a:cs typeface="Leelawadee UI" panose="020B0502040204020203" pitchFamily="34" charset="-34"/>
              </a:rPr>
              <a:t>Located:                University Hall 150</a:t>
            </a:r>
          </a:p>
          <a:p>
            <a:pPr marL="0" lvl="0" indent="0" defTabSz="1219170" eaLnBrk="0" fontAlgn="base" hangingPunct="0">
              <a:lnSpc>
                <a:spcPct val="140000"/>
              </a:lnSpc>
              <a:spcBef>
                <a:spcPct val="20000"/>
              </a:spcBef>
              <a:spcAft>
                <a:spcPct val="0"/>
              </a:spcAft>
              <a:buClr>
                <a:srgbClr val="FFC000"/>
              </a:buClr>
              <a:buSzPct val="90000"/>
              <a:buNone/>
              <a:defRPr/>
            </a:pPr>
            <a:r>
              <a:rPr lang="en-US" sz="2400" kern="0" dirty="0">
                <a:solidFill>
                  <a:schemeClr val="tx1"/>
                </a:solidFill>
                <a:effectLst>
                  <a:outerShdw blurRad="50800" dist="38100" dir="2700000" algn="tl" rotWithShape="0">
                    <a:srgbClr val="000000">
                      <a:alpha val="43000"/>
                    </a:srgbClr>
                  </a:outerShdw>
                </a:effectLst>
                <a:latin typeface="Leelawadee UI" panose="020B0502040204020203" pitchFamily="34" charset="-34"/>
                <a:cs typeface="Leelawadee UI" panose="020B0502040204020203" pitchFamily="34" charset="-34"/>
              </a:rPr>
              <a:t>Phone Number:    (909) 537-5227</a:t>
            </a:r>
          </a:p>
          <a:p>
            <a:pPr marL="0" lvl="0" indent="0" defTabSz="1219170" eaLnBrk="0" fontAlgn="base" hangingPunct="0">
              <a:lnSpc>
                <a:spcPct val="140000"/>
              </a:lnSpc>
              <a:spcBef>
                <a:spcPct val="20000"/>
              </a:spcBef>
              <a:spcAft>
                <a:spcPct val="0"/>
              </a:spcAft>
              <a:buClr>
                <a:srgbClr val="FFC000"/>
              </a:buClr>
              <a:buSzPct val="90000"/>
              <a:buNone/>
              <a:defRPr/>
            </a:pPr>
            <a:r>
              <a:rPr lang="en-US" sz="2400" kern="0" dirty="0">
                <a:solidFill>
                  <a:schemeClr val="tx1"/>
                </a:solidFill>
                <a:effectLst>
                  <a:outerShdw blurRad="50800" dist="38100" dir="2700000" algn="tl" rotWithShape="0">
                    <a:srgbClr val="000000">
                      <a:alpha val="43000"/>
                    </a:srgbClr>
                  </a:outerShdw>
                </a:effectLst>
                <a:latin typeface="Leelawadee UI" panose="020B0502040204020203" pitchFamily="34" charset="-34"/>
                <a:cs typeface="Leelawadee UI" panose="020B0502040204020203" pitchFamily="34" charset="-34"/>
              </a:rPr>
              <a:t>Fax:                       (909) 537-7024</a:t>
            </a:r>
          </a:p>
          <a:p>
            <a:pPr marL="0" lvl="0" indent="0" defTabSz="1219170" eaLnBrk="0" fontAlgn="base" hangingPunct="0">
              <a:lnSpc>
                <a:spcPct val="140000"/>
              </a:lnSpc>
              <a:spcBef>
                <a:spcPct val="20000"/>
              </a:spcBef>
              <a:spcAft>
                <a:spcPct val="0"/>
              </a:spcAft>
              <a:buClr>
                <a:srgbClr val="FFC000"/>
              </a:buClr>
              <a:buSzPct val="90000"/>
              <a:buNone/>
              <a:defRPr/>
            </a:pPr>
            <a:r>
              <a:rPr lang="en-US" sz="2400" kern="0" dirty="0">
                <a:solidFill>
                  <a:schemeClr val="tx1"/>
                </a:solidFill>
                <a:effectLst>
                  <a:outerShdw blurRad="50800" dist="38100" dir="2700000" algn="tl" rotWithShape="0">
                    <a:srgbClr val="000000">
                      <a:alpha val="43000"/>
                    </a:srgbClr>
                  </a:outerShdw>
                </a:effectLst>
                <a:latin typeface="Leelawadee UI" panose="020B0502040204020203" pitchFamily="34" charset="-34"/>
                <a:cs typeface="Leelawadee UI" panose="020B0502040204020203" pitchFamily="34" charset="-34"/>
              </a:rPr>
              <a:t>Email:                   financialaid@csusb.edu</a:t>
            </a:r>
            <a:endParaRPr lang="en-US" sz="2400" dirty="0">
              <a:solidFill>
                <a:srgbClr val="0B111B"/>
              </a:solidFill>
            </a:endParaRPr>
          </a:p>
          <a:p>
            <a:pPr marL="109728" indent="0">
              <a:spcBef>
                <a:spcPts val="0"/>
              </a:spcBef>
              <a:buClr>
                <a:schemeClr val="tx2">
                  <a:lumMod val="75000"/>
                </a:schemeClr>
              </a:buClr>
              <a:buFont typeface="Wingdings 2"/>
              <a:buChar char=""/>
              <a:defRPr/>
            </a:pPr>
            <a:r>
              <a:rPr lang="en-US" sz="2400" dirty="0">
                <a:solidFill>
                  <a:srgbClr val="0B111B"/>
                </a:solidFill>
              </a:rPr>
              <a:t>Visit Office of Financial Aid &amp; Scholarships Website</a:t>
            </a:r>
          </a:p>
          <a:p>
            <a:pPr marL="109728" indent="0" algn="ctr">
              <a:spcBef>
                <a:spcPts val="0"/>
              </a:spcBef>
              <a:buClr>
                <a:schemeClr val="tx2">
                  <a:lumMod val="75000"/>
                </a:schemeClr>
              </a:buClr>
              <a:buNone/>
              <a:defRPr/>
            </a:pPr>
            <a:r>
              <a:rPr lang="en-US" sz="2400" dirty="0">
                <a:hlinkClick r:id="rId3"/>
              </a:rPr>
              <a:t>https://www.csusb.edu/financial-aid</a:t>
            </a:r>
            <a:endParaRPr lang="en-US" sz="2400" dirty="0">
              <a:solidFill>
                <a:srgbClr val="0B111B"/>
              </a:solidFill>
            </a:endParaRPr>
          </a:p>
          <a:p>
            <a:pPr marL="365760" indent="-256032">
              <a:spcBef>
                <a:spcPts val="0"/>
              </a:spcBef>
              <a:buNone/>
              <a:defRPr/>
            </a:pPr>
            <a:endParaRPr lang="en-US" sz="2100" b="1" dirty="0">
              <a:solidFill>
                <a:srgbClr val="0B111B"/>
              </a:solidFill>
            </a:endParaRPr>
          </a:p>
          <a:p>
            <a:pPr marL="109728" indent="0">
              <a:spcBef>
                <a:spcPts val="0"/>
              </a:spcBef>
              <a:buNone/>
              <a:defRPr/>
            </a:pPr>
            <a:endParaRPr lang="en-US" sz="2100" b="1" dirty="0">
              <a:solidFill>
                <a:srgbClr val="FF0000"/>
              </a:solidFill>
            </a:endParaRPr>
          </a:p>
          <a:p>
            <a:pPr marL="365760" indent="-256032">
              <a:spcBef>
                <a:spcPts val="0"/>
              </a:spcBef>
              <a:buFont typeface="Wingdings 3"/>
              <a:buChar char=""/>
              <a:defRPr/>
            </a:pPr>
            <a:endParaRPr lang="en-US" sz="2400" dirty="0">
              <a:solidFill>
                <a:srgbClr val="0B111B"/>
              </a:solidFill>
            </a:endParaRPr>
          </a:p>
        </p:txBody>
      </p:sp>
      <p:pic>
        <p:nvPicPr>
          <p:cNvPr id="7885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776" y="1735974"/>
            <a:ext cx="1995062" cy="2378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38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p:cTn id="12"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1507">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p:cTn id="17"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150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1507">
                                            <p:txEl>
                                              <p:pRg st="7" end="7"/>
                                            </p:txEl>
                                          </p:spTgt>
                                        </p:tgtEl>
                                        <p:attrNameLst>
                                          <p:attrName>style.visibility</p:attrName>
                                        </p:attrNameLst>
                                      </p:cBhvr>
                                      <p:to>
                                        <p:strVal val="visible"/>
                                      </p:to>
                                    </p:set>
                                    <p:animEffect transition="in" filter="barn(inVertical)">
                                      <p:cBhvr>
                                        <p:cTn id="24" dur="500"/>
                                        <p:tgtEl>
                                          <p:spTgt spid="21507">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animEffect transition="in" filter="barn(inVertical)">
                                      <p:cBhvr>
                                        <p:cTn id="29"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88720"/>
          </a:xfrm>
        </p:spPr>
        <p:txBody>
          <a:bodyPr>
            <a:noAutofit/>
          </a:bodyPr>
          <a:lstStyle/>
          <a:p>
            <a:pPr algn="ctr"/>
            <a:r>
              <a:rPr lang="en-US" sz="6600" b="1" cap="none" dirty="0">
                <a:solidFill>
                  <a:schemeClr val="accent1">
                    <a:lumMod val="75000"/>
                  </a:schemeClr>
                </a:solidFill>
                <a:latin typeface="Times New Roman" panose="02020603050405020304" pitchFamily="18" charset="0"/>
                <a:cs typeface="Times New Roman" panose="02020603050405020304" pitchFamily="18" charset="0"/>
              </a:rPr>
              <a:t>Learning Outcomes</a:t>
            </a:r>
          </a:p>
        </p:txBody>
      </p:sp>
      <p:sp>
        <p:nvSpPr>
          <p:cNvPr id="3" name="Content Placeholder 2"/>
          <p:cNvSpPr>
            <a:spLocks noGrp="1"/>
          </p:cNvSpPr>
          <p:nvPr>
            <p:ph idx="1"/>
          </p:nvPr>
        </p:nvSpPr>
        <p:spPr>
          <a:xfrm>
            <a:off x="1251678" y="1730368"/>
            <a:ext cx="10178322" cy="3593591"/>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Students will be able to…</a:t>
            </a:r>
          </a:p>
          <a:p>
            <a:pPr marL="457200" indent="-457200">
              <a:buAutoNum type="arabicPeriod"/>
            </a:pPr>
            <a:r>
              <a:rPr lang="en-US" sz="2600" dirty="0">
                <a:latin typeface="Times New Roman" panose="02020603050405020304" pitchFamily="18" charset="0"/>
                <a:cs typeface="Times New Roman" panose="02020603050405020304" pitchFamily="18" charset="0"/>
              </a:rPr>
              <a:t>Name the 3 different types of assistance offered through Financial Aid.</a:t>
            </a:r>
          </a:p>
          <a:p>
            <a:pPr marL="457200" indent="-457200">
              <a:buAutoNum type="arabicPeriod"/>
            </a:pPr>
            <a:r>
              <a:rPr lang="en-US" sz="2600" dirty="0">
                <a:latin typeface="Times New Roman" panose="02020603050405020304" pitchFamily="18" charset="0"/>
                <a:cs typeface="Times New Roman" panose="02020603050405020304" pitchFamily="18" charset="0"/>
              </a:rPr>
              <a:t>Understand the difference between Subsidized and Unsubsidized Loans</a:t>
            </a:r>
          </a:p>
          <a:p>
            <a:pPr marL="457200" indent="-457200">
              <a:buAutoNum type="arabicPeriod"/>
            </a:pPr>
            <a:r>
              <a:rPr lang="en-US" sz="2600" dirty="0">
                <a:latin typeface="Times New Roman" panose="02020603050405020304" pitchFamily="18" charset="0"/>
                <a:cs typeface="Times New Roman" panose="02020603050405020304" pitchFamily="18" charset="0"/>
              </a:rPr>
              <a:t>Read and interpret their Financial Aid Award</a:t>
            </a:r>
          </a:p>
          <a:p>
            <a:pPr marL="457200" indent="-457200">
              <a:buAutoNum type="arabicPeriod"/>
            </a:pPr>
            <a:r>
              <a:rPr lang="en-US" sz="2600" dirty="0">
                <a:latin typeface="Times New Roman" panose="02020603050405020304" pitchFamily="18" charset="0"/>
                <a:cs typeface="Times New Roman" panose="02020603050405020304" pitchFamily="18" charset="0"/>
              </a:rPr>
              <a:t>Identify 3 factors to maintain SAP     </a:t>
            </a:r>
          </a:p>
        </p:txBody>
      </p:sp>
    </p:spTree>
    <p:extLst>
      <p:ext uri="{BB962C8B-B14F-4D97-AF65-F5344CB8AC3E}">
        <p14:creationId xmlns:p14="http://schemas.microsoft.com/office/powerpoint/2010/main" val="73571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8232" y="2470728"/>
            <a:ext cx="8944495" cy="1569660"/>
          </a:xfrm>
          <a:prstGeom prst="rect">
            <a:avLst/>
          </a:prstGeom>
          <a:noFill/>
        </p:spPr>
        <p:txBody>
          <a:bodyPr wrap="square" rtlCol="0">
            <a:spAutoFit/>
          </a:bodyPr>
          <a:lstStyle/>
          <a:p>
            <a:pPr algn="ctr"/>
            <a:r>
              <a:rPr lang="en-US" sz="9600" b="1" dirty="0">
                <a:solidFill>
                  <a:srgbClr val="0070C0"/>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65332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Content Placeholder 1"/>
          <p:cNvSpPr>
            <a:spLocks noGrp="1"/>
          </p:cNvSpPr>
          <p:nvPr>
            <p:ph sz="half" idx="1"/>
          </p:nvPr>
        </p:nvSpPr>
        <p:spPr>
          <a:xfrm>
            <a:off x="1911927" y="1536720"/>
            <a:ext cx="9467273" cy="4953000"/>
          </a:xfrm>
        </p:spPr>
        <p:txBody>
          <a:bodyPr rtlCol="0">
            <a:normAutofit/>
          </a:bodyPr>
          <a:lstStyle/>
          <a:p>
            <a:pPr marL="571500" indent="-571500">
              <a:spcBef>
                <a:spcPts val="0"/>
              </a:spcBef>
              <a:defRPr/>
            </a:pPr>
            <a:r>
              <a:rPr lang="en-US" altLang="en-US" sz="2600" b="1" dirty="0">
                <a:latin typeface="Times New Roman" panose="02020603050405020304" pitchFamily="18" charset="0"/>
                <a:cs typeface="Times New Roman" panose="02020603050405020304" pitchFamily="18" charset="0"/>
              </a:rPr>
              <a:t>Financial aid is meant to </a:t>
            </a:r>
            <a:r>
              <a:rPr lang="en-US" altLang="en-US" sz="2600" b="1" u="sng" dirty="0">
                <a:solidFill>
                  <a:srgbClr val="0070C0"/>
                </a:solidFill>
                <a:latin typeface="Times New Roman" panose="02020603050405020304" pitchFamily="18" charset="0"/>
                <a:cs typeface="Times New Roman" panose="02020603050405020304" pitchFamily="18" charset="0"/>
              </a:rPr>
              <a:t>HELP</a:t>
            </a:r>
            <a:r>
              <a:rPr lang="en-US" altLang="en-US" sz="2600" b="1" dirty="0">
                <a:latin typeface="Times New Roman" panose="02020603050405020304" pitchFamily="18" charset="0"/>
                <a:cs typeface="Times New Roman" panose="02020603050405020304" pitchFamily="18" charset="0"/>
              </a:rPr>
              <a:t> you pay for college. </a:t>
            </a:r>
          </a:p>
          <a:p>
            <a:pPr marL="0" indent="0">
              <a:spcBef>
                <a:spcPts val="0"/>
              </a:spcBef>
              <a:buNone/>
              <a:defRPr/>
            </a:pPr>
            <a:endParaRPr lang="en-US" altLang="en-US" sz="1000" b="1" dirty="0">
              <a:latin typeface="Times New Roman" panose="02020603050405020304" pitchFamily="18" charset="0"/>
              <a:cs typeface="Times New Roman" panose="02020603050405020304" pitchFamily="18" charset="0"/>
            </a:endParaRPr>
          </a:p>
          <a:p>
            <a:pPr marL="571500" indent="-571500">
              <a:spcBef>
                <a:spcPts val="0"/>
              </a:spcBef>
              <a:defRPr/>
            </a:pPr>
            <a:r>
              <a:rPr lang="en-US" sz="2600" b="1" dirty="0">
                <a:latin typeface="Times New Roman" panose="02020603050405020304" pitchFamily="18" charset="0"/>
                <a:cs typeface="Times New Roman" panose="02020603050405020304" pitchFamily="18" charset="0"/>
              </a:rPr>
              <a:t>Financial Aid is </a:t>
            </a:r>
            <a:r>
              <a:rPr lang="en-US" sz="2600" b="1" u="sng" dirty="0">
                <a:solidFill>
                  <a:srgbClr val="0070C0"/>
                </a:solidFill>
                <a:latin typeface="Times New Roman" panose="02020603050405020304" pitchFamily="18" charset="0"/>
                <a:cs typeface="Times New Roman" panose="02020603050405020304" pitchFamily="18" charset="0"/>
              </a:rPr>
              <a:t>not a guarantee </a:t>
            </a:r>
            <a:r>
              <a:rPr lang="en-US" sz="2600" b="1" dirty="0">
                <a:latin typeface="Times New Roman" panose="02020603050405020304" pitchFamily="18" charset="0"/>
                <a:cs typeface="Times New Roman" panose="02020603050405020304" pitchFamily="18" charset="0"/>
              </a:rPr>
              <a:t>to pay for all your expenses.</a:t>
            </a:r>
          </a:p>
          <a:p>
            <a:pPr marL="0" indent="0">
              <a:spcBef>
                <a:spcPts val="0"/>
              </a:spcBef>
              <a:buNone/>
              <a:defRPr/>
            </a:pPr>
            <a:endParaRPr lang="en-US" sz="1000" b="1" dirty="0">
              <a:latin typeface="Times New Roman" panose="02020603050405020304" pitchFamily="18" charset="0"/>
              <a:cs typeface="Times New Roman" panose="02020603050405020304" pitchFamily="18" charset="0"/>
            </a:endParaRPr>
          </a:p>
          <a:p>
            <a:pPr marL="571500" indent="-571500">
              <a:spcBef>
                <a:spcPts val="0"/>
              </a:spcBef>
              <a:defRPr/>
            </a:pPr>
            <a:r>
              <a:rPr lang="en-US" sz="2600" b="1" dirty="0">
                <a:latin typeface="Times New Roman" panose="02020603050405020304" pitchFamily="18" charset="0"/>
                <a:cs typeface="Times New Roman" panose="02020603050405020304" pitchFamily="18" charset="0"/>
              </a:rPr>
              <a:t>Eligibility is </a:t>
            </a:r>
            <a:r>
              <a:rPr lang="en-US" sz="2600" b="1" u="sng" dirty="0">
                <a:solidFill>
                  <a:srgbClr val="0070C0"/>
                </a:solidFill>
                <a:latin typeface="Times New Roman" panose="02020603050405020304" pitchFamily="18" charset="0"/>
                <a:cs typeface="Times New Roman" panose="02020603050405020304" pitchFamily="18" charset="0"/>
              </a:rPr>
              <a:t>based on your own family’s </a:t>
            </a:r>
            <a:r>
              <a:rPr lang="en-US" sz="2600" b="1" dirty="0">
                <a:latin typeface="Times New Roman" panose="02020603050405020304" pitchFamily="18" charset="0"/>
                <a:cs typeface="Times New Roman" panose="02020603050405020304" pitchFamily="18" charset="0"/>
              </a:rPr>
              <a:t>income; therefore everyone’s award is different.</a:t>
            </a:r>
          </a:p>
          <a:p>
            <a:pPr marL="0" indent="0">
              <a:spcBef>
                <a:spcPts val="0"/>
              </a:spcBef>
              <a:buNone/>
              <a:defRPr/>
            </a:pPr>
            <a:endParaRPr lang="en-US" sz="1000" b="1" dirty="0">
              <a:latin typeface="Times New Roman" panose="02020603050405020304" pitchFamily="18" charset="0"/>
              <a:cs typeface="Times New Roman" panose="02020603050405020304" pitchFamily="18" charset="0"/>
            </a:endParaRPr>
          </a:p>
          <a:p>
            <a:pPr marL="571500" indent="-571500">
              <a:spcBef>
                <a:spcPts val="0"/>
              </a:spcBef>
              <a:defRPr/>
            </a:pPr>
            <a:r>
              <a:rPr lang="en-US" sz="2600" b="1" dirty="0">
                <a:latin typeface="Times New Roman" panose="02020603050405020304" pitchFamily="18" charset="0"/>
                <a:cs typeface="Times New Roman" panose="02020603050405020304" pitchFamily="18" charset="0"/>
              </a:rPr>
              <a:t>The </a:t>
            </a:r>
            <a:r>
              <a:rPr lang="en-US" sz="2600" b="1" u="sng" dirty="0">
                <a:solidFill>
                  <a:srgbClr val="0070C0"/>
                </a:solidFill>
                <a:latin typeface="Times New Roman" panose="02020603050405020304" pitchFamily="18" charset="0"/>
                <a:cs typeface="Times New Roman" panose="02020603050405020304" pitchFamily="18" charset="0"/>
              </a:rPr>
              <a:t>maximum</a:t>
            </a:r>
            <a:r>
              <a:rPr lang="en-US" sz="2600" b="1" dirty="0">
                <a:latin typeface="Times New Roman" panose="02020603050405020304" pitchFamily="18" charset="0"/>
                <a:cs typeface="Times New Roman" panose="02020603050405020304" pitchFamily="18" charset="0"/>
              </a:rPr>
              <a:t> amount of money is based on your cost of attendance!</a:t>
            </a:r>
          </a:p>
          <a:p>
            <a:pPr marL="0" indent="0">
              <a:spcBef>
                <a:spcPts val="0"/>
              </a:spcBef>
              <a:buFont typeface="Arial" charset="0"/>
              <a:buChar char="•"/>
              <a:defRPr/>
            </a:pPr>
            <a:endParaRPr lang="en-US" sz="2300" b="1" dirty="0"/>
          </a:p>
          <a:p>
            <a:pPr marL="0" indent="0">
              <a:spcBef>
                <a:spcPts val="0"/>
              </a:spcBef>
              <a:buNone/>
              <a:defRPr/>
            </a:pPr>
            <a:endParaRPr lang="en-US" sz="3600" b="1" dirty="0"/>
          </a:p>
        </p:txBody>
      </p:sp>
      <p:sp>
        <p:nvSpPr>
          <p:cNvPr id="5" name="TextBox 4"/>
          <p:cNvSpPr txBox="1"/>
          <p:nvPr/>
        </p:nvSpPr>
        <p:spPr>
          <a:xfrm>
            <a:off x="812800" y="0"/>
            <a:ext cx="11083636" cy="1600200"/>
          </a:xfrm>
          <a:prstGeom prst="rect">
            <a:avLst/>
          </a:prstGeom>
        </p:spPr>
        <p:txBody>
          <a:bodyPr anchor="ctr"/>
          <a:lstStyle/>
          <a:p>
            <a:pPr algn="ctr">
              <a:defRPr/>
            </a:pPr>
            <a:r>
              <a:rPr lang="en-US" sz="5400" b="1" dirty="0">
                <a:solidFill>
                  <a:schemeClr val="accent1">
                    <a:lumMod val="75000"/>
                  </a:schemeClr>
                </a:solidFill>
                <a:latin typeface="Times New Roman" panose="02020603050405020304" pitchFamily="18" charset="0"/>
                <a:ea typeface="+mj-ea"/>
                <a:cs typeface="Times New Roman" panose="02020603050405020304" pitchFamily="18" charset="0"/>
              </a:rPr>
              <a:t>What is the role of Financial Aid?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1929" y="4812526"/>
            <a:ext cx="2537890" cy="142781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4035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249382"/>
            <a:ext cx="9603275" cy="1049235"/>
          </a:xfrm>
        </p:spPr>
        <p:txBody>
          <a:bodyPr>
            <a:noAutofit/>
          </a:bodyPr>
          <a:lstStyle/>
          <a:p>
            <a:pPr algn="ctr"/>
            <a:r>
              <a:rPr lang="en-US" sz="5400" b="1" cap="none" dirty="0">
                <a:solidFill>
                  <a:schemeClr val="accent1">
                    <a:lumMod val="75000"/>
                  </a:schemeClr>
                </a:solidFill>
                <a:latin typeface="Times New Roman" panose="02020603050405020304" pitchFamily="18" charset="0"/>
                <a:cs typeface="Times New Roman" panose="02020603050405020304" pitchFamily="18" charset="0"/>
              </a:rPr>
              <a:t>Where do financial aid funds come from?</a:t>
            </a:r>
          </a:p>
        </p:txBody>
      </p:sp>
      <p:sp>
        <p:nvSpPr>
          <p:cNvPr id="3" name="Content Placeholder 2"/>
          <p:cNvSpPr>
            <a:spLocks noGrp="1"/>
          </p:cNvSpPr>
          <p:nvPr>
            <p:ph idx="1"/>
          </p:nvPr>
        </p:nvSpPr>
        <p:spPr>
          <a:xfrm>
            <a:off x="1251678" y="2161309"/>
            <a:ext cx="10178322" cy="4322618"/>
          </a:xfr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State &amp; Federal Money</a:t>
            </a:r>
          </a:p>
          <a:p>
            <a:pPr marL="0" indent="0" algn="ct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Tax Dollars – Yours and Mine</a:t>
            </a:r>
          </a:p>
          <a:p>
            <a:r>
              <a:rPr lang="en-US" sz="2800" dirty="0">
                <a:latin typeface="Times New Roman" panose="02020603050405020304" pitchFamily="18" charset="0"/>
                <a:cs typeface="Times New Roman" panose="02020603050405020304" pitchFamily="18" charset="0"/>
              </a:rPr>
              <a:t>Funds awarded are a </a:t>
            </a:r>
            <a:r>
              <a:rPr lang="en-US" sz="2800" b="1" u="sng" dirty="0">
                <a:solidFill>
                  <a:srgbClr val="FF0000"/>
                </a:solidFill>
                <a:latin typeface="Times New Roman" panose="02020603050405020304" pitchFamily="18" charset="0"/>
                <a:cs typeface="Times New Roman" panose="02020603050405020304" pitchFamily="18" charset="0"/>
              </a:rPr>
              <a:t>privilege…not owed </a:t>
            </a:r>
            <a:r>
              <a:rPr lang="en-US" sz="2800" dirty="0">
                <a:latin typeface="Times New Roman" panose="02020603050405020304" pitchFamily="18" charset="0"/>
                <a:cs typeface="Times New Roman" panose="02020603050405020304" pitchFamily="18" charset="0"/>
              </a:rPr>
              <a:t>to you!</a:t>
            </a:r>
          </a:p>
          <a:p>
            <a:pPr marL="0" indent="0">
              <a:buNone/>
            </a:pPr>
            <a:endParaRPr lang="en-US" sz="2800" dirty="0"/>
          </a:p>
        </p:txBody>
      </p:sp>
      <p:pic>
        <p:nvPicPr>
          <p:cNvPr id="5" name="Picture 5" descr="http://michaelbabikian.com/wp-content/uploads/2013/03/Piggy-Bank.jpg">
            <a:extLst>
              <a:ext uri="{FF2B5EF4-FFF2-40B4-BE49-F238E27FC236}">
                <a16:creationId xmlns:a16="http://schemas.microsoft.com/office/drawing/2014/main" id="{50F99966-2D5F-47D1-A096-BBE4D29B4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32261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41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817914" y="163285"/>
            <a:ext cx="8763000" cy="1382487"/>
          </a:xfrm>
        </p:spPr>
        <p:txBody>
          <a:bodyPr>
            <a:normAutofit fontScale="90000"/>
          </a:bodyPr>
          <a:lstStyle/>
          <a:p>
            <a:pPr algn="ctr">
              <a:defRPr/>
            </a:pPr>
            <a:r>
              <a:rPr lang="en-US" altLang="en-US" sz="5400" dirty="0">
                <a:solidFill>
                  <a:schemeClr val="accent1">
                    <a:lumMod val="75000"/>
                  </a:schemeClr>
                </a:solidFill>
              </a:rPr>
              <a:t>How much will tuition &amp; fees be per SEMESTER?</a:t>
            </a:r>
            <a:br>
              <a:rPr lang="en-US" sz="5400" b="1" dirty="0"/>
            </a:br>
            <a:br>
              <a:rPr lang="en-US" altLang="en-US" dirty="0">
                <a:solidFill>
                  <a:schemeClr val="accent1">
                    <a:satMod val="150000"/>
                  </a:schemeClr>
                </a:solidFill>
              </a:rPr>
            </a:br>
            <a:br>
              <a:rPr lang="en-US" altLang="en-US" dirty="0">
                <a:solidFill>
                  <a:schemeClr val="accent1">
                    <a:satMod val="150000"/>
                  </a:schemeClr>
                </a:solidFill>
              </a:rPr>
            </a:br>
            <a:br>
              <a:rPr lang="en-US" altLang="en-US" dirty="0">
                <a:solidFill>
                  <a:schemeClr val="accent1">
                    <a:satMod val="150000"/>
                  </a:schemeClr>
                </a:solidFill>
              </a:rPr>
            </a:br>
            <a:endParaRPr lang="en-US" altLang="en-US" dirty="0">
              <a:solidFill>
                <a:schemeClr val="accent1">
                  <a:satMod val="150000"/>
                </a:schemeClr>
              </a:solidFill>
            </a:endParaRPr>
          </a:p>
        </p:txBody>
      </p:sp>
      <p:sp>
        <p:nvSpPr>
          <p:cNvPr id="4" name="Text Placeholder 3"/>
          <p:cNvSpPr>
            <a:spLocks noGrp="1"/>
          </p:cNvSpPr>
          <p:nvPr>
            <p:ph type="body" sz="quarter" idx="13"/>
          </p:nvPr>
        </p:nvSpPr>
        <p:spPr>
          <a:xfrm>
            <a:off x="876300" y="1777110"/>
            <a:ext cx="8763000" cy="4292219"/>
          </a:xfrm>
        </p:spPr>
        <p:txBody>
          <a:bodyPr rtlCol="0">
            <a:normAutofit fontScale="92500" lnSpcReduction="20000"/>
          </a:bodyPr>
          <a:lstStyle/>
          <a:p>
            <a:pPr marL="0" indent="0">
              <a:spcBef>
                <a:spcPts val="0"/>
              </a:spcBef>
              <a:defRPr/>
            </a:pPr>
            <a:r>
              <a:rPr lang="en-US" sz="2700" b="1" dirty="0">
                <a:solidFill>
                  <a:schemeClr val="tx1"/>
                </a:solidFill>
              </a:rPr>
              <a:t>Tuition	 0-6 units $1,655           6.01 + units $</a:t>
            </a:r>
            <a:r>
              <a:rPr lang="en-US" sz="2800" dirty="0">
                <a:solidFill>
                  <a:schemeClr val="tx1"/>
                </a:solidFill>
              </a:rPr>
              <a:t>2,871</a:t>
            </a:r>
            <a:r>
              <a:rPr lang="en-US" sz="2700" b="1" dirty="0">
                <a:solidFill>
                  <a:schemeClr val="tx1"/>
                </a:solidFill>
              </a:rPr>
              <a:t> </a:t>
            </a:r>
          </a:p>
          <a:p>
            <a:pPr marL="0" indent="0">
              <a:spcBef>
                <a:spcPts val="0"/>
              </a:spcBef>
              <a:defRPr/>
            </a:pPr>
            <a:r>
              <a:rPr lang="en-US" sz="2700" b="1" dirty="0">
                <a:solidFill>
                  <a:schemeClr val="tx1"/>
                </a:solidFill>
              </a:rPr>
              <a:t>  </a:t>
            </a:r>
          </a:p>
          <a:p>
            <a:pPr marL="0" indent="0">
              <a:spcBef>
                <a:spcPts val="0"/>
              </a:spcBef>
              <a:defRPr/>
            </a:pPr>
            <a:r>
              <a:rPr lang="en-US" sz="2700" b="1" dirty="0">
                <a:solidFill>
                  <a:schemeClr val="tx1"/>
                </a:solidFill>
              </a:rPr>
              <a:t>Mandatory</a:t>
            </a:r>
            <a:r>
              <a:rPr lang="en-US" sz="2800" b="1" dirty="0">
                <a:solidFill>
                  <a:schemeClr val="tx1"/>
                </a:solidFill>
              </a:rPr>
              <a:t> Fees         $627.83                 $627.83</a:t>
            </a:r>
          </a:p>
          <a:p>
            <a:pPr marL="0" indent="0">
              <a:spcBef>
                <a:spcPts val="0"/>
              </a:spcBef>
              <a:defRPr/>
            </a:pPr>
            <a:endParaRPr lang="en-US" sz="2700" dirty="0">
              <a:solidFill>
                <a:schemeClr val="tx1"/>
              </a:solidFill>
            </a:endParaRPr>
          </a:p>
          <a:p>
            <a:pPr marL="0" indent="0" algn="ctr">
              <a:spcBef>
                <a:spcPts val="0"/>
              </a:spcBef>
              <a:defRPr/>
            </a:pPr>
            <a:r>
              <a:rPr lang="en-US" sz="2700" b="1" dirty="0">
                <a:solidFill>
                  <a:schemeClr val="tx1"/>
                </a:solidFill>
              </a:rPr>
              <a:t>Total Cost Per Semester Tuition/Fees  </a:t>
            </a:r>
          </a:p>
          <a:p>
            <a:pPr marL="0" indent="0">
              <a:spcBef>
                <a:spcPts val="0"/>
              </a:spcBef>
              <a:defRPr/>
            </a:pPr>
            <a:r>
              <a:rPr lang="en-US" sz="4800" b="1" dirty="0">
                <a:solidFill>
                  <a:srgbClr val="00B050"/>
                </a:solidFill>
              </a:rPr>
              <a:t>   </a:t>
            </a:r>
            <a:r>
              <a:rPr lang="en-US" sz="4800" b="1" dirty="0">
                <a:solidFill>
                  <a:srgbClr val="0070C0"/>
                </a:solidFill>
              </a:rPr>
              <a:t>$2,292.83             $3,498.83</a:t>
            </a:r>
          </a:p>
          <a:p>
            <a:pPr marL="0" indent="0">
              <a:spcBef>
                <a:spcPts val="0"/>
              </a:spcBef>
              <a:defRPr/>
            </a:pPr>
            <a:r>
              <a:rPr lang="en-US" sz="2800" b="1" dirty="0">
                <a:solidFill>
                  <a:schemeClr val="tx1"/>
                </a:solidFill>
              </a:rPr>
              <a:t>    Less than Full time                          Full time    </a:t>
            </a:r>
          </a:p>
          <a:p>
            <a:pPr marL="0" indent="0">
              <a:spcBef>
                <a:spcPts val="0"/>
              </a:spcBef>
              <a:defRPr/>
            </a:pPr>
            <a:endParaRPr lang="en-US" sz="2800" b="1" dirty="0">
              <a:solidFill>
                <a:schemeClr val="tx1"/>
              </a:solidFill>
            </a:endParaRPr>
          </a:p>
          <a:p>
            <a:pPr marL="0" indent="0">
              <a:spcBef>
                <a:spcPts val="0"/>
              </a:spcBef>
              <a:defRPr/>
            </a:pPr>
            <a:r>
              <a:rPr lang="en-US" sz="2800" dirty="0">
                <a:solidFill>
                  <a:schemeClr val="tx1"/>
                </a:solidFill>
              </a:rPr>
              <a:t>For additional information visit: </a:t>
            </a:r>
            <a:r>
              <a:rPr lang="en-US" sz="2800" dirty="0">
                <a:hlinkClick r:id="rId3"/>
              </a:rPr>
              <a:t>https://www.csusb.edu/student-financial-services/tuition-and-fees/academic-year-2020-2021</a:t>
            </a:r>
            <a:r>
              <a:rPr lang="en-US" sz="2800" b="1" dirty="0">
                <a:solidFill>
                  <a:schemeClr val="tx1"/>
                </a:solidFill>
              </a:rPr>
              <a:t>                 </a:t>
            </a:r>
          </a:p>
          <a:p>
            <a:pPr marL="0" indent="0">
              <a:spcBef>
                <a:spcPts val="0"/>
              </a:spcBef>
              <a:defRPr/>
            </a:pPr>
            <a:endParaRPr lang="en-US" sz="2700" b="1" dirty="0"/>
          </a:p>
          <a:p>
            <a:pPr marL="0" indent="0">
              <a:spcBef>
                <a:spcPts val="0"/>
              </a:spcBef>
              <a:defRPr/>
            </a:pPr>
            <a:endParaRPr lang="en-US" sz="2700" b="1" dirty="0"/>
          </a:p>
          <a:p>
            <a:pPr marL="0" indent="0">
              <a:spcBef>
                <a:spcPts val="0"/>
              </a:spcBef>
              <a:defRPr/>
            </a:pPr>
            <a:endParaRPr lang="en-US" sz="2700" b="1" dirty="0"/>
          </a:p>
          <a:p>
            <a:pPr marL="0" indent="0">
              <a:spcBef>
                <a:spcPts val="0"/>
              </a:spcBef>
              <a:defRPr/>
            </a:pPr>
            <a:endParaRPr lang="en-US" sz="2700" b="1" dirty="0"/>
          </a:p>
          <a:p>
            <a:pPr marL="0" indent="0">
              <a:spcBef>
                <a:spcPts val="0"/>
              </a:spcBef>
              <a:defRPr/>
            </a:pPr>
            <a:endParaRPr lang="en-US" sz="2700" b="1" dirty="0"/>
          </a:p>
        </p:txBody>
      </p:sp>
      <p:sp>
        <p:nvSpPr>
          <p:cNvPr id="2" name="Rectangle 1"/>
          <p:cNvSpPr/>
          <p:nvPr/>
        </p:nvSpPr>
        <p:spPr>
          <a:xfrm>
            <a:off x="1219200" y="371483"/>
            <a:ext cx="8077200" cy="1323439"/>
          </a:xfrm>
          <a:prstGeom prst="rect">
            <a:avLst/>
          </a:prstGeom>
        </p:spPr>
        <p:txBody>
          <a:bodyPr wrap="square">
            <a:spAutoFit/>
          </a:bodyPr>
          <a:lstStyle/>
          <a:p>
            <a:br>
              <a:rPr lang="en-US" altLang="en-US" sz="4000" b="1" dirty="0">
                <a:solidFill>
                  <a:schemeClr val="accent1">
                    <a:satMod val="150000"/>
                  </a:schemeClr>
                </a:solidFill>
              </a:rPr>
            </a:br>
            <a:endParaRPr lang="en-US" sz="4000" b="1" dirty="0"/>
          </a:p>
        </p:txBody>
      </p:sp>
    </p:spTree>
    <p:extLst>
      <p:ext uri="{BB962C8B-B14F-4D97-AF65-F5344CB8AC3E}">
        <p14:creationId xmlns:p14="http://schemas.microsoft.com/office/powerpoint/2010/main" val="22419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000" y="335756"/>
            <a:ext cx="10972800" cy="1294607"/>
          </a:xfrm>
        </p:spPr>
        <p:txBody>
          <a:bodyPr>
            <a:noAutofit/>
          </a:bodyPr>
          <a:lstStyle/>
          <a:p>
            <a:pPr algn="ctr"/>
            <a:r>
              <a:rPr lang="en-US" sz="3600" b="1" cap="none" dirty="0">
                <a:solidFill>
                  <a:schemeClr val="accent1">
                    <a:lumMod val="75000"/>
                  </a:schemeClr>
                </a:solidFill>
                <a:latin typeface="Times New Roman" panose="02020603050405020304" pitchFamily="18" charset="0"/>
                <a:cs typeface="Times New Roman" panose="02020603050405020304" pitchFamily="18" charset="0"/>
              </a:rPr>
              <a:t>Completing the FAFSA offers 3 different Types of Aid</a:t>
            </a:r>
          </a:p>
        </p:txBody>
      </p:sp>
      <p:sp>
        <p:nvSpPr>
          <p:cNvPr id="5" name="Content Placeholder 4"/>
          <p:cNvSpPr>
            <a:spLocks noGrp="1"/>
          </p:cNvSpPr>
          <p:nvPr>
            <p:ph sz="half" idx="1"/>
          </p:nvPr>
        </p:nvSpPr>
        <p:spPr>
          <a:xfrm>
            <a:off x="609600" y="2729630"/>
            <a:ext cx="3657600" cy="3687164"/>
          </a:xfrm>
        </p:spPr>
        <p:txBody>
          <a:bodyPr>
            <a:normAutofit/>
          </a:bodyPr>
          <a:lstStyle/>
          <a:p>
            <a:r>
              <a:rPr lang="en-US" sz="2000" dirty="0">
                <a:latin typeface="Times New Roman" panose="02020603050405020304" pitchFamily="18" charset="0"/>
                <a:cs typeface="Times New Roman" panose="02020603050405020304" pitchFamily="18" charset="0"/>
              </a:rPr>
              <a:t>Federal Work Study Program</a:t>
            </a:r>
          </a:p>
          <a:p>
            <a:r>
              <a:rPr lang="en-US" sz="2000" dirty="0">
                <a:latin typeface="Times New Roman" panose="02020603050405020304" pitchFamily="18" charset="0"/>
                <a:cs typeface="Times New Roman" panose="02020603050405020304" pitchFamily="18" charset="0"/>
              </a:rPr>
              <a:t>Find  job on campus</a:t>
            </a:r>
          </a:p>
          <a:p>
            <a:r>
              <a:rPr lang="en-US" sz="2000" dirty="0">
                <a:latin typeface="Times New Roman" panose="02020603050405020304" pitchFamily="18" charset="0"/>
                <a:cs typeface="Times New Roman" panose="02020603050405020304" pitchFamily="18" charset="0"/>
              </a:rPr>
              <a:t>Work flexible hours</a:t>
            </a:r>
          </a:p>
          <a:p>
            <a:r>
              <a:rPr lang="en-US" sz="2000" dirty="0">
                <a:latin typeface="Times New Roman" panose="02020603050405020304" pitchFamily="18" charset="0"/>
                <a:cs typeface="Times New Roman" panose="02020603050405020304" pitchFamily="18" charset="0"/>
              </a:rPr>
              <a:t>Earn anywhere from $12 - $17.78 per hour</a:t>
            </a:r>
          </a:p>
          <a:p>
            <a:r>
              <a:rPr lang="en-US" sz="2000" dirty="0">
                <a:latin typeface="Times New Roman" panose="02020603050405020304" pitchFamily="18" charset="0"/>
                <a:cs typeface="Times New Roman" panose="02020603050405020304" pitchFamily="18" charset="0"/>
              </a:rPr>
              <a:t>Work up to 20 hours per week</a:t>
            </a:r>
          </a:p>
          <a:p>
            <a:r>
              <a:rPr lang="en-US" sz="2000" dirty="0">
                <a:hlinkClick r:id="rId3"/>
              </a:rPr>
              <a:t>https://www.csusb.edu/financial-aid/current-students/federal-work-study</a:t>
            </a:r>
            <a:endParaRPr lang="en-US" sz="20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349340" y="3438864"/>
            <a:ext cx="3657600" cy="3138495"/>
          </a:xfrm>
        </p:spPr>
        <p:txBody>
          <a:bodyPr>
            <a:noAutofit/>
          </a:bodyPr>
          <a:lstStyle/>
          <a:p>
            <a:r>
              <a:rPr lang="en-US" sz="1600" dirty="0">
                <a:latin typeface="Times New Roman" panose="02020603050405020304" pitchFamily="18" charset="0"/>
                <a:cs typeface="Times New Roman" panose="02020603050405020304" pitchFamily="18" charset="0"/>
              </a:rPr>
              <a:t>FREE money!</a:t>
            </a:r>
          </a:p>
          <a:p>
            <a:r>
              <a:rPr lang="en-US" sz="1600" dirty="0">
                <a:latin typeface="Times New Roman" panose="02020603050405020304" pitchFamily="18" charset="0"/>
                <a:cs typeface="Times New Roman" panose="02020603050405020304" pitchFamily="18" charset="0"/>
              </a:rPr>
              <a:t>Federal Pell Grant</a:t>
            </a:r>
          </a:p>
          <a:p>
            <a:r>
              <a:rPr lang="en-US" sz="1600" dirty="0">
                <a:latin typeface="Times New Roman" panose="02020603050405020304" pitchFamily="18" charset="0"/>
                <a:cs typeface="Times New Roman" panose="02020603050405020304" pitchFamily="18" charset="0"/>
              </a:rPr>
              <a:t>Federal Supplemental Educational Opportunity Grant (FSEOG)</a:t>
            </a:r>
          </a:p>
          <a:p>
            <a:r>
              <a:rPr lang="en-US" sz="1600" dirty="0">
                <a:latin typeface="Times New Roman" panose="02020603050405020304" pitchFamily="18" charset="0"/>
                <a:cs typeface="Times New Roman" panose="02020603050405020304" pitchFamily="18" charset="0"/>
              </a:rPr>
              <a:t>Cal Grant</a:t>
            </a:r>
          </a:p>
          <a:p>
            <a:r>
              <a:rPr lang="en-US" sz="1600" dirty="0">
                <a:latin typeface="Times New Roman" panose="02020603050405020304" pitchFamily="18" charset="0"/>
                <a:cs typeface="Times New Roman" panose="02020603050405020304" pitchFamily="18" charset="0"/>
              </a:rPr>
              <a:t>Educational Opportunity Grant (EOP)</a:t>
            </a:r>
          </a:p>
          <a:p>
            <a:r>
              <a:rPr lang="en-US" sz="1600" dirty="0">
                <a:latin typeface="Times New Roman" panose="02020603050405020304" pitchFamily="18" charset="0"/>
                <a:cs typeface="Times New Roman" panose="02020603050405020304" pitchFamily="18" charset="0"/>
              </a:rPr>
              <a:t>State University Grant</a:t>
            </a:r>
          </a:p>
        </p:txBody>
      </p:sp>
      <p:sp>
        <p:nvSpPr>
          <p:cNvPr id="8" name="Content Placeholder 7"/>
          <p:cNvSpPr>
            <a:spLocks noGrp="1"/>
          </p:cNvSpPr>
          <p:nvPr>
            <p:ph sz="half" idx="14"/>
          </p:nvPr>
        </p:nvSpPr>
        <p:spPr/>
        <p:txBody>
          <a:bodyPr>
            <a:normAutofit/>
          </a:bodyPr>
          <a:lstStyle/>
          <a:p>
            <a:r>
              <a:rPr lang="en-US" sz="2000" dirty="0">
                <a:latin typeface="Times New Roman" panose="02020603050405020304" pitchFamily="18" charset="0"/>
                <a:cs typeface="Times New Roman" panose="02020603050405020304" pitchFamily="18" charset="0"/>
              </a:rPr>
              <a:t>Money that you BORROW and must pay back!</a:t>
            </a:r>
          </a:p>
          <a:p>
            <a:r>
              <a:rPr lang="en-US" sz="2000" dirty="0">
                <a:latin typeface="Times New Roman" panose="02020603050405020304" pitchFamily="18" charset="0"/>
                <a:cs typeface="Times New Roman" panose="02020603050405020304" pitchFamily="18" charset="0"/>
              </a:rPr>
              <a:t>Subsidized Loans</a:t>
            </a:r>
          </a:p>
          <a:p>
            <a:r>
              <a:rPr lang="en-US" sz="2000" dirty="0">
                <a:latin typeface="Times New Roman" panose="02020603050405020304" pitchFamily="18" charset="0"/>
                <a:cs typeface="Times New Roman" panose="02020603050405020304" pitchFamily="18" charset="0"/>
              </a:rPr>
              <a:t>Unsubsidized Loans</a:t>
            </a:r>
          </a:p>
          <a:p>
            <a:r>
              <a:rPr lang="en-US" sz="2000" dirty="0">
                <a:latin typeface="Times New Roman" panose="02020603050405020304" pitchFamily="18" charset="0"/>
                <a:cs typeface="Times New Roman" panose="02020603050405020304" pitchFamily="18" charset="0"/>
              </a:rPr>
              <a:t>CA Dream Loan </a:t>
            </a:r>
          </a:p>
        </p:txBody>
      </p:sp>
      <p:pic>
        <p:nvPicPr>
          <p:cNvPr id="13" name="Content Placeholder 12"/>
          <p:cNvPicPr>
            <a:picLocks noGrp="1" noChangeAspect="1"/>
          </p:cNvPicPr>
          <p:nvPr>
            <p:ph sz="half" idx="16"/>
          </p:nvPr>
        </p:nvPicPr>
        <p:blipFill>
          <a:blip r:embed="rId4" cstate="print">
            <a:extLst>
              <a:ext uri="{28A0092B-C50C-407E-A947-70E740481C1C}">
                <a14:useLocalDpi xmlns:a14="http://schemas.microsoft.com/office/drawing/2010/main" val="0"/>
              </a:ext>
            </a:extLst>
          </a:blip>
          <a:stretch>
            <a:fillRect/>
          </a:stretch>
        </p:blipFill>
        <p:spPr>
          <a:xfrm>
            <a:off x="963246" y="975937"/>
            <a:ext cx="2950307" cy="1308852"/>
          </a:xfrm>
          <a:prstGeom prst="rect">
            <a:avLst/>
          </a:prstGeom>
          <a:ln w="88900" cap="sq" cmpd="thickThin">
            <a:solidFill>
              <a:srgbClr val="0070C0"/>
            </a:solidFill>
            <a:prstDash val="solid"/>
            <a:miter lim="800000"/>
          </a:ln>
          <a:effectLst>
            <a:innerShdw blurRad="76200">
              <a:srgbClr val="000000"/>
            </a:innerShdw>
          </a:effectLst>
        </p:spPr>
      </p:pic>
      <p:pic>
        <p:nvPicPr>
          <p:cNvPr id="14" name="Content Placeholder 13"/>
          <p:cNvPicPr>
            <a:picLocks noGrp="1" noChangeAspect="1"/>
          </p:cNvPicPr>
          <p:nvPr>
            <p:ph sz="half" idx="17"/>
          </p:nvPr>
        </p:nvPicPr>
        <p:blipFill>
          <a:blip r:embed="rId5" cstate="print">
            <a:extLst>
              <a:ext uri="{28A0092B-C50C-407E-A947-70E740481C1C}">
                <a14:useLocalDpi xmlns:a14="http://schemas.microsoft.com/office/drawing/2010/main" val="0"/>
              </a:ext>
            </a:extLst>
          </a:blip>
          <a:stretch>
            <a:fillRect/>
          </a:stretch>
        </p:blipFill>
        <p:spPr>
          <a:xfrm>
            <a:off x="8616603" y="1938785"/>
            <a:ext cx="2477193" cy="1334193"/>
          </a:xfrm>
          <a:prstGeom prst="rect">
            <a:avLst/>
          </a:prstGeom>
          <a:ln w="88900" cap="sq" cmpd="thickThin">
            <a:solidFill>
              <a:srgbClr val="0070C0"/>
            </a:solidFill>
            <a:prstDash val="solid"/>
            <a:miter lim="800000"/>
          </a:ln>
          <a:effectLst>
            <a:innerShdw blurRad="76200">
              <a:srgbClr val="000000"/>
            </a:innerShdw>
          </a:effectLst>
        </p:spPr>
      </p:pic>
      <p:pic>
        <p:nvPicPr>
          <p:cNvPr id="1028" name="Picture 4" descr="http://dumit.net/wp-content/uploads/2013/03/grants-mone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8702" y="1741195"/>
            <a:ext cx="2576195" cy="1419513"/>
          </a:xfrm>
          <a:prstGeom prst="rect">
            <a:avLst/>
          </a:prstGeom>
          <a:ln w="889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0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1072342" y="1676400"/>
            <a:ext cx="6608618" cy="4572000"/>
          </a:xfrm>
        </p:spPr>
        <p:txBody>
          <a:bodyPr rtlCol="0">
            <a:normAutofit lnSpcReduction="10000"/>
          </a:bodyPr>
          <a:lstStyle/>
          <a:p>
            <a:pPr marL="365760" indent="-256032">
              <a:spcBef>
                <a:spcPts val="0"/>
              </a:spcBef>
              <a:buClr>
                <a:schemeClr val="accent2">
                  <a:lumMod val="50000"/>
                </a:schemeClr>
              </a:buClr>
              <a:buFont typeface="Wingdings" pitchFamily="2" charset="2"/>
              <a:buChar char="Ø"/>
              <a:defRPr/>
            </a:pPr>
            <a:r>
              <a:rPr lang="en-US" sz="2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irect </a:t>
            </a:r>
            <a:r>
              <a:rPr lang="en-US" sz="2400" u="sng" dirty="0">
                <a:latin typeface="Times New Roman" panose="02020603050405020304" pitchFamily="18" charset="0"/>
                <a:cs typeface="Times New Roman" panose="02020603050405020304" pitchFamily="18" charset="0"/>
              </a:rPr>
              <a:t>Subsidized</a:t>
            </a:r>
            <a:r>
              <a:rPr lang="en-US" sz="2400" dirty="0">
                <a:latin typeface="Times New Roman" panose="02020603050405020304" pitchFamily="18" charset="0"/>
                <a:cs typeface="Times New Roman" panose="02020603050405020304" pitchFamily="18" charset="0"/>
              </a:rPr>
              <a:t> Loan Program</a:t>
            </a:r>
          </a:p>
          <a:p>
            <a:pPr marL="452628" indent="-342900">
              <a:spcBef>
                <a:spcPts val="0"/>
              </a:spcBef>
              <a:buFontTx/>
              <a:buChar char="-"/>
              <a:defRPr/>
            </a:pPr>
            <a:r>
              <a:rPr lang="en-US" sz="2400" dirty="0">
                <a:latin typeface="Times New Roman" panose="02020603050405020304" pitchFamily="18" charset="0"/>
                <a:cs typeface="Times New Roman" panose="02020603050405020304" pitchFamily="18" charset="0"/>
              </a:rPr>
              <a:t>The interest </a:t>
            </a:r>
            <a:r>
              <a:rPr lang="en-US" sz="2400" b="1" dirty="0">
                <a:latin typeface="Times New Roman" panose="02020603050405020304" pitchFamily="18" charset="0"/>
                <a:cs typeface="Times New Roman" panose="02020603050405020304" pitchFamily="18" charset="0"/>
              </a:rPr>
              <a:t>Does Not </a:t>
            </a:r>
            <a:r>
              <a:rPr lang="en-US" sz="2400" dirty="0">
                <a:latin typeface="Times New Roman" panose="02020603050405020304" pitchFamily="18" charset="0"/>
                <a:cs typeface="Times New Roman" panose="02020603050405020304" pitchFamily="18" charset="0"/>
              </a:rPr>
              <a:t>accumulate while you are in school, must be enrolled in at least half-time status</a:t>
            </a:r>
          </a:p>
          <a:p>
            <a:pPr marL="452628" indent="-342900">
              <a:spcBef>
                <a:spcPts val="0"/>
              </a:spcBef>
              <a:buFontTx/>
              <a:buChar char="-"/>
              <a:defRPr/>
            </a:pPr>
            <a:r>
              <a:rPr lang="en-US" sz="2400" b="1" dirty="0">
                <a:solidFill>
                  <a:srgbClr val="0070C0"/>
                </a:solidFill>
                <a:latin typeface="Times New Roman" panose="02020603050405020304" pitchFamily="18" charset="0"/>
                <a:cs typeface="Times New Roman" panose="02020603050405020304" pitchFamily="18" charset="0"/>
              </a:rPr>
              <a:t>Max offered for Freshmen: </a:t>
            </a:r>
            <a:r>
              <a:rPr lang="en-US" sz="2400" b="1" u="sng" dirty="0">
                <a:solidFill>
                  <a:srgbClr val="0070C0"/>
                </a:solidFill>
                <a:latin typeface="Times New Roman" panose="02020603050405020304" pitchFamily="18" charset="0"/>
                <a:cs typeface="Times New Roman" panose="02020603050405020304" pitchFamily="18" charset="0"/>
              </a:rPr>
              <a:t>$3,500</a:t>
            </a:r>
          </a:p>
          <a:p>
            <a:pPr marL="452628" indent="-342900">
              <a:spcBef>
                <a:spcPts val="0"/>
              </a:spcBef>
              <a:buFontTx/>
              <a:buChar char="-"/>
              <a:defRPr/>
            </a:pPr>
            <a:r>
              <a:rPr lang="en-US" sz="2400" b="1" dirty="0">
                <a:solidFill>
                  <a:srgbClr val="0070C0"/>
                </a:solidFill>
                <a:latin typeface="Times New Roman" panose="02020603050405020304" pitchFamily="18" charset="0"/>
                <a:cs typeface="Times New Roman" panose="02020603050405020304" pitchFamily="18" charset="0"/>
              </a:rPr>
              <a:t>Interest Rate 2020-2021: </a:t>
            </a:r>
            <a:r>
              <a:rPr lang="en-US" sz="2400" b="1" u="sng" dirty="0">
                <a:solidFill>
                  <a:srgbClr val="0070C0"/>
                </a:solidFill>
                <a:latin typeface="Times New Roman" panose="02020603050405020304" pitchFamily="18" charset="0"/>
                <a:cs typeface="Times New Roman" panose="02020603050405020304" pitchFamily="18" charset="0"/>
              </a:rPr>
              <a:t>2.75%</a:t>
            </a:r>
          </a:p>
          <a:p>
            <a:pPr marL="365760" indent="-256032">
              <a:spcBef>
                <a:spcPts val="0"/>
              </a:spcBef>
              <a:buClr>
                <a:schemeClr val="tx2">
                  <a:lumMod val="50000"/>
                </a:schemeClr>
              </a:buClr>
              <a:buFont typeface="Wingdings" pitchFamily="2" charset="2"/>
              <a:buChar char="Ø"/>
              <a:defRPr/>
            </a:pPr>
            <a:endParaRPr lang="en-US" sz="2400" dirty="0">
              <a:latin typeface="Times New Roman" panose="02020603050405020304" pitchFamily="18" charset="0"/>
              <a:cs typeface="Times New Roman" panose="02020603050405020304" pitchFamily="18" charset="0"/>
            </a:endParaRPr>
          </a:p>
          <a:p>
            <a:pPr marL="365760" indent="-256032">
              <a:spcBef>
                <a:spcPts val="0"/>
              </a:spcBef>
              <a:buClr>
                <a:schemeClr val="accent2">
                  <a:lumMod val="50000"/>
                </a:schemeClr>
              </a:buClr>
              <a:buFont typeface="Wingdings" pitchFamily="2" charset="2"/>
              <a:buChar char="Ø"/>
              <a:defRPr/>
            </a:pPr>
            <a:r>
              <a:rPr lang="en-US" sz="2400" dirty="0">
                <a:latin typeface="Times New Roman" panose="02020603050405020304" pitchFamily="18" charset="0"/>
                <a:cs typeface="Times New Roman" panose="02020603050405020304" pitchFamily="18" charset="0"/>
              </a:rPr>
              <a:t>Direct </a:t>
            </a:r>
            <a:r>
              <a:rPr lang="en-US" sz="2400" u="sng" dirty="0">
                <a:latin typeface="Times New Roman" panose="02020603050405020304" pitchFamily="18" charset="0"/>
                <a:cs typeface="Times New Roman" panose="02020603050405020304" pitchFamily="18" charset="0"/>
              </a:rPr>
              <a:t>Unsubsidized</a:t>
            </a:r>
            <a:r>
              <a:rPr lang="en-US" sz="2400" dirty="0">
                <a:latin typeface="Times New Roman" panose="02020603050405020304" pitchFamily="18" charset="0"/>
                <a:cs typeface="Times New Roman" panose="02020603050405020304" pitchFamily="18" charset="0"/>
              </a:rPr>
              <a:t> Loan Program</a:t>
            </a:r>
          </a:p>
          <a:p>
            <a:pPr marL="365760" indent="-256032">
              <a:spcBef>
                <a:spcPts val="0"/>
              </a:spcBef>
              <a:buNone/>
              <a:defRPr/>
            </a:pPr>
            <a:r>
              <a:rPr lang="en-US" sz="2400" dirty="0">
                <a:latin typeface="Times New Roman" panose="02020603050405020304" pitchFamily="18" charset="0"/>
                <a:cs typeface="Times New Roman" panose="02020603050405020304" pitchFamily="18" charset="0"/>
              </a:rPr>
              <a:t>-   The interest accumulates while you are in school</a:t>
            </a:r>
          </a:p>
          <a:p>
            <a:pPr marL="452628" indent="-342900">
              <a:spcBef>
                <a:spcPts val="0"/>
              </a:spcBef>
              <a:buFontTx/>
              <a:buChar char="-"/>
              <a:defRPr/>
            </a:pPr>
            <a:r>
              <a:rPr lang="en-US" sz="2400" b="1" dirty="0">
                <a:solidFill>
                  <a:srgbClr val="0070C0"/>
                </a:solidFill>
                <a:latin typeface="Times New Roman" panose="02020603050405020304" pitchFamily="18" charset="0"/>
                <a:cs typeface="Times New Roman" panose="02020603050405020304" pitchFamily="18" charset="0"/>
              </a:rPr>
              <a:t>Max offered for Freshmen: </a:t>
            </a:r>
            <a:r>
              <a:rPr lang="en-US" sz="2400" b="1" u="sng" dirty="0">
                <a:solidFill>
                  <a:srgbClr val="0070C0"/>
                </a:solidFill>
                <a:latin typeface="Times New Roman" panose="02020603050405020304" pitchFamily="18" charset="0"/>
                <a:cs typeface="Times New Roman" panose="02020603050405020304" pitchFamily="18" charset="0"/>
              </a:rPr>
              <a:t>$2,000 </a:t>
            </a:r>
          </a:p>
          <a:p>
            <a:pPr marL="452628" indent="-342900">
              <a:spcBef>
                <a:spcPts val="0"/>
              </a:spcBef>
              <a:buFontTx/>
              <a:buChar char="-"/>
              <a:defRPr/>
            </a:pPr>
            <a:r>
              <a:rPr lang="en-US" sz="2400" b="1" dirty="0">
                <a:solidFill>
                  <a:srgbClr val="0070C0"/>
                </a:solidFill>
                <a:latin typeface="Times New Roman" panose="02020603050405020304" pitchFamily="18" charset="0"/>
                <a:cs typeface="Times New Roman" panose="02020603050405020304" pitchFamily="18" charset="0"/>
              </a:rPr>
              <a:t>Interest Rate 2020-2021: </a:t>
            </a:r>
            <a:r>
              <a:rPr lang="en-US" sz="2400" b="1" u="sng" dirty="0">
                <a:solidFill>
                  <a:srgbClr val="0070C0"/>
                </a:solidFill>
                <a:latin typeface="Times New Roman" panose="02020603050405020304" pitchFamily="18" charset="0"/>
                <a:cs typeface="Times New Roman" panose="02020603050405020304" pitchFamily="18" charset="0"/>
              </a:rPr>
              <a:t>4.3%</a:t>
            </a:r>
          </a:p>
          <a:p>
            <a:pPr marL="109728" indent="0">
              <a:spcBef>
                <a:spcPts val="0"/>
              </a:spcBef>
              <a:buNone/>
              <a:defRPr/>
            </a:pPr>
            <a:endParaRPr lang="en-US" sz="2000" b="1" dirty="0">
              <a:solidFill>
                <a:srgbClr val="FF0000"/>
              </a:solidFill>
              <a:latin typeface="Arial" pitchFamily="34" charset="0"/>
              <a:cs typeface="Arial" pitchFamily="34" charset="0"/>
            </a:endParaRPr>
          </a:p>
        </p:txBody>
      </p:sp>
      <p:sp>
        <p:nvSpPr>
          <p:cNvPr id="21507" name="Title 7"/>
          <p:cNvSpPr>
            <a:spLocks noGrp="1"/>
          </p:cNvSpPr>
          <p:nvPr>
            <p:ph type="title"/>
          </p:nvPr>
        </p:nvSpPr>
        <p:spPr>
          <a:xfrm>
            <a:off x="748145" y="380999"/>
            <a:ext cx="10852728" cy="1207655"/>
          </a:xfrm>
        </p:spPr>
        <p:txBody>
          <a:bodyPr>
            <a:noAutofit/>
          </a:bodyPr>
          <a:lstStyle/>
          <a:p>
            <a:pPr algn="ctr">
              <a:defRPr/>
            </a:pPr>
            <a:r>
              <a:rPr lang="en-US" altLang="en-US" sz="4000" b="1" cap="none" dirty="0">
                <a:solidFill>
                  <a:schemeClr val="accent1">
                    <a:lumMod val="75000"/>
                  </a:schemeClr>
                </a:solidFill>
                <a:latin typeface="Times New Roman" panose="02020603050405020304" pitchFamily="18" charset="0"/>
                <a:cs typeface="Times New Roman" panose="02020603050405020304" pitchFamily="18" charset="0"/>
              </a:rPr>
              <a:t>What’s the difference between Subsidized and Unsubsidized?</a:t>
            </a:r>
          </a:p>
        </p:txBody>
      </p:sp>
      <p:sp>
        <p:nvSpPr>
          <p:cNvPr id="49156" name="TextBox 14"/>
          <p:cNvSpPr txBox="1">
            <a:spLocks noChangeArrowheads="1"/>
          </p:cNvSpPr>
          <p:nvPr/>
        </p:nvSpPr>
        <p:spPr bwMode="auto">
          <a:xfrm>
            <a:off x="4683760" y="62484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endParaRPr lang="en-US" altLang="en-US" sz="1200">
              <a:latin typeface="Perpetua" panose="02020502060401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090" y="2465476"/>
            <a:ext cx="3472874" cy="26013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2278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ctr">
              <a:defRPr/>
            </a:pPr>
            <a:r>
              <a:rPr lang="en-US" sz="6000" b="1" cap="none" dirty="0">
                <a:solidFill>
                  <a:schemeClr val="accent1">
                    <a:lumMod val="75000"/>
                  </a:schemeClr>
                </a:solidFill>
                <a:latin typeface="Times New Roman" panose="02020603050405020304" pitchFamily="18" charset="0"/>
                <a:cs typeface="Times New Roman" panose="02020603050405020304" pitchFamily="18" charset="0"/>
              </a:rPr>
              <a:t>California Dream Loan</a:t>
            </a:r>
            <a:br>
              <a:rPr lang="en-US" dirty="0"/>
            </a:br>
            <a:r>
              <a:rPr lang="en-US" dirty="0"/>
              <a:t> </a:t>
            </a:r>
            <a:endParaRPr lang="en-US" sz="4000" b="1" cap="none"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a:xfrm>
            <a:off x="906087" y="2059709"/>
            <a:ext cx="5402349" cy="4289136"/>
          </a:xfrm>
        </p:spPr>
        <p:txBody>
          <a:bodyPr>
            <a:normAutofit/>
          </a:bodyPr>
          <a:lstStyle/>
          <a:p>
            <a:pPr marL="681228" indent="-571500">
              <a:spcBef>
                <a:spcPts val="0"/>
              </a:spcBef>
              <a:buClr>
                <a:schemeClr val="accent2">
                  <a:lumMod val="50000"/>
                </a:schemeClr>
              </a:buClr>
              <a:buFontTx/>
              <a:buChar char="-"/>
              <a:defRPr/>
            </a:pPr>
            <a:r>
              <a:rPr lang="en-US" sz="2600" dirty="0">
                <a:latin typeface="Times New Roman" panose="02020603050405020304" pitchFamily="18" charset="0"/>
                <a:cs typeface="Times New Roman" panose="02020603050405020304" pitchFamily="18" charset="0"/>
              </a:rPr>
              <a:t>The Interest </a:t>
            </a:r>
            <a:r>
              <a:rPr lang="en-US" sz="2600" b="1" dirty="0">
                <a:latin typeface="Times New Roman" panose="02020603050405020304" pitchFamily="18" charset="0"/>
                <a:cs typeface="Times New Roman" panose="02020603050405020304" pitchFamily="18" charset="0"/>
              </a:rPr>
              <a:t>Does Not </a:t>
            </a:r>
            <a:r>
              <a:rPr lang="en-US" sz="2600" dirty="0">
                <a:latin typeface="Times New Roman" panose="02020603050405020304" pitchFamily="18" charset="0"/>
                <a:cs typeface="Times New Roman" panose="02020603050405020304" pitchFamily="18" charset="0"/>
              </a:rPr>
              <a:t>accumulate while you are enrolled in school</a:t>
            </a:r>
          </a:p>
          <a:p>
            <a:pPr marL="681228" indent="-571500">
              <a:spcBef>
                <a:spcPts val="0"/>
              </a:spcBef>
              <a:buClr>
                <a:schemeClr val="accent2">
                  <a:lumMod val="50000"/>
                </a:schemeClr>
              </a:buClr>
              <a:buFontTx/>
              <a:buChar char="-"/>
              <a:defRPr/>
            </a:pPr>
            <a:r>
              <a:rPr lang="en-US" sz="2600" dirty="0">
                <a:latin typeface="Times New Roman" panose="02020603050405020304" pitchFamily="18" charset="0"/>
                <a:cs typeface="Times New Roman" panose="02020603050405020304" pitchFamily="18" charset="0"/>
              </a:rPr>
              <a:t>Not all who are eligible will be offered loan</a:t>
            </a:r>
          </a:p>
          <a:p>
            <a:pPr marL="681228" indent="-571500">
              <a:spcBef>
                <a:spcPts val="0"/>
              </a:spcBef>
              <a:buClr>
                <a:schemeClr val="accent2">
                  <a:lumMod val="50000"/>
                </a:schemeClr>
              </a:buClr>
              <a:buFontTx/>
              <a:buChar char="-"/>
              <a:defRPr/>
            </a:pPr>
            <a:r>
              <a:rPr lang="en-US" sz="2600" dirty="0">
                <a:latin typeface="Times New Roman" panose="02020603050405020304" pitchFamily="18" charset="0"/>
                <a:cs typeface="Times New Roman" panose="02020603050405020304" pitchFamily="18" charset="0"/>
              </a:rPr>
              <a:t>Funds are limited</a:t>
            </a:r>
          </a:p>
          <a:p>
            <a:pPr marL="0" indent="0">
              <a:buNone/>
              <a:defRPr/>
            </a:pPr>
            <a:endParaRPr lang="en-US" dirty="0"/>
          </a:p>
        </p:txBody>
      </p:sp>
      <p:pic>
        <p:nvPicPr>
          <p:cNvPr id="5" name="Content Placeholder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01892" y="2894012"/>
            <a:ext cx="4865142" cy="18811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381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sz="half" idx="2"/>
          </p:nvPr>
        </p:nvSpPr>
        <p:spPr>
          <a:xfrm>
            <a:off x="3810001" y="1371601"/>
            <a:ext cx="7794566" cy="5059363"/>
          </a:xfrm>
        </p:spPr>
        <p:txBody>
          <a:bodyPr>
            <a:normAutofit fontScale="55000" lnSpcReduction="20000"/>
          </a:bodyPr>
          <a:lstStyle/>
          <a:p>
            <a:pPr eaLnBrk="1" hangingPunct="1"/>
            <a:r>
              <a:rPr lang="en-US" altLang="en-US" sz="3200" dirty="0">
                <a:latin typeface="Arial" panose="020B0604020202020204" pitchFamily="34" charset="0"/>
                <a:cs typeface="Arial" panose="020B0604020202020204" pitchFamily="34" charset="0"/>
              </a:rPr>
              <a:t>	</a:t>
            </a:r>
          </a:p>
          <a:p>
            <a:pPr lvl="1" eaLnBrk="1" hangingPunct="1"/>
            <a:r>
              <a:rPr lang="en-US" altLang="en-US" sz="3800" dirty="0">
                <a:latin typeface="Times New Roman" panose="02020603050405020304" pitchFamily="18" charset="0"/>
                <a:cs typeface="Times New Roman" panose="02020603050405020304" pitchFamily="18" charset="0"/>
              </a:rPr>
              <a:t>1) Accept &amp; View loans on </a:t>
            </a:r>
            <a:r>
              <a:rPr lang="en-US" altLang="en-US" sz="3800" dirty="0" err="1">
                <a:latin typeface="Times New Roman" panose="02020603050405020304" pitchFamily="18" charset="0"/>
                <a:cs typeface="Times New Roman" panose="02020603050405020304" pitchFamily="18" charset="0"/>
              </a:rPr>
              <a:t>MyCoyote</a:t>
            </a:r>
            <a:endParaRPr lang="en-US" altLang="en-US" sz="3800" dirty="0">
              <a:latin typeface="Times New Roman" panose="02020603050405020304" pitchFamily="18" charset="0"/>
              <a:cs typeface="Times New Roman" panose="02020603050405020304" pitchFamily="18" charset="0"/>
            </a:endParaRPr>
          </a:p>
          <a:p>
            <a:pPr lvl="1" eaLnBrk="1" hangingPunct="1"/>
            <a:r>
              <a:rPr lang="en-US" altLang="en-US" sz="3800" dirty="0">
                <a:latin typeface="Times New Roman" panose="02020603050405020304" pitchFamily="18" charset="0"/>
                <a:cs typeface="Times New Roman" panose="02020603050405020304" pitchFamily="18" charset="0"/>
              </a:rPr>
              <a:t>2) Complete Entrance Counseling</a:t>
            </a:r>
          </a:p>
          <a:p>
            <a:pPr lvl="1"/>
            <a:r>
              <a:rPr lang="en-US" altLang="en-US" sz="3800" dirty="0">
                <a:latin typeface="Times New Roman" panose="02020603050405020304" pitchFamily="18" charset="0"/>
                <a:cs typeface="Times New Roman" panose="02020603050405020304" pitchFamily="18" charset="0"/>
              </a:rPr>
              <a:t>	-   First time borrowers must complete at          	</a:t>
            </a:r>
            <a:r>
              <a:rPr lang="en-US" altLang="en-US" sz="4000" dirty="0">
                <a:hlinkClick r:id="rId3"/>
              </a:rPr>
              <a:t>www.studentaid.gov</a:t>
            </a:r>
            <a:r>
              <a:rPr lang="en-US" altLang="en-US" sz="4000" dirty="0"/>
              <a:t> </a:t>
            </a:r>
            <a:endParaRPr lang="en-US" sz="4000" dirty="0"/>
          </a:p>
          <a:p>
            <a:pPr lvl="1"/>
            <a:r>
              <a:rPr lang="en-US" altLang="en-US" sz="3800" dirty="0">
                <a:latin typeface="Times New Roman" panose="02020603050405020304" pitchFamily="18" charset="0"/>
                <a:cs typeface="Times New Roman" panose="02020603050405020304" pitchFamily="18" charset="0"/>
              </a:rPr>
              <a:t>3)  Sign Master Promissory Note (MPN)</a:t>
            </a:r>
          </a:p>
          <a:p>
            <a:pPr lvl="2" eaLnBrk="1" hangingPunct="1"/>
            <a:r>
              <a:rPr lang="en-US" altLang="en-US" sz="3800" dirty="0">
                <a:latin typeface="Times New Roman" panose="02020603050405020304" pitchFamily="18" charset="0"/>
                <a:cs typeface="Times New Roman" panose="02020603050405020304" pitchFamily="18" charset="0"/>
              </a:rPr>
              <a:t> </a:t>
            </a:r>
            <a:r>
              <a:rPr lang="en-US" altLang="en-US" sz="3800" dirty="0">
                <a:latin typeface="Times New Roman" panose="02020603050405020304" pitchFamily="18" charset="0"/>
                <a:cs typeface="Times New Roman" panose="02020603050405020304" pitchFamily="18" charset="0"/>
                <a:hlinkClick r:id="rId3"/>
              </a:rPr>
              <a:t>www.studentaid.gov</a:t>
            </a:r>
            <a:r>
              <a:rPr lang="en-US" altLang="en-US" sz="3800" dirty="0">
                <a:latin typeface="Times New Roman" panose="02020603050405020304" pitchFamily="18" charset="0"/>
                <a:cs typeface="Times New Roman" panose="02020603050405020304" pitchFamily="18" charset="0"/>
              </a:rPr>
              <a:t> </a:t>
            </a:r>
          </a:p>
          <a:p>
            <a:pPr marL="1257300" lvl="2" indent="-342900" eaLnBrk="1" hangingPunct="1">
              <a:buFontTx/>
              <a:buChar char="-"/>
            </a:pPr>
            <a:r>
              <a:rPr lang="en-US" altLang="en-US" sz="3800" dirty="0">
                <a:latin typeface="Times New Roman" panose="02020603050405020304" pitchFamily="18" charset="0"/>
                <a:cs typeface="Times New Roman" panose="02020603050405020304" pitchFamily="18" charset="0"/>
              </a:rPr>
              <a:t>You can complete these items 5-7 business days after you accepted your loan on </a:t>
            </a:r>
            <a:r>
              <a:rPr lang="en-US" altLang="en-US" sz="3800" dirty="0" err="1">
                <a:latin typeface="Times New Roman" panose="02020603050405020304" pitchFamily="18" charset="0"/>
                <a:cs typeface="Times New Roman" panose="02020603050405020304" pitchFamily="18" charset="0"/>
              </a:rPr>
              <a:t>MyCoyote</a:t>
            </a:r>
            <a:endParaRPr lang="en-US" altLang="en-US" sz="3800" dirty="0">
              <a:latin typeface="Times New Roman" panose="02020603050405020304" pitchFamily="18" charset="0"/>
              <a:cs typeface="Times New Roman" panose="02020603050405020304" pitchFamily="18" charset="0"/>
            </a:endParaRPr>
          </a:p>
          <a:p>
            <a:pPr marL="1257300" lvl="2" indent="-342900" eaLnBrk="1" hangingPunct="1">
              <a:buFontTx/>
              <a:buChar char="-"/>
            </a:pPr>
            <a:r>
              <a:rPr lang="en-US" altLang="en-US" sz="3800" dirty="0">
                <a:latin typeface="Times New Roman" panose="02020603050405020304" pitchFamily="18" charset="0"/>
                <a:cs typeface="Times New Roman" panose="02020603050405020304" pitchFamily="18" charset="0"/>
              </a:rPr>
              <a:t>You can check your to-do list when it’s ready.</a:t>
            </a:r>
          </a:p>
          <a:p>
            <a:pPr lvl="1"/>
            <a:r>
              <a:rPr lang="en-US" altLang="en-US" sz="4000" dirty="0">
                <a:latin typeface="Times New Roman" panose="02020603050405020304" pitchFamily="18" charset="0"/>
                <a:cs typeface="Times New Roman" panose="02020603050405020304" pitchFamily="18" charset="0"/>
              </a:rPr>
              <a:t>4)	CA Dream Loan </a:t>
            </a:r>
          </a:p>
          <a:p>
            <a:pPr lvl="2" eaLnBrk="1" hangingPunct="1"/>
            <a:r>
              <a:rPr lang="en-US" altLang="en-US" sz="3800" dirty="0">
                <a:latin typeface="Times New Roman" panose="02020603050405020304" pitchFamily="18" charset="0"/>
                <a:cs typeface="Times New Roman" panose="02020603050405020304" pitchFamily="18" charset="0"/>
              </a:rPr>
              <a:t>-  Sign Master Promissory Note (MPN) </a:t>
            </a:r>
            <a:r>
              <a:rPr lang="en-US" altLang="en-US" sz="3800" u="sng" dirty="0">
                <a:latin typeface="Times New Roman" panose="02020603050405020304" pitchFamily="18" charset="0"/>
                <a:cs typeface="Times New Roman" panose="02020603050405020304" pitchFamily="18" charset="0"/>
                <a:hlinkClick r:id="rId4"/>
              </a:rPr>
              <a:t>http://www.heartlandecsi.net/</a:t>
            </a:r>
            <a:endParaRPr lang="en-US" altLang="en-US" sz="3800" u="sng" dirty="0">
              <a:latin typeface="Times New Roman" panose="02020603050405020304" pitchFamily="18" charset="0"/>
              <a:cs typeface="Times New Roman" panose="02020603050405020304" pitchFamily="18" charset="0"/>
            </a:endParaRPr>
          </a:p>
          <a:p>
            <a:pPr lvl="2" eaLnBrk="1" hangingPunct="1"/>
            <a:endParaRPr lang="en-US" altLang="en-US" sz="3200" dirty="0">
              <a:latin typeface="Arial" panose="020B0604020202020204" pitchFamily="34" charset="0"/>
              <a:cs typeface="Arial" panose="020B0604020202020204" pitchFamily="34" charset="0"/>
            </a:endParaRPr>
          </a:p>
          <a:p>
            <a:pPr eaLnBrk="1" hangingPunct="1"/>
            <a:endParaRPr lang="en-US" altLang="en-US" dirty="0"/>
          </a:p>
        </p:txBody>
      </p:sp>
      <p:sp>
        <p:nvSpPr>
          <p:cNvPr id="21507" name="Title 3"/>
          <p:cNvSpPr>
            <a:spLocks noGrp="1"/>
          </p:cNvSpPr>
          <p:nvPr>
            <p:ph type="title"/>
          </p:nvPr>
        </p:nvSpPr>
        <p:spPr>
          <a:xfrm>
            <a:off x="785091" y="228600"/>
            <a:ext cx="11102109" cy="914400"/>
          </a:xfrm>
        </p:spPr>
        <p:txBody>
          <a:bodyPr>
            <a:normAutofit/>
          </a:bodyPr>
          <a:lstStyle/>
          <a:p>
            <a:pPr algn="ctr">
              <a:defRPr/>
            </a:pPr>
            <a:r>
              <a:rPr lang="en-US" altLang="en-US" sz="6000" b="1" cap="none" dirty="0">
                <a:solidFill>
                  <a:schemeClr val="accent1">
                    <a:lumMod val="75000"/>
                  </a:schemeClr>
                </a:solidFill>
                <a:latin typeface="Times New Roman" panose="02020603050405020304" pitchFamily="18" charset="0"/>
                <a:cs typeface="Times New Roman" panose="02020603050405020304" pitchFamily="18" charset="0"/>
              </a:rPr>
              <a:t>3 Steps for Accepting Loan(s)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322" y="2472532"/>
            <a:ext cx="2857500" cy="28575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51047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1234</Words>
  <Application>Microsoft Office PowerPoint</Application>
  <PresentationFormat>Widescreen</PresentationFormat>
  <Paragraphs>254</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Arial Black</vt:lpstr>
      <vt:lpstr>Arial Narrow</vt:lpstr>
      <vt:lpstr>Calibri</vt:lpstr>
      <vt:lpstr>Comic Sans MS</vt:lpstr>
      <vt:lpstr>Gill Sans MT</vt:lpstr>
      <vt:lpstr>Leelawadee UI</vt:lpstr>
      <vt:lpstr>News Cycle</vt:lpstr>
      <vt:lpstr>Perpetua</vt:lpstr>
      <vt:lpstr>Times New Roman</vt:lpstr>
      <vt:lpstr>Wingdings</vt:lpstr>
      <vt:lpstr>Wingdings 2</vt:lpstr>
      <vt:lpstr>Wingdings 3</vt:lpstr>
      <vt:lpstr>Gallery</vt:lpstr>
      <vt:lpstr>Understanding Financial Aid </vt:lpstr>
      <vt:lpstr>Learning Outcomes</vt:lpstr>
      <vt:lpstr>PowerPoint Presentation</vt:lpstr>
      <vt:lpstr>Where do financial aid funds come from?</vt:lpstr>
      <vt:lpstr>How much will tuition &amp; fees be per SEMESTER?    </vt:lpstr>
      <vt:lpstr>Completing the FAFSA offers 3 different Types of Aid</vt:lpstr>
      <vt:lpstr>What’s the difference between Subsidized and Unsubsidized?</vt:lpstr>
      <vt:lpstr>California Dream Loan  </vt:lpstr>
      <vt:lpstr>3 Steps for Accepting Loan(s) </vt:lpstr>
      <vt:lpstr>POP QUIZ</vt:lpstr>
      <vt:lpstr>        </vt:lpstr>
      <vt:lpstr>Financial Aid’s MAXIMUM Budget is Based on Where you Live Here is an example of a cost of attendance</vt:lpstr>
      <vt:lpstr>Disbursement of Financial Aid </vt:lpstr>
      <vt:lpstr>Satisfactory Academic Progress  (S.A.P)    The Financial aid office conducts an annual review of your grades. You must maintain “Satisfactory Academic Progress” in order to  receive and continue to receive financial aid </vt:lpstr>
      <vt:lpstr>Aggregate Limits Undergrad Students     </vt:lpstr>
      <vt:lpstr>Aggregate Limits Grad Students     </vt:lpstr>
      <vt:lpstr>Being Smart or Wasteful with Money</vt:lpstr>
      <vt:lpstr>Applying for Financial Aid </vt:lpstr>
      <vt:lpstr>Office of Financial Aid &amp; Scholarships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Financial Aid</dc:title>
  <dc:creator>Veronica Medina</dc:creator>
  <cp:lastModifiedBy>Veronica Pena</cp:lastModifiedBy>
  <cp:revision>1</cp:revision>
  <dcterms:created xsi:type="dcterms:W3CDTF">2020-07-07T17:14:29Z</dcterms:created>
  <dcterms:modified xsi:type="dcterms:W3CDTF">2020-07-14T21:05:13Z</dcterms:modified>
</cp:coreProperties>
</file>