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56" r:id="rId3"/>
    <p:sldId id="257" r:id="rId4"/>
    <p:sldId id="273" r:id="rId5"/>
    <p:sldId id="258" r:id="rId6"/>
    <p:sldId id="274" r:id="rId7"/>
    <p:sldId id="275" r:id="rId8"/>
    <p:sldId id="259" r:id="rId9"/>
    <p:sldId id="260" r:id="rId10"/>
    <p:sldId id="261" r:id="rId11"/>
    <p:sldId id="262" r:id="rId12"/>
    <p:sldId id="263" r:id="rId13"/>
    <p:sldId id="264" r:id="rId14"/>
    <p:sldId id="276" r:id="rId15"/>
    <p:sldId id="277" r:id="rId16"/>
    <p:sldId id="265" r:id="rId17"/>
    <p:sldId id="266" r:id="rId18"/>
    <p:sldId id="278" r:id="rId19"/>
    <p:sldId id="267" r:id="rId20"/>
    <p:sldId id="268" r:id="rId21"/>
    <p:sldId id="279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9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D9FD6-2A4C-47BA-9F11-49A977F1DA0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9892-FDB6-4FCA-817C-196D4FB5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6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7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7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38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5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8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1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9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0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2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9892-FDB6-4FCA-817C-196D4FB5E0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4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4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9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0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7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4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70DA-B218-46BF-AC98-899EC05F05E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7B26-0FDE-4B2E-B90F-EE54D79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nline Presentation Images, Stock Photos &amp; Vectors | Shutterstock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/>
        </p:blipFill>
        <p:spPr bwMode="auto">
          <a:xfrm>
            <a:off x="762000" y="609600"/>
            <a:ext cx="7620000" cy="5389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82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8"/>
    </mc:Choice>
    <mc:Fallback xmlns="">
      <p:transition spd="slow" advTm="46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Strengths of input types: </a:t>
            </a:r>
            <a:br>
              <a:rPr lang="en-US" dirty="0"/>
            </a:br>
            <a:r>
              <a:rPr lang="en-US" dirty="0"/>
              <a:t>instructor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/>
              <a:t>Immediacy</a:t>
            </a:r>
          </a:p>
          <a:p>
            <a:r>
              <a:rPr lang="en-US" dirty="0"/>
              <a:t>3 dimensionality</a:t>
            </a:r>
          </a:p>
          <a:p>
            <a:r>
              <a:rPr lang="en-US" dirty="0"/>
              <a:t>Sense of a leaning community </a:t>
            </a:r>
          </a:p>
          <a:p>
            <a:r>
              <a:rPr lang="en-US" dirty="0"/>
              <a:t>Opportunity to ask questions</a:t>
            </a:r>
          </a:p>
          <a:p>
            <a:r>
              <a:rPr lang="en-US" dirty="0"/>
              <a:t>Strength of oral-aural learning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43"/>
    </mc:Choice>
    <mc:Fallback xmlns="">
      <p:transition spd="slow" advTm="360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ideal?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ideal learning environment for learning is to have both types of input.</a:t>
            </a:r>
          </a:p>
          <a:p>
            <a:r>
              <a:rPr lang="en-US" dirty="0"/>
              <a:t>It tends to embed the material better, be more interesting for student, and enable more detailed learning. </a:t>
            </a:r>
          </a:p>
        </p:txBody>
      </p:sp>
      <p:pic>
        <p:nvPicPr>
          <p:cNvPr id="4" name="Picture 3" descr="Teaching Styles - Center for Teaching Excellence | University of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74469"/>
            <a:ext cx="3429000" cy="16262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You've started your degree, now please make sure you do the ..."/>
          <p:cNvSpPr>
            <a:spLocks noChangeAspect="1" noChangeArrowheads="1"/>
          </p:cNvSpPr>
          <p:nvPr/>
        </p:nvSpPr>
        <p:spPr bwMode="auto">
          <a:xfrm>
            <a:off x="155575" y="-822325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20994"/>
            <a:ext cx="2895600" cy="1928843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4054642" y="502821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22"/>
    </mc:Choice>
    <mc:Fallback xmlns="">
      <p:transition spd="slow" advTm="5102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does direct instruction depend on in the online teaching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instructor’s interest in providing a richer experience for students. </a:t>
            </a:r>
          </a:p>
          <a:p>
            <a:pPr lvl="0"/>
            <a:r>
              <a:rPr lang="en-US" dirty="0"/>
              <a:t>instructor’s willingness to learn presentation technology. </a:t>
            </a:r>
          </a:p>
          <a:p>
            <a:pPr lvl="0"/>
            <a:r>
              <a:rPr lang="en-US" dirty="0"/>
              <a:t>how many presentation technologies one wants to master. </a:t>
            </a:r>
          </a:p>
          <a:p>
            <a:r>
              <a:rPr lang="en-US" dirty="0"/>
              <a:t>instructor’s willingness to put time into each presentation.</a:t>
            </a:r>
          </a:p>
        </p:txBody>
      </p:sp>
    </p:spTree>
    <p:extLst>
      <p:ext uri="{BB962C8B-B14F-4D97-AF65-F5344CB8AC3E}">
        <p14:creationId xmlns:p14="http://schemas.microsoft.com/office/powerpoint/2010/main" val="7749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78"/>
    </mc:Choice>
    <mc:Fallback xmlns="">
      <p:transition spd="slow" advTm="6437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357212"/>
              </p:ext>
            </p:extLst>
          </p:nvPr>
        </p:nvGraphicFramePr>
        <p:xfrm>
          <a:off x="647700" y="846138"/>
          <a:ext cx="78486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163707514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34939924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Functional Types of Online Lectures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Description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1154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Live videoconference lectures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Synchronous lectures mediated by technology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08628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Lecture capture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Lectures “captured” during a live session for a secondary audience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74847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Pre-recorded video lectures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Lectures recorded with a focus on enhancing video production quality to some degree (from a little to a great deal)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940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0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44"/>
    </mc:Choice>
    <mc:Fallback xmlns="">
      <p:transition spd="slow" advTm="295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601651"/>
              </p:ext>
            </p:extLst>
          </p:nvPr>
        </p:nvGraphicFramePr>
        <p:xfrm>
          <a:off x="647700" y="846138"/>
          <a:ext cx="78486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163707514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34939924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Functional Types of Online Lectures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Description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1154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Live videoconference lectures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Synchronous lectures mediated by technology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08628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Lecture capture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Lectures “captured” during a live session for a secondary audience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74847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Pre-recorded video lectures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Lectures recorded with a focus on enhancing video production quality to some degree (from a little to a great deal)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940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1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14"/>
    </mc:Choice>
    <mc:Fallback xmlns="">
      <p:transition spd="slow" advTm="903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769468"/>
              </p:ext>
            </p:extLst>
          </p:nvPr>
        </p:nvGraphicFramePr>
        <p:xfrm>
          <a:off x="647700" y="846138"/>
          <a:ext cx="78486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163707514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349399247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Functional Types of Online Lectures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Description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1154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Live videoconference lectures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Synchronous lectures mediated by technology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08628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Lecture capture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Lectures “captured” during a live session for a secondary audience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74847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Pre-recorded video lectures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Lectures recorded with a focus on enhancing video production quality to some degree (from a little to a great deal)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940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7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06"/>
    </mc:Choice>
    <mc:Fallback xmlns="">
      <p:transition spd="slow" advTm="8460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various commonly available software types at CSUSB</a:t>
            </a:r>
          </a:p>
        </p:txBody>
      </p:sp>
      <p:pic>
        <p:nvPicPr>
          <p:cNvPr id="4" name="Content Placeholder 3" descr="VoiceThrea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4296"/>
            <a:ext cx="2539754" cy="262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layPosit | Interactive Video Platfor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77" y="1943258"/>
            <a:ext cx="4456747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ontyVanWart\AppData\Local\Microsoft\Windows\INetCache\Content.MSO\93734815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91" y="192325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87" y="4120814"/>
            <a:ext cx="24479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8"/>
    </mc:Choice>
    <mc:Fallback xmlns="">
      <p:transition spd="slow" advTm="1349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Zoom Live and Zoom Lecture Capture</a:t>
            </a:r>
          </a:p>
        </p:txBody>
      </p:sp>
      <p:pic>
        <p:nvPicPr>
          <p:cNvPr id="6" name="Content Placeholder 5" descr="How to add the Zoom Gallery feature to Google Mee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477000" cy="4237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2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33"/>
    </mc:Choice>
    <mc:Fallback xmlns="">
      <p:transition spd="slow" advTm="3553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Zoom Live and Zoom Lecture Capture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3711"/>
          <a:stretch/>
        </p:blipFill>
        <p:spPr>
          <a:xfrm>
            <a:off x="304800" y="2438400"/>
            <a:ext cx="8382000" cy="4038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990600" y="5715000"/>
            <a:ext cx="1828800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76401"/>
            <a:ext cx="3124200" cy="76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76"/>
    </mc:Choice>
    <mc:Fallback xmlns="">
      <p:transition spd="slow" advTm="5167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Pre-recorded Lectures: Zoom </a:t>
            </a:r>
          </a:p>
        </p:txBody>
      </p:sp>
      <p:pic>
        <p:nvPicPr>
          <p:cNvPr id="4" name="Content Placeholder 3" descr="C:\Users\MontyVanWart\AppData\Local\Microsoft\Windows\INetCache\Content.MSO\93734815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5146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1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3"/>
    </mc:Choice>
    <mc:Fallback xmlns="">
      <p:transition spd="slow" advTm="419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752599"/>
          </a:xfrm>
        </p:spPr>
        <p:txBody>
          <a:bodyPr>
            <a:normAutofit/>
          </a:bodyPr>
          <a:lstStyle/>
          <a:p>
            <a:r>
              <a:rPr lang="en-US" b="1" dirty="0"/>
              <a:t>Types and Functions of Presentations in Online Classes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7323"/>
            <a:ext cx="6400800" cy="1295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Facilitator: Monty Van Wart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JHBC Director of Faculty Development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91000"/>
            <a:ext cx="3429000" cy="22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3"/>
    </mc:Choice>
    <mc:Fallback xmlns="">
      <p:transition spd="slow" advTm="1551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Pre-recorded Lectures: </a:t>
            </a:r>
            <a:r>
              <a:rPr lang="en-US" dirty="0" err="1"/>
              <a:t>VoiceThread</a:t>
            </a:r>
            <a:r>
              <a:rPr lang="en-US" dirty="0"/>
              <a:t> &amp; </a:t>
            </a:r>
            <a:r>
              <a:rPr lang="en-US" dirty="0" err="1"/>
              <a:t>PlayPosit</a:t>
            </a:r>
            <a:endParaRPr lang="en-US" dirty="0"/>
          </a:p>
        </p:txBody>
      </p:sp>
      <p:pic>
        <p:nvPicPr>
          <p:cNvPr id="4" name="Content Placeholder 3" descr="VoiceThrea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76400"/>
            <a:ext cx="4927108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layPosit | Interactive Video Platfor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49530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5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35"/>
    </mc:Choice>
    <mc:Fallback xmlns="">
      <p:transition spd="slow" advTm="6573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Pre-recorded Lectures: Camtasia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09521"/>
            <a:ext cx="3509963" cy="350996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1"/>
            <a:ext cx="7467600" cy="3505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39"/>
    </mc:Choice>
    <mc:Fallback xmlns="">
      <p:transition spd="slow" advTm="3223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strengths and weaknesses of 4 types of presentation tools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152008"/>
              </p:ext>
            </p:extLst>
          </p:nvPr>
        </p:nvGraphicFramePr>
        <p:xfrm>
          <a:off x="457200" y="1668621"/>
          <a:ext cx="8229600" cy="478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20491375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79590242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1618989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2966347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Videoconference lectures, e.g., Zoom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Lecture-capture, e.g., Zoom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Pre-recorded lectures, e.g., Zoom, </a:t>
                      </a:r>
                      <a:r>
                        <a:rPr lang="en-US" sz="1600" dirty="0" err="1">
                          <a:effectLst/>
                        </a:rPr>
                        <a:t>VoiceThread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PlayPosit</a:t>
                      </a:r>
                      <a:r>
                        <a:rPr lang="en-US" sz="1600" dirty="0">
                          <a:effectLst/>
                        </a:rPr>
                        <a:t>, Camtasia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689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Lecture convenience for students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Low (requires synchronous attendance)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30773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Ease of use for instructor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Easy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Easy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Easy (Zoom without an audience)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990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Moderately easy (VoiceThread, PlayPosit)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9017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Difficult to master (Camtasia)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15534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Interaction (faculty-student)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 (Zoom without an audience); None with other programs when the interaction features are not utilized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1965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 when the interaction features are used:  </a:t>
                      </a:r>
                      <a:r>
                        <a:rPr lang="en-US" sz="1400" dirty="0" err="1">
                          <a:effectLst/>
                        </a:rPr>
                        <a:t>VoiceThread</a:t>
                      </a:r>
                      <a:r>
                        <a:rPr lang="en-US" sz="1400" dirty="0">
                          <a:effectLst/>
                        </a:rPr>
                        <a:t> (embedded discussion threads), </a:t>
                      </a:r>
                      <a:r>
                        <a:rPr lang="en-US" sz="1400" dirty="0" err="1">
                          <a:effectLst/>
                        </a:rPr>
                        <a:t>PlayPosit</a:t>
                      </a:r>
                      <a:r>
                        <a:rPr lang="en-US" sz="1400" dirty="0">
                          <a:effectLst/>
                        </a:rPr>
                        <a:t> (embedded quizzes), Camtasia (embedded quizzes)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836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Perceived lecture succinctness by students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Moderate (interaction and immediacy are high but some loss of media richness)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Poor (feels like an afterthought, poor production quality)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 (almost nothing is extraneous thus shorter lectures, higher quality production value)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648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1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55"/>
    </mc:Choice>
    <mc:Fallback xmlns="">
      <p:transition spd="slow" advTm="2325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3200" b="1" dirty="0"/>
              <a:t>Which software program is right for your presentation requirements as an instructor?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It depends on your current ability and goals are.</a:t>
            </a:r>
          </a:p>
          <a:p>
            <a:r>
              <a:rPr lang="en-US" sz="2800" dirty="0"/>
              <a:t>There should be at least one video presentation medium be used in every course extensively.</a:t>
            </a:r>
          </a:p>
          <a:p>
            <a:r>
              <a:rPr lang="en-US" sz="2800" dirty="0"/>
              <a:t>To achieve high-quality, two presentation formats are generally desirable. 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810000"/>
            <a:ext cx="4126606" cy="279149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15227" r="1"/>
          <a:stretch/>
        </p:blipFill>
        <p:spPr bwMode="auto">
          <a:xfrm>
            <a:off x="776851" y="4495800"/>
            <a:ext cx="343471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82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33"/>
    </mc:Choice>
    <mc:Fallback xmlns="">
      <p:transition spd="slow" advTm="7463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prepared to take the time to study and practice them initially</a:t>
            </a:r>
          </a:p>
          <a:p>
            <a:r>
              <a:rPr lang="en-US" dirty="0"/>
              <a:t>one-time effort to master a software program affects dozens of classes</a:t>
            </a:r>
          </a:p>
          <a:p>
            <a:r>
              <a:rPr lang="en-US" dirty="0"/>
              <a:t>SOTES are significantly affected</a:t>
            </a:r>
          </a:p>
          <a:p>
            <a:r>
              <a:rPr lang="en-US" dirty="0"/>
              <a:t>let’s live up to our mission!</a:t>
            </a:r>
          </a:p>
        </p:txBody>
      </p:sp>
      <p:pic>
        <p:nvPicPr>
          <p:cNvPr id="4" name="Picture 3" descr="Freelancers prefers PowerPoint Online Alternatives | Onlin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048510" cy="204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538"/>
            <a:ext cx="16000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29"/>
    </mc:Choice>
    <mc:Fallback xmlns="">
      <p:transition spd="slow" advTm="674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Basic Purposes of Instructor Presentations in any Medium</a:t>
            </a:r>
            <a:endParaRPr lang="en-US" dirty="0"/>
          </a:p>
        </p:txBody>
      </p:sp>
      <p:pic>
        <p:nvPicPr>
          <p:cNvPr id="4" name="Picture 3" descr="What is the typical teaching load for university faculty? - Higher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89032"/>
            <a:ext cx="231407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C:\Users\MontyVanWart\AppData\Local\Microsoft\Windows\INetCache\Content.MSO\E464596.tmp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9" y="173360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MontyVanWart\AppData\Local\Microsoft\Windows\INetCache\Content.MSO\DFF502A0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132847"/>
            <a:ext cx="2618740" cy="174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Young students studying together at table - Stock Photo - Dissolv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793297"/>
            <a:ext cx="3035300" cy="202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ow to Stay Calm during Final Exams Wee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90" y="3061552"/>
            <a:ext cx="3195637" cy="1630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0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6"/>
    </mc:Choice>
    <mc:Fallback xmlns="">
      <p:transition spd="slow" advTm="123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Basic Purposes of Instructor Presentations in any Medium</a:t>
            </a:r>
            <a:endParaRPr lang="en-US" dirty="0"/>
          </a:p>
        </p:txBody>
      </p:sp>
      <p:pic>
        <p:nvPicPr>
          <p:cNvPr id="4" name="Picture 3" descr="What is the typical teaching load for university faculty? - Higher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33528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C:\Users\MontyVanWart\AppData\Local\Microsoft\Windows\INetCache\Content.MSO\E464596.tmp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8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0"/>
    </mc:Choice>
    <mc:Fallback xmlns="">
      <p:transition spd="slow" advTm="63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Input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Learners read—textbooks, articles, written lectures, documents or cultural artifacts, etc. </a:t>
            </a:r>
          </a:p>
        </p:txBody>
      </p:sp>
    </p:spTree>
    <p:extLst>
      <p:ext uri="{BB962C8B-B14F-4D97-AF65-F5344CB8AC3E}">
        <p14:creationId xmlns:p14="http://schemas.microsoft.com/office/powerpoint/2010/main" val="178911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31"/>
    </mc:Choice>
    <mc:Fallback xmlns="">
      <p:transition spd="slow" advTm="340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Input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Learners read—textbooks, articles, written lectures, documents or cultural artifacts, etc. </a:t>
            </a:r>
          </a:p>
          <a:p>
            <a:r>
              <a:rPr lang="en-US" sz="4000" dirty="0"/>
              <a:t>People learn by direct exposure to the content. </a:t>
            </a:r>
          </a:p>
        </p:txBody>
      </p:sp>
    </p:spTree>
    <p:extLst>
      <p:ext uri="{BB962C8B-B14F-4D97-AF65-F5344CB8AC3E}">
        <p14:creationId xmlns:p14="http://schemas.microsoft.com/office/powerpoint/2010/main" val="36208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71"/>
    </mc:Choice>
    <mc:Fallback xmlns="">
      <p:transition spd="slow" advTm="505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Input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Learners read—textbooks, articles, written lectures, documents or cultural artifacts, etc. </a:t>
            </a:r>
          </a:p>
          <a:p>
            <a:r>
              <a:rPr lang="en-US" dirty="0"/>
              <a:t>People learn by direct exposure to the content. </a:t>
            </a:r>
          </a:p>
          <a:p>
            <a:r>
              <a:rPr lang="en-US" sz="4000" b="1" dirty="0"/>
              <a:t>The third type of input is direct instruction—lectures, facilitated discussions, question and answer sessions, etc. </a:t>
            </a:r>
          </a:p>
        </p:txBody>
      </p:sp>
    </p:spTree>
    <p:extLst>
      <p:ext uri="{BB962C8B-B14F-4D97-AF65-F5344CB8AC3E}">
        <p14:creationId xmlns:p14="http://schemas.microsoft.com/office/powerpoint/2010/main" val="9618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83"/>
    </mc:Choice>
    <mc:Fallback xmlns="">
      <p:transition spd="slow" advTm="519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Direct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Pluses:  easier, more reliable, more tools available, high-quality and high-impact now possible in online settings</a:t>
            </a:r>
          </a:p>
          <a:p>
            <a:r>
              <a:rPr lang="en-US" dirty="0"/>
              <a:t>Negatives:  more work to learn new tools and skills</a:t>
            </a:r>
          </a:p>
          <a:p>
            <a:r>
              <a:rPr lang="en-US" dirty="0"/>
              <a:t>So the question becomes:  Is the time put into mastering online presentation/facilitation tools and skills worth it? </a:t>
            </a:r>
          </a:p>
        </p:txBody>
      </p:sp>
      <p:pic>
        <p:nvPicPr>
          <p:cNvPr id="4" name="Picture 3" descr="How To Give an Online Presentation - CBS New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423160" cy="1699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0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69"/>
    </mc:Choice>
    <mc:Fallback xmlns="">
      <p:transition spd="slow" advTm="676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Strengths of input types: </a:t>
            </a:r>
            <a:br>
              <a:rPr lang="en-US" dirty="0"/>
            </a:br>
            <a:r>
              <a:rPr lang="en-US" dirty="0"/>
              <a:t>reading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/>
              <a:t>Convenience</a:t>
            </a:r>
          </a:p>
          <a:p>
            <a:r>
              <a:rPr lang="en-US" dirty="0"/>
              <a:t>Amount of detail conveyed</a:t>
            </a:r>
          </a:p>
          <a:p>
            <a:r>
              <a:rPr lang="en-US" dirty="0"/>
              <a:t>Ease of reviewing </a:t>
            </a:r>
          </a:p>
          <a:p>
            <a:r>
              <a:rPr lang="en-US" dirty="0"/>
              <a:t>Strength as visual-cognitive learning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64"/>
    </mc:Choice>
    <mc:Fallback xmlns="">
      <p:transition spd="slow" advTm="4296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783</Words>
  <Application>Microsoft Office PowerPoint</Application>
  <PresentationFormat>On-screen Show (4:3)</PresentationFormat>
  <Paragraphs>115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Types and Functions of Presentations in Online Classes</vt:lpstr>
      <vt:lpstr>The Basic Purposes of Instructor Presentations in any Medium</vt:lpstr>
      <vt:lpstr>The Basic Purposes of Instructor Presentations in any Medium</vt:lpstr>
      <vt:lpstr>Initial Input </vt:lpstr>
      <vt:lpstr>Initial Input </vt:lpstr>
      <vt:lpstr>Initial Input </vt:lpstr>
      <vt:lpstr>Technology and Direct Instruction</vt:lpstr>
      <vt:lpstr>Strengths of input types:  reading materials</vt:lpstr>
      <vt:lpstr>Strengths of input types:  instructor input</vt:lpstr>
      <vt:lpstr>What is the ideal?</vt:lpstr>
      <vt:lpstr>What does direct instruction depend on in the online teaching environment?</vt:lpstr>
      <vt:lpstr>PowerPoint Presentation</vt:lpstr>
      <vt:lpstr>PowerPoint Presentation</vt:lpstr>
      <vt:lpstr>PowerPoint Presentation</vt:lpstr>
      <vt:lpstr>The various commonly available software types at CSUSB</vt:lpstr>
      <vt:lpstr>Zoom Live and Zoom Lecture Capture</vt:lpstr>
      <vt:lpstr>Zoom Live and Zoom Lecture Capture</vt:lpstr>
      <vt:lpstr>Pre-recorded Lectures: Zoom </vt:lpstr>
      <vt:lpstr>Pre-recorded Lectures: VoiceThread &amp; PlayPosit</vt:lpstr>
      <vt:lpstr>Pre-recorded Lectures: Camtasia</vt:lpstr>
      <vt:lpstr>Review of strengths and weaknesses of 4 types of presentation tools</vt:lpstr>
      <vt:lpstr>Which software program is right for your presentation requirements as an instructor?</vt:lpstr>
      <vt:lpstr>Final tips</vt:lpstr>
    </vt:vector>
  </TitlesOfParts>
  <Company>CSUSB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Clicker class 20</dc:title>
  <dc:creator>Monty Van Wart</dc:creator>
  <cp:lastModifiedBy>Bradford Owen</cp:lastModifiedBy>
  <cp:revision>31</cp:revision>
  <dcterms:created xsi:type="dcterms:W3CDTF">2015-12-03T15:06:11Z</dcterms:created>
  <dcterms:modified xsi:type="dcterms:W3CDTF">2020-10-20T17:43:12Z</dcterms:modified>
</cp:coreProperties>
</file>