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390" r:id="rId5"/>
    <p:sldId id="400" r:id="rId6"/>
    <p:sldId id="399" r:id="rId7"/>
    <p:sldId id="411" r:id="rId8"/>
    <p:sldId id="424" r:id="rId9"/>
    <p:sldId id="425" r:id="rId10"/>
    <p:sldId id="430" r:id="rId11"/>
    <p:sldId id="426" r:id="rId12"/>
    <p:sldId id="428" r:id="rId13"/>
    <p:sldId id="417" r:id="rId14"/>
    <p:sldId id="429" r:id="rId15"/>
    <p:sldId id="431" r:id="rId16"/>
    <p:sldId id="421" r:id="rId17"/>
    <p:sldId id="422" r:id="rId18"/>
    <p:sldId id="423" r:id="rId19"/>
    <p:sldId id="394" r:id="rId20"/>
  </p:sldIdLst>
  <p:sldSz cx="9144000" cy="5143500" type="screen16x9"/>
  <p:notesSz cx="7102475" cy="9388475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1pPr>
    <a:lvl2pPr marL="4572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2pPr>
    <a:lvl3pPr marL="9144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3pPr>
    <a:lvl4pPr marL="13716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4pPr>
    <a:lvl5pPr marL="18288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488">
          <p15:clr>
            <a:srgbClr val="A4A3A4"/>
          </p15:clr>
        </p15:guide>
        <p15:guide id="2" pos="2880">
          <p15:clr>
            <a:srgbClr val="A4A3A4"/>
          </p15:clr>
        </p15:guide>
        <p15:guide id="3" pos="432">
          <p15:clr>
            <a:srgbClr val="A4A3A4"/>
          </p15:clr>
        </p15:guide>
        <p15:guide id="4" pos="5280">
          <p15:clr>
            <a:srgbClr val="A4A3A4"/>
          </p15:clr>
        </p15:guide>
        <p15:guide id="5" pos="720">
          <p15:clr>
            <a:srgbClr val="A4A3A4"/>
          </p15:clr>
        </p15:guide>
        <p15:guide id="6" pos="981">
          <p15:clr>
            <a:srgbClr val="A4A3A4"/>
          </p15:clr>
        </p15:guide>
        <p15:guide id="7" orient="horz" pos="11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D1D1D1"/>
    <a:srgbClr val="F2D362"/>
    <a:srgbClr val="F4F4F4"/>
    <a:srgbClr val="F7092C"/>
    <a:srgbClr val="7BBE49"/>
    <a:srgbClr val="2A7E41"/>
    <a:srgbClr val="244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528A78-8B17-487F-94B1-830A1FE18718}" v="2" dt="2022-02-22T19:07:13.7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34" autoAdjust="0"/>
    <p:restoredTop sz="96018" autoAdjust="0"/>
  </p:normalViewPr>
  <p:slideViewPr>
    <p:cSldViewPr showGuides="1">
      <p:cViewPr varScale="1">
        <p:scale>
          <a:sx n="139" d="100"/>
          <a:sy n="139" d="100"/>
        </p:scale>
        <p:origin x="402" y="126"/>
      </p:cViewPr>
      <p:guideLst>
        <p:guide orient="horz" pos="1488"/>
        <p:guide pos="2880"/>
        <p:guide pos="432"/>
        <p:guide pos="5280"/>
        <p:guide pos="720"/>
        <p:guide pos="981"/>
        <p:guide orient="horz" pos="11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44" d="100"/>
          <a:sy n="144" d="100"/>
        </p:scale>
        <p:origin x="-3872" y="-96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bie Gonzalez" userId="f4b691f4-19a9-4ab0-884b-8cc3382febd8" providerId="ADAL" clId="{DF528A78-8B17-487F-94B1-830A1FE18718}"/>
    <pc:docChg chg="modSld">
      <pc:chgData name="Debbie Gonzalez" userId="f4b691f4-19a9-4ab0-884b-8cc3382febd8" providerId="ADAL" clId="{DF528A78-8B17-487F-94B1-830A1FE18718}" dt="2022-02-22T19:44:56.217" v="18" actId="207"/>
      <pc:docMkLst>
        <pc:docMk/>
      </pc:docMkLst>
      <pc:sldChg chg="modSp mod">
        <pc:chgData name="Debbie Gonzalez" userId="f4b691f4-19a9-4ab0-884b-8cc3382febd8" providerId="ADAL" clId="{DF528A78-8B17-487F-94B1-830A1FE18718}" dt="2022-02-22T19:44:56.217" v="18" actId="207"/>
        <pc:sldMkLst>
          <pc:docMk/>
          <pc:sldMk cId="4021042623" sldId="390"/>
        </pc:sldMkLst>
        <pc:spChg chg="mod">
          <ac:chgData name="Debbie Gonzalez" userId="f4b691f4-19a9-4ab0-884b-8cc3382febd8" providerId="ADAL" clId="{DF528A78-8B17-487F-94B1-830A1FE18718}" dt="2022-02-22T19:44:56.217" v="18" actId="207"/>
          <ac:spMkLst>
            <pc:docMk/>
            <pc:sldMk cId="4021042623" sldId="390"/>
            <ac:spMk id="8" creationId="{27507A2B-5A64-4A9C-BA8D-2941AADAB72F}"/>
          </ac:spMkLst>
        </pc:spChg>
      </pc:sldChg>
      <pc:sldChg chg="modSp mod">
        <pc:chgData name="Debbie Gonzalez" userId="f4b691f4-19a9-4ab0-884b-8cc3382febd8" providerId="ADAL" clId="{DF528A78-8B17-487F-94B1-830A1FE18718}" dt="2022-02-22T19:24:32.653" v="14" actId="6549"/>
        <pc:sldMkLst>
          <pc:docMk/>
          <pc:sldMk cId="2592659540" sldId="426"/>
        </pc:sldMkLst>
        <pc:spChg chg="mod">
          <ac:chgData name="Debbie Gonzalez" userId="f4b691f4-19a9-4ab0-884b-8cc3382febd8" providerId="ADAL" clId="{DF528A78-8B17-487F-94B1-830A1FE18718}" dt="2022-02-22T19:24:32.653" v="14" actId="6549"/>
          <ac:spMkLst>
            <pc:docMk/>
            <pc:sldMk cId="2592659540" sldId="426"/>
            <ac:spMk id="10" creationId="{A86A3832-8919-44EA-B8D6-CECEEB05B3D1}"/>
          </ac:spMkLst>
        </pc:spChg>
      </pc:sldChg>
    </pc:docChg>
  </pc:docChgLst>
  <pc:docChgLst>
    <pc:chgData name="Debbie Gonzalez" userId="f4b691f4-19a9-4ab0-884b-8cc3382febd8" providerId="ADAL" clId="{3516DAAF-BA3C-4A32-B429-4EEAB143100F}"/>
    <pc:docChg chg="custSel modSld">
      <pc:chgData name="Debbie Gonzalez" userId="f4b691f4-19a9-4ab0-884b-8cc3382febd8" providerId="ADAL" clId="{3516DAAF-BA3C-4A32-B429-4EEAB143100F}" dt="2022-02-23T00:20:00.062" v="41" actId="20577"/>
      <pc:docMkLst>
        <pc:docMk/>
      </pc:docMkLst>
      <pc:sldChg chg="modSp mod">
        <pc:chgData name="Debbie Gonzalez" userId="f4b691f4-19a9-4ab0-884b-8cc3382febd8" providerId="ADAL" clId="{3516DAAF-BA3C-4A32-B429-4EEAB143100F}" dt="2022-02-23T00:20:00.062" v="41" actId="20577"/>
        <pc:sldMkLst>
          <pc:docMk/>
          <pc:sldMk cId="2025045116" sldId="394"/>
        </pc:sldMkLst>
        <pc:spChg chg="mod">
          <ac:chgData name="Debbie Gonzalez" userId="f4b691f4-19a9-4ab0-884b-8cc3382febd8" providerId="ADAL" clId="{3516DAAF-BA3C-4A32-B429-4EEAB143100F}" dt="2022-02-23T00:20:00.062" v="41" actId="20577"/>
          <ac:spMkLst>
            <pc:docMk/>
            <pc:sldMk cId="2025045116" sldId="394"/>
            <ac:spMk id="10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740" cy="469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7" tIns="47113" rIns="94227" bIns="47113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093" y="1"/>
            <a:ext cx="3077740" cy="469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7" tIns="47113" rIns="94227" bIns="47113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7423"/>
            <a:ext cx="3077740" cy="469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7" tIns="47113" rIns="94227" bIns="47113" numCol="1" anchor="b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093" y="8917423"/>
            <a:ext cx="3077740" cy="469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7" tIns="47113" rIns="94227" bIns="47113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DEA8CCA5-0865-E648-80F1-6D199FD558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474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740" cy="469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7" tIns="47113" rIns="94227" bIns="47113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736" y="1"/>
            <a:ext cx="3077740" cy="469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7" tIns="47113" rIns="94227" bIns="47113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2275" y="704850"/>
            <a:ext cx="6257925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997" y="4459527"/>
            <a:ext cx="5208482" cy="422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7" tIns="47113" rIns="94227" bIns="471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9052"/>
            <a:ext cx="3077740" cy="469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7" tIns="47113" rIns="94227" bIns="47113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736" y="8919052"/>
            <a:ext cx="3077740" cy="469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7" tIns="47113" rIns="94227" bIns="47113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756FA5F3-902D-2A46-A9CC-2BC5350313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420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6FA5F3-902D-2A46-A9CC-2BC53503133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187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6FA5F3-902D-2A46-A9CC-2BC53503133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421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6FA5F3-902D-2A46-A9CC-2BC53503133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548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6FA5F3-902D-2A46-A9CC-2BC53503133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4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6FA5F3-902D-2A46-A9CC-2BC53503133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183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6FA5F3-902D-2A46-A9CC-2BC53503133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831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6FA5F3-902D-2A46-A9CC-2BC53503133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820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6FA5F3-902D-2A46-A9CC-2BC53503133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034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6FA5F3-902D-2A46-A9CC-2BC53503133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49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6FA5F3-902D-2A46-A9CC-2BC53503133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821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6FA5F3-902D-2A46-A9CC-2BC53503133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091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6FA5F3-902D-2A46-A9CC-2BC53503133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530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6FA5F3-902D-2A46-A9CC-2BC53503133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066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59794"/>
            <a:ext cx="7772400" cy="1021556"/>
          </a:xfrm>
        </p:spPr>
        <p:txBody>
          <a:bodyPr anchor="t"/>
          <a:lstStyle>
            <a:lvl1pPr algn="l">
              <a:defRPr sz="4000" b="1" cap="all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34653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357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14300"/>
            <a:ext cx="1943100" cy="27181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14300"/>
            <a:ext cx="5676900" cy="27181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2159794"/>
            <a:ext cx="7772400" cy="1021556"/>
          </a:xfrm>
        </p:spPr>
        <p:txBody>
          <a:bodyPr anchor="t"/>
          <a:lstStyle>
            <a:lvl1pPr algn="l">
              <a:defRPr sz="4000" b="1" cap="all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34653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_867-Generic_PowerPoint-16to9_Layout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8150"/>
            <a:ext cx="50292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1428750"/>
            <a:ext cx="5029200" cy="2971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1"/>
          </p:nvPr>
        </p:nvSpPr>
        <p:spPr>
          <a:xfrm rot="21345362">
            <a:off x="6446028" y="1685375"/>
            <a:ext cx="2178400" cy="1303020"/>
          </a:xfr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/>
          </p:nvPr>
        </p:nvSpPr>
        <p:spPr>
          <a:xfrm rot="297885">
            <a:off x="6394420" y="3149924"/>
            <a:ext cx="2178400" cy="1303020"/>
          </a:xfr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 rot="207395">
            <a:off x="6310424" y="273583"/>
            <a:ext cx="2178400" cy="1303020"/>
          </a:xfr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_867-Generic_PowerPoint-16to9_Layout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20" name="Picture Placeholder 2"/>
          <p:cNvSpPr>
            <a:spLocks noGrp="1"/>
          </p:cNvSpPr>
          <p:nvPr>
            <p:ph type="pic" idx="11"/>
          </p:nvPr>
        </p:nvSpPr>
        <p:spPr>
          <a:xfrm rot="21345362">
            <a:off x="6446028" y="1685375"/>
            <a:ext cx="2178400" cy="1303020"/>
          </a:xfrm>
          <a:solidFill>
            <a:srgbClr val="FFFFFF">
              <a:shade val="85000"/>
            </a:srgbClr>
          </a:solidFill>
          <a:ln w="88900" cap="sq">
            <a:solidFill>
              <a:srgbClr val="0058B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12"/>
          </p:nvPr>
        </p:nvSpPr>
        <p:spPr>
          <a:xfrm rot="297885">
            <a:off x="6394420" y="3149924"/>
            <a:ext cx="2178400" cy="1303020"/>
          </a:xfrm>
          <a:solidFill>
            <a:srgbClr val="FFFFFF">
              <a:shade val="85000"/>
            </a:srgbClr>
          </a:solidFill>
          <a:ln w="88900" cap="sq">
            <a:solidFill>
              <a:srgbClr val="0058B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"/>
          </p:nvPr>
        </p:nvSpPr>
        <p:spPr>
          <a:xfrm rot="207395">
            <a:off x="6310424" y="273583"/>
            <a:ext cx="2178400" cy="1303020"/>
          </a:xfrm>
          <a:solidFill>
            <a:srgbClr val="FFFFFF">
              <a:shade val="85000"/>
            </a:srgbClr>
          </a:solidFill>
          <a:ln w="88900" cap="sq">
            <a:solidFill>
              <a:srgbClr val="0058B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438150"/>
            <a:ext cx="5029200" cy="857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1428750"/>
            <a:ext cx="5029200" cy="29718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57301"/>
            <a:ext cx="3810000" cy="1575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7301"/>
            <a:ext cx="3810000" cy="1575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57301"/>
            <a:ext cx="7772400" cy="157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16_867-Generic_PowerPoint-16to9_BLUEfooter.pn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7" y="4402836"/>
            <a:ext cx="9144000" cy="7406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59" r:id="rId2"/>
    <p:sldLayoutId id="2147483761" r:id="rId3"/>
    <p:sldLayoutId id="2147483770" r:id="rId4"/>
    <p:sldLayoutId id="2147483772" r:id="rId5"/>
    <p:sldLayoutId id="2147483760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ebdings" charset="2"/>
        <a:buChar char="&lt;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meyer@csusb.edu" TargetMode="External"/><Relationship Id="rId2" Type="http://schemas.openxmlformats.org/officeDocument/2006/relationships/hyperlink" Target="https://projectreporter.nih.gov/project_info_description.cfm?aid=9984146&amp;icde=51323933&amp;ddparam=&amp;ddvalue=&amp;ddsub=&amp;cr=1&amp;csb=default&amp;cs=ASC&amp;pball=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mailto:Ivaldez@csusb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reporter.nih.gov/project_info_description.cfm?aid=9984146&amp;icde=51323933&amp;ddparam=&amp;ddvalue=&amp;ddsub=&amp;cr=1&amp;csb=default&amp;cs=ASC&amp;pball=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reporter.nih.gov/project_info_description.cfm?aid=9984146&amp;icde=51323933&amp;ddparam=&amp;ddvalue=&amp;ddsub=&amp;cr=1&amp;csb=default&amp;cs=ASC&amp;pball=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susb.edu/its/training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reporter.nih.gov/project_info_description.cfm?aid=9984146&amp;icde=51323933&amp;ddparam=&amp;ddvalue=&amp;ddsub=&amp;cr=1&amp;csb=default&amp;cs=ASC&amp;pball=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reporter.nih.gov/project_info_description.cfm?aid=9984146&amp;icde=51323933&amp;ddparam=&amp;ddvalue=&amp;ddsub=&amp;cr=1&amp;csb=default&amp;cs=ASC&amp;pball=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reporter.nih.gov/project_info_description.cfm?aid=9984146&amp;icde=51323933&amp;ddparam=&amp;ddvalue=&amp;ddsub=&amp;cr=1&amp;csb=default&amp;cs=ASC&amp;pball=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hyperlink" Target="https://projectreporter.nih.gov/project_info_description.cfm?aid=9984146&amp;icde=51323933&amp;ddparam=&amp;ddvalue=&amp;ddsub=&amp;cr=1&amp;csb=default&amp;cs=ASC&amp;pball=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reporter.nih.gov/project_info_description.cfm?aid=9984146&amp;icde=51323933&amp;ddparam=&amp;ddvalue=&amp;ddsub=&amp;cr=1&amp;csb=default&amp;cs=ASC&amp;pball=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reporter.nih.gov/project_info_description.cfm?aid=9984146&amp;icde=51323933&amp;ddparam=&amp;ddvalue=&amp;ddsub=&amp;cr=1&amp;csb=default&amp;cs=ASC&amp;pball=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reporter.nih.gov/project_info_description.cfm?aid=9984146&amp;icde=51323933&amp;ddparam=&amp;ddvalue=&amp;ddsub=&amp;cr=1&amp;csb=default&amp;cs=ASC&amp;pball=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reporter.nih.gov/project_info_description.cfm?aid=9984146&amp;icde=51323933&amp;ddparam=&amp;ddvalue=&amp;ddsub=&amp;cr=1&amp;csb=default&amp;cs=ASC&amp;pball=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reporter.nih.gov/project_info_description.cfm?aid=9984146&amp;icde=51323933&amp;ddparam=&amp;ddvalue=&amp;ddsub=&amp;cr=1&amp;csb=default&amp;cs=ASC&amp;pball=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reporter.nih.gov/project_info_description.cfm?aid=9984146&amp;icde=51323933&amp;ddparam=&amp;ddvalue=&amp;ddsub=&amp;cr=1&amp;csb=default&amp;cs=ASC&amp;pball=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susb.edu/university-enterprises-corporation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reporter.nih.gov/project_info_description.cfm?aid=9984146&amp;icde=51323933&amp;ddparam=&amp;ddvalue=&amp;ddsub=&amp;cr=1&amp;csb=default&amp;cs=ASC&amp;pball=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susb.edu/university-enterprises-corporation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reporter.nih.gov/project_info_description.cfm?aid=9984146&amp;icde=51323933&amp;ddparam=&amp;ddvalue=&amp;ddsub=&amp;cr=1&amp;csb=default&amp;cs=ASC&amp;pball=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5943600" y="606081"/>
            <a:ext cx="3551860" cy="391250"/>
          </a:xfrm>
        </p:spPr>
        <p:txBody>
          <a:bodyPr/>
          <a:lstStyle/>
          <a:p>
            <a:r>
              <a:rPr lang="en-US" sz="9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j-lt"/>
                <a:hlinkClick r:id="rId2"/>
              </a:rPr>
              <a:t>Sponsored by the National Institute of Health  </a:t>
            </a:r>
            <a:endParaRPr lang="en-US" sz="9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+mj-lt"/>
            </a:endParaRPr>
          </a:p>
        </p:txBody>
      </p:sp>
      <p:cxnSp>
        <p:nvCxnSpPr>
          <p:cNvPr id="7" name="Straight Connector 6">
            <a:hlinkClick r:id="rId2"/>
            <a:extLst>
              <a:ext uri="{FF2B5EF4-FFF2-40B4-BE49-F238E27FC236}">
                <a16:creationId xmlns:a16="http://schemas.microsoft.com/office/drawing/2014/main" id="{25C44CBF-C338-4F82-97F7-3495A9D28B06}"/>
              </a:ext>
            </a:extLst>
          </p:cNvPr>
          <p:cNvCxnSpPr>
            <a:cxnSpLocks/>
          </p:cNvCxnSpPr>
          <p:nvPr/>
        </p:nvCxnSpPr>
        <p:spPr bwMode="auto">
          <a:xfrm>
            <a:off x="304799" y="895350"/>
            <a:ext cx="85344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7507A2B-5A64-4A9C-BA8D-2941AADAB72F}"/>
              </a:ext>
            </a:extLst>
          </p:cNvPr>
          <p:cNvSpPr txBox="1">
            <a:spLocks/>
          </p:cNvSpPr>
          <p:nvPr/>
        </p:nvSpPr>
        <p:spPr bwMode="auto">
          <a:xfrm>
            <a:off x="228600" y="1483201"/>
            <a:ext cx="8839199" cy="3374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ebdings" charset="2"/>
              <a:buNone/>
              <a:defRPr sz="2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sz="1600" b="1" dirty="0">
                <a:solidFill>
                  <a:schemeClr val="accent1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Presenters</a:t>
            </a:r>
          </a:p>
          <a:p>
            <a:r>
              <a:rPr lang="en-US" sz="1400" b="1" dirty="0">
                <a:solidFill>
                  <a:schemeClr val="accent1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Yolanda Meyer – Research Analyst – Sponsored Programs Administration 	(</a:t>
            </a:r>
            <a:r>
              <a:rPr lang="en-US" sz="1400" b="1" dirty="0">
                <a:solidFill>
                  <a:schemeClr val="accent1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ymeyer@csusb.edu</a:t>
            </a:r>
            <a:r>
              <a:rPr lang="en-US" sz="1400" b="1" dirty="0">
                <a:solidFill>
                  <a:schemeClr val="accent1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1400" b="1" dirty="0">
                <a:solidFill>
                  <a:schemeClr val="accent1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Walid Wahba – Research Analyst – Sponsored Programs Administration 	(Walid.Wahba@csusb.edu)</a:t>
            </a:r>
          </a:p>
          <a:p>
            <a:r>
              <a:rPr lang="en-US" sz="1400" b="1" dirty="0">
                <a:solidFill>
                  <a:schemeClr val="accent1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Ingrid Valdez, HR Liaison for Sponsored Programs Administration (</a:t>
            </a:r>
            <a:r>
              <a:rPr lang="en-US" sz="1400" b="1" dirty="0">
                <a:solidFill>
                  <a:schemeClr val="accent1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Ivaldez@csusb.edu</a:t>
            </a:r>
            <a:r>
              <a:rPr lang="en-US" sz="1400" b="1" dirty="0">
                <a:solidFill>
                  <a:schemeClr val="accent1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1400" b="1" dirty="0">
                <a:solidFill>
                  <a:schemeClr val="accent1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Julie Wessel, Sr. Research Analyst – Sponsored Programs Administration 	(jwessel@csusb.edu)</a:t>
            </a:r>
          </a:p>
          <a:p>
            <a:r>
              <a:rPr lang="en-US" sz="1400" b="1" dirty="0">
                <a:solidFill>
                  <a:schemeClr val="accent1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Diane Trujillo, Director for Sponsored Programs Administration (Dianet@csusb.edu)</a:t>
            </a:r>
          </a:p>
          <a:p>
            <a:r>
              <a:rPr lang="en-US" sz="1800" b="1" kern="0" dirty="0">
                <a:solidFill>
                  <a:schemeClr val="accent1"/>
                </a:solidFill>
                <a:effectLst/>
              </a:rPr>
              <a:t>         </a:t>
            </a:r>
            <a:endParaRPr lang="en-US" sz="1800" kern="0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284AE4-D188-6C49-8B0D-84855A3D5B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7377" y="120211"/>
            <a:ext cx="1831822" cy="558039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C143FDC-938B-4AD0-AA4C-C6B4FCB262D4}"/>
              </a:ext>
            </a:extLst>
          </p:cNvPr>
          <p:cNvSpPr txBox="1">
            <a:spLocks/>
          </p:cNvSpPr>
          <p:nvPr/>
        </p:nvSpPr>
        <p:spPr bwMode="auto">
          <a:xfrm>
            <a:off x="304799" y="990892"/>
            <a:ext cx="8534400" cy="53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ebdings" charset="2"/>
              <a:buNone/>
              <a:defRPr sz="2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sz="2800" b="1" dirty="0">
                <a:solidFill>
                  <a:schemeClr val="accent1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TIPS FOR MANAGING YOUR GRANT</a:t>
            </a:r>
            <a:endParaRPr lang="en-US" sz="2800" kern="0" dirty="0">
              <a:solidFill>
                <a:schemeClr val="accent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042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5943600" y="606081"/>
            <a:ext cx="3551860" cy="391250"/>
          </a:xfrm>
        </p:spPr>
        <p:txBody>
          <a:bodyPr/>
          <a:lstStyle/>
          <a:p>
            <a:r>
              <a:rPr lang="en-US" sz="9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j-lt"/>
                <a:hlinkClick r:id="rId3"/>
              </a:rPr>
              <a:t>Sponsored by the National Institute of Health  </a:t>
            </a:r>
            <a:endParaRPr lang="en-US" sz="9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+mj-lt"/>
            </a:endParaRPr>
          </a:p>
        </p:txBody>
      </p:sp>
      <p:cxnSp>
        <p:nvCxnSpPr>
          <p:cNvPr id="7" name="Straight Connector 6">
            <a:hlinkClick r:id="rId3"/>
            <a:extLst>
              <a:ext uri="{FF2B5EF4-FFF2-40B4-BE49-F238E27FC236}">
                <a16:creationId xmlns:a16="http://schemas.microsoft.com/office/drawing/2014/main" id="{25C44CBF-C338-4F82-97F7-3495A9D28B06}"/>
              </a:ext>
            </a:extLst>
          </p:cNvPr>
          <p:cNvCxnSpPr>
            <a:cxnSpLocks/>
          </p:cNvCxnSpPr>
          <p:nvPr/>
        </p:nvCxnSpPr>
        <p:spPr bwMode="auto">
          <a:xfrm>
            <a:off x="304799" y="895350"/>
            <a:ext cx="85344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E284AE4-D188-6C49-8B0D-84855A3D5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377" y="120211"/>
            <a:ext cx="1831822" cy="55803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86A3832-8919-44EA-B8D6-CECEEB05B3D1}"/>
              </a:ext>
            </a:extLst>
          </p:cNvPr>
          <p:cNvSpPr/>
          <p:nvPr/>
        </p:nvSpPr>
        <p:spPr>
          <a:xfrm>
            <a:off x="304799" y="1112451"/>
            <a:ext cx="8686799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TIP #5 Pay yourself from your grant</a:t>
            </a:r>
          </a:p>
          <a:p>
            <a:pPr algn="l"/>
            <a:endParaRPr lang="en-US" sz="1000" kern="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l"/>
            <a:r>
              <a:rPr lang="en-US" sz="20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Request…..</a:t>
            </a:r>
          </a:p>
          <a:p>
            <a:pPr algn="l"/>
            <a:endParaRPr lang="en-US" sz="2000" kern="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Release time from teaching obligations during an academic period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kern="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Additional pay/compensation during non-academic periods (summer, spring &amp; winter intersession)</a:t>
            </a:r>
          </a:p>
          <a:p>
            <a:pPr algn="l"/>
            <a:endParaRPr lang="en-US" sz="2000" kern="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125% rule</a:t>
            </a:r>
          </a:p>
          <a:p>
            <a:pPr algn="l"/>
            <a:endParaRPr lang="en-US" sz="1400" kern="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l"/>
            <a:endParaRPr lang="en-US" sz="1400" kern="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l"/>
            <a:endParaRPr lang="en-US" sz="1400" kern="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100" kern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686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5943600" y="606081"/>
            <a:ext cx="3551860" cy="391250"/>
          </a:xfrm>
        </p:spPr>
        <p:txBody>
          <a:bodyPr/>
          <a:lstStyle/>
          <a:p>
            <a:r>
              <a:rPr lang="en-US" sz="9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j-lt"/>
                <a:hlinkClick r:id="rId3"/>
              </a:rPr>
              <a:t>Sponsored by the National Institute of Health  </a:t>
            </a:r>
            <a:endParaRPr lang="en-US" sz="9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+mj-lt"/>
            </a:endParaRPr>
          </a:p>
        </p:txBody>
      </p:sp>
      <p:cxnSp>
        <p:nvCxnSpPr>
          <p:cNvPr id="7" name="Straight Connector 6">
            <a:hlinkClick r:id="rId3"/>
            <a:extLst>
              <a:ext uri="{FF2B5EF4-FFF2-40B4-BE49-F238E27FC236}">
                <a16:creationId xmlns:a16="http://schemas.microsoft.com/office/drawing/2014/main" id="{25C44CBF-C338-4F82-97F7-3495A9D28B06}"/>
              </a:ext>
            </a:extLst>
          </p:cNvPr>
          <p:cNvCxnSpPr>
            <a:cxnSpLocks/>
          </p:cNvCxnSpPr>
          <p:nvPr/>
        </p:nvCxnSpPr>
        <p:spPr bwMode="auto">
          <a:xfrm>
            <a:off x="304799" y="895350"/>
            <a:ext cx="85344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E284AE4-D188-6C49-8B0D-84855A3D5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377" y="120211"/>
            <a:ext cx="1831822" cy="55803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86A3832-8919-44EA-B8D6-CECEEB05B3D1}"/>
              </a:ext>
            </a:extLst>
          </p:cNvPr>
          <p:cNvSpPr/>
          <p:nvPr/>
        </p:nvSpPr>
        <p:spPr>
          <a:xfrm>
            <a:off x="495300" y="1112451"/>
            <a:ext cx="8153398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kern="0">
                <a:solidFill>
                  <a:schemeClr val="accent1"/>
                </a:solidFill>
                <a:latin typeface="Arial Black" panose="020B0A04020102020204" pitchFamily="34" charset="0"/>
              </a:rPr>
              <a:t>TIP #6 </a:t>
            </a:r>
            <a:r>
              <a:rPr lang="en-US" sz="24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– Review your spending every month</a:t>
            </a:r>
          </a:p>
          <a:p>
            <a:pPr algn="l"/>
            <a:endParaRPr lang="en-US" sz="2000" kern="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l"/>
            <a:r>
              <a:rPr lang="en-US" sz="20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Learn to use online financial reports - Data Warehouse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Computerized Information Access (CIA)Financial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Reporting for Grant Managers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accent1"/>
                </a:solidFill>
                <a:hlinkClick r:id="rId5"/>
              </a:rPr>
              <a:t>https://www.csusb.edu/its/training</a:t>
            </a:r>
            <a:endParaRPr lang="en-US" sz="2000" kern="0" dirty="0">
              <a:solidFill>
                <a:schemeClr val="accent1"/>
              </a:solidFill>
            </a:endParaRPr>
          </a:p>
          <a:p>
            <a:pPr algn="l"/>
            <a:endParaRPr lang="en-US" sz="2000" kern="0" dirty="0">
              <a:solidFill>
                <a:schemeClr val="accent1"/>
              </a:solidFill>
            </a:endParaRPr>
          </a:p>
          <a:p>
            <a:pPr algn="l"/>
            <a:endParaRPr lang="en-US" sz="1100" kern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US" sz="20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Look for: overdrawn accounts, old POs, balances on contracts</a:t>
            </a:r>
          </a:p>
          <a:p>
            <a:pPr algn="l"/>
            <a:endParaRPr lang="en-US" sz="1100" kern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780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5B3B3D-4921-4772-AB1E-3754918A5C13}"/>
              </a:ext>
            </a:extLst>
          </p:cNvPr>
          <p:cNvSpPr txBox="1"/>
          <p:nvPr/>
        </p:nvSpPr>
        <p:spPr>
          <a:xfrm>
            <a:off x="533400" y="689680"/>
            <a:ext cx="776743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TIP #7 Plan ahead for hiring employees or independent contractors</a:t>
            </a:r>
          </a:p>
          <a:p>
            <a:pPr algn="l"/>
            <a:r>
              <a:rPr lang="en-US" sz="24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UEC is the employer for Sponsored Project personnel –staff, students, faculty additional compensation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Timelines for job postings and hiring paperwork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Payroll – approve time sheets – timely!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Monitor employee vacation accruals.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BD4B34-B010-4D28-99CB-7606A6A5B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377" y="120211"/>
            <a:ext cx="1831822" cy="55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16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5943600" y="606081"/>
            <a:ext cx="3551860" cy="391250"/>
          </a:xfrm>
        </p:spPr>
        <p:txBody>
          <a:bodyPr/>
          <a:lstStyle/>
          <a:p>
            <a:r>
              <a:rPr lang="en-US" sz="9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j-lt"/>
                <a:hlinkClick r:id="rId3"/>
              </a:rPr>
              <a:t>Sponsored by the National Institute of Health  </a:t>
            </a:r>
            <a:endParaRPr lang="en-US" sz="9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+mj-lt"/>
            </a:endParaRPr>
          </a:p>
        </p:txBody>
      </p:sp>
      <p:cxnSp>
        <p:nvCxnSpPr>
          <p:cNvPr id="7" name="Straight Connector 6">
            <a:hlinkClick r:id="rId3"/>
            <a:extLst>
              <a:ext uri="{FF2B5EF4-FFF2-40B4-BE49-F238E27FC236}">
                <a16:creationId xmlns:a16="http://schemas.microsoft.com/office/drawing/2014/main" id="{25C44CBF-C338-4F82-97F7-3495A9D28B06}"/>
              </a:ext>
            </a:extLst>
          </p:cNvPr>
          <p:cNvCxnSpPr>
            <a:cxnSpLocks/>
          </p:cNvCxnSpPr>
          <p:nvPr/>
        </p:nvCxnSpPr>
        <p:spPr bwMode="auto">
          <a:xfrm>
            <a:off x="304799" y="895350"/>
            <a:ext cx="85344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E284AE4-D188-6C49-8B0D-84855A3D5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377" y="120211"/>
            <a:ext cx="1831822" cy="55803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86A3832-8919-44EA-B8D6-CECEEB05B3D1}"/>
              </a:ext>
            </a:extLst>
          </p:cNvPr>
          <p:cNvSpPr/>
          <p:nvPr/>
        </p:nvSpPr>
        <p:spPr>
          <a:xfrm>
            <a:off x="304799" y="1112451"/>
            <a:ext cx="868679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TIP #8 You can request a no cost extension (NCE)</a:t>
            </a:r>
          </a:p>
          <a:p>
            <a:pPr algn="l"/>
            <a:endParaRPr lang="en-US" sz="2000" kern="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l"/>
            <a:r>
              <a:rPr lang="en-US" sz="20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Wait, I’m still working on it!</a:t>
            </a:r>
          </a:p>
          <a:p>
            <a:pPr algn="l"/>
            <a:endParaRPr lang="en-US" sz="2000" kern="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Most federal awards allow a one-time no-cost extension of up to 12 months if you ask before your project’s end date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kern="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Check with your Research Analyst about deadlines and procedures</a:t>
            </a:r>
            <a:endParaRPr lang="en-US" sz="1100" kern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537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5943600" y="606081"/>
            <a:ext cx="3551860" cy="391250"/>
          </a:xfrm>
        </p:spPr>
        <p:txBody>
          <a:bodyPr/>
          <a:lstStyle/>
          <a:p>
            <a:r>
              <a:rPr lang="en-US" sz="9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j-lt"/>
                <a:hlinkClick r:id="rId3"/>
              </a:rPr>
              <a:t>Sponsored by the National Institute of Health  </a:t>
            </a:r>
            <a:endParaRPr lang="en-US" sz="9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+mj-lt"/>
            </a:endParaRPr>
          </a:p>
        </p:txBody>
      </p:sp>
      <p:cxnSp>
        <p:nvCxnSpPr>
          <p:cNvPr id="7" name="Straight Connector 6">
            <a:hlinkClick r:id="rId3"/>
            <a:extLst>
              <a:ext uri="{FF2B5EF4-FFF2-40B4-BE49-F238E27FC236}">
                <a16:creationId xmlns:a16="http://schemas.microsoft.com/office/drawing/2014/main" id="{25C44CBF-C338-4F82-97F7-3495A9D28B06}"/>
              </a:ext>
            </a:extLst>
          </p:cNvPr>
          <p:cNvCxnSpPr>
            <a:cxnSpLocks/>
          </p:cNvCxnSpPr>
          <p:nvPr/>
        </p:nvCxnSpPr>
        <p:spPr bwMode="auto">
          <a:xfrm>
            <a:off x="304799" y="895350"/>
            <a:ext cx="85344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E284AE4-D188-6C49-8B0D-84855A3D5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377" y="120211"/>
            <a:ext cx="1831822" cy="55803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86A3832-8919-44EA-B8D6-CECEEB05B3D1}"/>
              </a:ext>
            </a:extLst>
          </p:cNvPr>
          <p:cNvSpPr/>
          <p:nvPr/>
        </p:nvSpPr>
        <p:spPr>
          <a:xfrm>
            <a:off x="304799" y="1112451"/>
            <a:ext cx="868679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2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TIP #9 Close-out your project</a:t>
            </a:r>
          </a:p>
          <a:p>
            <a:pPr algn="l"/>
            <a:endParaRPr lang="en-US" sz="800" kern="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l"/>
            <a:r>
              <a:rPr lang="en-US" sz="18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As you near the end of your project work with your RA for close out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Spend all grant funds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Disencumber purchase orders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Submit all final outstanding invoices and reimbursement requests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Submit all timesheets and absence reports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Ensure employees take accrued vacations to avoid overages </a:t>
            </a:r>
            <a:endParaRPr lang="en-US" sz="1800" kern="0" dirty="0">
              <a:solidFill>
                <a:schemeClr val="accent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No payroll commitments past the end date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Complete all programmatic reports required by the funding agency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kern="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71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5943600" y="606081"/>
            <a:ext cx="3551860" cy="391250"/>
          </a:xfrm>
        </p:spPr>
        <p:txBody>
          <a:bodyPr/>
          <a:lstStyle/>
          <a:p>
            <a:r>
              <a:rPr lang="en-US" sz="9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j-lt"/>
                <a:hlinkClick r:id="rId3"/>
              </a:rPr>
              <a:t>Sponsored by the National Institute of Health  </a:t>
            </a:r>
            <a:endParaRPr lang="en-US" sz="9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+mj-lt"/>
            </a:endParaRPr>
          </a:p>
        </p:txBody>
      </p:sp>
      <p:cxnSp>
        <p:nvCxnSpPr>
          <p:cNvPr id="7" name="Straight Connector 6">
            <a:hlinkClick r:id="rId3"/>
            <a:extLst>
              <a:ext uri="{FF2B5EF4-FFF2-40B4-BE49-F238E27FC236}">
                <a16:creationId xmlns:a16="http://schemas.microsoft.com/office/drawing/2014/main" id="{25C44CBF-C338-4F82-97F7-3495A9D28B06}"/>
              </a:ext>
            </a:extLst>
          </p:cNvPr>
          <p:cNvCxnSpPr>
            <a:cxnSpLocks/>
          </p:cNvCxnSpPr>
          <p:nvPr/>
        </p:nvCxnSpPr>
        <p:spPr bwMode="auto">
          <a:xfrm>
            <a:off x="304799" y="895350"/>
            <a:ext cx="85344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E284AE4-D188-6C49-8B0D-84855A3D5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377" y="120211"/>
            <a:ext cx="1831822" cy="55803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86A3832-8919-44EA-B8D6-CECEEB05B3D1}"/>
              </a:ext>
            </a:extLst>
          </p:cNvPr>
          <p:cNvSpPr/>
          <p:nvPr/>
        </p:nvSpPr>
        <p:spPr>
          <a:xfrm>
            <a:off x="304799" y="1112451"/>
            <a:ext cx="86867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2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TIP #10 Learn to love the red tape!</a:t>
            </a:r>
          </a:p>
          <a:p>
            <a:pPr algn="l"/>
            <a:endParaRPr lang="en-US" sz="2000" kern="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l"/>
            <a:endParaRPr lang="en-US" sz="2000" kern="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l"/>
            <a:r>
              <a:rPr lang="en-US" sz="20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PI’s on federally funded projects spend an average of 42% of their time on associated administrative tasks (National Science Board, 2014).</a:t>
            </a:r>
          </a:p>
          <a:p>
            <a:pPr algn="l"/>
            <a:endParaRPr lang="en-US" sz="2000" kern="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kern="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747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idx="12"/>
          </p:nvPr>
        </p:nvPicPr>
        <p:blipFill>
          <a:blip r:embed="rId2"/>
          <a:stretch>
            <a:fillRect/>
          </a:stretch>
        </p:blipFill>
        <p:spPr>
          <a:xfrm rot="297885">
            <a:off x="6178132" y="500994"/>
            <a:ext cx="2584491" cy="1725215"/>
          </a:xfrm>
          <a:ln>
            <a:solidFill>
              <a:srgbClr val="D1D1D1"/>
            </a:solidFill>
          </a:ln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66725" y="1125929"/>
            <a:ext cx="5037438" cy="310896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dirty="0"/>
              <a:t>QUESTIONS?</a:t>
            </a:r>
          </a:p>
          <a:p>
            <a:pPr marL="0" indent="0" algn="ctr">
              <a:buNone/>
            </a:pPr>
            <a:r>
              <a:rPr lang="en-US" sz="1800" dirty="0"/>
              <a:t>We would greatly appreciate </a:t>
            </a:r>
            <a:r>
              <a:rPr lang="en-US" sz="1800"/>
              <a:t>you </a:t>
            </a:r>
          </a:p>
          <a:p>
            <a:pPr marL="0" indent="0" algn="ctr">
              <a:buNone/>
            </a:pPr>
            <a:r>
              <a:rPr lang="en-US" sz="1800"/>
              <a:t>completing our survey</a:t>
            </a:r>
            <a:endParaRPr lang="en-US" sz="1800" dirty="0"/>
          </a:p>
          <a:p>
            <a:pPr marL="0" indent="0">
              <a:buNone/>
            </a:pPr>
            <a:endParaRPr lang="en-US" sz="1700" dirty="0"/>
          </a:p>
          <a:p>
            <a:pPr marL="0" indent="0" algn="ctr">
              <a:buNone/>
            </a:pPr>
            <a:r>
              <a:rPr lang="en-US" sz="1600" dirty="0"/>
              <a:t>THANK YOU!</a:t>
            </a:r>
          </a:p>
          <a:p>
            <a:pPr marL="0" indent="0" algn="ctr">
              <a:buNone/>
            </a:pPr>
            <a:r>
              <a:rPr lang="en-US" sz="1600" dirty="0"/>
              <a:t>The Post Award Team</a:t>
            </a:r>
          </a:p>
          <a:p>
            <a:pPr marL="0" indent="0">
              <a:buNone/>
            </a:pPr>
            <a:endParaRPr lang="en-US" sz="16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11D871-725F-43FA-9381-DDBA6560DA3F}"/>
              </a:ext>
            </a:extLst>
          </p:cNvPr>
          <p:cNvCxnSpPr>
            <a:cxnSpLocks/>
          </p:cNvCxnSpPr>
          <p:nvPr/>
        </p:nvCxnSpPr>
        <p:spPr bwMode="auto">
          <a:xfrm>
            <a:off x="990600" y="1052367"/>
            <a:ext cx="45720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05F35C3-336D-924C-BC3C-971FFBEEC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703" y="188743"/>
            <a:ext cx="1072460" cy="5362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CB6A30-B782-634E-B429-9B6CDCDF90CB}"/>
              </a:ext>
            </a:extLst>
          </p:cNvPr>
          <p:cNvSpPr txBox="1"/>
          <p:nvPr/>
        </p:nvSpPr>
        <p:spPr>
          <a:xfrm>
            <a:off x="4191000" y="589699"/>
            <a:ext cx="160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Sponsored by  NIH </a:t>
            </a:r>
            <a:endParaRPr lang="en-US" b="1" dirty="0"/>
          </a:p>
          <a:p>
            <a:endParaRPr lang="en-US" dirty="0"/>
          </a:p>
        </p:txBody>
      </p:sp>
      <p:pic>
        <p:nvPicPr>
          <p:cNvPr id="1026" name="Picture 2" descr="NIH CSUSB Grant">
            <a:extLst>
              <a:ext uri="{FF2B5EF4-FFF2-40B4-BE49-F238E27FC236}">
                <a16:creationId xmlns:a16="http://schemas.microsoft.com/office/drawing/2014/main" id="{0E3FABAD-17F1-4966-8C6E-AE6FDC715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896" y="2334808"/>
            <a:ext cx="2761750" cy="190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045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5943600" y="606081"/>
            <a:ext cx="3551860" cy="391250"/>
          </a:xfrm>
        </p:spPr>
        <p:txBody>
          <a:bodyPr/>
          <a:lstStyle/>
          <a:p>
            <a:r>
              <a:rPr lang="en-US" sz="9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j-lt"/>
                <a:hlinkClick r:id="rId3"/>
              </a:rPr>
              <a:t>Sponsored by the National Institute of Health  </a:t>
            </a:r>
            <a:endParaRPr lang="en-US" sz="9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+mj-lt"/>
            </a:endParaRPr>
          </a:p>
        </p:txBody>
      </p:sp>
      <p:cxnSp>
        <p:nvCxnSpPr>
          <p:cNvPr id="7" name="Straight Connector 6">
            <a:hlinkClick r:id="rId3"/>
            <a:extLst>
              <a:ext uri="{FF2B5EF4-FFF2-40B4-BE49-F238E27FC236}">
                <a16:creationId xmlns:a16="http://schemas.microsoft.com/office/drawing/2014/main" id="{25C44CBF-C338-4F82-97F7-3495A9D28B06}"/>
              </a:ext>
            </a:extLst>
          </p:cNvPr>
          <p:cNvCxnSpPr>
            <a:cxnSpLocks/>
          </p:cNvCxnSpPr>
          <p:nvPr/>
        </p:nvCxnSpPr>
        <p:spPr bwMode="auto">
          <a:xfrm>
            <a:off x="304799" y="895350"/>
            <a:ext cx="85344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E284AE4-D188-6C49-8B0D-84855A3D5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377" y="120211"/>
            <a:ext cx="1831822" cy="55803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86A3832-8919-44EA-B8D6-CECEEB05B3D1}"/>
              </a:ext>
            </a:extLst>
          </p:cNvPr>
          <p:cNvSpPr/>
          <p:nvPr/>
        </p:nvSpPr>
        <p:spPr>
          <a:xfrm>
            <a:off x="457200" y="967519"/>
            <a:ext cx="819149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Overview</a:t>
            </a:r>
          </a:p>
          <a:p>
            <a:pPr algn="l"/>
            <a:r>
              <a:rPr lang="en-US" sz="24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endParaRPr lang="en-US" sz="2400" dirty="0">
              <a:solidFill>
                <a:schemeClr val="accent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 Provide PI’s with tips for managing your grant</a:t>
            </a:r>
            <a:endParaRPr lang="en-US" sz="2000" kern="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l"/>
            <a:endParaRPr lang="en-US" sz="1800" kern="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l"/>
            <a:endParaRPr lang="en-US" sz="2400" kern="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 What you need to know about managing your grant</a:t>
            </a:r>
            <a:endParaRPr lang="en-US" sz="1100" kern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427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5943600" y="606081"/>
            <a:ext cx="3551860" cy="391250"/>
          </a:xfrm>
        </p:spPr>
        <p:txBody>
          <a:bodyPr/>
          <a:lstStyle/>
          <a:p>
            <a:r>
              <a:rPr lang="en-US" sz="9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j-lt"/>
                <a:hlinkClick r:id="rId3"/>
              </a:rPr>
              <a:t>Sponsored by the National Institute of Health  </a:t>
            </a:r>
            <a:endParaRPr lang="en-US" sz="9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284AE4-D188-6C49-8B0D-84855A3D5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377" y="120211"/>
            <a:ext cx="1831822" cy="55803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86A3832-8919-44EA-B8D6-CECEEB05B3D1}"/>
              </a:ext>
            </a:extLst>
          </p:cNvPr>
          <p:cNvSpPr/>
          <p:nvPr/>
        </p:nvSpPr>
        <p:spPr>
          <a:xfrm>
            <a:off x="4800601" y="1164120"/>
            <a:ext cx="4038598" cy="426270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sz="16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OFFICE OF ACADEMIC RESEARCH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1400" kern="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Office of Research Development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1400" kern="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Office Research and Sponsored Programs (Pre-Award)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1400" kern="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Office of Sponsored Programs Administration (Post-Award)</a:t>
            </a:r>
          </a:p>
          <a:p>
            <a:pPr algn="l"/>
            <a:endParaRPr lang="en-US" sz="1400" kern="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l"/>
            <a:r>
              <a:rPr lang="en-US" sz="14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     Related office: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Office of Research Compliance</a:t>
            </a:r>
          </a:p>
          <a:p>
            <a:pPr algn="l"/>
            <a:r>
              <a:rPr lang="en-US" sz="14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     (IRB, IACUC, Conflict of      </a:t>
            </a:r>
          </a:p>
          <a:p>
            <a:pPr algn="l"/>
            <a:r>
              <a:rPr lang="en-US" sz="14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     Interest, etc.)</a:t>
            </a:r>
          </a:p>
          <a:p>
            <a:pPr algn="l"/>
            <a:endParaRPr lang="en-US" sz="1400" kern="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l"/>
            <a:endParaRPr lang="en-US" sz="2400" kern="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2400" kern="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marL="0" indent="0" algn="l">
              <a:buNone/>
            </a:pPr>
            <a:endParaRPr lang="en-US" sz="1100" kern="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grant life cycle">
            <a:extLst>
              <a:ext uri="{FF2B5EF4-FFF2-40B4-BE49-F238E27FC236}">
                <a16:creationId xmlns:a16="http://schemas.microsoft.com/office/drawing/2014/main" id="{CA10BB2C-793E-4285-BD11-F955B99EA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75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210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5867400" y="576269"/>
            <a:ext cx="3551860" cy="391250"/>
          </a:xfrm>
        </p:spPr>
        <p:txBody>
          <a:bodyPr/>
          <a:lstStyle/>
          <a:p>
            <a:r>
              <a:rPr lang="en-US" sz="9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j-lt"/>
                <a:hlinkClick r:id="rId3"/>
              </a:rPr>
              <a:t>Sponsored by the National Institute of Health  </a:t>
            </a:r>
            <a:endParaRPr lang="en-US" sz="9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+mj-lt"/>
            </a:endParaRPr>
          </a:p>
        </p:txBody>
      </p:sp>
      <p:cxnSp>
        <p:nvCxnSpPr>
          <p:cNvPr id="7" name="Straight Connector 6">
            <a:hlinkClick r:id="rId3"/>
            <a:extLst>
              <a:ext uri="{FF2B5EF4-FFF2-40B4-BE49-F238E27FC236}">
                <a16:creationId xmlns:a16="http://schemas.microsoft.com/office/drawing/2014/main" id="{25C44CBF-C338-4F82-97F7-3495A9D28B06}"/>
              </a:ext>
            </a:extLst>
          </p:cNvPr>
          <p:cNvCxnSpPr>
            <a:cxnSpLocks/>
          </p:cNvCxnSpPr>
          <p:nvPr/>
        </p:nvCxnSpPr>
        <p:spPr bwMode="auto">
          <a:xfrm>
            <a:off x="304799" y="895350"/>
            <a:ext cx="85344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E284AE4-D188-6C49-8B0D-84855A3D5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377" y="120211"/>
            <a:ext cx="1831822" cy="55803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86A3832-8919-44EA-B8D6-CECEEB05B3D1}"/>
              </a:ext>
            </a:extLst>
          </p:cNvPr>
          <p:cNvSpPr/>
          <p:nvPr/>
        </p:nvSpPr>
        <p:spPr>
          <a:xfrm>
            <a:off x="304799" y="1312010"/>
            <a:ext cx="8267698" cy="2552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solidFill>
                  <a:schemeClr val="accent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got a GRANT!!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600" b="1" dirty="0">
              <a:solidFill>
                <a:schemeClr val="accent1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solidFill>
                  <a:schemeClr val="accent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NOW WHAT??</a:t>
            </a:r>
            <a:r>
              <a:rPr lang="en-US" sz="3600" dirty="0">
                <a:solidFill>
                  <a:schemeClr val="accent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chemeClr val="accent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20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41346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5943600" y="606081"/>
            <a:ext cx="3551860" cy="391250"/>
          </a:xfrm>
        </p:spPr>
        <p:txBody>
          <a:bodyPr/>
          <a:lstStyle/>
          <a:p>
            <a:r>
              <a:rPr lang="en-US" sz="9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j-lt"/>
                <a:hlinkClick r:id="rId3"/>
              </a:rPr>
              <a:t>Sponsored by the National Institute of Health  </a:t>
            </a:r>
            <a:endParaRPr lang="en-US" sz="9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+mj-lt"/>
            </a:endParaRPr>
          </a:p>
        </p:txBody>
      </p:sp>
      <p:cxnSp>
        <p:nvCxnSpPr>
          <p:cNvPr id="7" name="Straight Connector 6">
            <a:hlinkClick r:id="rId3"/>
            <a:extLst>
              <a:ext uri="{FF2B5EF4-FFF2-40B4-BE49-F238E27FC236}">
                <a16:creationId xmlns:a16="http://schemas.microsoft.com/office/drawing/2014/main" id="{25C44CBF-C338-4F82-97F7-3495A9D28B06}"/>
              </a:ext>
            </a:extLst>
          </p:cNvPr>
          <p:cNvCxnSpPr>
            <a:cxnSpLocks/>
          </p:cNvCxnSpPr>
          <p:nvPr/>
        </p:nvCxnSpPr>
        <p:spPr bwMode="auto">
          <a:xfrm>
            <a:off x="304799" y="895350"/>
            <a:ext cx="85344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E284AE4-D188-6C49-8B0D-84855A3D5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377" y="120211"/>
            <a:ext cx="1831822" cy="55803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86A3832-8919-44EA-B8D6-CECEEB05B3D1}"/>
              </a:ext>
            </a:extLst>
          </p:cNvPr>
          <p:cNvSpPr/>
          <p:nvPr/>
        </p:nvSpPr>
        <p:spPr>
          <a:xfrm>
            <a:off x="381000" y="967519"/>
            <a:ext cx="8267698" cy="3052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u="sng" dirty="0">
                <a:solidFill>
                  <a:schemeClr val="accent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Rules of the Road </a:t>
            </a:r>
          </a:p>
          <a:p>
            <a:pPr algn="l"/>
            <a:endParaRPr lang="en-US" sz="2000" kern="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l"/>
            <a:r>
              <a:rPr lang="en-US" sz="20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You can find these by reviewing your Notice of Grant Award (aka NOA) and Terms and Conditions. </a:t>
            </a:r>
          </a:p>
          <a:p>
            <a:pPr algn="l"/>
            <a:endParaRPr lang="en-US" sz="2000" kern="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l"/>
            <a:r>
              <a:rPr lang="en-US" sz="20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This is the document you received from the </a:t>
            </a:r>
            <a:r>
              <a:rPr lang="en-US" sz="2000" dirty="0">
                <a:solidFill>
                  <a:schemeClr val="accent1"/>
                </a:solidFill>
                <a:latin typeface="Arial Black" panose="020B0A04020102020204" pitchFamily="34" charset="0"/>
              </a:rPr>
              <a:t>funding agency letting you know you received your grant. </a:t>
            </a:r>
          </a:p>
          <a:p>
            <a:pPr algn="l"/>
            <a:r>
              <a:rPr lang="en-US" sz="20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You may also receive from your Research Analyst (RA ).	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F00F14-16C6-4F52-84CA-1B0440D44D1B}"/>
              </a:ext>
            </a:extLst>
          </p:cNvPr>
          <p:cNvSpPr/>
          <p:nvPr/>
        </p:nvSpPr>
        <p:spPr>
          <a:xfrm>
            <a:off x="2286000" y="224858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842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5943600" y="606081"/>
            <a:ext cx="3551860" cy="391250"/>
          </a:xfrm>
        </p:spPr>
        <p:txBody>
          <a:bodyPr/>
          <a:lstStyle/>
          <a:p>
            <a:r>
              <a:rPr lang="en-US" sz="9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j-lt"/>
                <a:hlinkClick r:id="rId3"/>
              </a:rPr>
              <a:t>Sponsored by the National Institute of Health  </a:t>
            </a:r>
            <a:endParaRPr lang="en-US" sz="9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+mj-lt"/>
            </a:endParaRPr>
          </a:p>
        </p:txBody>
      </p:sp>
      <p:cxnSp>
        <p:nvCxnSpPr>
          <p:cNvPr id="7" name="Straight Connector 6">
            <a:hlinkClick r:id="rId3"/>
            <a:extLst>
              <a:ext uri="{FF2B5EF4-FFF2-40B4-BE49-F238E27FC236}">
                <a16:creationId xmlns:a16="http://schemas.microsoft.com/office/drawing/2014/main" id="{25C44CBF-C338-4F82-97F7-3495A9D28B06}"/>
              </a:ext>
            </a:extLst>
          </p:cNvPr>
          <p:cNvCxnSpPr>
            <a:cxnSpLocks/>
          </p:cNvCxnSpPr>
          <p:nvPr/>
        </p:nvCxnSpPr>
        <p:spPr bwMode="auto">
          <a:xfrm>
            <a:off x="304799" y="895350"/>
            <a:ext cx="85344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E284AE4-D188-6C49-8B0D-84855A3D5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377" y="120211"/>
            <a:ext cx="1831822" cy="55803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86A3832-8919-44EA-B8D6-CECEEB05B3D1}"/>
              </a:ext>
            </a:extLst>
          </p:cNvPr>
          <p:cNvSpPr/>
          <p:nvPr/>
        </p:nvSpPr>
        <p:spPr>
          <a:xfrm>
            <a:off x="495300" y="997331"/>
            <a:ext cx="81533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6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TIP #1 – Things to note</a:t>
            </a:r>
          </a:p>
          <a:p>
            <a:pPr algn="l"/>
            <a:endParaRPr lang="en-US" sz="1000" kern="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l"/>
            <a:r>
              <a:rPr lang="en-US" sz="22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Highlight reporting deadlines ~ set up reminders in your calendar</a:t>
            </a:r>
          </a:p>
          <a:p>
            <a:pPr algn="l"/>
            <a:endParaRPr lang="en-US" sz="1000" kern="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l"/>
            <a:r>
              <a:rPr lang="en-US" sz="22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Are there special terms/conditions?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restrictions on spending on specific items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are funds allowed to roll over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does agency have to approve budget revisions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does agency have to approve out of state or international travel</a:t>
            </a:r>
          </a:p>
        </p:txBody>
      </p:sp>
    </p:spTree>
    <p:extLst>
      <p:ext uri="{BB962C8B-B14F-4D97-AF65-F5344CB8AC3E}">
        <p14:creationId xmlns:p14="http://schemas.microsoft.com/office/powerpoint/2010/main" val="2213070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5943600" y="606081"/>
            <a:ext cx="3551860" cy="391250"/>
          </a:xfrm>
        </p:spPr>
        <p:txBody>
          <a:bodyPr/>
          <a:lstStyle/>
          <a:p>
            <a:r>
              <a:rPr lang="en-US" sz="9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j-lt"/>
                <a:hlinkClick r:id="rId3"/>
              </a:rPr>
              <a:t>Sponsored by the National Institute of Health  </a:t>
            </a:r>
            <a:endParaRPr lang="en-US" sz="9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+mj-lt"/>
            </a:endParaRPr>
          </a:p>
        </p:txBody>
      </p:sp>
      <p:cxnSp>
        <p:nvCxnSpPr>
          <p:cNvPr id="7" name="Straight Connector 6">
            <a:hlinkClick r:id="rId3"/>
            <a:extLst>
              <a:ext uri="{FF2B5EF4-FFF2-40B4-BE49-F238E27FC236}">
                <a16:creationId xmlns:a16="http://schemas.microsoft.com/office/drawing/2014/main" id="{25C44CBF-C338-4F82-97F7-3495A9D28B06}"/>
              </a:ext>
            </a:extLst>
          </p:cNvPr>
          <p:cNvCxnSpPr>
            <a:cxnSpLocks/>
          </p:cNvCxnSpPr>
          <p:nvPr/>
        </p:nvCxnSpPr>
        <p:spPr bwMode="auto">
          <a:xfrm>
            <a:off x="304799" y="895350"/>
            <a:ext cx="85344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E284AE4-D188-6C49-8B0D-84855A3D5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377" y="120211"/>
            <a:ext cx="1831822" cy="55803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86A3832-8919-44EA-B8D6-CECEEB05B3D1}"/>
              </a:ext>
            </a:extLst>
          </p:cNvPr>
          <p:cNvSpPr/>
          <p:nvPr/>
        </p:nvSpPr>
        <p:spPr>
          <a:xfrm>
            <a:off x="495300" y="1112451"/>
            <a:ext cx="815339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TIP #2 – Be familiar with policies and forms</a:t>
            </a:r>
          </a:p>
          <a:p>
            <a:pPr algn="l"/>
            <a:endParaRPr lang="en-US" sz="2000" kern="0" dirty="0">
              <a:solidFill>
                <a:schemeClr val="tx2">
                  <a:lumMod val="75000"/>
                  <a:lumOff val="25000"/>
                </a:schemeClr>
              </a:solidFill>
              <a:latin typeface="Arial Black" panose="020B0A04020102020204" pitchFamily="34" charset="0"/>
              <a:hlinkClick r:id="rId5"/>
            </a:endParaRPr>
          </a:p>
          <a:p>
            <a:pPr algn="l"/>
            <a:endParaRPr lang="en-US" sz="2000" kern="0" dirty="0">
              <a:solidFill>
                <a:schemeClr val="tx2">
                  <a:lumMod val="75000"/>
                  <a:lumOff val="25000"/>
                </a:schemeClr>
              </a:solidFill>
              <a:latin typeface="Arial Black" panose="020B0A04020102020204" pitchFamily="34" charset="0"/>
              <a:hlinkClick r:id="rId5"/>
            </a:endParaRPr>
          </a:p>
          <a:p>
            <a:pPr algn="l"/>
            <a:r>
              <a:rPr lang="en-US" sz="20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hlinkClick r:id="rId5"/>
              </a:rPr>
              <a:t>https://www.csusb.edu/university-enterprises-corporation</a:t>
            </a:r>
            <a:endParaRPr lang="en-US" sz="2000" kern="0" dirty="0">
              <a:solidFill>
                <a:schemeClr val="tx2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0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Sponsored Programs Administration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0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Financial Services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0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UEC Human Resources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0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UEC Payroll</a:t>
            </a:r>
          </a:p>
          <a:p>
            <a:pPr algn="l"/>
            <a:endParaRPr lang="en-US" sz="2000" kern="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945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5943600" y="606081"/>
            <a:ext cx="3551860" cy="391250"/>
          </a:xfrm>
        </p:spPr>
        <p:txBody>
          <a:bodyPr/>
          <a:lstStyle/>
          <a:p>
            <a:r>
              <a:rPr lang="en-US" sz="9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j-lt"/>
                <a:hlinkClick r:id="rId3"/>
              </a:rPr>
              <a:t>Sponsored by the National Institute of Health  </a:t>
            </a:r>
            <a:endParaRPr lang="en-US" sz="9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+mj-lt"/>
            </a:endParaRPr>
          </a:p>
        </p:txBody>
      </p:sp>
      <p:cxnSp>
        <p:nvCxnSpPr>
          <p:cNvPr id="7" name="Straight Connector 6">
            <a:hlinkClick r:id="rId3"/>
            <a:extLst>
              <a:ext uri="{FF2B5EF4-FFF2-40B4-BE49-F238E27FC236}">
                <a16:creationId xmlns:a16="http://schemas.microsoft.com/office/drawing/2014/main" id="{25C44CBF-C338-4F82-97F7-3495A9D28B06}"/>
              </a:ext>
            </a:extLst>
          </p:cNvPr>
          <p:cNvCxnSpPr>
            <a:cxnSpLocks/>
          </p:cNvCxnSpPr>
          <p:nvPr/>
        </p:nvCxnSpPr>
        <p:spPr bwMode="auto">
          <a:xfrm>
            <a:off x="304799" y="895350"/>
            <a:ext cx="85344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E284AE4-D188-6C49-8B0D-84855A3D5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377" y="120211"/>
            <a:ext cx="1831822" cy="55803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86A3832-8919-44EA-B8D6-CECEEB05B3D1}"/>
              </a:ext>
            </a:extLst>
          </p:cNvPr>
          <p:cNvSpPr/>
          <p:nvPr/>
        </p:nvSpPr>
        <p:spPr>
          <a:xfrm>
            <a:off x="495300" y="1112451"/>
            <a:ext cx="815339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TIP #3 –Plan ahead for spending &amp; VEVO!</a:t>
            </a:r>
          </a:p>
          <a:p>
            <a:pPr algn="ctr"/>
            <a:r>
              <a:rPr lang="en-US" sz="18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Visit Early - Visit Often</a:t>
            </a:r>
          </a:p>
          <a:p>
            <a:pPr algn="l"/>
            <a:endParaRPr lang="en-US" sz="2000" kern="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When do you need a purchase order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Do you need a P-card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How do you get reimbursed for purchases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Independent Contractors/Consultants – qualifying and getting them paid</a:t>
            </a:r>
          </a:p>
          <a:p>
            <a:pPr algn="l"/>
            <a:endParaRPr lang="en-US" sz="2000" kern="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l"/>
            <a:r>
              <a:rPr lang="en-US" sz="20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hlinkClick r:id="rId5"/>
              </a:rPr>
              <a:t>https://www.csusb.edu/university-enterprises-corporation</a:t>
            </a:r>
            <a:endParaRPr lang="en-US" sz="2000" kern="0" dirty="0">
              <a:solidFill>
                <a:schemeClr val="tx2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algn="l"/>
            <a:endParaRPr lang="en-US" sz="2000" kern="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l"/>
            <a:endParaRPr lang="en-US" sz="2000" kern="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659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5943600" y="606081"/>
            <a:ext cx="3551860" cy="391250"/>
          </a:xfrm>
        </p:spPr>
        <p:txBody>
          <a:bodyPr/>
          <a:lstStyle/>
          <a:p>
            <a:r>
              <a:rPr lang="en-US" sz="9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j-lt"/>
                <a:hlinkClick r:id="rId3"/>
              </a:rPr>
              <a:t>Sponsored by the National Institute of Health  </a:t>
            </a:r>
            <a:endParaRPr lang="en-US" sz="9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+mj-lt"/>
            </a:endParaRPr>
          </a:p>
        </p:txBody>
      </p:sp>
      <p:cxnSp>
        <p:nvCxnSpPr>
          <p:cNvPr id="7" name="Straight Connector 6">
            <a:hlinkClick r:id="rId3"/>
            <a:extLst>
              <a:ext uri="{FF2B5EF4-FFF2-40B4-BE49-F238E27FC236}">
                <a16:creationId xmlns:a16="http://schemas.microsoft.com/office/drawing/2014/main" id="{25C44CBF-C338-4F82-97F7-3495A9D28B06}"/>
              </a:ext>
            </a:extLst>
          </p:cNvPr>
          <p:cNvCxnSpPr>
            <a:cxnSpLocks/>
          </p:cNvCxnSpPr>
          <p:nvPr/>
        </p:nvCxnSpPr>
        <p:spPr bwMode="auto">
          <a:xfrm>
            <a:off x="304799" y="895350"/>
            <a:ext cx="85344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E284AE4-D188-6C49-8B0D-84855A3D5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377" y="120211"/>
            <a:ext cx="1831822" cy="55803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86A3832-8919-44EA-B8D6-CECEEB05B3D1}"/>
              </a:ext>
            </a:extLst>
          </p:cNvPr>
          <p:cNvSpPr/>
          <p:nvPr/>
        </p:nvSpPr>
        <p:spPr>
          <a:xfrm>
            <a:off x="495300" y="1112451"/>
            <a:ext cx="8153398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TIP #4 – Know what costs are…</a:t>
            </a:r>
          </a:p>
          <a:p>
            <a:pPr algn="l"/>
            <a:endParaRPr lang="en-US" sz="2400" kern="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Allowable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Allocable </a:t>
            </a:r>
          </a:p>
          <a:p>
            <a:pPr algn="l"/>
            <a:endParaRPr lang="en-US" sz="1100" kern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l"/>
            <a:endParaRPr lang="en-US" sz="1100" kern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l"/>
            <a:endParaRPr lang="en-US" sz="1100" kern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US" sz="2000" kern="0" dirty="0">
                <a:solidFill>
                  <a:schemeClr val="accent1"/>
                </a:solidFill>
                <a:latin typeface="Arial Black" panose="020B0A04020102020204" pitchFamily="34" charset="0"/>
              </a:rPr>
              <a:t>Refer to your Notice of Grant Award (NOA) and the terms and conditions</a:t>
            </a:r>
          </a:p>
        </p:txBody>
      </p:sp>
    </p:spTree>
    <p:extLst>
      <p:ext uri="{BB962C8B-B14F-4D97-AF65-F5344CB8AC3E}">
        <p14:creationId xmlns:p14="http://schemas.microsoft.com/office/powerpoint/2010/main" val="30952715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SUSB">
      <a:dk1>
        <a:sysClr val="windowText" lastClr="000000"/>
      </a:dk1>
      <a:lt1>
        <a:sysClr val="window" lastClr="FFFFFF"/>
      </a:lt1>
      <a:dk2>
        <a:srgbClr val="00375F"/>
      </a:dk2>
      <a:lt2>
        <a:srgbClr val="EEECE1"/>
      </a:lt2>
      <a:accent1>
        <a:srgbClr val="0058B3"/>
      </a:accent1>
      <a:accent2>
        <a:srgbClr val="8C0E1E"/>
      </a:accent2>
      <a:accent3>
        <a:srgbClr val="61B035"/>
      </a:accent3>
      <a:accent4>
        <a:srgbClr val="E47C23"/>
      </a:accent4>
      <a:accent5>
        <a:srgbClr val="219ED0"/>
      </a:accent5>
      <a:accent6>
        <a:srgbClr val="006A2F"/>
      </a:accent6>
      <a:hlink>
        <a:srgbClr val="002B8A"/>
      </a:hlink>
      <a:folHlink>
        <a:srgbClr val="00247A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F57BF48A622D49AC0F8A399ED01197" ma:contentTypeVersion="7" ma:contentTypeDescription="Create a new document." ma:contentTypeScope="" ma:versionID="1126ee28aac00c3546a7e02176f0a17a">
  <xsd:schema xmlns:xsd="http://www.w3.org/2001/XMLSchema" xmlns:xs="http://www.w3.org/2001/XMLSchema" xmlns:p="http://schemas.microsoft.com/office/2006/metadata/properties" xmlns:ns3="f8d8549a-09e1-4af0-acfa-322eef1ab23d" targetNamespace="http://schemas.microsoft.com/office/2006/metadata/properties" ma:root="true" ma:fieldsID="4e59881b62dc980d293787b3f3b27f53" ns3:_="">
    <xsd:import namespace="f8d8549a-09e1-4af0-acfa-322eef1ab23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d8549a-09e1-4af0-acfa-322eef1ab2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CA6D28-7AF0-4B4E-9619-89BA2D3093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75556B-EE3B-48B2-A948-9758F989DE18}">
  <ds:schemaRefs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f8d8549a-09e1-4af0-acfa-322eef1ab23d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6D2F071-1BD0-47E2-8126-CE5319A9EF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d8549a-09e1-4af0-acfa-322eef1ab2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6877</TotalTime>
  <Words>806</Words>
  <Application>Microsoft Office PowerPoint</Application>
  <PresentationFormat>On-screen Show (16:9)</PresentationFormat>
  <Paragraphs>154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Webdings</vt:lpstr>
      <vt:lpstr>Wingdings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Public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Public Affairs</dc:creator>
  <cp:lastModifiedBy>Debbie Gonzalez</cp:lastModifiedBy>
  <cp:revision>446</cp:revision>
  <cp:lastPrinted>2020-10-12T20:19:35Z</cp:lastPrinted>
  <dcterms:created xsi:type="dcterms:W3CDTF">2014-01-06T17:52:42Z</dcterms:created>
  <dcterms:modified xsi:type="dcterms:W3CDTF">2022-02-23T00:20:05Z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0x010100EDF57BF48A622D49AC0F8A399ED01197</vt:lpwstr>
  </property>
</Properties>
</file>