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583" autoAdjust="0"/>
  </p:normalViewPr>
  <p:slideViewPr>
    <p:cSldViewPr snapToGrid="0" snapToObjects="1">
      <p:cViewPr varScale="1">
        <p:scale>
          <a:sx n="67" d="100"/>
          <a:sy n="67" d="100"/>
        </p:scale>
        <p:origin x="-3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3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8C14B-581D-3B48-AEA7-AE436A6EB5F5}" type="datetimeFigureOut">
              <a:rPr lang="en-US" smtClean="0"/>
              <a:t>9/4/13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6CD49-0611-9E4D-9377-BAA4A1133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3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0A372-B96D-8347-99C0-0D9C8331FE12}" type="datetimeFigureOut">
              <a:rPr lang="en-US" smtClean="0"/>
              <a:t>9/4/13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68128-F746-5144-AD7B-FBD5176E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117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8335A-97F9-E042-8D29-333CEFA508ED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A8E7-737E-1E45-8CBD-F9D4317ADE11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8F0E-82F7-D84B-BEF7-1A6509C48F39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1C72-1CA5-E541-8083-EE4B3DE617E5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5E382-01BA-4C41-90AD-B89480165657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E4C7-752B-E44B-B280-4226C6AFA07E}" type="datetime1">
              <a:rPr lang="en-US" smtClean="0"/>
              <a:t>9/4/13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1721-C6BA-EB48-9785-8E45254729E4}" type="datetime1">
              <a:rPr lang="en-US" smtClean="0"/>
              <a:t>9/4/13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28A3F-7734-BF40-B262-817BBC604C5F}" type="datetime1">
              <a:rPr lang="en-US" smtClean="0"/>
              <a:t>9/4/13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BFA5-778F-1D43-93F7-93C7BF86B8B8}" type="datetime1">
              <a:rPr lang="en-US" smtClean="0"/>
              <a:t>9/4/13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D993-9B50-C04A-B746-6283D578BAB2}" type="datetime1">
              <a:rPr lang="en-US" smtClean="0"/>
              <a:t>9/4/13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213F-C885-E340-AF29-7B1DA0F830AF}" type="datetime1">
              <a:rPr lang="en-US" smtClean="0"/>
              <a:t>9/4/13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58CF3F4-A3B4-8647-8E3A-1D37DC058A92}" type="datetime1">
              <a:rPr lang="en-US" smtClean="0"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A.Street  Fall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043481">
            <a:off x="492658" y="2198396"/>
            <a:ext cx="6010364" cy="2445746"/>
          </a:xfrm>
        </p:spPr>
        <p:txBody>
          <a:bodyPr/>
          <a:lstStyle/>
          <a:p>
            <a:r>
              <a:rPr lang="en-US" sz="5400" b="1" dirty="0" smtClean="0">
                <a:latin typeface="American Typewriter"/>
                <a:cs typeface="American Typewriter"/>
              </a:rPr>
              <a:t>Teacher</a:t>
            </a:r>
            <a:br>
              <a:rPr lang="en-US" sz="5400" b="1" dirty="0" smtClean="0">
                <a:latin typeface="American Typewriter"/>
                <a:cs typeface="American Typewriter"/>
              </a:rPr>
            </a:br>
            <a:r>
              <a:rPr lang="en-US" sz="5400" b="1" dirty="0" smtClean="0">
                <a:latin typeface="American Typewriter"/>
                <a:cs typeface="American Typewriter"/>
              </a:rPr>
              <a:t>Performance</a:t>
            </a:r>
            <a:br>
              <a:rPr lang="en-US" sz="5400" b="1" dirty="0" smtClean="0">
                <a:latin typeface="American Typewriter"/>
                <a:cs typeface="American Typewriter"/>
              </a:rPr>
            </a:br>
            <a:r>
              <a:rPr lang="en-US" sz="5400" b="1" dirty="0" smtClean="0">
                <a:latin typeface="American Typewriter"/>
                <a:cs typeface="American Typewriter"/>
              </a:rPr>
              <a:t>assessments</a:t>
            </a:r>
            <a:br>
              <a:rPr lang="en-US" sz="5400" b="1" dirty="0" smtClean="0">
                <a:latin typeface="American Typewriter"/>
                <a:cs typeface="American Typewriter"/>
              </a:rPr>
            </a:br>
            <a:r>
              <a:rPr lang="en-US" sz="5400" b="1" dirty="0" smtClean="0">
                <a:latin typeface="American Typewriter"/>
                <a:cs typeface="American Typewriter"/>
              </a:rPr>
              <a:t>OVERVIEW</a:t>
            </a:r>
            <a:endParaRPr lang="en-US" sz="5400" b="1" dirty="0">
              <a:latin typeface="American Typewriter"/>
              <a:cs typeface="American Typewrite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2627053" y="3755946"/>
            <a:ext cx="5909098" cy="1283893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 smtClean="0"/>
              <a:t>	</a:t>
            </a:r>
            <a:r>
              <a:rPr lang="en-US" sz="3600" b="1" i="1" dirty="0" smtClean="0">
                <a:latin typeface="American Typewriter"/>
                <a:cs typeface="American Typewriter"/>
              </a:rPr>
              <a:t>Lit Center </a:t>
            </a:r>
          </a:p>
          <a:p>
            <a:pPr algn="ctr"/>
            <a:r>
              <a:rPr lang="en-US" sz="3600" b="1" i="1" dirty="0">
                <a:latin typeface="American Typewriter"/>
                <a:cs typeface="American Typewriter"/>
              </a:rPr>
              <a:t> </a:t>
            </a:r>
            <a:r>
              <a:rPr lang="en-US" sz="3600" b="1" i="1" dirty="0" smtClean="0">
                <a:latin typeface="American Typewriter"/>
                <a:cs typeface="American Typewriter"/>
              </a:rPr>
              <a:t>  Mini Lesson</a:t>
            </a:r>
          </a:p>
          <a:p>
            <a:pPr algn="ctr"/>
            <a:r>
              <a:rPr lang="en-US" sz="3600" b="1" i="1" dirty="0" smtClean="0">
                <a:latin typeface="American Typewriter"/>
                <a:cs typeface="American Typewriter"/>
              </a:rPr>
              <a:t>    2013-2014</a:t>
            </a:r>
          </a:p>
          <a:p>
            <a:endParaRPr lang="en-US" sz="3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latin typeface="American Typewriter"/>
                <a:cs typeface="American Typewriter"/>
              </a:rPr>
              <a:t>TPA</a:t>
            </a:r>
            <a:r>
              <a:rPr lang="en-US" sz="4000" b="1" dirty="0" smtClean="0">
                <a:latin typeface="American Typewriter"/>
                <a:cs typeface="American Typewriter"/>
              </a:rPr>
              <a:t>s</a:t>
            </a:r>
            <a:r>
              <a:rPr lang="en-US" sz="2700" b="1" dirty="0" smtClean="0">
                <a:latin typeface="American Typewriter"/>
                <a:cs typeface="American Typewriter"/>
              </a:rPr>
              <a:t>    </a:t>
            </a:r>
            <a:r>
              <a:rPr lang="en-US" sz="4800" b="1" dirty="0" smtClean="0">
                <a:latin typeface="American Typewriter"/>
              </a:rPr>
              <a:t>Wh</a:t>
            </a:r>
            <a:r>
              <a:rPr lang="en-US" sz="4800" b="1" dirty="0" smtClean="0">
                <a:latin typeface="American Typewriter"/>
                <a:cs typeface="American Typewriter"/>
              </a:rPr>
              <a:t>at are </a:t>
            </a:r>
            <a:r>
              <a:rPr lang="en-US" sz="4800" b="1" dirty="0" err="1" smtClean="0">
                <a:latin typeface="American Typewriter"/>
                <a:cs typeface="American Typewriter"/>
              </a:rPr>
              <a:t>theY</a:t>
            </a:r>
            <a:r>
              <a:rPr lang="en-US" sz="4800" b="1" dirty="0" smtClean="0">
                <a:latin typeface="American Typewriter"/>
                <a:cs typeface="American Typewriter"/>
              </a:rPr>
              <a:t>?</a:t>
            </a:r>
            <a:endParaRPr lang="en-US" sz="4800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>
                <a:latin typeface="American Typewriter"/>
                <a:cs typeface="American Typewriter"/>
              </a:rPr>
              <a:t>4 Performance </a:t>
            </a:r>
            <a:r>
              <a:rPr lang="en-US" sz="3600" dirty="0">
                <a:latin typeface="American Typewriter"/>
                <a:cs typeface="American Typewriter"/>
              </a:rPr>
              <a:t>B</a:t>
            </a:r>
            <a:r>
              <a:rPr lang="en-US" sz="3600" dirty="0" smtClean="0">
                <a:latin typeface="American Typewriter"/>
                <a:cs typeface="American Typewriter"/>
              </a:rPr>
              <a:t>ased </a:t>
            </a:r>
            <a:r>
              <a:rPr lang="en-US" sz="3600" dirty="0">
                <a:latin typeface="American Typewriter"/>
                <a:cs typeface="American Typewriter"/>
              </a:rPr>
              <a:t>A</a:t>
            </a:r>
            <a:r>
              <a:rPr lang="en-US" sz="3600" dirty="0" smtClean="0">
                <a:latin typeface="American Typewriter"/>
                <a:cs typeface="American Typewriter"/>
              </a:rPr>
              <a:t>ssessments designed to demonstrate competence in teaching </a:t>
            </a:r>
          </a:p>
          <a:p>
            <a:endParaRPr lang="en-US" sz="3600" dirty="0">
              <a:latin typeface="American Typewriter"/>
              <a:cs typeface="American Typewriter"/>
            </a:endParaRPr>
          </a:p>
          <a:p>
            <a:pPr algn="ctr"/>
            <a:r>
              <a:rPr lang="en-US" sz="3600" dirty="0" smtClean="0">
                <a:latin typeface="American Typewriter"/>
                <a:cs typeface="American Typewriter"/>
              </a:rPr>
              <a:t>See your advisors for timelines and detailed requirements</a:t>
            </a:r>
          </a:p>
          <a:p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69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latin typeface="American Typewriter"/>
              </a:rPr>
              <a:t>SUBJECT SPECIFIC PEDAGOGY    Task 1 </a:t>
            </a:r>
            <a:endParaRPr lang="en-US" sz="4800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26481"/>
            <a:ext cx="7520940" cy="2853996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American Typewriter"/>
                <a:cs typeface="American Typewriter"/>
              </a:rPr>
              <a:t>READ AND RESPOND TO 4 CASE STUDIES</a:t>
            </a:r>
          </a:p>
          <a:p>
            <a:endParaRPr lang="en-US" sz="2000" dirty="0">
              <a:latin typeface="American Typewriter"/>
              <a:cs typeface="American Typewriter"/>
            </a:endParaRPr>
          </a:p>
          <a:p>
            <a:pPr marL="457200" indent="-457200">
              <a:buAutoNum type="arabicPeriod"/>
            </a:pPr>
            <a:r>
              <a:rPr lang="en-US" sz="2800" dirty="0" smtClean="0">
                <a:latin typeface="American Typewriter"/>
                <a:cs typeface="American Typewriter"/>
              </a:rPr>
              <a:t>Developmentally Appropriate Pedagogy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latin typeface="American Typewriter"/>
                <a:cs typeface="American Typewriter"/>
              </a:rPr>
              <a:t>Assessment Practices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latin typeface="American Typewriter"/>
                <a:cs typeface="American Typewriter"/>
              </a:rPr>
              <a:t>Adaptation of Content for ELL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latin typeface="American Typewriter"/>
                <a:cs typeface="American Typewriter"/>
              </a:rPr>
              <a:t>Adaptation of Content for Students With Special Needs</a:t>
            </a:r>
          </a:p>
          <a:p>
            <a:endParaRPr lang="en-US" sz="2000" dirty="0">
              <a:latin typeface="American Typewriter"/>
              <a:cs typeface="American Typewrit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4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9061"/>
            <a:ext cx="7520940" cy="1346494"/>
          </a:xfrm>
        </p:spPr>
        <p:txBody>
          <a:bodyPr/>
          <a:lstStyle/>
          <a:p>
            <a:r>
              <a:rPr lang="en-US" sz="4400" b="1" dirty="0" smtClean="0">
                <a:latin typeface="American Typewriter"/>
              </a:rPr>
              <a:t>DESIGNING INSTRUCTION</a:t>
            </a:r>
            <a:br>
              <a:rPr lang="en-US" sz="4400" b="1" dirty="0" smtClean="0">
                <a:latin typeface="American Typewriter"/>
              </a:rPr>
            </a:br>
            <a:r>
              <a:rPr lang="en-US" sz="4400" b="1" dirty="0" smtClean="0">
                <a:latin typeface="American Typewriter"/>
              </a:rPr>
              <a:t>TASK 2</a:t>
            </a:r>
            <a:endParaRPr lang="en-US" sz="4400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100628"/>
            <a:ext cx="7717487" cy="4309234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sz="2400" dirty="0" smtClean="0">
                <a:latin typeface="American Typewriter"/>
                <a:cs typeface="American Typewriter"/>
              </a:rPr>
              <a:t>LEARN ABOUT WHOLE CLASS AND 2 FOCUS STUDENTS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latin typeface="American Typewriter"/>
                <a:cs typeface="American Typewriter"/>
              </a:rPr>
              <a:t>DESIGN A LESSON (PART OF A UNIT)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latin typeface="American Typewriter"/>
                <a:cs typeface="American Typewriter"/>
              </a:rPr>
              <a:t>ADAPT THIS LESSON FOR THE 2 FOCUS STUDENTS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latin typeface="American Typewriter"/>
                <a:cs typeface="American Typewriter"/>
              </a:rPr>
              <a:t>REFLECTIONS ON THE INFORMATION GATHERED</a:t>
            </a:r>
          </a:p>
          <a:p>
            <a:pPr lvl="8">
              <a:buFont typeface="Arial"/>
              <a:buChar char="•"/>
            </a:pPr>
            <a:r>
              <a:rPr lang="en-US" sz="2200" b="1" i="1" dirty="0" smtClean="0">
                <a:latin typeface="American Typewriter"/>
                <a:cs typeface="American Typewriter"/>
              </a:rPr>
              <a:t>DON’T HAVE TO TEACH THE LESSON</a:t>
            </a:r>
            <a:endParaRPr lang="en-US" sz="2200" b="1" i="1" dirty="0">
              <a:latin typeface="American Typewriter"/>
              <a:cs typeface="American Typewrit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5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latin typeface="American Typewriter"/>
                <a:cs typeface="American Typewriter"/>
              </a:rPr>
              <a:t>ASSESSING LEARNING</a:t>
            </a:r>
            <a:br>
              <a:rPr lang="en-US" sz="4400" b="1" dirty="0" smtClean="0">
                <a:latin typeface="American Typewriter"/>
                <a:cs typeface="American Typewriter"/>
              </a:rPr>
            </a:br>
            <a:r>
              <a:rPr lang="en-US" sz="4400" b="1" dirty="0" smtClean="0">
                <a:latin typeface="American Typewriter"/>
                <a:cs typeface="American Typewriter"/>
              </a:rPr>
              <a:t>TASK 3</a:t>
            </a:r>
            <a:endParaRPr lang="en-US" sz="4400" b="1" dirty="0"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pPr>
              <a:buFont typeface="Arial"/>
              <a:buChar char="•"/>
            </a:pPr>
            <a:r>
              <a:rPr lang="en-US" sz="3400" dirty="0" smtClean="0">
                <a:latin typeface="American Typewriter"/>
                <a:cs typeface="American Typewriter"/>
              </a:rPr>
              <a:t>DESIGN AN ASSESSMENT FOR A UNIT OF STUDY</a:t>
            </a:r>
          </a:p>
          <a:p>
            <a:pPr>
              <a:buFont typeface="Arial"/>
              <a:buChar char="•"/>
            </a:pPr>
            <a:r>
              <a:rPr lang="en-US" sz="3400" dirty="0" smtClean="0">
                <a:latin typeface="American Typewriter"/>
                <a:cs typeface="American Typewriter"/>
              </a:rPr>
              <a:t>DESCRIBE HOW EVIDENCE IS TO BE COLLECTED</a:t>
            </a:r>
          </a:p>
          <a:p>
            <a:pPr>
              <a:buFont typeface="Arial"/>
              <a:buChar char="•"/>
            </a:pPr>
            <a:r>
              <a:rPr lang="en-US" sz="3400" dirty="0" smtClean="0">
                <a:latin typeface="American Typewriter"/>
                <a:cs typeface="American Typewriter"/>
              </a:rPr>
              <a:t>LEARN ABOUT STUDENTS (WHOLE CLASS AND 2 FOCUS STUDENTS)</a:t>
            </a:r>
          </a:p>
          <a:p>
            <a:pPr>
              <a:buFont typeface="Arial"/>
              <a:buChar char="•"/>
            </a:pPr>
            <a:r>
              <a:rPr lang="en-US" sz="3400" dirty="0" smtClean="0">
                <a:latin typeface="American Typewriter"/>
                <a:cs typeface="American Typewriter"/>
              </a:rPr>
              <a:t>DESCRIBE HOW ASSESSMENT WILL BE ADAPTED FOR THE 2 FOCUS STUDENTS</a:t>
            </a:r>
          </a:p>
          <a:p>
            <a:pPr>
              <a:buFont typeface="Arial"/>
              <a:buChar char="•"/>
            </a:pPr>
            <a:r>
              <a:rPr lang="en-US" sz="3400" dirty="0" smtClean="0">
                <a:latin typeface="American Typewriter"/>
                <a:cs typeface="American Typewriter"/>
              </a:rPr>
              <a:t>GIVE THE ASSESSMENT</a:t>
            </a:r>
          </a:p>
          <a:p>
            <a:pPr>
              <a:buFont typeface="Arial"/>
              <a:buChar char="•"/>
            </a:pPr>
            <a:r>
              <a:rPr lang="en-US" sz="3400" dirty="0" smtClean="0">
                <a:latin typeface="American Typewriter"/>
                <a:cs typeface="American Typewriter"/>
              </a:rPr>
              <a:t>ANALYZE THE STUDENT LEARNING</a:t>
            </a:r>
          </a:p>
          <a:p>
            <a:pPr>
              <a:buFont typeface="Arial"/>
              <a:buChar char="•"/>
            </a:pPr>
            <a:r>
              <a:rPr lang="en-US" sz="3400" dirty="0" smtClean="0">
                <a:latin typeface="American Typewriter"/>
                <a:cs typeface="American Typewriter"/>
              </a:rPr>
              <a:t>REFLECT ON THE STUDENT LEARNING</a:t>
            </a:r>
            <a:endParaRPr lang="en-US" sz="3400" dirty="0">
              <a:latin typeface="American Typewriter"/>
              <a:cs typeface="American Typewrit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4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878202"/>
          </a:xfrm>
        </p:spPr>
        <p:txBody>
          <a:bodyPr/>
          <a:lstStyle/>
          <a:p>
            <a:r>
              <a:rPr lang="en-US" sz="3600" b="1" dirty="0" smtClean="0">
                <a:latin typeface="American Typewriter"/>
                <a:cs typeface="American Typewriter"/>
              </a:rPr>
              <a:t>CULMINATING TEACHING EXPERIENCE</a:t>
            </a:r>
            <a:br>
              <a:rPr lang="en-US" sz="3600" b="1" dirty="0" smtClean="0">
                <a:latin typeface="American Typewriter"/>
                <a:cs typeface="American Typewriter"/>
              </a:rPr>
            </a:br>
            <a:r>
              <a:rPr lang="en-US" sz="3600" b="1" dirty="0" smtClean="0">
                <a:latin typeface="American Typewriter"/>
                <a:cs typeface="American Typewriter"/>
              </a:rPr>
              <a:t>TASK 4</a:t>
            </a:r>
            <a:endParaRPr lang="en-US" sz="3600" b="1" dirty="0"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100628"/>
            <a:ext cx="7753481" cy="5070194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                                                                                 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sz="2000" dirty="0" smtClean="0">
              <a:latin typeface="American Typewriter"/>
              <a:cs typeface="American Typewriter"/>
            </a:endParaRPr>
          </a:p>
          <a:p>
            <a:endParaRPr lang="en-US" sz="9600" dirty="0" smtClean="0">
              <a:latin typeface="American Typewriter"/>
              <a:cs typeface="American Typewriter"/>
            </a:endParaRPr>
          </a:p>
          <a:p>
            <a:pPr marL="1143000" indent="-1143000">
              <a:buFont typeface="Arial"/>
              <a:buChar char="•"/>
            </a:pPr>
            <a:r>
              <a:rPr lang="en-US" sz="9600" dirty="0" smtClean="0">
                <a:latin typeface="American Typewriter"/>
                <a:cs typeface="American Typewriter"/>
              </a:rPr>
              <a:t>LEARN ABOUT STUDENTS (WHOLE CLASS AND 2 FOCUS STUDENTS)</a:t>
            </a:r>
          </a:p>
          <a:p>
            <a:pPr marL="1143000" indent="-1143000">
              <a:buFont typeface="Arial"/>
              <a:buChar char="•"/>
            </a:pPr>
            <a:r>
              <a:rPr lang="en-US" sz="9600" dirty="0" smtClean="0">
                <a:latin typeface="American Typewriter"/>
                <a:cs typeface="American Typewriter"/>
              </a:rPr>
              <a:t>DESCRIBE MAINTAINING AN EFFECTIVE LEARNING ENVIRONMENT</a:t>
            </a:r>
          </a:p>
          <a:p>
            <a:pPr marL="1143000" indent="-1143000">
              <a:buFont typeface="Arial"/>
              <a:buChar char="•"/>
            </a:pPr>
            <a:r>
              <a:rPr lang="en-US" sz="9600" dirty="0" smtClean="0">
                <a:latin typeface="American Typewriter"/>
                <a:cs typeface="American Typewriter"/>
              </a:rPr>
              <a:t>DESIGN A LESSON</a:t>
            </a:r>
          </a:p>
          <a:p>
            <a:pPr marL="1143000" indent="-1143000">
              <a:buFont typeface="Arial"/>
              <a:buChar char="•"/>
            </a:pPr>
            <a:r>
              <a:rPr lang="en-US" sz="9600" dirty="0" smtClean="0">
                <a:latin typeface="American Typewriter"/>
                <a:cs typeface="American Typewriter"/>
              </a:rPr>
              <a:t>DESCRIBE HOW TO ADAPT LESSON FOR THE 2 FOCUS STUDENTS</a:t>
            </a:r>
          </a:p>
          <a:p>
            <a:pPr marL="1143000" indent="-1143000">
              <a:buFont typeface="Arial"/>
              <a:buChar char="•"/>
            </a:pPr>
            <a:r>
              <a:rPr lang="en-US" sz="9600" dirty="0" smtClean="0">
                <a:latin typeface="American Typewriter"/>
                <a:cs typeface="American Typewriter"/>
              </a:rPr>
              <a:t>TEACH AND VIDEOTAPE THE LESSON</a:t>
            </a:r>
          </a:p>
          <a:p>
            <a:pPr marL="1143000" indent="-1143000">
              <a:buFont typeface="Arial"/>
              <a:buChar char="•"/>
            </a:pPr>
            <a:r>
              <a:rPr lang="en-US" sz="9600" dirty="0" smtClean="0">
                <a:latin typeface="American Typewriter"/>
                <a:cs typeface="American Typewriter"/>
              </a:rPr>
              <a:t>ANALYZE THE LESSON</a:t>
            </a:r>
          </a:p>
          <a:p>
            <a:pPr marL="1143000" indent="-1143000">
              <a:buFont typeface="Arial"/>
              <a:buChar char="•"/>
            </a:pPr>
            <a:r>
              <a:rPr lang="en-US" sz="9600" dirty="0" smtClean="0">
                <a:latin typeface="American Typewriter"/>
                <a:cs typeface="American Typewriter"/>
              </a:rPr>
              <a:t>REFLECT ON WHAT YOU LEARNED</a:t>
            </a:r>
            <a:endParaRPr lang="en-US" sz="9600" dirty="0">
              <a:latin typeface="American Typewriter"/>
              <a:cs typeface="American Typewrit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09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88045"/>
          </a:xfrm>
        </p:spPr>
        <p:txBody>
          <a:bodyPr/>
          <a:lstStyle/>
          <a:p>
            <a:r>
              <a:rPr lang="en-US" b="1" dirty="0" smtClean="0">
                <a:latin typeface="American Typewriter"/>
                <a:cs typeface="American Typewriter"/>
              </a:rPr>
              <a:t>Talk to your course advisors</a:t>
            </a:r>
            <a:br>
              <a:rPr lang="en-US" b="1" dirty="0" smtClean="0">
                <a:latin typeface="American Typewriter"/>
                <a:cs typeface="American Typewriter"/>
              </a:rPr>
            </a:br>
            <a:endParaRPr lang="en-US" b="1" dirty="0"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44454"/>
            <a:ext cx="7520940" cy="353602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merican Typewriter"/>
                <a:cs typeface="American Typewriter"/>
              </a:rPr>
              <a:t>Get TPA details from your advisors and make note of the timeline you need to adhere to—there are deadlines!</a:t>
            </a:r>
          </a:p>
          <a:p>
            <a:endParaRPr lang="en-US" sz="2000" dirty="0">
              <a:latin typeface="American Typewriter"/>
              <a:cs typeface="American Typewriter"/>
            </a:endParaRPr>
          </a:p>
          <a:p>
            <a:r>
              <a:rPr lang="en-US" sz="2000" dirty="0" smtClean="0">
                <a:latin typeface="American Typewriter"/>
                <a:cs typeface="American Typewriter"/>
              </a:rPr>
              <a:t>Get started right away.  Your coursework is designed to help you prepare for the TPAs.</a:t>
            </a:r>
          </a:p>
          <a:p>
            <a:endParaRPr lang="en-US" sz="2000" dirty="0">
              <a:latin typeface="American Typewriter"/>
              <a:cs typeface="American Typewriter"/>
            </a:endParaRPr>
          </a:p>
          <a:p>
            <a:r>
              <a:rPr lang="en-US" sz="2000" dirty="0" smtClean="0">
                <a:latin typeface="American Typewriter"/>
                <a:cs typeface="American Typewriter"/>
              </a:rPr>
              <a:t>Lit Center mini lessons and tutoring planning and lessons are also designed to assist you in preparing for the TPAs.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A.Street  Fall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18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58</TotalTime>
  <Words>283</Words>
  <Application>Microsoft Macintosh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Teacher Performance assessments OVERVIEW</vt:lpstr>
      <vt:lpstr>TPAs    What are theY?</vt:lpstr>
      <vt:lpstr>SUBJECT SPECIFIC PEDAGOGY    Task 1 </vt:lpstr>
      <vt:lpstr>DESIGNING INSTRUCTION TASK 2</vt:lpstr>
      <vt:lpstr>ASSESSING LEARNING TASK 3</vt:lpstr>
      <vt:lpstr>CULMINATING TEACHING EXPERIENCE TASK 4</vt:lpstr>
      <vt:lpstr>Talk to your course advisors </vt:lpstr>
    </vt:vector>
  </TitlesOfParts>
  <Company>La Bonita California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Performance assessments</dc:title>
  <dc:creator>Andrea  Street</dc:creator>
  <cp:lastModifiedBy>Literacy Center</cp:lastModifiedBy>
  <cp:revision>7</cp:revision>
  <cp:lastPrinted>2012-02-29T17:34:52Z</cp:lastPrinted>
  <dcterms:created xsi:type="dcterms:W3CDTF">2012-02-29T00:44:36Z</dcterms:created>
  <dcterms:modified xsi:type="dcterms:W3CDTF">2013-09-04T20:50:27Z</dcterms:modified>
</cp:coreProperties>
</file>