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</p:sldMasterIdLst>
  <p:notesMasterIdLst>
    <p:notesMasterId r:id="rId9"/>
  </p:notesMasterIdLst>
  <p:handoutMasterIdLst>
    <p:handoutMasterId r:id="rId10"/>
  </p:handoutMasterIdLst>
  <p:sldIdLst>
    <p:sldId id="259" r:id="rId5"/>
    <p:sldId id="256" r:id="rId6"/>
    <p:sldId id="257" r:id="rId7"/>
    <p:sldId id="258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589" autoAdjust="0"/>
    <p:restoredTop sz="94660"/>
  </p:normalViewPr>
  <p:slideViewPr>
    <p:cSldViewPr snapToGrid="0" snapToObjects="1">
      <p:cViewPr varScale="1">
        <p:scale>
          <a:sx n="75" d="100"/>
          <a:sy n="75" d="100"/>
        </p:scale>
        <p:origin x="-7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9CA2A6-118C-FE46-BBF5-F6ABEA967490}" type="datetime1">
              <a:rPr lang="en-US" smtClean="0"/>
              <a:t>9/26/14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TIERED VOCABULARY CHART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F47AAE-0CD8-9E40-BE6A-AB3D0AAEB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659660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89F2C3-B470-5A43-A1D3-D698F80D39AF}" type="datetime1">
              <a:rPr lang="en-US" smtClean="0"/>
              <a:t>9/26/14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TIERED VOCABULARY CHART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A753BF-F556-9E4A-93CA-CA6E30EF7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643704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TIERED VOCABULARY CHART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1737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9362F-4876-0442-AAC9-28C02B55EB07}" type="datetime1">
              <a:rPr lang="en-US" smtClean="0"/>
              <a:t>9/26/14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B5766-3D5C-F44D-BE78-24124CB9FF94}" type="datetime1">
              <a:rPr lang="en-US" smtClean="0"/>
              <a:t>9/26/14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55EE7-1FED-7E44-A6F9-76BAEC9EE8EC}" type="datetime1">
              <a:rPr lang="en-US" smtClean="0"/>
              <a:t>9/26/14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9271F-33D3-A54C-999E-2416E1BD7C41}" type="datetime1">
              <a:rPr lang="en-US" smtClean="0"/>
              <a:t>9/26/14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B3FED-F93B-9B41-8EAB-3B7EDF16E431}" type="datetime1">
              <a:rPr lang="en-US" smtClean="0"/>
              <a:t>9/26/14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36640-C001-C442-A396-B48802F9F99A}" type="datetime1">
              <a:rPr lang="en-US" smtClean="0"/>
              <a:t>9/26/14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25A75-908C-9B48-8FB1-8DF35921BDD7}" type="datetime1">
              <a:rPr lang="en-US" smtClean="0"/>
              <a:t>9/26/14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7C21-CD86-BB4E-8071-B3FBAADFFC56}" type="datetime1">
              <a:rPr lang="en-US" smtClean="0"/>
              <a:t>9/26/14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7476F-7F27-A54E-9377-B0FBB7E34EFF}" type="datetime1">
              <a:rPr lang="en-US" smtClean="0"/>
              <a:t>9/26/14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8F879-BCC5-AC42-96AF-AFFFC53E24B4}" type="datetime1">
              <a:rPr lang="en-US" smtClean="0"/>
              <a:t>9/26/14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C5DDA-2A22-0A42-ACBD-446D56E1035F}" type="datetime1">
              <a:rPr lang="en-US" smtClean="0"/>
              <a:t>9/26/14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1BA596-A600-6949-B6AD-0946EEE7B094}" type="datetime1">
              <a:rPr lang="en-US" smtClean="0"/>
              <a:t>9/26/14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  <p:sldLayoutId id="2147493465" r:id="rId10"/>
    <p:sldLayoutId id="2147493466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11250"/>
            <a:ext cx="7772400" cy="2489201"/>
          </a:xfrm>
        </p:spPr>
        <p:txBody>
          <a:bodyPr>
            <a:prstTxWarp prst="textInflate">
              <a:avLst/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TIERED VOCABULARY</a:t>
            </a:r>
            <a:b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CHARTS: Examples</a:t>
            </a:r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0350" y="4762500"/>
            <a:ext cx="6400800" cy="1752600"/>
          </a:xfrm>
          <a:solidFill>
            <a:schemeClr val="tx2">
              <a:lumMod val="40000"/>
              <a:lumOff val="60000"/>
            </a:schemeClr>
          </a:solidFill>
          <a:ln w="57150" cmpd="sng">
            <a:solidFill>
              <a:srgbClr val="000090"/>
            </a:solidFill>
          </a:ln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b="1" cap="all" dirty="0" smtClean="0">
                <a:ln w="0"/>
                <a:solidFill>
                  <a:schemeClr val="tx1"/>
                </a:solidFill>
                <a:effectLst>
                  <a:reflection blurRad="12700" stA="50000" endPos="50000" dist="5000" dir="5400000" sy="-100000" rotWithShape="0"/>
                </a:effectLst>
                <a:latin typeface="+mj-lt"/>
              </a:rPr>
              <a:t>LIT  CENTER  MINI  LESSON</a:t>
            </a:r>
          </a:p>
          <a:p>
            <a:r>
              <a:rPr lang="en-US" b="1" cap="all" dirty="0" smtClean="0">
                <a:ln w="0"/>
                <a:solidFill>
                  <a:schemeClr val="tx1"/>
                </a:solidFill>
                <a:effectLst>
                  <a:reflection blurRad="12700" stA="50000" endPos="50000" dist="5000" dir="5400000" sy="-100000" rotWithShape="0"/>
                </a:effectLst>
                <a:latin typeface="+mj-lt"/>
              </a:rPr>
              <a:t>FALL  2013</a:t>
            </a:r>
            <a:endParaRPr lang="en-US" b="1" cap="all" dirty="0">
              <a:ln w="0"/>
              <a:solidFill>
                <a:schemeClr val="tx1"/>
              </a:solidFill>
              <a:effectLst>
                <a:reflection blurRad="12700" stA="50000" endPos="50000" dist="5000" dir="5400000" sy="-100000" rotWithShape="0"/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93553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3323130"/>
              </p:ext>
            </p:extLst>
          </p:nvPr>
        </p:nvGraphicFramePr>
        <p:xfrm>
          <a:off x="1524000" y="1397000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5707206"/>
              </p:ext>
            </p:extLst>
          </p:nvPr>
        </p:nvGraphicFramePr>
        <p:xfrm>
          <a:off x="500797" y="250438"/>
          <a:ext cx="8066394" cy="6421819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699130"/>
                <a:gridCol w="1967412"/>
                <a:gridCol w="1144677"/>
                <a:gridCol w="1502388"/>
                <a:gridCol w="1752787"/>
              </a:tblGrid>
              <a:tr h="135373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EVERYDAY</a:t>
                      </a:r>
                    </a:p>
                    <a:p>
                      <a:pPr algn="ctr"/>
                      <a:r>
                        <a:rPr lang="en-US" dirty="0" smtClean="0"/>
                        <a:t>WORD  </a:t>
                      </a:r>
                      <a:r>
                        <a:rPr lang="en-US" sz="1800" baseline="0" dirty="0" smtClean="0">
                          <a:latin typeface="Baskerville SemiBold"/>
                        </a:rPr>
                        <a:t> I</a:t>
                      </a:r>
                      <a:endParaRPr lang="en-US" dirty="0" smtClean="0"/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ACADEMIC</a:t>
                      </a:r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WORD  </a:t>
                      </a:r>
                      <a:r>
                        <a:rPr lang="en-US" dirty="0" smtClean="0">
                          <a:latin typeface="Baskerville SemiBold"/>
                        </a:rPr>
                        <a:t>II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ICON 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ANTONYM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 DERIVATIONS</a:t>
                      </a:r>
                    </a:p>
                    <a:p>
                      <a:pPr algn="ctr"/>
                      <a:endParaRPr lang="en-US" sz="1800" dirty="0" smtClean="0"/>
                    </a:p>
                    <a:p>
                      <a:pPr algn="ctr"/>
                      <a:r>
                        <a:rPr lang="en-US" sz="1800" dirty="0" smtClean="0"/>
                        <a:t>PART</a:t>
                      </a:r>
                      <a:r>
                        <a:rPr lang="en-US" sz="1800" baseline="0" dirty="0" smtClean="0"/>
                        <a:t> OF</a:t>
                      </a:r>
                    </a:p>
                    <a:p>
                      <a:pPr algn="ctr"/>
                      <a:r>
                        <a:rPr lang="en-US" sz="1800" baseline="0" dirty="0" smtClean="0"/>
                        <a:t>SPEECH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6780"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993551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1125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0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Smiley Face 5"/>
          <p:cNvSpPr/>
          <p:nvPr/>
        </p:nvSpPr>
        <p:spPr>
          <a:xfrm>
            <a:off x="4564790" y="905779"/>
            <a:ext cx="407399" cy="370840"/>
          </a:xfrm>
          <a:prstGeom prst="smileyFac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urved Left Arrow 6"/>
          <p:cNvSpPr/>
          <p:nvPr/>
        </p:nvSpPr>
        <p:spPr>
          <a:xfrm>
            <a:off x="5733630" y="905779"/>
            <a:ext cx="572339" cy="465100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TIERED VOCABULARY CHART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701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4287891"/>
              </p:ext>
            </p:extLst>
          </p:nvPr>
        </p:nvGraphicFramePr>
        <p:xfrm>
          <a:off x="1524000" y="1397000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0557716"/>
              </p:ext>
            </p:extLst>
          </p:nvPr>
        </p:nvGraphicFramePr>
        <p:xfrm>
          <a:off x="500797" y="250438"/>
          <a:ext cx="8066394" cy="6772864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699130"/>
                <a:gridCol w="1967412"/>
                <a:gridCol w="1144677"/>
                <a:gridCol w="1502388"/>
                <a:gridCol w="1752787"/>
              </a:tblGrid>
              <a:tr h="146406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EVERYDAY</a:t>
                      </a:r>
                    </a:p>
                    <a:p>
                      <a:pPr algn="ctr"/>
                      <a:r>
                        <a:rPr lang="en-US" sz="2400" dirty="0" smtClean="0"/>
                        <a:t>WORD  </a:t>
                      </a:r>
                      <a:r>
                        <a:rPr lang="en-US" sz="2400" baseline="0" dirty="0" smtClean="0">
                          <a:latin typeface="Baskerville SemiBold"/>
                        </a:rPr>
                        <a:t> I</a:t>
                      </a:r>
                      <a:endParaRPr lang="en-US" sz="2400" dirty="0" smtClean="0"/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ACADEMIC</a:t>
                      </a:r>
                    </a:p>
                    <a:p>
                      <a:pPr algn="ctr"/>
                      <a:r>
                        <a:rPr lang="en-US" sz="2400" dirty="0" smtClean="0"/>
                        <a:t>WORDS  </a:t>
                      </a:r>
                      <a:r>
                        <a:rPr lang="en-US" sz="2400" dirty="0" smtClean="0">
                          <a:latin typeface="Baskerville SemiBold"/>
                        </a:rPr>
                        <a:t>II</a:t>
                      </a:r>
                      <a:r>
                        <a:rPr lang="en-US" sz="2400" dirty="0" smtClean="0"/>
                        <a:t> 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ICON 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ANTONYM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   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dirty="0" smtClean="0"/>
                        <a:t>PART</a:t>
                      </a:r>
                      <a:endParaRPr lang="en-US" sz="2000" baseline="0" dirty="0" smtClean="0"/>
                    </a:p>
                    <a:p>
                      <a:pPr algn="ctr"/>
                      <a:r>
                        <a:rPr lang="en-US" sz="2000" baseline="0" dirty="0" smtClean="0"/>
                        <a:t>    OF </a:t>
                      </a:r>
                    </a:p>
                    <a:p>
                      <a:pPr algn="ctr"/>
                      <a:r>
                        <a:rPr lang="en-US" sz="2000" baseline="0" dirty="0" smtClean="0"/>
                        <a:t>    SPEECH</a:t>
                      </a:r>
                    </a:p>
                    <a:p>
                      <a:pPr algn="ctr"/>
                      <a:endParaRPr lang="en-US" sz="2000" baseline="0" dirty="0" smtClean="0"/>
                    </a:p>
                    <a:p>
                      <a:pPr algn="ctr"/>
                      <a:r>
                        <a:rPr lang="en-US" sz="2000" baseline="0" dirty="0" smtClean="0"/>
                        <a:t>EXAMPLE </a:t>
                      </a:r>
                    </a:p>
                    <a:p>
                      <a:pPr algn="ctr"/>
                      <a:r>
                        <a:rPr lang="en-US" sz="2000" baseline="0" dirty="0" smtClean="0"/>
                        <a:t>SENTENCE</a:t>
                      </a:r>
                      <a:endParaRPr lang="en-US" sz="2000" dirty="0" smtClean="0"/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6780"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give</a:t>
                      </a:r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donate</a:t>
                      </a:r>
                    </a:p>
                    <a:p>
                      <a:r>
                        <a:rPr lang="en-US" sz="2800" b="1" dirty="0" smtClean="0"/>
                        <a:t>leave</a:t>
                      </a:r>
                    </a:p>
                    <a:p>
                      <a:r>
                        <a:rPr lang="en-US" sz="2800" b="1" dirty="0" smtClean="0"/>
                        <a:t>award</a:t>
                      </a:r>
                    </a:p>
                    <a:p>
                      <a:r>
                        <a:rPr lang="en-US" sz="2800" b="1" dirty="0" smtClean="0"/>
                        <a:t>present</a:t>
                      </a:r>
                    </a:p>
                    <a:p>
                      <a:endParaRPr lang="en-US" sz="2800" b="1" dirty="0" smtClean="0"/>
                    </a:p>
                    <a:p>
                      <a:r>
                        <a:rPr lang="en-US" sz="2800" b="1" dirty="0" smtClean="0"/>
                        <a:t>yield</a:t>
                      </a:r>
                    </a:p>
                    <a:p>
                      <a:r>
                        <a:rPr lang="en-US" sz="2800" b="1" dirty="0" smtClean="0"/>
                        <a:t>bend/stretch**</a:t>
                      </a:r>
                      <a:endParaRPr lang="en-US" sz="2800" b="1" dirty="0"/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take</a:t>
                      </a:r>
                    </a:p>
                    <a:p>
                      <a:r>
                        <a:rPr lang="en-US" sz="2400" b="1" dirty="0" smtClean="0"/>
                        <a:t>impart</a:t>
                      </a:r>
                    </a:p>
                    <a:p>
                      <a:r>
                        <a:rPr lang="en-US" sz="2400" b="1" dirty="0" smtClean="0"/>
                        <a:t>devote</a:t>
                      </a:r>
                    </a:p>
                    <a:p>
                      <a:endParaRPr lang="en-US" sz="2400" b="1" dirty="0" smtClean="0"/>
                    </a:p>
                    <a:p>
                      <a:endParaRPr lang="en-US" sz="2400" b="1" dirty="0" smtClean="0"/>
                    </a:p>
                    <a:p>
                      <a:endParaRPr lang="en-US" sz="2400" b="1" dirty="0" smtClean="0"/>
                    </a:p>
                    <a:p>
                      <a:r>
                        <a:rPr lang="en-US" sz="2400" b="1" dirty="0" smtClean="0"/>
                        <a:t>rigidity-</a:t>
                      </a:r>
                    </a:p>
                    <a:p>
                      <a:r>
                        <a:rPr lang="en-US" sz="2400" b="1" dirty="0" smtClean="0"/>
                        <a:t>      adj.</a:t>
                      </a:r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verb</a:t>
                      </a:r>
                    </a:p>
                    <a:p>
                      <a:endParaRPr lang="en-US" sz="2400" dirty="0" smtClean="0"/>
                    </a:p>
                    <a:p>
                      <a:endParaRPr lang="en-US" sz="2400" dirty="0" smtClean="0"/>
                    </a:p>
                    <a:p>
                      <a:endParaRPr lang="en-US" sz="2400" dirty="0" smtClean="0"/>
                    </a:p>
                    <a:p>
                      <a:endParaRPr lang="en-US" sz="2400" dirty="0" smtClean="0"/>
                    </a:p>
                    <a:p>
                      <a:r>
                        <a:rPr lang="en-US" sz="2400" dirty="0" smtClean="0"/>
                        <a:t>**The rope will </a:t>
                      </a:r>
                      <a:r>
                        <a:rPr lang="en-US" sz="2400" i="1" u="sng" dirty="0" smtClean="0"/>
                        <a:t>give</a:t>
                      </a:r>
                      <a:r>
                        <a:rPr lang="en-US" sz="2400" dirty="0" smtClean="0"/>
                        <a:t> way</a:t>
                      </a:r>
                    </a:p>
                    <a:p>
                      <a:r>
                        <a:rPr lang="en-US" sz="2400" baseline="0" dirty="0" smtClean="0"/>
                        <a:t> when you </a:t>
                      </a:r>
                    </a:p>
                    <a:p>
                      <a:r>
                        <a:rPr lang="en-US" sz="2400" baseline="0" dirty="0" smtClean="0"/>
                        <a:t> put too much weight on it.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676865"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break**</a:t>
                      </a:r>
                      <a:endParaRPr lang="en-US" sz="2800" b="1" dirty="0"/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Smiley Face 3"/>
          <p:cNvSpPr/>
          <p:nvPr/>
        </p:nvSpPr>
        <p:spPr>
          <a:xfrm>
            <a:off x="4564790" y="905779"/>
            <a:ext cx="407399" cy="370840"/>
          </a:xfrm>
          <a:prstGeom prst="smileyFac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urved Left Arrow 4"/>
          <p:cNvSpPr/>
          <p:nvPr/>
        </p:nvSpPr>
        <p:spPr>
          <a:xfrm>
            <a:off x="5733630" y="905779"/>
            <a:ext cx="572339" cy="465100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</p:spPr>
        <p:txBody>
          <a:bodyPr/>
          <a:lstStyle/>
          <a:p>
            <a:r>
              <a:rPr lang="en-US" smtClean="0"/>
              <a:t>TIERED VOCABULARY CHART</a:t>
            </a:r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4383699" y="2252472"/>
            <a:ext cx="588490" cy="4846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Elbow Connector 8"/>
          <p:cNvCxnSpPr/>
          <p:nvPr/>
        </p:nvCxnSpPr>
        <p:spPr>
          <a:xfrm>
            <a:off x="4258500" y="4239581"/>
            <a:ext cx="1125058" cy="914400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2939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3583553"/>
              </p:ext>
            </p:extLst>
          </p:nvPr>
        </p:nvGraphicFramePr>
        <p:xfrm>
          <a:off x="1394628" y="1655671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4189834"/>
              </p:ext>
            </p:extLst>
          </p:nvPr>
        </p:nvGraphicFramePr>
        <p:xfrm>
          <a:off x="371425" y="509109"/>
          <a:ext cx="8066394" cy="585531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699130"/>
                <a:gridCol w="1967412"/>
                <a:gridCol w="1542332"/>
                <a:gridCol w="1305647"/>
                <a:gridCol w="1551873"/>
              </a:tblGrid>
              <a:tr h="1353731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ACADEMIC</a:t>
                      </a:r>
                    </a:p>
                    <a:p>
                      <a:pPr algn="ctr"/>
                      <a:r>
                        <a:rPr lang="en-US" b="1" dirty="0" smtClean="0"/>
                        <a:t>WORD </a:t>
                      </a:r>
                      <a:r>
                        <a:rPr lang="en-US" sz="1800" b="1" baseline="0" dirty="0" smtClean="0">
                          <a:latin typeface="Baskerville SemiBold"/>
                        </a:rPr>
                        <a:t> II</a:t>
                      </a:r>
                      <a:endParaRPr lang="en-US" b="1" dirty="0" smtClean="0"/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SYNONYM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DEFINE</a:t>
                      </a:r>
                    </a:p>
                    <a:p>
                      <a:pPr algn="ctr"/>
                      <a:endParaRPr lang="en-US" b="1" dirty="0" smtClean="0"/>
                    </a:p>
                    <a:p>
                      <a:pPr algn="ctr"/>
                      <a:r>
                        <a:rPr lang="en-US" sz="1600" b="1" dirty="0" smtClean="0"/>
                        <a:t>EXAMPLE</a:t>
                      </a:r>
                    </a:p>
                    <a:p>
                      <a:pPr algn="ctr"/>
                      <a:r>
                        <a:rPr lang="en-US" sz="1600" b="1" dirty="0" smtClean="0"/>
                        <a:t>SENTENCE</a:t>
                      </a:r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ANTONYM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 </a:t>
                      </a:r>
                      <a:r>
                        <a:rPr lang="en-US" sz="1600" b="1" dirty="0" smtClean="0"/>
                        <a:t>ROOT--BASE </a:t>
                      </a:r>
                    </a:p>
                    <a:p>
                      <a:pPr algn="ctr"/>
                      <a:r>
                        <a:rPr lang="en-US" sz="1600" b="1" dirty="0" smtClean="0"/>
                        <a:t> </a:t>
                      </a:r>
                      <a:r>
                        <a:rPr lang="en-US" sz="1600" b="1" baseline="0" dirty="0" smtClean="0"/>
                        <a:t> </a:t>
                      </a:r>
                      <a:endParaRPr lang="en-US" sz="1600" b="1" dirty="0" smtClean="0"/>
                    </a:p>
                    <a:p>
                      <a:pPr algn="ctr"/>
                      <a:r>
                        <a:rPr lang="en-US" sz="1600" b="1" dirty="0" smtClean="0"/>
                        <a:t>DERIVATIONS</a:t>
                      </a:r>
                    </a:p>
                    <a:p>
                      <a:endParaRPr lang="en-US" sz="1200" b="1" dirty="0" smtClean="0"/>
                    </a:p>
                    <a:p>
                      <a:pPr algn="ctr"/>
                      <a:r>
                        <a:rPr lang="en-US" sz="1200" b="1" dirty="0" smtClean="0"/>
                        <a:t>EXAMPLES</a:t>
                      </a:r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6780"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676865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6951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6951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Curved Left Arrow 4"/>
          <p:cNvSpPr/>
          <p:nvPr/>
        </p:nvSpPr>
        <p:spPr>
          <a:xfrm>
            <a:off x="5914388" y="931900"/>
            <a:ext cx="572339" cy="465100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2994828" y="6615022"/>
            <a:ext cx="2895600" cy="365125"/>
          </a:xfrm>
        </p:spPr>
        <p:txBody>
          <a:bodyPr/>
          <a:lstStyle/>
          <a:p>
            <a:r>
              <a:rPr lang="en-US" smtClean="0"/>
              <a:t>TIERED VOCABULARY CHART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063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华文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Props1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B6F2769-7194-4217-93D3-3AF3A4742282}">
  <ds:schemaRefs>
    <ds:schemaRef ds:uri="http://schemas.microsoft.com/office/2006/metadata/properties"/>
    <ds:schemaRef ds:uri="http://schemas.microsoft.com/office/infopath/2007/PartnerControls"/>
    <ds:schemaRef ds:uri="http://schemas.microsoft.com/sharepoint/v3/field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FNEMasterTemplateForThemePreview.pptx</Template>
  <TotalTime>221</TotalTime>
  <Words>106</Words>
  <Application>Microsoft Macintosh PowerPoint</Application>
  <PresentationFormat>On-screen Show (4:3)</PresentationFormat>
  <Paragraphs>85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TIERED VOCABULARY CHARTS: Examples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Andrea  Street</cp:lastModifiedBy>
  <cp:revision>50</cp:revision>
  <cp:lastPrinted>2013-04-30T19:47:00Z</cp:lastPrinted>
  <dcterms:created xsi:type="dcterms:W3CDTF">2010-04-12T23:12:02Z</dcterms:created>
  <dcterms:modified xsi:type="dcterms:W3CDTF">2014-09-26T15:47:05Z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