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61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88E35BA-887C-4D45-B205-B424B9445F5F}" type="datetimeFigureOut">
              <a:rPr lang="en-US" smtClean="0"/>
              <a:t>4/28/2016</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A751CC-79F1-4F36-ADA0-70A689BA4BB7}" type="slidenum">
              <a:rPr lang="en-US" smtClean="0"/>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advClick="0" advTm="15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A751CC-79F1-4F36-ADA0-70A689BA4BB7}"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advClick="0" advTm="15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E35BA-887C-4D45-B205-B424B9445F5F}" type="datetimeFigureOut">
              <a:rPr lang="en-US" smtClean="0"/>
              <a:t>4/28/2016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88E35BA-887C-4D45-B205-B424B9445F5F}" type="datetimeFigureOut">
              <a:rPr lang="en-US" smtClean="0"/>
              <a:t>4/28/2016</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88E35BA-887C-4D45-B205-B424B9445F5F}" type="datetimeFigureOut">
              <a:rPr lang="en-US" smtClean="0"/>
              <a:t>4/28/2016</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88E35BA-887C-4D45-B205-B424B9445F5F}" type="datetimeFigureOut">
              <a:rPr lang="en-US" smtClean="0"/>
              <a:t>4/28/2016</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CBA751CC-79F1-4F36-ADA0-70A689BA4BB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5000">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1" y="1524000"/>
            <a:ext cx="5723468" cy="2099025"/>
          </a:xfrm>
        </p:spPr>
        <p:txBody>
          <a:bodyPr>
            <a:normAutofit fontScale="90000"/>
          </a:bodyPr>
          <a:lstStyle/>
          <a:p>
            <a:r>
              <a:rPr lang="en-US" dirty="0" smtClean="0"/>
              <a:t>Supervision and Coordination Credential</a:t>
            </a:r>
            <a:endParaRPr lang="en-US" dirty="0"/>
          </a:p>
        </p:txBody>
      </p:sp>
      <p:sp>
        <p:nvSpPr>
          <p:cNvPr id="3" name="Subtitle 2"/>
          <p:cNvSpPr>
            <a:spLocks noGrp="1"/>
          </p:cNvSpPr>
          <p:nvPr>
            <p:ph type="subTitle" idx="1"/>
          </p:nvPr>
        </p:nvSpPr>
        <p:spPr/>
        <p:txBody>
          <a:bodyPr>
            <a:normAutofit/>
          </a:bodyPr>
          <a:lstStyle/>
          <a:p>
            <a:r>
              <a:rPr lang="en-US" dirty="0" smtClean="0"/>
              <a:t>Joe </a:t>
            </a:r>
            <a:r>
              <a:rPr lang="en-US" dirty="0" err="1" smtClean="0"/>
              <a:t>Scarcella</a:t>
            </a:r>
            <a:r>
              <a:rPr lang="en-US" dirty="0" smtClean="0"/>
              <a:t>, </a:t>
            </a:r>
            <a:r>
              <a:rPr lang="en-US" dirty="0" smtClean="0"/>
              <a:t>Program Coordinator/Adviser</a:t>
            </a:r>
          </a:p>
          <a:p>
            <a:r>
              <a:rPr lang="en-US" smtClean="0"/>
              <a:t>jscarcel@csusb.edu</a:t>
            </a:r>
            <a:endParaRPr lang="en-US" dirty="0"/>
          </a:p>
          <a:p>
            <a:endParaRPr lang="en-US" dirty="0"/>
          </a:p>
        </p:txBody>
      </p:sp>
    </p:spTree>
    <p:extLst>
      <p:ext uri="{BB962C8B-B14F-4D97-AF65-F5344CB8AC3E}">
        <p14:creationId xmlns:p14="http://schemas.microsoft.com/office/powerpoint/2010/main" val="2419726701"/>
      </p:ext>
    </p:extLst>
  </p:cSld>
  <p:clrMapOvr>
    <a:masterClrMapping/>
  </p:clrMapOvr>
  <p:transition spd="slow" advClick="0" advTm="15000">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CSUSB</a:t>
            </a:r>
            <a:endParaRPr lang="en-US" dirty="0"/>
          </a:p>
        </p:txBody>
      </p:sp>
      <p:sp>
        <p:nvSpPr>
          <p:cNvPr id="3" name="Content Placeholder 2"/>
          <p:cNvSpPr>
            <a:spLocks noGrp="1"/>
          </p:cNvSpPr>
          <p:nvPr>
            <p:ph idx="1"/>
          </p:nvPr>
        </p:nvSpPr>
        <p:spPr>
          <a:xfrm>
            <a:off x="1463040" y="2119256"/>
            <a:ext cx="6196405" cy="3900543"/>
          </a:xfrm>
        </p:spPr>
        <p:txBody>
          <a:bodyPr>
            <a:normAutofit fontScale="85000" lnSpcReduction="20000"/>
          </a:bodyPr>
          <a:lstStyle/>
          <a:p>
            <a:r>
              <a:rPr lang="en-US" dirty="0"/>
              <a:t>Accredited by:</a:t>
            </a:r>
          </a:p>
          <a:p>
            <a:pPr lvl="1"/>
            <a:r>
              <a:rPr lang="en-US" dirty="0"/>
              <a:t>California Commission on Teacher Credentialing (CCTC)</a:t>
            </a:r>
          </a:p>
          <a:p>
            <a:pPr lvl="1"/>
            <a:r>
              <a:rPr lang="en-US" dirty="0"/>
              <a:t>National Council on Accreditation of Teacher Education (NCATE) </a:t>
            </a:r>
          </a:p>
          <a:p>
            <a:pPr lvl="1"/>
            <a:r>
              <a:rPr lang="en-US" dirty="0"/>
              <a:t>Western Association of Schools and Colleges (WASC)</a:t>
            </a:r>
          </a:p>
          <a:p>
            <a:r>
              <a:rPr lang="en-US" dirty="0"/>
              <a:t>Apply credential courses toward a B.A., B.S. or M.A. degree in Education, in Career and Technical Studies.</a:t>
            </a:r>
          </a:p>
          <a:p>
            <a:r>
              <a:rPr lang="en-US" dirty="0"/>
              <a:t>Faculty have national &amp; international reputation as leaders in education.</a:t>
            </a:r>
          </a:p>
          <a:p>
            <a:r>
              <a:rPr lang="en-US" dirty="0"/>
              <a:t>Save thousands of dollars each year compared to a private university.</a:t>
            </a:r>
          </a:p>
          <a:p>
            <a:r>
              <a:rPr lang="en-US" dirty="0"/>
              <a:t>Complete credential courses in </a:t>
            </a:r>
            <a:r>
              <a:rPr lang="en-US" dirty="0" smtClean="0"/>
              <a:t>one quarter on-line</a:t>
            </a:r>
            <a:endParaRPr lang="en-US" dirty="0"/>
          </a:p>
        </p:txBody>
      </p:sp>
    </p:spTree>
    <p:extLst>
      <p:ext uri="{BB962C8B-B14F-4D97-AF65-F5344CB8AC3E}">
        <p14:creationId xmlns:p14="http://schemas.microsoft.com/office/powerpoint/2010/main" val="3926753657"/>
      </p:ext>
    </p:extLst>
  </p:cSld>
  <p:clrMapOvr>
    <a:masterClrMapping/>
  </p:clrMapOvr>
  <p:transition spd="slow" advClick="0" advTm="15000">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Opportunities</a:t>
            </a:r>
            <a:endParaRPr lang="en-US" dirty="0"/>
          </a:p>
        </p:txBody>
      </p:sp>
      <p:sp>
        <p:nvSpPr>
          <p:cNvPr id="3" name="Content Placeholder 2"/>
          <p:cNvSpPr>
            <a:spLocks noGrp="1"/>
          </p:cNvSpPr>
          <p:nvPr>
            <p:ph idx="1"/>
          </p:nvPr>
        </p:nvSpPr>
        <p:spPr>
          <a:xfrm>
            <a:off x="1219200" y="2119257"/>
            <a:ext cx="6858000" cy="3603812"/>
          </a:xfrm>
        </p:spPr>
        <p:txBody>
          <a:bodyPr>
            <a:normAutofit lnSpcReduction="10000"/>
          </a:bodyPr>
          <a:lstStyle/>
          <a:p>
            <a:pPr indent="0">
              <a:buNone/>
            </a:pPr>
            <a:r>
              <a:rPr lang="en-US" dirty="0"/>
              <a:t>Preparation </a:t>
            </a:r>
            <a:r>
              <a:rPr lang="en-US" dirty="0" smtClean="0"/>
              <a:t>for Supervision and Coordination of Career </a:t>
            </a:r>
            <a:r>
              <a:rPr lang="en-US" dirty="0"/>
              <a:t>and Technical, occupational, and vocational </a:t>
            </a:r>
            <a:r>
              <a:rPr lang="en-US" dirty="0" smtClean="0"/>
              <a:t>programs</a:t>
            </a:r>
            <a:endParaRPr lang="en-US" dirty="0"/>
          </a:p>
          <a:p>
            <a:r>
              <a:rPr lang="en-US" dirty="0"/>
              <a:t>High School ROP</a:t>
            </a:r>
            <a:endParaRPr lang="en-US" dirty="0" smtClean="0"/>
          </a:p>
          <a:p>
            <a:r>
              <a:rPr lang="en-US" dirty="0" smtClean="0"/>
              <a:t>Adult Education</a:t>
            </a:r>
            <a:endParaRPr lang="en-US" dirty="0"/>
          </a:p>
          <a:p>
            <a:r>
              <a:rPr lang="en-US" dirty="0"/>
              <a:t>Correctional Education</a:t>
            </a:r>
          </a:p>
          <a:p>
            <a:r>
              <a:rPr lang="en-US" dirty="0"/>
              <a:t>Community College</a:t>
            </a:r>
          </a:p>
          <a:p>
            <a:r>
              <a:rPr lang="en-US" dirty="0"/>
              <a:t> Private Post-Secondary Career and </a:t>
            </a:r>
            <a:r>
              <a:rPr lang="en-US" dirty="0" smtClean="0"/>
              <a:t>Technical </a:t>
            </a:r>
          </a:p>
          <a:p>
            <a:r>
              <a:rPr lang="en-US" dirty="0"/>
              <a:t>Employer Education </a:t>
            </a:r>
            <a:r>
              <a:rPr lang="en-US" dirty="0" smtClean="0"/>
              <a:t>Departments</a:t>
            </a:r>
            <a:endParaRPr lang="en-US" dirty="0"/>
          </a:p>
        </p:txBody>
      </p:sp>
    </p:spTree>
    <p:extLst>
      <p:ext uri="{BB962C8B-B14F-4D97-AF65-F5344CB8AC3E}">
        <p14:creationId xmlns:p14="http://schemas.microsoft.com/office/powerpoint/2010/main" val="588946693"/>
      </p:ext>
    </p:extLst>
  </p:cSld>
  <p:clrMapOvr>
    <a:masterClrMapping/>
  </p:clrMapOvr>
  <p:transition spd="slow" advClick="0" advTm="15000">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 Requirements</a:t>
            </a:r>
            <a:endParaRPr lang="en-US" dirty="0"/>
          </a:p>
        </p:txBody>
      </p:sp>
      <p:sp>
        <p:nvSpPr>
          <p:cNvPr id="3" name="Content Placeholder 2"/>
          <p:cNvSpPr>
            <a:spLocks noGrp="1"/>
          </p:cNvSpPr>
          <p:nvPr>
            <p:ph idx="1"/>
          </p:nvPr>
        </p:nvSpPr>
        <p:spPr>
          <a:xfrm>
            <a:off x="1143000" y="2119257"/>
            <a:ext cx="6858000" cy="3603812"/>
          </a:xfrm>
        </p:spPr>
        <p:txBody>
          <a:bodyPr>
            <a:normAutofit fontScale="92500" lnSpcReduction="20000"/>
          </a:bodyPr>
          <a:lstStyle/>
          <a:p>
            <a:r>
              <a:rPr lang="en-US" dirty="0" smtClean="0"/>
              <a:t>Possession of a Clear Designated Subjects Teaching Credential</a:t>
            </a:r>
          </a:p>
          <a:p>
            <a:r>
              <a:rPr lang="en-US" dirty="0" smtClean="0"/>
              <a:t>Three years of full-time teaching experience under a Designated Subjects Teaching Credential</a:t>
            </a:r>
            <a:br>
              <a:rPr lang="en-US" dirty="0" smtClean="0"/>
            </a:br>
            <a:endParaRPr lang="en-US" dirty="0"/>
          </a:p>
          <a:p>
            <a:r>
              <a:rPr lang="en-US" dirty="0" smtClean="0"/>
              <a:t>Requirements apply only to candidates applying for the credential to teach in high school, adult education, and correctional education.</a:t>
            </a:r>
            <a:br>
              <a:rPr lang="en-US" dirty="0" smtClean="0"/>
            </a:br>
            <a:endParaRPr lang="en-US" dirty="0" smtClean="0"/>
          </a:p>
          <a:p>
            <a:r>
              <a:rPr lang="en-US" dirty="0" smtClean="0"/>
              <a:t>Requirements do not apply to candidates interested in </a:t>
            </a:r>
            <a:r>
              <a:rPr lang="en-US" dirty="0"/>
              <a:t>Community </a:t>
            </a:r>
            <a:r>
              <a:rPr lang="en-US" dirty="0" smtClean="0"/>
              <a:t>College,  </a:t>
            </a:r>
            <a:r>
              <a:rPr lang="en-US" dirty="0"/>
              <a:t>Private Post-Secondary Career and </a:t>
            </a:r>
            <a:r>
              <a:rPr lang="en-US" dirty="0" smtClean="0"/>
              <a:t>Technical,  Employer </a:t>
            </a:r>
            <a:r>
              <a:rPr lang="en-US" dirty="0"/>
              <a:t>Education Departments</a:t>
            </a:r>
          </a:p>
          <a:p>
            <a:endParaRPr lang="en-US" dirty="0" smtClean="0"/>
          </a:p>
          <a:p>
            <a:endParaRPr lang="en-US" dirty="0"/>
          </a:p>
          <a:p>
            <a:endParaRPr lang="en-US" dirty="0"/>
          </a:p>
        </p:txBody>
      </p:sp>
    </p:spTree>
    <p:extLst>
      <p:ext uri="{BB962C8B-B14F-4D97-AF65-F5344CB8AC3E}">
        <p14:creationId xmlns:p14="http://schemas.microsoft.com/office/powerpoint/2010/main" val="1484058557"/>
      </p:ext>
    </p:extLst>
  </p:cSld>
  <p:clrMapOvr>
    <a:masterClrMapping/>
  </p:clrMapOvr>
  <p:transition spd="slow" advClick="0" advTm="15000">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Courses Required</a:t>
            </a:r>
            <a:endParaRPr lang="en-US" dirty="0"/>
          </a:p>
        </p:txBody>
      </p:sp>
      <p:sp>
        <p:nvSpPr>
          <p:cNvPr id="3" name="Content Placeholder 2"/>
          <p:cNvSpPr>
            <a:spLocks noGrp="1"/>
          </p:cNvSpPr>
          <p:nvPr>
            <p:ph idx="1"/>
          </p:nvPr>
        </p:nvSpPr>
        <p:spPr/>
        <p:txBody>
          <a:bodyPr/>
          <a:lstStyle/>
          <a:p>
            <a:endParaRPr lang="en-US" b="1" dirty="0"/>
          </a:p>
          <a:p>
            <a:pPr marL="0" indent="0">
              <a:buNone/>
            </a:pPr>
            <a:r>
              <a:rPr lang="en-US" dirty="0"/>
              <a:t>1. ECTS 508. Organization of Designated Subjects Programs (4) </a:t>
            </a:r>
            <a:br>
              <a:rPr lang="en-US" dirty="0"/>
            </a:br>
            <a:r>
              <a:rPr lang="en-US" dirty="0"/>
              <a:t>2. ECTS 509. Personnel Management in D.S. Programs (4)</a:t>
            </a:r>
            <a:br>
              <a:rPr lang="en-US" dirty="0"/>
            </a:br>
            <a:r>
              <a:rPr lang="en-US" dirty="0"/>
              <a:t>3. ECTS 510. Field Work in Designated Subjects Programs (4)</a:t>
            </a:r>
          </a:p>
          <a:p>
            <a:pPr marL="0" indent="0">
              <a:buNone/>
            </a:pPr>
            <a:r>
              <a:rPr lang="en-US" dirty="0"/>
              <a:t>4. Successful completion of the California Basic Education Skills Test (CBEST).</a:t>
            </a:r>
          </a:p>
          <a:p>
            <a:endParaRPr lang="en-US" dirty="0"/>
          </a:p>
        </p:txBody>
      </p:sp>
    </p:spTree>
    <p:extLst>
      <p:ext uri="{BB962C8B-B14F-4D97-AF65-F5344CB8AC3E}">
        <p14:creationId xmlns:p14="http://schemas.microsoft.com/office/powerpoint/2010/main" val="1129674078"/>
      </p:ext>
    </p:extLst>
  </p:cSld>
  <p:clrMapOvr>
    <a:masterClrMapping/>
  </p:clrMapOvr>
  <p:transition spd="slow" advClick="0" advTm="15000">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Coursework Involves</a:t>
            </a:r>
            <a:endParaRPr lang="en-US" dirty="0"/>
          </a:p>
        </p:txBody>
      </p:sp>
      <p:sp>
        <p:nvSpPr>
          <p:cNvPr id="3" name="Content Placeholder 2"/>
          <p:cNvSpPr>
            <a:spLocks noGrp="1"/>
          </p:cNvSpPr>
          <p:nvPr>
            <p:ph idx="1"/>
          </p:nvPr>
        </p:nvSpPr>
        <p:spPr>
          <a:xfrm>
            <a:off x="1295400" y="2119257"/>
            <a:ext cx="6629400" cy="3603812"/>
          </a:xfrm>
        </p:spPr>
        <p:txBody>
          <a:bodyPr/>
          <a:lstStyle/>
          <a:p>
            <a:r>
              <a:rPr lang="en-US" dirty="0" smtClean="0"/>
              <a:t>Administrative-type assignments collected </a:t>
            </a:r>
            <a:r>
              <a:rPr lang="en-US" dirty="0"/>
              <a:t>into a </a:t>
            </a:r>
            <a:r>
              <a:rPr lang="en-US" dirty="0" smtClean="0"/>
              <a:t>portfolio.</a:t>
            </a:r>
          </a:p>
          <a:p>
            <a:r>
              <a:rPr lang="en-US" dirty="0" smtClean="0"/>
              <a:t>Working </a:t>
            </a:r>
            <a:r>
              <a:rPr lang="en-US" dirty="0"/>
              <a:t>with a qualified local on-site administrator in either an ROP, adult education, community college or correctional facility</a:t>
            </a:r>
            <a:r>
              <a:rPr lang="en-US" dirty="0" smtClean="0"/>
              <a:t>.</a:t>
            </a:r>
          </a:p>
          <a:p>
            <a:r>
              <a:rPr lang="en-US" dirty="0" smtClean="0"/>
              <a:t>Completion of a 40 hours administrative project.</a:t>
            </a:r>
          </a:p>
          <a:p>
            <a:r>
              <a:rPr lang="en-US" dirty="0" smtClean="0"/>
              <a:t>Grant proposal writing.</a:t>
            </a:r>
            <a:endParaRPr lang="en-US" dirty="0"/>
          </a:p>
        </p:txBody>
      </p:sp>
    </p:spTree>
    <p:extLst>
      <p:ext uri="{BB962C8B-B14F-4D97-AF65-F5344CB8AC3E}">
        <p14:creationId xmlns:p14="http://schemas.microsoft.com/office/powerpoint/2010/main" val="297251628"/>
      </p:ext>
    </p:extLst>
  </p:cSld>
  <p:clrMapOvr>
    <a:masterClrMapping/>
  </p:clrMapOvr>
  <p:transition spd="slow" advClick="0" advTm="15000">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Admission Process</a:t>
            </a:r>
            <a:endParaRPr lang="en-US" dirty="0"/>
          </a:p>
        </p:txBody>
      </p:sp>
      <p:sp>
        <p:nvSpPr>
          <p:cNvPr id="3" name="Content Placeholder 2"/>
          <p:cNvSpPr>
            <a:spLocks noGrp="1"/>
          </p:cNvSpPr>
          <p:nvPr>
            <p:ph idx="1"/>
          </p:nvPr>
        </p:nvSpPr>
        <p:spPr>
          <a:xfrm>
            <a:off x="1463040" y="2362200"/>
            <a:ext cx="6196405" cy="2743200"/>
          </a:xfrm>
        </p:spPr>
        <p:txBody>
          <a:bodyPr/>
          <a:lstStyle/>
          <a:p>
            <a:pPr marL="342900" indent="-342900">
              <a:buAutoNum type="arabicPeriod"/>
            </a:pPr>
            <a:r>
              <a:rPr lang="en-US" dirty="0"/>
              <a:t>File a Visiting Student Transitory application</a:t>
            </a:r>
          </a:p>
          <a:p>
            <a:pPr marL="342900" indent="-342900">
              <a:buAutoNum type="arabicPeriod"/>
            </a:pPr>
            <a:r>
              <a:rPr lang="en-US" dirty="0"/>
              <a:t>Include a non-refundable $55 application fee (check, money order, credit card or atm)</a:t>
            </a:r>
          </a:p>
          <a:p>
            <a:pPr marL="342900" indent="-342900">
              <a:buAutoNum type="arabicPeriod"/>
            </a:pPr>
            <a:r>
              <a:rPr lang="en-US" dirty="0"/>
              <a:t>Contact program coordinator for advising and program plan</a:t>
            </a:r>
            <a:r>
              <a:rPr lang="en-US" dirty="0" smtClean="0"/>
              <a:t>.</a:t>
            </a:r>
            <a:endParaRPr lang="en-US" dirty="0"/>
          </a:p>
        </p:txBody>
      </p:sp>
    </p:spTree>
    <p:extLst>
      <p:ext uri="{BB962C8B-B14F-4D97-AF65-F5344CB8AC3E}">
        <p14:creationId xmlns:p14="http://schemas.microsoft.com/office/powerpoint/2010/main" val="2482807136"/>
      </p:ext>
    </p:extLst>
  </p:cSld>
  <p:clrMapOvr>
    <a:masterClrMapping/>
  </p:clrMapOvr>
  <p:transition spd="slow" advClick="0" advTm="15000">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Final Note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Simply completing the course work does not mean that a person is qualified to become a vocational program administrator. In addition to the course work and teaching experience specified above, candidates seeking administrative positions must be able to demonstrate advanced organizational skills, the ability to interact effectively with people of widely diverse backgrounds, a superior work ethic, unwavering integrity, a well developed sense of humor and a genuine commitment to do the best job possible!</a:t>
            </a:r>
          </a:p>
        </p:txBody>
      </p:sp>
    </p:spTree>
    <p:extLst>
      <p:ext uri="{BB962C8B-B14F-4D97-AF65-F5344CB8AC3E}">
        <p14:creationId xmlns:p14="http://schemas.microsoft.com/office/powerpoint/2010/main" val="3575335393"/>
      </p:ext>
    </p:extLst>
  </p:cSld>
  <p:clrMapOvr>
    <a:masterClrMapping/>
  </p:clrMapOvr>
  <p:transition spd="slow" advClick="0" advTm="15000">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a:xfrm>
            <a:off x="736270" y="2119257"/>
            <a:ext cx="7721930" cy="3603812"/>
          </a:xfrm>
        </p:spPr>
        <p:txBody>
          <a:bodyPr/>
          <a:lstStyle/>
          <a:p>
            <a:pPr indent="0" algn="ctr">
              <a:buNone/>
            </a:pPr>
            <a:r>
              <a:rPr lang="en-US" dirty="0"/>
              <a:t>CONTACT</a:t>
            </a:r>
          </a:p>
          <a:p>
            <a:pPr indent="0" algn="ctr">
              <a:buNone/>
            </a:pPr>
            <a:r>
              <a:rPr lang="en-US" dirty="0"/>
              <a:t>Donna Shea, Program Coordinator</a:t>
            </a:r>
          </a:p>
          <a:p>
            <a:pPr indent="0" algn="ctr">
              <a:buNone/>
            </a:pPr>
            <a:r>
              <a:rPr lang="en-US" dirty="0"/>
              <a:t>(909) 537-5679</a:t>
            </a:r>
          </a:p>
          <a:p>
            <a:pPr indent="0" algn="ctr">
              <a:buNone/>
            </a:pPr>
            <a:r>
              <a:rPr lang="en-US" dirty="0"/>
              <a:t>E-mail: evoc@verizon.net</a:t>
            </a:r>
          </a:p>
          <a:p>
            <a:pPr indent="0" algn="ctr">
              <a:buNone/>
            </a:pPr>
            <a:r>
              <a:rPr lang="en-US" dirty="0"/>
              <a:t>Web site</a:t>
            </a:r>
            <a:r>
              <a:rPr lang="en-US"/>
              <a:t>: </a:t>
            </a:r>
            <a:r>
              <a:rPr lang="en-US" smtClean="0"/>
              <a:t>cte-ects.info</a:t>
            </a:r>
            <a:endParaRPr lang="en-US" dirty="0"/>
          </a:p>
          <a:p>
            <a:pPr indent="0" algn="ctr">
              <a:buNone/>
            </a:pPr>
            <a:r>
              <a:rPr lang="en-US" dirty="0"/>
              <a:t>CTE Web </a:t>
            </a:r>
            <a:r>
              <a:rPr lang="en-US" dirty="0" smtClean="0"/>
              <a:t>site:</a:t>
            </a:r>
          </a:p>
          <a:p>
            <a:pPr indent="0" algn="ctr">
              <a:buNone/>
            </a:pPr>
            <a:r>
              <a:rPr lang="en-US" sz="2300" dirty="0" smtClean="0"/>
              <a:t>http</a:t>
            </a:r>
            <a:r>
              <a:rPr lang="en-US" sz="2300" dirty="0"/>
              <a:t>://coe.csusb.edu/programs/careerTechEd/index.html</a:t>
            </a:r>
          </a:p>
        </p:txBody>
      </p:sp>
    </p:spTree>
    <p:extLst>
      <p:ext uri="{BB962C8B-B14F-4D97-AF65-F5344CB8AC3E}">
        <p14:creationId xmlns:p14="http://schemas.microsoft.com/office/powerpoint/2010/main" val="2165204809"/>
      </p:ext>
    </p:extLst>
  </p:cSld>
  <p:clrMapOvr>
    <a:masterClrMapping/>
  </p:clrMapOvr>
  <p:transition spd="slow" advClick="0" advTm="15000">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35</TotalTime>
  <Words>356</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Brush Script MT</vt:lpstr>
      <vt:lpstr>Constantia</vt:lpstr>
      <vt:lpstr>Franklin Gothic Book</vt:lpstr>
      <vt:lpstr>Rage Italic</vt:lpstr>
      <vt:lpstr>Pushpin</vt:lpstr>
      <vt:lpstr>Supervision and Coordination Credential</vt:lpstr>
      <vt:lpstr>Why CSUSB</vt:lpstr>
      <vt:lpstr>Administrative Opportunities</vt:lpstr>
      <vt:lpstr>Credential Requirements</vt:lpstr>
      <vt:lpstr>Courses Required</vt:lpstr>
      <vt:lpstr>What Coursework Involves</vt:lpstr>
      <vt:lpstr>Admission Process</vt:lpstr>
      <vt:lpstr>A Final Note</vt:lpstr>
      <vt:lpstr>For More Information</vt:lpstr>
    </vt:vector>
  </TitlesOfParts>
  <Company>Windows 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Supervision and Coordination Credential</dc:title>
  <dc:creator>Donna Shea</dc:creator>
  <cp:lastModifiedBy>Robert Garcia</cp:lastModifiedBy>
  <cp:revision>7</cp:revision>
  <dcterms:created xsi:type="dcterms:W3CDTF">2013-02-17T18:41:10Z</dcterms:created>
  <dcterms:modified xsi:type="dcterms:W3CDTF">2016-04-29T01:15:49Z</dcterms:modified>
</cp:coreProperties>
</file>