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092" autoAdjust="0"/>
  </p:normalViewPr>
  <p:slideViewPr>
    <p:cSldViewPr>
      <p:cViewPr varScale="1">
        <p:scale>
          <a:sx n="93" d="100"/>
          <a:sy n="93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33B8F-508A-46F3-AFB5-97292B7021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218B-24A5-4575-A51A-32898311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218B-24A5-4575-A51A-32898311C3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the students what they think each one means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Research: prospective field</a:t>
            </a:r>
          </a:p>
          <a:p>
            <a:r>
              <a:rPr lang="en-US" baseline="0" dirty="0" smtClean="0"/>
              <a:t>Evaluate: various programs</a:t>
            </a:r>
          </a:p>
          <a:p>
            <a:r>
              <a:rPr lang="en-US" baseline="0" dirty="0" smtClean="0"/>
              <a:t>Prepare: admissions process</a:t>
            </a:r>
          </a:p>
          <a:p>
            <a:r>
              <a:rPr lang="en-US" baseline="0" dirty="0" smtClean="0"/>
              <a:t>Finance: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218B-24A5-4575-A51A-32898311C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218B-24A5-4575-A51A-32898311C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61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pawonwhite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551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40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00" y="1066800"/>
            <a:ext cx="4889416" cy="4724809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36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1066800"/>
            <a:ext cx="4889416" cy="472480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54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00" y="1066800"/>
            <a:ext cx="4889416" cy="4724809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457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1066800"/>
            <a:ext cx="4889416" cy="4724809"/>
          </a:xfrm>
          <a:prstGeom prst="rect">
            <a:avLst/>
          </a:prstGeom>
        </p:spPr>
      </p:pic>
      <p:pic>
        <p:nvPicPr>
          <p:cNvPr id="21" name="Picture 2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323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381000"/>
            <a:ext cx="7055380" cy="1400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80850" y="-195750"/>
            <a:ext cx="3124200" cy="76305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00" y="1066800"/>
            <a:ext cx="4889416" cy="4724809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9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41466" y="-1722266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53635" y="2237365"/>
            <a:ext cx="4013178" cy="41104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1066800"/>
            <a:ext cx="4889416" cy="4724809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2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wonwhit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717" y="1143000"/>
            <a:ext cx="4886565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5387"/>
            <a:ext cx="7772400" cy="1470025"/>
          </a:xfrm>
        </p:spPr>
        <p:txBody>
          <a:bodyPr>
            <a:noAutofit/>
          </a:bodyPr>
          <a:lstStyle>
            <a:lvl1pPr>
              <a:defRPr sz="5800" b="1" cap="all" baseline="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pic>
        <p:nvPicPr>
          <p:cNvPr id="9" name="Picture 8" descr="pawonwhite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pic>
        <p:nvPicPr>
          <p:cNvPr id="12" name="Picture 11" descr="pawonwhite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8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9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pic>
        <p:nvPicPr>
          <p:cNvPr id="9" name="Picture 8" descr="pawonwhite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6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370643"/>
            <a:ext cx="8991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http://career.csusb.edu		909•537•5250		University Hall 329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pawonwhite1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pawonwhite1.png"/>
          <p:cNvPicPr/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2128837" y="1066800"/>
            <a:ext cx="4886325" cy="472440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9" y="304800"/>
            <a:ext cx="2120900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62000" y="6581001"/>
            <a:ext cx="762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career.csusb.edu		      909.537.5250	                              University Hall 329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3740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Arteaga@csusb.ed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terson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s.org/virtualplaz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graduate school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Angie Arteaga</a:t>
            </a:r>
            <a:br>
              <a:rPr 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counselor</a:t>
            </a:r>
            <a:br>
              <a:rPr 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581001"/>
            <a:ext cx="762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career.csusb.edu		      909.537.5250	                              University Hall 329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45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dirty="0" smtClean="0"/>
              <a:t>Personal Statement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710" y="1676400"/>
            <a:ext cx="82782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Questions to ask yourself: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is special about your story?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details about your life have shaped your goals?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How did you become interested in the field?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have you learned through work, school, or volunteering?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are you academic/career goals?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Do you have any academic gaps?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Have you experienced any unusual obstacles?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are some of your personal characteristics and skills?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makes you a strong candidate?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How do you give back to the community?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2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533400"/>
            <a:ext cx="7055380" cy="1400530"/>
          </a:xfrm>
        </p:spPr>
        <p:txBody>
          <a:bodyPr/>
          <a:lstStyle/>
          <a:p>
            <a:r>
              <a:rPr lang="en-US" dirty="0" smtClean="0"/>
              <a:t>Personal Statement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52600"/>
            <a:ext cx="6711950" cy="35010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242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6572" y="1524000"/>
            <a:ext cx="8106427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Getting Started Exercise:</a:t>
            </a:r>
          </a:p>
          <a:p>
            <a:pPr lvl="1"/>
            <a:r>
              <a:rPr lang="en-US" sz="2000" dirty="0" smtClean="0"/>
              <a:t>Think about:</a:t>
            </a:r>
          </a:p>
          <a:p>
            <a:pPr lvl="2"/>
            <a:r>
              <a:rPr lang="en-US" sz="1800" dirty="0" smtClean="0"/>
              <a:t>A memorable accomplishment. What did you do and how did you accomplish it?</a:t>
            </a:r>
          </a:p>
          <a:p>
            <a:pPr lvl="2"/>
            <a:r>
              <a:rPr lang="en-US" sz="1800" dirty="0" smtClean="0"/>
              <a:t>What important activities have you engaged in? With whom? What role did you play?</a:t>
            </a:r>
          </a:p>
          <a:p>
            <a:pPr lvl="2"/>
            <a:r>
              <a:rPr lang="en-US" sz="1800" dirty="0" smtClean="0"/>
              <a:t>What work experiences have you had? What was your job? Responsibility? How did you carry it out?</a:t>
            </a:r>
            <a:endParaRPr lang="en-US" sz="1800" dirty="0"/>
          </a:p>
          <a:p>
            <a:r>
              <a:rPr lang="en-US" sz="2400" dirty="0" smtClean="0"/>
              <a:t>Jot these down on a piece of paper</a:t>
            </a:r>
          </a:p>
          <a:p>
            <a:pPr lvl="1"/>
            <a:r>
              <a:rPr lang="en-US" sz="2000" dirty="0" smtClean="0"/>
              <a:t>5 minutes</a:t>
            </a:r>
          </a:p>
          <a:p>
            <a:r>
              <a:rPr lang="en-US" sz="2400" dirty="0" smtClean="0"/>
              <a:t>If willing, please share with the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5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Recommendation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710" y="1853248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Ask, do not </a:t>
            </a:r>
            <a:r>
              <a:rPr lang="en-US" sz="2000" dirty="0" smtClean="0"/>
              <a:t>demand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Choose </a:t>
            </a:r>
            <a:r>
              <a:rPr lang="en-US" sz="2000" dirty="0"/>
              <a:t>people who know you the </a:t>
            </a:r>
            <a:r>
              <a:rPr lang="en-US" sz="2000" dirty="0" smtClean="0"/>
              <a:t>best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Assure </a:t>
            </a:r>
            <a:r>
              <a:rPr lang="en-US" sz="2000" dirty="0"/>
              <a:t>that they will give you a positive </a:t>
            </a:r>
            <a:r>
              <a:rPr lang="en-US" sz="2000" dirty="0" smtClean="0"/>
              <a:t>recommendation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Before </a:t>
            </a:r>
            <a:r>
              <a:rPr lang="en-US" sz="2000" dirty="0"/>
              <a:t>you ask, meet with them to discuss </a:t>
            </a:r>
            <a:r>
              <a:rPr lang="en-US" sz="2000" dirty="0" smtClean="0"/>
              <a:t>goals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Provide </a:t>
            </a:r>
            <a:r>
              <a:rPr lang="en-US" sz="2000" dirty="0"/>
              <a:t>them with a résumé or list of </a:t>
            </a:r>
            <a:r>
              <a:rPr lang="en-US" sz="2000" dirty="0" smtClean="0"/>
              <a:t>accomplishments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Let </a:t>
            </a:r>
            <a:r>
              <a:rPr lang="en-US" sz="2000" dirty="0"/>
              <a:t>them know where you are </a:t>
            </a:r>
            <a:r>
              <a:rPr lang="en-US" sz="2000" dirty="0" smtClean="0"/>
              <a:t>applying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Send </a:t>
            </a:r>
            <a:r>
              <a:rPr lang="en-US" sz="2000" dirty="0"/>
              <a:t>them a THANK YOU!</a:t>
            </a:r>
          </a:p>
        </p:txBody>
      </p:sp>
    </p:spTree>
    <p:extLst>
      <p:ext uri="{BB962C8B-B14F-4D97-AF65-F5344CB8AC3E}">
        <p14:creationId xmlns:p14="http://schemas.microsoft.com/office/powerpoint/2010/main" val="29282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35433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35814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Angie Arteaga</a:t>
            </a:r>
          </a:p>
          <a:p>
            <a:pPr algn="ctr"/>
            <a:r>
              <a:rPr lang="en-US" sz="2800" dirty="0" smtClean="0"/>
              <a:t>Career Counselor</a:t>
            </a:r>
          </a:p>
          <a:p>
            <a:pPr algn="ctr"/>
            <a:r>
              <a:rPr lang="en-US" sz="2800" dirty="0" smtClean="0">
                <a:hlinkClick r:id="rId3"/>
              </a:rPr>
              <a:t>Angela.Arteaga@csusb.edu</a:t>
            </a:r>
            <a:endParaRPr lang="en-US" sz="2800" dirty="0" smtClean="0"/>
          </a:p>
          <a:p>
            <a:pPr algn="ctr"/>
            <a:r>
              <a:rPr lang="en-US" sz="2800" dirty="0" smtClean="0"/>
              <a:t>(909) 537-3258</a:t>
            </a:r>
          </a:p>
          <a:p>
            <a:pPr algn="ctr"/>
            <a:r>
              <a:rPr lang="en-US" sz="2800" dirty="0"/>
              <a:t>c</a:t>
            </a:r>
            <a:r>
              <a:rPr lang="en-US" sz="2800" dirty="0" smtClean="0"/>
              <a:t>areer.csusb.edu</a:t>
            </a:r>
          </a:p>
          <a:p>
            <a:pPr algn="ctr"/>
            <a:r>
              <a:rPr lang="en-US" sz="2800" dirty="0" smtClean="0"/>
              <a:t>UH-329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10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581001"/>
            <a:ext cx="762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career.csusb.edu		      909.537.5250	                              University Hall 329	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 School Process                                                                  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944" y="1855876"/>
            <a:ext cx="2895600" cy="2743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Research</a:t>
            </a:r>
          </a:p>
          <a:p>
            <a:r>
              <a:rPr lang="en-US" sz="3600" dirty="0" smtClean="0"/>
              <a:t>Evaluate </a:t>
            </a:r>
          </a:p>
          <a:p>
            <a:r>
              <a:rPr lang="en-US" sz="3600" dirty="0" smtClean="0"/>
              <a:t>Prepare</a:t>
            </a:r>
          </a:p>
          <a:p>
            <a:r>
              <a:rPr lang="en-US" sz="3600" dirty="0" smtClean="0"/>
              <a:t>Finance</a:t>
            </a:r>
            <a:endParaRPr lang="en-US" sz="3600" dirty="0"/>
          </a:p>
        </p:txBody>
      </p:sp>
      <p:pic>
        <p:nvPicPr>
          <p:cNvPr id="8" name="Picture 2" descr="http://web.peanutlabs.com/wp-content/uploads/2013/07/research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067050" cy="4089401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25444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Research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99" y="1653914"/>
            <a:ext cx="8163901" cy="4518285"/>
          </a:xfrm>
        </p:spPr>
        <p:txBody>
          <a:bodyPr>
            <a:normAutofit/>
          </a:bodyPr>
          <a:lstStyle/>
          <a:p>
            <a:r>
              <a:rPr lang="en-US" dirty="0" smtClean="0"/>
              <a:t>Your field and what you want out of a program</a:t>
            </a:r>
          </a:p>
          <a:p>
            <a:pPr lvl="1"/>
            <a:r>
              <a:rPr lang="en-US" dirty="0"/>
              <a:t>Practical or theoretical base?</a:t>
            </a:r>
          </a:p>
          <a:p>
            <a:r>
              <a:rPr lang="en-US" dirty="0" smtClean="0"/>
              <a:t>Informational interviews</a:t>
            </a:r>
          </a:p>
          <a:p>
            <a:pPr lvl="1"/>
            <a:r>
              <a:rPr lang="en-US" dirty="0" smtClean="0"/>
              <a:t>Current students</a:t>
            </a:r>
          </a:p>
          <a:p>
            <a:pPr lvl="1"/>
            <a:r>
              <a:rPr lang="en-US" dirty="0" smtClean="0"/>
              <a:t>Alumni</a:t>
            </a:r>
          </a:p>
          <a:p>
            <a:pPr lvl="1"/>
            <a:r>
              <a:rPr lang="en-US" dirty="0" smtClean="0"/>
              <a:t>Professors</a:t>
            </a:r>
          </a:p>
          <a:p>
            <a:r>
              <a:rPr lang="en-US" dirty="0" smtClean="0"/>
              <a:t>Start a list</a:t>
            </a:r>
          </a:p>
          <a:p>
            <a:pPr lvl="1"/>
            <a:r>
              <a:rPr lang="en-US" dirty="0" smtClean="0"/>
              <a:t>List school type, pros, cons, cost, etc.</a:t>
            </a:r>
          </a:p>
          <a:p>
            <a:pPr lvl="1"/>
            <a:r>
              <a:rPr lang="en-US" dirty="0" smtClean="0">
                <a:hlinkClick r:id="rId2"/>
              </a:rPr>
              <a:t>www.petersons.com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581001"/>
            <a:ext cx="762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career.csusb.edu		      909.537.5250	                              University Hall 329	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334000"/>
            <a:ext cx="213378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436" y="1600200"/>
            <a:ext cx="6711654" cy="4195481"/>
          </a:xfrm>
        </p:spPr>
        <p:txBody>
          <a:bodyPr/>
          <a:lstStyle/>
          <a:p>
            <a:r>
              <a:rPr lang="en-US" dirty="0" smtClean="0"/>
              <a:t>Well-known and respected programs</a:t>
            </a:r>
          </a:p>
          <a:p>
            <a:r>
              <a:rPr lang="en-US" dirty="0" smtClean="0"/>
              <a:t>Accreditation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Research area</a:t>
            </a:r>
          </a:p>
          <a:p>
            <a:r>
              <a:rPr lang="en-US" dirty="0" smtClean="0"/>
              <a:t>Facilities and size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Units, clinical, exams, candidacy, comps, thesis, dissertation</a:t>
            </a:r>
          </a:p>
          <a:p>
            <a:r>
              <a:rPr lang="en-US" dirty="0" smtClean="0"/>
              <a:t>Completion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581001"/>
            <a:ext cx="762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career.csusb.edu		      909.537.5250	                              University Hall 329	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08" y="1752600"/>
            <a:ext cx="1201016" cy="1475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20" y="3787114"/>
            <a:ext cx="121930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6929754" cy="4876806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+mj-lt"/>
              </a:rPr>
              <a:t>Aim for a 3.0 GPA or higher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/>
              <a:t>Gather information about deadlines and place them on calendar, list, etc.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+mj-lt"/>
              </a:rPr>
              <a:t>Network!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2-3 letters of </a:t>
            </a:r>
            <a:r>
              <a:rPr lang="en-US" dirty="0" smtClean="0"/>
              <a:t>recommendation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/>
              <a:t>Work on statement of purpose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+mj-lt"/>
              </a:rPr>
              <a:t>Admissions Tests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GRE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GMAT-MBA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LSAT-Law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MCAT-Medical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6929754" cy="4876806"/>
          </a:xfrm>
        </p:spPr>
        <p:txBody>
          <a:bodyPr>
            <a:no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52983"/>
            <a:ext cx="3151905" cy="121320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608864" y="23985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Visit: </a:t>
            </a:r>
            <a:r>
              <a:rPr lang="en-US" sz="2400" dirty="0">
                <a:hlinkClick r:id="rId3"/>
              </a:rPr>
              <a:t>www.hets.org/virtualplaza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 </a:t>
            </a:r>
            <a:r>
              <a:rPr lang="en-US" sz="2400" dirty="0"/>
              <a:t>the Student Support tab click on the “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Testing &amp; Education Reference Center”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access the full suite of resources, please login 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bitly.com/CSUSBHETS</a:t>
            </a:r>
            <a:r>
              <a:rPr lang="en-US" sz="2400" dirty="0"/>
              <a:t> and enter code: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calstate2013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57492"/>
            <a:ext cx="332994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676400"/>
            <a:ext cx="6711654" cy="4195481"/>
          </a:xfrm>
        </p:spPr>
        <p:txBody>
          <a:bodyPr/>
          <a:lstStyle/>
          <a:p>
            <a:r>
              <a:rPr lang="en-US" dirty="0" smtClean="0"/>
              <a:t>Fellowships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Assistantships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Grants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Outside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711654" cy="4195481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Senior Year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September: </a:t>
            </a:r>
            <a:r>
              <a:rPr lang="en-US" dirty="0" smtClean="0">
                <a:solidFill>
                  <a:srgbClr val="FF0000"/>
                </a:solidFill>
              </a:rPr>
              <a:t>submit applications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October: </a:t>
            </a:r>
            <a:r>
              <a:rPr lang="en-US" dirty="0" smtClean="0">
                <a:solidFill>
                  <a:srgbClr val="FF0000"/>
                </a:solidFill>
              </a:rPr>
              <a:t>submit applications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November: </a:t>
            </a:r>
            <a:r>
              <a:rPr lang="en-US" dirty="0" smtClean="0">
                <a:solidFill>
                  <a:srgbClr val="7030A0"/>
                </a:solidFill>
              </a:rPr>
              <a:t>start collecting letters of rec &amp; write personal statement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December-</a:t>
            </a:r>
            <a:r>
              <a:rPr lang="en-US" dirty="0" smtClean="0">
                <a:solidFill>
                  <a:srgbClr val="0070C0"/>
                </a:solidFill>
              </a:rPr>
              <a:t>apply for scholarships/fellowships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January-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file your taxes and FAFSA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February-</a:t>
            </a:r>
            <a:r>
              <a:rPr lang="en-US" dirty="0" smtClean="0">
                <a:solidFill>
                  <a:srgbClr val="FFC000"/>
                </a:solidFill>
              </a:rPr>
              <a:t>practice interviewing with the Career Center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March-May: </a:t>
            </a:r>
            <a:r>
              <a:rPr lang="en-US" dirty="0" smtClean="0">
                <a:solidFill>
                  <a:srgbClr val="00B050"/>
                </a:solidFill>
              </a:rPr>
              <a:t>follow up, submit commitment forms, pay fees, and send </a:t>
            </a:r>
            <a:r>
              <a:rPr lang="en-US" dirty="0" smtClean="0">
                <a:solidFill>
                  <a:srgbClr val="FF0000"/>
                </a:solidFill>
              </a:rPr>
              <a:t>THANK YOU </a:t>
            </a:r>
            <a:r>
              <a:rPr lang="en-US" dirty="0" smtClean="0">
                <a:solidFill>
                  <a:srgbClr val="00B050"/>
                </a:solidFill>
              </a:rPr>
              <a:t>letters</a:t>
            </a:r>
          </a:p>
          <a:p>
            <a:pPr lvl="1"/>
            <a:endParaRPr lang="en-US" dirty="0"/>
          </a:p>
        </p:txBody>
      </p:sp>
      <p:pic>
        <p:nvPicPr>
          <p:cNvPr id="6" name="Picture 2" descr="http://gregurublog.com/wp-content/uploads/2014/12/dont_miss_dead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424">
            <a:off x="-37448" y="412629"/>
            <a:ext cx="2549614" cy="11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Statement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6086" y="16002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Two Categories: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General comprehensive statement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Response to specific questions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buClr>
                <a:srgbClr val="00B0F0"/>
              </a:buClr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Step-by-Step Guide: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Step 1: Review what the application is asking for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Step 2: Ask yourself questions before you write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Step 3: Get it started---it will take several drafts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Step 4: Get it reviewed!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70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>
    <a:spDef>
      <a:spPr>
        <a:blipFill dpi="0" rotWithShape="1">
          <a:blip xmlns:r="http://schemas.openxmlformats.org/officeDocument/2006/relationships" r:embed="rId2">
            <a:alphaModFix amt="22000"/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C Template-Angie" id="{725B2E52-3035-4F20-A933-7404E09E0782}" vid="{CEF8D924-FDB4-4875-96F7-027BFA9003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 Template-Angie</Template>
  <TotalTime>5777</TotalTime>
  <Words>538</Words>
  <Application>Microsoft Office PowerPoint</Application>
  <PresentationFormat>On-screen Show (4:3)</PresentationFormat>
  <Paragraphs>123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Ion</vt:lpstr>
      <vt:lpstr>Steps to graduate school Angie Arteaga career counselor </vt:lpstr>
      <vt:lpstr>Grad School Process                                                                         </vt:lpstr>
      <vt:lpstr>Research</vt:lpstr>
      <vt:lpstr>Evaluate</vt:lpstr>
      <vt:lpstr>Prepare</vt:lpstr>
      <vt:lpstr>Practice Tests</vt:lpstr>
      <vt:lpstr>Finance</vt:lpstr>
      <vt:lpstr>Checklist</vt:lpstr>
      <vt:lpstr>Personal Statement</vt:lpstr>
      <vt:lpstr>Personal Statement</vt:lpstr>
      <vt:lpstr>Personal Statement</vt:lpstr>
      <vt:lpstr>Personal Statement</vt:lpstr>
      <vt:lpstr>Letters of Recommendation</vt:lpstr>
      <vt:lpstr>PowerPoint Presentation</vt:lpstr>
    </vt:vector>
  </TitlesOfParts>
  <Company>CSUSB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graduate school Angie Arteaga career counselor</dc:title>
  <dc:creator>Angela Arteaga</dc:creator>
  <cp:lastModifiedBy>Tamara</cp:lastModifiedBy>
  <cp:revision>17</cp:revision>
  <dcterms:created xsi:type="dcterms:W3CDTF">2016-09-29T20:36:35Z</dcterms:created>
  <dcterms:modified xsi:type="dcterms:W3CDTF">2019-02-13T18:28:00Z</dcterms:modified>
</cp:coreProperties>
</file>